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7" r:id="rId9"/>
    <p:sldId id="264" r:id="rId10"/>
    <p:sldId id="265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FB3BE-03F1-F83A-E959-ACAE31D92667}" v="32" dt="2025-02-24T01:31:58.546"/>
    <p1510:client id="{783A7A5E-A46F-3132-CD85-65628EE01A73}" v="62" dt="2025-02-24T01:03:33.249"/>
    <p1510:client id="{7A2D0C1E-9D00-6363-634C-5848F3485420}" v="65" dt="2025-02-24T03:41:00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7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0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9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3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5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D829F04-6A06-E41E-F8F9-A446B419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14" r="3" b="2615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/>
              <a:t>Tech Titans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Tioluwani Adesina, Luca Furino, Alessandro Pomponi, Michel Al Khouri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EAF8-508C-BD58-A80D-E8C4D0BB4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2105-371F-2F7A-16DE-00C06AAB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00" y="732431"/>
            <a:ext cx="5795130" cy="722153"/>
          </a:xfrm>
        </p:spPr>
        <p:txBody>
          <a:bodyPr>
            <a:noAutofit/>
          </a:bodyPr>
          <a:lstStyle/>
          <a:p>
            <a:r>
              <a:rPr lang="en-US" sz="4400"/>
              <a:t>Sprint Report (CONT.)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F24322-17EE-0552-C300-9F213817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6" y="1584819"/>
            <a:ext cx="7712143" cy="3818951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D34932-E86B-9386-A3B7-FD8F8282EEF1}"/>
              </a:ext>
            </a:extLst>
          </p:cNvPr>
          <p:cNvSpPr/>
          <p:nvPr/>
        </p:nvSpPr>
        <p:spPr>
          <a:xfrm>
            <a:off x="6424505" y="762977"/>
            <a:ext cx="127551" cy="691904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5814F-78DC-2D60-14A5-A0BDB6241733}"/>
              </a:ext>
            </a:extLst>
          </p:cNvPr>
          <p:cNvSpPr/>
          <p:nvPr/>
        </p:nvSpPr>
        <p:spPr>
          <a:xfrm>
            <a:off x="874505" y="1440977"/>
            <a:ext cx="163551" cy="4123904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EFAFF-8011-F51C-CA92-0D9EE70338D8}"/>
              </a:ext>
            </a:extLst>
          </p:cNvPr>
          <p:cNvSpPr/>
          <p:nvPr/>
        </p:nvSpPr>
        <p:spPr>
          <a:xfrm>
            <a:off x="1132505" y="5496977"/>
            <a:ext cx="1267551" cy="133904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C09DE-0C0D-43C4-7E84-F6338579EA25}"/>
              </a:ext>
            </a:extLst>
          </p:cNvPr>
          <p:cNvSpPr/>
          <p:nvPr/>
        </p:nvSpPr>
        <p:spPr>
          <a:xfrm>
            <a:off x="7690504" y="5496976"/>
            <a:ext cx="1267551" cy="133904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9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0C3CE-B3B4-8234-576F-075A3B8DF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50AA-0EE0-E947-A867-2DA5EC2D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336" y="834789"/>
            <a:ext cx="5795130" cy="722153"/>
          </a:xfrm>
        </p:spPr>
        <p:txBody>
          <a:bodyPr>
            <a:noAutofit/>
          </a:bodyPr>
          <a:lstStyle/>
          <a:p>
            <a:r>
              <a:rPr lang="en-US" sz="4400"/>
              <a:t>Sprint Report (CONT.)</a:t>
            </a:r>
          </a:p>
        </p:txBody>
      </p:sp>
      <p:pic>
        <p:nvPicPr>
          <p:cNvPr id="16" name="Picture 1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D91FDDB-0F67-E24C-8E49-4E350BF5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66" y="1557961"/>
            <a:ext cx="7505676" cy="3742108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266B50-6661-012C-5547-6A6D46C05AB9}"/>
              </a:ext>
            </a:extLst>
          </p:cNvPr>
          <p:cNvSpPr/>
          <p:nvPr/>
        </p:nvSpPr>
        <p:spPr>
          <a:xfrm>
            <a:off x="1365654" y="5451484"/>
            <a:ext cx="7101968" cy="8272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C568D-4B09-BECB-7128-F37F6D5DDFEA}"/>
              </a:ext>
            </a:extLst>
          </p:cNvPr>
          <p:cNvSpPr/>
          <p:nvPr/>
        </p:nvSpPr>
        <p:spPr>
          <a:xfrm>
            <a:off x="8854862" y="3734142"/>
            <a:ext cx="141610" cy="156691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C4EC9-86A6-D85C-9C88-90BCD25BBC7E}"/>
              </a:ext>
            </a:extLst>
          </p:cNvPr>
          <p:cNvSpPr/>
          <p:nvPr/>
        </p:nvSpPr>
        <p:spPr>
          <a:xfrm>
            <a:off x="887981" y="1453828"/>
            <a:ext cx="141610" cy="156691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E4CC50-D615-D169-046C-A003ECAF63E4}"/>
              </a:ext>
            </a:extLst>
          </p:cNvPr>
          <p:cNvSpPr/>
          <p:nvPr/>
        </p:nvSpPr>
        <p:spPr>
          <a:xfrm>
            <a:off x="1166623" y="1357158"/>
            <a:ext cx="2962146" cy="99784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5851F-5DCE-0872-17A9-88FCA61E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1FBBB-63AA-CE58-E8CE-345E06D5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/>
              <a:t>Closing slide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3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D1C0-C359-A656-C070-0CD228C0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 fontScale="90000"/>
          </a:bodyPr>
          <a:lstStyle/>
          <a:p>
            <a:r>
              <a:rPr lang="en-US"/>
              <a:t>Task Breakdown/Timeline/task Assignment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B06EBA-C908-A376-0903-3BD99EEAE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874029"/>
              </p:ext>
            </p:extLst>
          </p:nvPr>
        </p:nvGraphicFramePr>
        <p:xfrm>
          <a:off x="702000" y="1524000"/>
          <a:ext cx="10691812" cy="4482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2953">
                  <a:extLst>
                    <a:ext uri="{9D8B030D-6E8A-4147-A177-3AD203B41FA5}">
                      <a16:colId xmlns:a16="http://schemas.microsoft.com/office/drawing/2014/main" val="2890803451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3819898212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128447287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369143722"/>
                    </a:ext>
                  </a:extLst>
                </a:gridCol>
              </a:tblGrid>
              <a:tr h="3070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Univers Condensed"/>
                        </a:rPr>
                        <a:t>Luca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Univers Condensed"/>
                        </a:rPr>
                        <a:t>Alessandro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Univers Condensed"/>
                        </a:rPr>
                        <a:t>Michel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Univers Condensed"/>
                        </a:rPr>
                        <a:t>Tioluwani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865774"/>
                  </a:ext>
                </a:extLst>
              </a:tr>
              <a:tr h="104632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be able to mess around with and test out the physics concepts.</a:t>
                      </a: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Add color to elements of sandbox physics screen.</a:t>
                      </a: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Add UI elements to the sandbox physics screen.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[1 week]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endParaRPr lang="en-US" sz="100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test out physics concepts and have fun while doing it with a game.</a:t>
                      </a:r>
                      <a:endParaRPr lang="en-US" sz="1000"/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Add color to elements of game physics screen.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Add UI elements to the game physics screen.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>
                          <a:latin typeface="Univers Condensed"/>
                        </a:rPr>
                        <a:t>[1 week]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172B4D"/>
                          </a:solidFill>
                          <a:latin typeface="Univers Condensed"/>
                        </a:rPr>
                        <a:t>As a user, I want a starting screen so that I don't get thrown into the physics immediately.</a:t>
                      </a:r>
                      <a:endParaRPr lang="en-US" sz="1000" b="0" i="0" u="none" strike="noStrike" noProof="0">
                        <a:solidFill>
                          <a:srgbClr val="000000"/>
                        </a:solidFill>
                        <a:latin typeface="Univers Condensed"/>
                      </a:endParaRP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,Sans-Serif"/>
                        <a:buChar char="-"/>
                      </a:pPr>
                      <a:r>
                        <a:rPr lang="en-US" sz="1000" b="0" i="0" u="none" strike="noStrike" noProof="0">
                          <a:solidFill>
                            <a:srgbClr val="172B4D"/>
                          </a:solidFill>
                          <a:latin typeface="Univers Condensed"/>
                        </a:rPr>
                        <a:t>Add color to elements of main screen.</a:t>
                      </a:r>
                      <a:endParaRPr lang="en-US" sz="1000" b="0" i="0" u="none" strike="noStrike" noProof="0">
                        <a:solidFill>
                          <a:srgbClr val="000000"/>
                        </a:solidFill>
                        <a:latin typeface="Univers Condensed"/>
                      </a:endParaRP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,Sans-Serif"/>
                        <a:buChar char="-"/>
                      </a:pPr>
                      <a:r>
                        <a:rPr lang="en-US" sz="1000" b="0" i="0" u="none" strike="noStrike" noProof="0">
                          <a:solidFill>
                            <a:srgbClr val="172B4D"/>
                          </a:solidFill>
                          <a:latin typeface="Univers Condensed"/>
                        </a:rPr>
                        <a:t>Add UI elements to main screen.</a:t>
                      </a:r>
                      <a:endParaRPr lang="en-US" sz="1000" b="0" i="0" u="none" strike="noStrike" noProof="0">
                        <a:solidFill>
                          <a:srgbClr val="000000"/>
                        </a:solidFill>
                        <a:latin typeface="Univers Condensed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172B4D"/>
                          </a:solidFill>
                          <a:latin typeface="Univers Condensed"/>
                        </a:rPr>
                        <a:t>[1 week]</a:t>
                      </a:r>
                      <a:endParaRPr lang="en-US" sz="1000" b="0" i="0" u="none" strike="noStrike" noProof="0">
                        <a:solidFill>
                          <a:srgbClr val="000000"/>
                        </a:solidFill>
                        <a:latin typeface="Univers Condensed"/>
                      </a:endParaRPr>
                    </a:p>
                    <a:p>
                      <a:pPr lvl="0" algn="ctr">
                        <a:buNone/>
                      </a:pPr>
                      <a:endParaRPr lang="en-US" sz="100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have a settings screen so that I can change the program settings.</a:t>
                      </a:r>
                      <a:endParaRPr lang="en-US" sz="1000"/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Add UI elements to the settings screen.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Add color to elements of settings screen.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>
                          <a:latin typeface="Univers Condensed"/>
                        </a:rPr>
                        <a:t>[1 week]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6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see the demonstration of projectile motion physics.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Add projectile motion logic.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see a demonstration of energy conservation throughout the animation.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Add energy conservation logic to graphs.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navigate between screens.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Add logic to navigation buttons on main screen.</a:t>
                      </a:r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Add logic to menu for navigation to other screens.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>
                          <a:latin typeface="Univers Condensed"/>
                        </a:rPr>
                        <a:t>[1 week]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control the spring and see a demonstration of spring physics.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Add spring logic and controllability.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53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developer, I want the simulation properties to not break the program.</a:t>
                      </a:r>
                      <a:endParaRPr lang="en-US" sz="1000"/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Fine tune limits on properties.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Make sure all features work correctly.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developer, I want the simulation properties to not break the program.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Fine tune limits on properties.</a:t>
                      </a:r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Make sure all features work correctly.</a:t>
                      </a:r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control the difficulty of the game so that I don't get overwhelmed.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Add game mechanics.</a:t>
                      </a:r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>
                          <a:latin typeface="Univers Condensed"/>
                        </a:rPr>
                        <a:t>Add difficulty settings.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>
                          <a:latin typeface="Univers Condensed"/>
                        </a:rPr>
                        <a:t>[1-2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know how to use the program and the physics principles at work.</a:t>
                      </a:r>
                      <a:endParaRPr lang="en-US" sz="1000"/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Create user manual.</a:t>
                      </a:r>
                      <a:endParaRPr lang="en-US" sz="1000"/>
                    </a:p>
                    <a:p>
                      <a:pPr lvl="0" algn="ctr">
                        <a:buNone/>
                      </a:pPr>
                      <a:r>
                        <a:rPr lang="en-US" sz="1000">
                          <a:latin typeface="Univers Condensed"/>
                        </a:rPr>
                        <a:t>[1 week]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323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sz="100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Calibri"/>
                        <a:buChar char="-"/>
                      </a:pPr>
                      <a:endParaRPr lang="en-US" sz="100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control the sound level of the program.</a:t>
                      </a:r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,Sans-Serif"/>
                        <a:buChar char="-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Univers Condensed"/>
                        </a:rPr>
                        <a:t>Add sounds to program.</a:t>
                      </a:r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,Sans-Serif"/>
                        <a:buChar char="-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Univers Condensed"/>
                        </a:rPr>
                        <a:t>Add controllability over the sound level.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>
                          <a:latin typeface="Univers Condensed"/>
                        </a:rPr>
                        <a:t>[1-2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use the program in English or French.</a:t>
                      </a:r>
                      <a:endParaRPr lang="en-US" sz="1000"/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Add French translation to all wording of the program.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>
                          <a:solidFill>
                            <a:srgbClr val="000000"/>
                          </a:solidFill>
                          <a:latin typeface="Univers Condensed"/>
                        </a:rPr>
                        <a:t>[1 week]</a:t>
                      </a:r>
                    </a:p>
                    <a:p>
                      <a:pPr lvl="0" algn="ctr">
                        <a:buNone/>
                      </a:pPr>
                      <a:endParaRPr lang="en-US" sz="100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35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07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08A9-F227-F65C-C331-C97D80ECF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640DA-D951-8A13-6734-219926E1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2662744" cy="1344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 diagram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533219-7A67-EAB5-02D3-FF876A1ED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133" y="748149"/>
            <a:ext cx="7305653" cy="5488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04DE94-99F8-13FE-314B-8B868036FE3F}"/>
              </a:ext>
            </a:extLst>
          </p:cNvPr>
          <p:cNvSpPr/>
          <p:nvPr/>
        </p:nvSpPr>
        <p:spPr>
          <a:xfrm>
            <a:off x="3675682" y="746071"/>
            <a:ext cx="310030" cy="549113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EA28C-49F9-9C2F-ED1F-0068E38F9139}"/>
              </a:ext>
            </a:extLst>
          </p:cNvPr>
          <p:cNvSpPr/>
          <p:nvPr/>
        </p:nvSpPr>
        <p:spPr>
          <a:xfrm>
            <a:off x="11507005" y="746070"/>
            <a:ext cx="337144" cy="549846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BCAC2-7ECA-1541-CBEA-38B0656EFCE4}"/>
              </a:ext>
            </a:extLst>
          </p:cNvPr>
          <p:cNvSpPr/>
          <p:nvPr/>
        </p:nvSpPr>
        <p:spPr>
          <a:xfrm>
            <a:off x="3675681" y="225155"/>
            <a:ext cx="8177077" cy="32460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4527F-B244-5C5F-E823-02503AADC992}"/>
              </a:ext>
            </a:extLst>
          </p:cNvPr>
          <p:cNvSpPr/>
          <p:nvPr/>
        </p:nvSpPr>
        <p:spPr>
          <a:xfrm>
            <a:off x="687951" y="2244239"/>
            <a:ext cx="2752670" cy="33321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667911-543A-C90C-F439-A84A9C830F11}"/>
              </a:ext>
            </a:extLst>
          </p:cNvPr>
          <p:cNvSpPr/>
          <p:nvPr/>
        </p:nvSpPr>
        <p:spPr>
          <a:xfrm>
            <a:off x="3675680" y="6385731"/>
            <a:ext cx="8172772" cy="32460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7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92217-064A-7ADA-C185-6ECAECF48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40B3-CB6A-4211-53E4-74276B67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Sample input/output grid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BDAB879-B132-A71E-61C8-11940D05A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494393"/>
              </p:ext>
            </p:extLst>
          </p:nvPr>
        </p:nvGraphicFramePr>
        <p:xfrm>
          <a:off x="701728" y="1635931"/>
          <a:ext cx="4940202" cy="445469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70101">
                  <a:extLst>
                    <a:ext uri="{9D8B030D-6E8A-4147-A177-3AD203B41FA5}">
                      <a16:colId xmlns:a16="http://schemas.microsoft.com/office/drawing/2014/main" val="1229414760"/>
                    </a:ext>
                  </a:extLst>
                </a:gridCol>
                <a:gridCol w="2470101">
                  <a:extLst>
                    <a:ext uri="{9D8B030D-6E8A-4147-A177-3AD203B41FA5}">
                      <a16:colId xmlns:a16="http://schemas.microsoft.com/office/drawing/2014/main" val="2784442082"/>
                    </a:ext>
                  </a:extLst>
                </a:gridCol>
              </a:tblGrid>
              <a:tr h="3253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Simulator Scene Input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Simulator Scene Output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242127"/>
                  </a:ext>
                </a:extLst>
              </a:tr>
              <a:tr h="62994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Amplitude Slider/Mouse Drag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visual compression and the amplitude of the oscillations of the spring.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11713"/>
                  </a:ext>
                </a:extLst>
              </a:tr>
              <a:tr h="56072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Velocity Slider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the horizontal/vertical velocity of the projectile.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681096"/>
                  </a:ext>
                </a:extLst>
              </a:tr>
              <a:tr h="46380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Gravity Slider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speed/trajectory of the projectile.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37789"/>
                  </a:ext>
                </a:extLst>
              </a:tr>
              <a:tr h="44996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Angle Slider/Mouse Drag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horizontal/vertical velocity of the projectile.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921225"/>
                  </a:ext>
                </a:extLst>
              </a:tr>
              <a:tr h="53995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Spring Constant Slider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the amplitude of the oscillations of the spring.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71550"/>
                  </a:ext>
                </a:extLst>
              </a:tr>
              <a:tr h="5399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Mass Slider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Affects the amplitude of the oscillations spring.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613044"/>
                  </a:ext>
                </a:extLst>
              </a:tr>
              <a:tr h="4638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Start/Stop/Reset Buttons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Resumes/Pauses/Restarts the simulated animation.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819085"/>
                  </a:ext>
                </a:extLst>
              </a:tr>
              <a:tr h="4638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Advance To/Rewind To Buttons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Skips to the specified time in the simulated animation.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871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EB0A2D-4617-38C6-D498-9A01D2382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90715"/>
              </p:ext>
            </p:extLst>
          </p:nvPr>
        </p:nvGraphicFramePr>
        <p:xfrm>
          <a:off x="6452824" y="1639671"/>
          <a:ext cx="4940198" cy="44281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70099">
                  <a:extLst>
                    <a:ext uri="{9D8B030D-6E8A-4147-A177-3AD203B41FA5}">
                      <a16:colId xmlns:a16="http://schemas.microsoft.com/office/drawing/2014/main" val="1508873811"/>
                    </a:ext>
                  </a:extLst>
                </a:gridCol>
                <a:gridCol w="2470099">
                  <a:extLst>
                    <a:ext uri="{9D8B030D-6E8A-4147-A177-3AD203B41FA5}">
                      <a16:colId xmlns:a16="http://schemas.microsoft.com/office/drawing/2014/main" val="362319740"/>
                    </a:ext>
                  </a:extLst>
                </a:gridCol>
              </a:tblGrid>
              <a:tr h="29668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Univers Condensed"/>
                        </a:rPr>
                        <a:t>Simulator Scene Input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Univers Condensed"/>
                        </a:rPr>
                        <a:t>Simulator Scene Output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54548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Time Remaining Label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Displays the amount of time left in a  game.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686188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Points Label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Displays the points/goals scored in a game.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809922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Amplitude Slider/Mouse Drag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Affects visual compression and the amplitude of the oscillations.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66193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Velocity Slider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Affects speed of the projectile and horizontal/vertical velocity.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91619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Angle Slider/Mouse Drag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Affects horizontal/vertical velocity.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47129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Start/Reset Buttons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Commences/Restarts the simulated animation. 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829796"/>
                  </a:ext>
                </a:extLst>
              </a:tr>
              <a:tr h="114058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Difficulty Button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Three selectable difficulty options that determine the time given in  game, the points received on a goal, and the hidden values of gravitational acceleration, and spring constant.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5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6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8D5EA-BF80-D077-AE46-3A6F5EEED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BD85-B181-3DE7-FCFD-DBC3FCD2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Wireframes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C3EFE0-203C-697F-7863-17662FC3F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69" y="1635686"/>
            <a:ext cx="8047477" cy="43253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F0DFE9-F5F8-EE1C-3791-D526F73531C9}"/>
              </a:ext>
            </a:extLst>
          </p:cNvPr>
          <p:cNvSpPr txBox="1"/>
          <p:nvPr/>
        </p:nvSpPr>
        <p:spPr>
          <a:xfrm>
            <a:off x="8998226" y="914400"/>
            <a:ext cx="2743200" cy="50090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Univers Condensed"/>
                <a:cs typeface="Segoe UI"/>
              </a:rPr>
              <a:t>Simulator Scene</a:t>
            </a:r>
            <a:r>
              <a:rPr lang="en-US">
                <a:latin typeface="Univers Condensed"/>
                <a:cs typeface="Segoe UI"/>
              </a:rPr>
              <a:t>​</a:t>
            </a:r>
            <a:br>
              <a:rPr lang="en-US">
                <a:cs typeface="Segoe UI"/>
              </a:rPr>
            </a:br>
            <a:r>
              <a:rPr lang="en-US">
                <a:cs typeface="Segoe UI"/>
              </a:rPr>
              <a:t>​</a:t>
            </a:r>
          </a:p>
          <a:p>
            <a:r>
              <a:rPr lang="en-US" sz="1350">
                <a:latin typeface="Univers Condensed"/>
                <a:cs typeface="Segoe UI"/>
              </a:rPr>
              <a:t>This is the primary main scene of the simulator. It is devised into five major sections: Parameter Adjustments, Controls, Dynamic Labels, Bar Graphs, and the animation space. </a:t>
            </a:r>
          </a:p>
          <a:p>
            <a:endParaRPr lang="en-US" sz="1350">
              <a:latin typeface="Univers Condensed"/>
              <a:cs typeface="Segoe UI"/>
            </a:endParaRPr>
          </a:p>
          <a:p>
            <a:r>
              <a:rPr lang="en-US" sz="1350">
                <a:latin typeface="Univers Condensed"/>
                <a:cs typeface="Segoe UI"/>
              </a:rPr>
              <a:t>The Parameter Adjustments contain six different variables that the user can manipulate. </a:t>
            </a:r>
          </a:p>
          <a:p>
            <a:r>
              <a:rPr lang="en-US" sz="1350">
                <a:latin typeface="Univers Condensed"/>
                <a:cs typeface="Segoe UI"/>
              </a:rPr>
              <a:t>The simulator controls include a start and stop button, a reset button, and two more buttons allowing the user to advance or rewind to a particular time in the animation.</a:t>
            </a:r>
          </a:p>
          <a:p>
            <a:endParaRPr lang="en-US" sz="1350">
              <a:latin typeface="Univers Condensed"/>
              <a:cs typeface="Segoe UI"/>
            </a:endParaRPr>
          </a:p>
          <a:p>
            <a:r>
              <a:rPr lang="en-US" sz="1350">
                <a:latin typeface="Univers Condensed"/>
                <a:cs typeface="Segoe UI"/>
              </a:rPr>
              <a:t>Th Dynamic Labels include the horizontal and vertical velocity of the projectile, the amplitude of the spring's oscillations, and the total time take to complete a given simulation. </a:t>
            </a:r>
          </a:p>
        </p:txBody>
      </p:sp>
    </p:spTree>
    <p:extLst>
      <p:ext uri="{BB962C8B-B14F-4D97-AF65-F5344CB8AC3E}">
        <p14:creationId xmlns:p14="http://schemas.microsoft.com/office/powerpoint/2010/main" val="349326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FC6EE-AF70-FD2E-7FB7-D6A2EB7D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2771-766B-C3E8-AA4D-4618BE7F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Wireframes (cont.)</a:t>
            </a:r>
          </a:p>
        </p:txBody>
      </p:sp>
      <p:pic>
        <p:nvPicPr>
          <p:cNvPr id="4" name="Content Placeholder 3" descr="A diagram of a motion animation&#10;&#10;AI-generated content may be incorrect.">
            <a:extLst>
              <a:ext uri="{FF2B5EF4-FFF2-40B4-BE49-F238E27FC236}">
                <a16:creationId xmlns:a16="http://schemas.microsoft.com/office/drawing/2014/main" id="{A4FCBDD9-6F46-220A-9EDB-5FD4F5B4F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88" y="1636553"/>
            <a:ext cx="8011972" cy="43253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176EAF-F721-E0FC-1A2C-D12B8DF6EC8B}"/>
              </a:ext>
            </a:extLst>
          </p:cNvPr>
          <p:cNvSpPr txBox="1"/>
          <p:nvPr/>
        </p:nvSpPr>
        <p:spPr>
          <a:xfrm>
            <a:off x="9009558" y="912910"/>
            <a:ext cx="274319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Univers Condensed"/>
                <a:ea typeface="Calibri"/>
                <a:cs typeface="Calibri"/>
              </a:rPr>
              <a:t>Game Scene</a:t>
            </a:r>
            <a:br>
              <a:rPr lang="en-US" b="1">
                <a:latin typeface="Calisto MT"/>
                <a:ea typeface="Calibri"/>
                <a:cs typeface="Calibri"/>
              </a:rPr>
            </a:br>
            <a:endParaRPr lang="en-US" b="1">
              <a:latin typeface="Calisto MT"/>
              <a:ea typeface="Calibri"/>
              <a:cs typeface="Calibri"/>
            </a:endParaRPr>
          </a:p>
          <a:p>
            <a:r>
              <a:rPr lang="en-US" sz="1500">
                <a:latin typeface="Univers Condensed"/>
                <a:ea typeface="Calibri"/>
                <a:cs typeface="Calibri"/>
              </a:rPr>
              <a:t>This is the secondary main scene of the simulator. It takes the physics principles mentioned previously and applies them to a game setting.</a:t>
            </a:r>
          </a:p>
          <a:p>
            <a:endParaRPr lang="en-US" sz="1500">
              <a:latin typeface="Univers Condensed"/>
              <a:ea typeface="Calibri"/>
              <a:cs typeface="Calibri"/>
            </a:endParaRPr>
          </a:p>
          <a:p>
            <a:r>
              <a:rPr lang="en-US" sz="1500">
                <a:latin typeface="Univers Condensed"/>
                <a:ea typeface="Calibri"/>
                <a:cs typeface="Calibri"/>
              </a:rPr>
              <a:t>Some of the features unique to the scene include a game timer and a scorekeeper; to see how much you have remaining in your game and how many points you have accumulated, respectively. </a:t>
            </a:r>
          </a:p>
          <a:p>
            <a:endParaRPr lang="en-US" sz="1500">
              <a:latin typeface="Univers Condensed"/>
              <a:ea typeface="Calibri"/>
              <a:cs typeface="Calibri"/>
            </a:endParaRPr>
          </a:p>
          <a:p>
            <a:r>
              <a:rPr lang="en-US" sz="1500">
                <a:latin typeface="Univers Condensed"/>
                <a:ea typeface="Calibri"/>
                <a:cs typeface="Calibri"/>
              </a:rPr>
              <a:t>Controls and adjustable parameters have been reduced to include only the essentials to the game scene, in addition to a difficulty selector as well. </a:t>
            </a:r>
          </a:p>
        </p:txBody>
      </p:sp>
    </p:spTree>
    <p:extLst>
      <p:ext uri="{BB962C8B-B14F-4D97-AF65-F5344CB8AC3E}">
        <p14:creationId xmlns:p14="http://schemas.microsoft.com/office/powerpoint/2010/main" val="45410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87A80-EABC-4CD7-3D70-B00E73251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E0A1-5119-368F-F3C3-F5A778DD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Wireframes (cont.)</a:t>
            </a:r>
          </a:p>
        </p:txBody>
      </p:sp>
      <p:pic>
        <p:nvPicPr>
          <p:cNvPr id="4" name="Content Placeholder 3" descr="A screenshot of a game&#10;&#10;AI-generated content may be incorrect.">
            <a:extLst>
              <a:ext uri="{FF2B5EF4-FFF2-40B4-BE49-F238E27FC236}">
                <a16:creationId xmlns:a16="http://schemas.microsoft.com/office/drawing/2014/main" id="{79098AE3-49E3-85F5-B441-418B4CC77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182" y="1636554"/>
            <a:ext cx="7706239" cy="434239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B55AFC-CAB1-FBEB-7C6D-FA034EBEBD92}"/>
              </a:ext>
            </a:extLst>
          </p:cNvPr>
          <p:cNvSpPr txBox="1"/>
          <p:nvPr/>
        </p:nvSpPr>
        <p:spPr>
          <a:xfrm>
            <a:off x="803842" y="3060452"/>
            <a:ext cx="274319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Univers Condensed"/>
                <a:ea typeface="Calibri"/>
                <a:cs typeface="Calibri"/>
              </a:rPr>
              <a:t>Starting Menu Scene</a:t>
            </a:r>
            <a:endParaRPr lang="en-US" b="1">
              <a:latin typeface="Calisto M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331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BFD99-DBB4-FD3D-0EAE-00435476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2BDF-4D98-E557-42E5-85DB3946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Wireframes (cont.)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5E9EDA-13F4-8079-A7C1-010A0E084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6559" y="2533330"/>
            <a:ext cx="4827306" cy="31646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514A02-C07D-15CB-3AE8-AB8F7925B7F6}"/>
              </a:ext>
            </a:extLst>
          </p:cNvPr>
          <p:cNvSpPr txBox="1"/>
          <p:nvPr/>
        </p:nvSpPr>
        <p:spPr>
          <a:xfrm>
            <a:off x="7476916" y="1710811"/>
            <a:ext cx="274319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Univers Condensed"/>
                <a:ea typeface="Calibri"/>
                <a:cs typeface="Calibri"/>
              </a:rPr>
              <a:t>Settings Menu Scene</a:t>
            </a:r>
            <a:endParaRPr lang="en-US" b="1">
              <a:latin typeface="Calisto MT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DAC27-109E-B29D-A1BB-EC3BE5208926}"/>
              </a:ext>
            </a:extLst>
          </p:cNvPr>
          <p:cNvSpPr txBox="1"/>
          <p:nvPr/>
        </p:nvSpPr>
        <p:spPr>
          <a:xfrm>
            <a:off x="1850572" y="1712781"/>
            <a:ext cx="274319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Univers Condensed"/>
                <a:ea typeface="Calibri"/>
                <a:cs typeface="Calibri"/>
              </a:rPr>
              <a:t>User Guide</a:t>
            </a:r>
            <a:endParaRPr lang="en-US" b="1">
              <a:latin typeface="Calisto MT"/>
              <a:ea typeface="Calibri"/>
              <a:cs typeface="Calibri"/>
            </a:endParaRPr>
          </a:p>
        </p:txBody>
      </p:sp>
      <p:pic>
        <p:nvPicPr>
          <p:cNvPr id="7" name="Content Placeholder 3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0AB76BDA-E68A-7F65-30FB-023D1F049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76" y="2541659"/>
            <a:ext cx="4827672" cy="31648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42C916-19C9-3C5D-3775-29AA5ED8484C}"/>
              </a:ext>
            </a:extLst>
          </p:cNvPr>
          <p:cNvSpPr/>
          <p:nvPr/>
        </p:nvSpPr>
        <p:spPr>
          <a:xfrm>
            <a:off x="515647" y="6043731"/>
            <a:ext cx="11160500" cy="32460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39325-AC8E-D81D-06F2-43FCBD9D6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604B-A7E0-FF2E-7026-BE98AA3B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5438" y="787368"/>
            <a:ext cx="2055451" cy="1389014"/>
          </a:xfrm>
        </p:spPr>
        <p:txBody>
          <a:bodyPr>
            <a:noAutofit/>
          </a:bodyPr>
          <a:lstStyle/>
          <a:p>
            <a:r>
              <a:rPr lang="en-US" sz="4400" dirty="0"/>
              <a:t>Sprint Report</a:t>
            </a:r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4D551B-5539-BAAC-258C-473B787CB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650" y="1347259"/>
            <a:ext cx="7829452" cy="43396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51E403-B6A6-0E6A-9150-9240ACD89CCA}"/>
              </a:ext>
            </a:extLst>
          </p:cNvPr>
          <p:cNvSpPr/>
          <p:nvPr/>
        </p:nvSpPr>
        <p:spPr>
          <a:xfrm>
            <a:off x="8756616" y="788736"/>
            <a:ext cx="221076" cy="4998044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E8052-E096-25C6-C7C1-E906D3007606}"/>
              </a:ext>
            </a:extLst>
          </p:cNvPr>
          <p:cNvSpPr/>
          <p:nvPr/>
        </p:nvSpPr>
        <p:spPr>
          <a:xfrm>
            <a:off x="11212505" y="786977"/>
            <a:ext cx="199551" cy="1657904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640E0-2E80-D83D-9AF3-72EF19E4A68D}"/>
              </a:ext>
            </a:extLst>
          </p:cNvPr>
          <p:cNvSpPr/>
          <p:nvPr/>
        </p:nvSpPr>
        <p:spPr>
          <a:xfrm>
            <a:off x="9071276" y="2179759"/>
            <a:ext cx="2060124" cy="265762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5B002A-1944-BD53-B4F0-E017C8027416}"/>
              </a:ext>
            </a:extLst>
          </p:cNvPr>
          <p:cNvSpPr/>
          <p:nvPr/>
        </p:nvSpPr>
        <p:spPr>
          <a:xfrm>
            <a:off x="696841" y="5890929"/>
            <a:ext cx="8280545" cy="175836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89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ED8960"/>
      </a:accent1>
      <a:accent2>
        <a:srgbClr val="C99C30"/>
      </a:accent2>
      <a:accent3>
        <a:srgbClr val="9EA94E"/>
      </a:accent3>
      <a:accent4>
        <a:srgbClr val="73B43C"/>
      </a:accent4>
      <a:accent5>
        <a:srgbClr val="34BA2E"/>
      </a:accent5>
      <a:accent6>
        <a:srgbClr val="31B963"/>
      </a:accent6>
      <a:hlink>
        <a:srgbClr val="5E8A9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ChronicleVTI</vt:lpstr>
      <vt:lpstr>Tech Titans</vt:lpstr>
      <vt:lpstr>Task Breakdown/Timeline/task Assignment</vt:lpstr>
      <vt:lpstr>Class diagram</vt:lpstr>
      <vt:lpstr>Sample input/output grid</vt:lpstr>
      <vt:lpstr>Wireframes</vt:lpstr>
      <vt:lpstr>Wireframes (cont.)</vt:lpstr>
      <vt:lpstr>Wireframes (cont.)</vt:lpstr>
      <vt:lpstr>Wireframes (cont.)</vt:lpstr>
      <vt:lpstr>Sprint Report</vt:lpstr>
      <vt:lpstr>Sprint Report (CONT.)</vt:lpstr>
      <vt:lpstr>Sprint Report (CONT.)</vt:lpstr>
      <vt:lpstr>Closing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60</cp:revision>
  <dcterms:created xsi:type="dcterms:W3CDTF">2025-02-10T14:55:52Z</dcterms:created>
  <dcterms:modified xsi:type="dcterms:W3CDTF">2025-02-24T03:41:52Z</dcterms:modified>
</cp:coreProperties>
</file>