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Inconsolata"/>
      <p:bold r:id="rId32"/>
    </p:embeddedFont>
    <p:embeddedFont>
      <p:font typeface="Fira Sans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84CB5C-EACE-40F0-922E-ACE54BBA92E2}">
  <a:tblStyle styleId="{4F84CB5C-EACE-40F0-922E-ACE54BBA92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FiraSans-bold.fntdata"/><Relationship Id="rId10" Type="http://schemas.openxmlformats.org/officeDocument/2006/relationships/slide" Target="slides/slide3.xml"/><Relationship Id="rId32" Type="http://schemas.openxmlformats.org/officeDocument/2006/relationships/font" Target="fonts/Inconsolat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360efca05_2_3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3360efca05_2_3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g33360efca05_2_3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4acc4242b_0_9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34acc4242b_0_9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3" name="Google Shape;183;g334acc4242b_0_9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360efca05_2_6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3360efca05_2_6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part of the mvc to the view part of the mvc</a:t>
            </a:r>
            <a:endParaRPr sz="1100"/>
          </a:p>
        </p:txBody>
      </p:sp>
      <p:sp>
        <p:nvSpPr>
          <p:cNvPr id="190" name="Google Shape;190;g33360efca05_2_6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4acc4242b_0_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4acc4242b_0_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0" name="Google Shape;210;g334acc4242b_0_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4acc4242b_0_13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4acc4242b_0_13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g334acc4242b_0_13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acc4242b_0_2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34acc4242b_0_2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5" name="Google Shape;225;g334acc4242b_0_2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4acc4242b_0_3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34acc4242b_0_3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3" name="Google Shape;233;g334acc4242b_0_3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4acc4242b_0_4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34acc4242b_0_4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1" name="Google Shape;241;g334acc4242b_0_4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4acc4242b_0_4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34acc4242b_0_4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9" name="Google Shape;249;g334acc4242b_0_4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575ee298_0_3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34575ee298_0_3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7" name="Google Shape;257;g334575ee298_0_3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4b1eafb01_0_3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34b1eafb01_0_3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4" name="Google Shape;264;g334b1eafb01_0_3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45bdee36a_1_2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345bdee36a_1_2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" name="Google Shape;102;g3345bdee36a_1_2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4acc4242b_0_6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34acc4242b_0_6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2" name="Google Shape;272;g334acc4242b_0_6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4acc4242b_0_6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34acc4242b_0_6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2" name="Google Shape;282;g334acc4242b_0_6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4acc4242b_0_74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34acc4242b_0_74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2" name="Google Shape;292;g334acc4242b_0_74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4acc4242b_0_8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34acc4242b_0_8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2" name="Google Shape;302;g334acc4242b_0_8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4b1eafb01_0_5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34b1eafb01_0_5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2" name="Google Shape;312;g334b1eafb01_0_5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60efca05_2_4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3360efca05_2_4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9" name="Google Shape;109;g33360efca05_2_4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9186911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918691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acc4242b_0_8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34acc4242b_0_8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" name="Google Shape;139;g334acc4242b_0_8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4bb6897e1_0_6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4bb6897e1_0_6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7" name="Google Shape;147;g334bb6897e1_0_6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4bb6897e1_0_2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34bb6897e1_0_2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g334bb6897e1_0_2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4bb6897e1_0_39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34bb6897e1_0_39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5" name="Google Shape;165;g334bb6897e1_0_39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4bb6897e1_0_3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34bb6897e1_0_3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g334bb6897e1_0_3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0C17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000" y="1303938"/>
            <a:ext cx="5120850" cy="34105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/>
          <p:nvPr/>
        </p:nvSpPr>
        <p:spPr>
          <a:xfrm>
            <a:off x="482950" y="220950"/>
            <a:ext cx="8117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800"/>
              <a:buFont typeface="Inconsolata"/>
              <a:buNone/>
            </a:pPr>
            <a:r>
              <a:rPr b="1" lang="en" sz="7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Super </a:t>
            </a:r>
            <a:r>
              <a:rPr b="1" i="0" lang="en" sz="7000" u="none" cap="none" strike="noStrike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Space </a:t>
            </a:r>
            <a:r>
              <a:rPr b="1" lang="en" sz="7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Maker</a:t>
            </a:r>
            <a:endParaRPr b="0" i="0" sz="7000" u="none" cap="none" strike="noStrike"/>
          </a:p>
        </p:txBody>
      </p:sp>
      <p:sp>
        <p:nvSpPr>
          <p:cNvPr id="91" name="Google Shape;91;p23"/>
          <p:cNvSpPr/>
          <p:nvPr/>
        </p:nvSpPr>
        <p:spPr>
          <a:xfrm>
            <a:off x="554500" y="2855300"/>
            <a:ext cx="198600" cy="199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810800" y="2828849"/>
            <a:ext cx="1792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rPr b="1" i="0" lang="en" sz="1400" u="none" cap="none" strike="noStrike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Adriano  </a:t>
            </a:r>
            <a:r>
              <a:rPr b="1" lang="en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Soldera</a:t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rPr b="1" lang="en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Andrei Popescu</a:t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rPr b="1" lang="en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Cristian Petru-Marza</a:t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rPr b="1" lang="en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Eric Tiganasu</a:t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t/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t/>
            </a:r>
            <a:endParaRPr b="1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/>
          <p:nvPr/>
        </p:nvSpPr>
        <p:spPr>
          <a:xfrm>
            <a:off x="554500" y="3092900"/>
            <a:ext cx="198600" cy="199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554500" y="3330500"/>
            <a:ext cx="198600" cy="199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/>
          <p:nvPr/>
        </p:nvSpPr>
        <p:spPr>
          <a:xfrm>
            <a:off x="554500" y="3568100"/>
            <a:ext cx="198600" cy="199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3509925" y="4714500"/>
            <a:ext cx="5121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“10 Free Space Background Images (JPG).” </a:t>
            </a:r>
            <a:r>
              <a:rPr i="1" lang="en" sz="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Unblast</a:t>
            </a:r>
            <a:r>
              <a:rPr lang="en" sz="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2021, https://unblast.com/10-free-space-background-images-jpg/. Accessed 14 Feb. 2025.</a:t>
            </a:r>
            <a:endParaRPr sz="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482950" y="2500400"/>
            <a:ext cx="2049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400"/>
              <a:buFont typeface="Fira Sans"/>
              <a:buNone/>
            </a:pPr>
            <a:r>
              <a:rPr b="1" lang="en" sz="1600" u="sng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Totally Legit Balkans</a:t>
            </a:r>
            <a:endParaRPr b="1" sz="1600" u="sng">
              <a:solidFill>
                <a:srgbClr val="DAD1E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1220700" y="2056050"/>
            <a:ext cx="6702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Inputs and Outputs</a:t>
            </a:r>
            <a:endParaRPr b="1" sz="55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482724" y="122536"/>
            <a:ext cx="4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t/>
            </a:r>
            <a:endParaRPr b="1" sz="27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382175" y="757345"/>
            <a:ext cx="1651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Inputs</a:t>
            </a:r>
            <a:endParaRPr b="1" i="0" sz="3800" u="sng" cap="none" strike="noStrike"/>
          </a:p>
        </p:txBody>
      </p:sp>
      <p:sp>
        <p:nvSpPr>
          <p:cNvPr id="195" name="Google Shape;195;p33"/>
          <p:cNvSpPr txBox="1"/>
          <p:nvPr/>
        </p:nvSpPr>
        <p:spPr>
          <a:xfrm>
            <a:off x="482725" y="1588950"/>
            <a:ext cx="2126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D49A1"/>
                </a:solidFill>
              </a:rPr>
              <a:t>Mouse </a:t>
            </a:r>
            <a:r>
              <a:rPr b="1" lang="en" sz="2300">
                <a:solidFill>
                  <a:srgbClr val="9D49A1"/>
                </a:solidFill>
              </a:rPr>
              <a:t>Inputs</a:t>
            </a:r>
            <a:endParaRPr b="1" sz="2300">
              <a:solidFill>
                <a:srgbClr val="9D49A1"/>
              </a:solidFill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155369" y="1730781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482725" y="3300825"/>
            <a:ext cx="21267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D49A1"/>
                </a:solidFill>
              </a:rPr>
              <a:t>Number Value Inputs</a:t>
            </a:r>
            <a:endParaRPr b="1" sz="2300">
              <a:solidFill>
                <a:srgbClr val="9D49A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D49A1"/>
                </a:solidFill>
              </a:rPr>
              <a:t>(Keyboard)</a:t>
            </a:r>
            <a:endParaRPr b="1" sz="2300">
              <a:solidFill>
                <a:srgbClr val="9D49A1"/>
              </a:solidFill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155369" y="3607331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6247425" y="757350"/>
            <a:ext cx="2019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Outputs</a:t>
            </a:r>
            <a:endParaRPr b="1" i="0" sz="3800" u="sng" cap="none" strike="noStrike"/>
          </a:p>
        </p:txBody>
      </p:sp>
      <p:sp>
        <p:nvSpPr>
          <p:cNvPr id="200" name="Google Shape;200;p33"/>
          <p:cNvSpPr/>
          <p:nvPr/>
        </p:nvSpPr>
        <p:spPr>
          <a:xfrm>
            <a:off x="5755544" y="178950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5755544" y="3607331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6193875" y="3300813"/>
            <a:ext cx="21267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D49A1"/>
                </a:solidFill>
              </a:rPr>
              <a:t>Animation of the Space System</a:t>
            </a:r>
            <a:endParaRPr b="1" sz="2300">
              <a:solidFill>
                <a:srgbClr val="9D49A1"/>
              </a:solidFill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6149775" y="1588950"/>
            <a:ext cx="21267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D49A1"/>
                </a:solidFill>
              </a:rPr>
              <a:t>Numerical Properties of Each Astral Object</a:t>
            </a:r>
            <a:endParaRPr b="1" sz="2300">
              <a:solidFill>
                <a:srgbClr val="9D49A1"/>
              </a:solidFill>
            </a:endParaRPr>
          </a:p>
        </p:txBody>
      </p:sp>
      <p:cxnSp>
        <p:nvCxnSpPr>
          <p:cNvPr id="204" name="Google Shape;204;p33"/>
          <p:cNvCxnSpPr>
            <a:stCxn id="195" idx="3"/>
          </p:cNvCxnSpPr>
          <p:nvPr/>
        </p:nvCxnSpPr>
        <p:spPr>
          <a:xfrm>
            <a:off x="2609425" y="1902900"/>
            <a:ext cx="1031400" cy="1032300"/>
          </a:xfrm>
          <a:prstGeom prst="straightConnector1">
            <a:avLst/>
          </a:prstGeom>
          <a:noFill/>
          <a:ln cap="flat" cmpd="sng" w="38100">
            <a:solidFill>
              <a:srgbClr val="9D49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3"/>
          <p:cNvCxnSpPr/>
          <p:nvPr/>
        </p:nvCxnSpPr>
        <p:spPr>
          <a:xfrm flipH="1" rot="10800000">
            <a:off x="2609425" y="2937100"/>
            <a:ext cx="1031400" cy="999900"/>
          </a:xfrm>
          <a:prstGeom prst="straightConnector1">
            <a:avLst/>
          </a:prstGeom>
          <a:noFill/>
          <a:ln cap="flat" cmpd="sng" w="38100">
            <a:solidFill>
              <a:srgbClr val="9D49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3"/>
          <p:cNvCxnSpPr/>
          <p:nvPr/>
        </p:nvCxnSpPr>
        <p:spPr>
          <a:xfrm>
            <a:off x="3629825" y="2938850"/>
            <a:ext cx="2014500" cy="2400"/>
          </a:xfrm>
          <a:prstGeom prst="straightConnector1">
            <a:avLst/>
          </a:prstGeom>
          <a:noFill/>
          <a:ln cap="flat" cmpd="sng" w="38100">
            <a:solidFill>
              <a:srgbClr val="9D49A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2325750" y="2041950"/>
            <a:ext cx="44925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rPr b="1" lang="en" sz="7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Wireframes</a:t>
            </a:r>
            <a:endParaRPr b="1" sz="7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Title Screen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13" y="769500"/>
            <a:ext cx="6197976" cy="39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Main Screen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25" y="769500"/>
            <a:ext cx="6197951" cy="397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Main Screen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87" y="769499"/>
            <a:ext cx="6286428" cy="40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Main Screen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49" y="769500"/>
            <a:ext cx="6206299" cy="41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Settings</a:t>
            </a: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 Screen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50" y="769500"/>
            <a:ext cx="6206300" cy="3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989100" y="2041950"/>
            <a:ext cx="71658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rPr b="1" lang="en" sz="7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Stories Progress</a:t>
            </a:r>
            <a:endParaRPr b="1" sz="7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532450" y="142550"/>
            <a:ext cx="78252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rPr b="1" lang="en" sz="4800">
                <a:solidFill>
                  <a:srgbClr val="9D49A1"/>
                </a:solidFill>
              </a:rPr>
              <a:t>Stories the team starts in this sprint:</a:t>
            </a:r>
            <a:endParaRPr b="1" sz="4800">
              <a:solidFill>
                <a:srgbClr val="9D49A1"/>
              </a:solidFill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659400" y="1852250"/>
            <a:ext cx="78252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100"/>
              <a:buChar char="➔"/>
            </a:pPr>
            <a:r>
              <a:rPr b="1" lang="en" sz="2100">
                <a:solidFill>
                  <a:srgbClr val="DAD1E6"/>
                </a:solidFill>
              </a:rPr>
              <a:t>As a student, I want to be able to customize my own planets so that I can visualize how solar systems work.</a:t>
            </a:r>
            <a:endParaRPr b="1" sz="2100">
              <a:solidFill>
                <a:srgbClr val="DAD1E6"/>
              </a:solidFill>
            </a:endParaRPr>
          </a:p>
          <a:p>
            <a:pPr indent="-361950" lvl="0" marL="45720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100"/>
              <a:buChar char="➔"/>
            </a:pPr>
            <a:r>
              <a:rPr b="1" lang="en" sz="2100">
                <a:solidFill>
                  <a:srgbClr val="DAD1E6"/>
                </a:solidFill>
              </a:rPr>
              <a:t>As a student, I want to be able to zoom in on planets so that I can see th</a:t>
            </a:r>
            <a:r>
              <a:rPr b="1" lang="en" sz="2100">
                <a:solidFill>
                  <a:srgbClr val="DAD1E6"/>
                </a:solidFill>
              </a:rPr>
              <a:t>eir respective data.</a:t>
            </a:r>
            <a:endParaRPr b="1" sz="2100">
              <a:solidFill>
                <a:srgbClr val="DAD1E6"/>
              </a:solidFill>
            </a:endParaRPr>
          </a:p>
          <a:p>
            <a:pPr indent="-361950" lvl="0" marL="45720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2100"/>
              <a:buChar char="➔"/>
            </a:pPr>
            <a:r>
              <a:rPr b="1" lang="en" sz="2100">
                <a:solidFill>
                  <a:srgbClr val="DAD1E6"/>
                </a:solidFill>
              </a:rPr>
              <a:t>As a student, I want to easily see accurate planetary physics so that I can better understand the physics involved.</a:t>
            </a:r>
            <a:endParaRPr b="1" sz="2100">
              <a:solidFill>
                <a:srgbClr val="DAD1E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1678500" y="2056050"/>
            <a:ext cx="5787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Task Breakdown</a:t>
            </a:r>
            <a:endParaRPr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Cristian’s Tasks</a:t>
            </a:r>
            <a:endParaRPr b="1" sz="3800">
              <a:solidFill>
                <a:schemeClr val="dk1"/>
              </a:solidFill>
            </a:endParaRPr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138375" y="110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{4F84CB5C-EACE-40F0-922E-ACE54BBA92E2}</a:tableStyleId>
              </a:tblPr>
              <a:tblGrid>
                <a:gridCol w="4422700"/>
                <a:gridCol w="1498600"/>
                <a:gridCol w="1472950"/>
                <a:gridCol w="1472950"/>
              </a:tblGrid>
              <a:tr h="36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Received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Resolved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Carry Over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Blocked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customize my own planets so that I can visualize how solar systems work. (7)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easily see accurate planetary physics so that I can better understand the physics involved. (5)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have to option to save my simulations so that I can keep simulations that I like. (5)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customize the look of my animation so that I can find it more visually aesthetic. (11)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E4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E4E4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zoom in on planets so that I can see their respective data.(15)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change variables so that I can simulate different outcomes. (1)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44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42"/>
          <p:cNvSpPr/>
          <p:nvPr/>
        </p:nvSpPr>
        <p:spPr>
          <a:xfrm>
            <a:off x="232300" y="4664000"/>
            <a:ext cx="282600" cy="2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514900" y="4590500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task started this sprint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Adriano</a:t>
            </a: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’s Tasks</a:t>
            </a:r>
            <a:endParaRPr b="1" sz="3800">
              <a:solidFill>
                <a:schemeClr val="dk1"/>
              </a:solidFill>
            </a:endParaRPr>
          </a:p>
        </p:txBody>
      </p:sp>
      <p:graphicFrame>
        <p:nvGraphicFramePr>
          <p:cNvPr id="286" name="Google Shape;286;p43"/>
          <p:cNvGraphicFramePr/>
          <p:nvPr/>
        </p:nvGraphicFramePr>
        <p:xfrm>
          <a:off x="62275" y="6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{4F84CB5C-EACE-40F0-922E-ACE54BBA92E2}</a:tableStyleId>
              </a:tblPr>
              <a:tblGrid>
                <a:gridCol w="5449950"/>
                <a:gridCol w="1143000"/>
                <a:gridCol w="1154600"/>
                <a:gridCol w="1130350"/>
              </a:tblGrid>
              <a:tr h="44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Received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Resolved 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Carry Over 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Blocked 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customize my own planets so that I can visualize how solar systems work. (8)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have to option to save my simulations so that I can keep simulations that I like.  (4)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calculate various properties of different spatial bodies so I can better understand the physics involved. (3)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easily see accurate planetary physics so that I can better understand the physics involved. (12)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change variables so that I can simulate different outcomes. (1)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customize the look of my animation so that I can find it more visually aesthetic. (6)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34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7" name="Google Shape;287;p43"/>
          <p:cNvSpPr/>
          <p:nvPr/>
        </p:nvSpPr>
        <p:spPr>
          <a:xfrm>
            <a:off x="164850" y="4712925"/>
            <a:ext cx="282600" cy="2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447450" y="4639425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: task started this sprint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Andrei</a:t>
            </a: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’s Tasks</a:t>
            </a:r>
            <a:endParaRPr b="1" sz="3800">
              <a:solidFill>
                <a:schemeClr val="dk1"/>
              </a:solidFill>
            </a:endParaRPr>
          </a:p>
        </p:txBody>
      </p:sp>
      <p:graphicFrame>
        <p:nvGraphicFramePr>
          <p:cNvPr id="296" name="Google Shape;296;p44"/>
          <p:cNvGraphicFramePr/>
          <p:nvPr/>
        </p:nvGraphicFramePr>
        <p:xfrm>
          <a:off x="231200" y="7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{4F84CB5C-EACE-40F0-922E-ACE54BBA92E2}</a:tableStyleId>
              </a:tblPr>
              <a:tblGrid>
                <a:gridCol w="4340800"/>
                <a:gridCol w="1424275"/>
                <a:gridCol w="1470850"/>
                <a:gridCol w="1445675"/>
              </a:tblGrid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Received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Resolved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Carry Over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Blocked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customize my own planets so that I can visualize how solar systems work. (20)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calculate various properties of different spatial bodies so I can better understand the physics involved. (15)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easily see accurate planetary physics so that I can better understand the physics involved.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(6)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have to option to save my simulations so that I can keep simulations that I like. (1)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zoom in on planets so that I can see their respective data. (1)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4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43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44"/>
          <p:cNvSpPr/>
          <p:nvPr/>
        </p:nvSpPr>
        <p:spPr>
          <a:xfrm>
            <a:off x="164850" y="4712925"/>
            <a:ext cx="282600" cy="2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447450" y="4639425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: task started this sprint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0" y="-11177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Eric</a:t>
            </a:r>
            <a:r>
              <a:rPr b="1" lang="en" sz="3800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’s Tasks</a:t>
            </a:r>
            <a:endParaRPr b="1" sz="3800">
              <a:solidFill>
                <a:schemeClr val="dk1"/>
              </a:solidFill>
            </a:endParaRPr>
          </a:p>
        </p:txBody>
      </p:sp>
      <p:graphicFrame>
        <p:nvGraphicFramePr>
          <p:cNvPr id="306" name="Google Shape;306;p45"/>
          <p:cNvGraphicFramePr/>
          <p:nvPr/>
        </p:nvGraphicFramePr>
        <p:xfrm>
          <a:off x="138400" y="51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{4F84CB5C-EACE-40F0-922E-ACE54BBA92E2}</a:tableStyleId>
              </a:tblPr>
              <a:tblGrid>
                <a:gridCol w="4409950"/>
                <a:gridCol w="1494275"/>
                <a:gridCol w="1494275"/>
                <a:gridCol w="14687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Received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Resolved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Carry Over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Blocked Stories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be able to customize my own planets so that I can visualize how solar systems work. (8)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calculate various properties of different spatial bodies so I can better understand the physics involved. (18)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have to option to save my simulations so that I can keep simulations that I like. (8)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customize the look of my animation so that I can find it more visually aesthetic. (8)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change the time frame of the animation so that I can see the evolution of my system over long periods of time. (2)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As a student, I want to be able to change variables so that I can simulate different outcomes. (1)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As a student, I want to easily see accurate planetary physics so that I can better understand the physics involved. (3)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7D7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48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Total points: 0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45"/>
          <p:cNvSpPr/>
          <p:nvPr/>
        </p:nvSpPr>
        <p:spPr>
          <a:xfrm>
            <a:off x="164850" y="4712925"/>
            <a:ext cx="282600" cy="253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447450" y="4639425"/>
            <a:ext cx="6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: task started this sprint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175850" y="76200"/>
            <a:ext cx="71658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rPr b="1" lang="en" sz="7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Work Cited</a:t>
            </a:r>
            <a:endParaRPr b="1" sz="7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239400" y="1135800"/>
            <a:ext cx="8665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“10 Free Space Background Images (JPG).”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Unblast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2021, https://unblast.com/10-free-space-background-images-jpg/. Accessed 14 Feb. 2025.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408850" y="242694"/>
            <a:ext cx="405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500"/>
              <a:buFont typeface="Inconsolata"/>
              <a:buNone/>
            </a:pP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User Stories</a:t>
            </a:r>
            <a:endParaRPr b="0" i="0" sz="5000" u="none" cap="none" strike="noStrike"/>
          </a:p>
        </p:txBody>
      </p:sp>
      <p:sp>
        <p:nvSpPr>
          <p:cNvPr id="112" name="Google Shape;112;p25"/>
          <p:cNvSpPr/>
          <p:nvPr/>
        </p:nvSpPr>
        <p:spPr>
          <a:xfrm>
            <a:off x="7913525" y="4800000"/>
            <a:ext cx="12306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 txBox="1"/>
          <p:nvPr/>
        </p:nvSpPr>
        <p:spPr>
          <a:xfrm>
            <a:off x="408850" y="1001800"/>
            <a:ext cx="387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be able to customize my own planets so that I can visualize how solar systems work. </a:t>
            </a:r>
            <a:r>
              <a:rPr b="1" lang="en">
                <a:solidFill>
                  <a:srgbClr val="DAD1E6"/>
                </a:solidFill>
              </a:rPr>
              <a:t>(February 17 - April 13)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131869" y="120235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408850" y="1983800"/>
            <a:ext cx="387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have to option to save my simulations so that I can keep simulations that I like. (March 3 - April 13)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08850" y="2995925"/>
            <a:ext cx="387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be able to zoom in on planets so that I can see their respective data. (February 17 - March 2)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408850" y="4008050"/>
            <a:ext cx="38748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calculate various properties of different spatial bodies so I can better understand the physics involved. </a:t>
            </a:r>
            <a:r>
              <a:rPr b="1" lang="en">
                <a:solidFill>
                  <a:srgbClr val="DAD1E6"/>
                </a:solidFill>
              </a:rPr>
              <a:t>(March 3 - March 23)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131869" y="228925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131869" y="3293931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131869" y="440915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5016975" y="1001800"/>
            <a:ext cx="38748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easily see accurate planetary physics so that I can better understand the physics involved. </a:t>
            </a:r>
            <a:r>
              <a:rPr b="1" lang="en">
                <a:solidFill>
                  <a:srgbClr val="DAD1E6"/>
                </a:solidFill>
              </a:rPr>
              <a:t>(February 17 - April 13)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732494" y="128000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5001675" y="3970388"/>
            <a:ext cx="3874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be able to change the time frame of the animation so that I can see the evolution of my system over long periods of time. (March 3 - March 23)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4732506" y="4169544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4998738" y="1981000"/>
            <a:ext cx="38748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be able to </a:t>
            </a:r>
            <a:r>
              <a:rPr b="1" lang="en">
                <a:solidFill>
                  <a:srgbClr val="DAD1E6"/>
                </a:solidFill>
              </a:rPr>
              <a:t>customize</a:t>
            </a:r>
            <a:r>
              <a:rPr b="1" lang="en">
                <a:solidFill>
                  <a:srgbClr val="DAD1E6"/>
                </a:solidFill>
              </a:rPr>
              <a:t> the look of my animation so that I can find it more visually aesthetic. (March 24 - April 13)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4714256" y="2259206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4983425" y="3135538"/>
            <a:ext cx="3874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D1E6"/>
                </a:solidFill>
              </a:rPr>
              <a:t>As a student, I want to be able to change variables so that I can simulate different outcomes. (March 3 - April 23)</a:t>
            </a:r>
            <a:endParaRPr b="1">
              <a:solidFill>
                <a:srgbClr val="DAD1E6"/>
              </a:solidFill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4714256" y="3334694"/>
            <a:ext cx="226800" cy="226800"/>
          </a:xfrm>
          <a:prstGeom prst="roundRect">
            <a:avLst>
              <a:gd fmla="val 25194296" name="adj"/>
            </a:avLst>
          </a:prstGeom>
          <a:solidFill>
            <a:srgbClr val="9D49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7913525" y="4800000"/>
            <a:ext cx="12306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175850" y="146550"/>
            <a:ext cx="49140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Jira Kanban</a:t>
            </a:r>
            <a:endParaRPr b="1" sz="5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(First </a:t>
            </a:r>
            <a:endParaRPr b="1" sz="5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b="1" lang="en" sz="50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b="1" sz="50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50" y="103600"/>
            <a:ext cx="4407649" cy="49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1678500" y="92450"/>
            <a:ext cx="5787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94CAF"/>
                </a:solidFill>
                <a:latin typeface="Inconsolata"/>
                <a:ea typeface="Inconsolata"/>
                <a:cs typeface="Inconsolata"/>
                <a:sym typeface="Inconsolata"/>
              </a:rPr>
              <a:t>Class Diagram</a:t>
            </a:r>
            <a:endParaRPr sz="5500">
              <a:solidFill>
                <a:schemeClr val="dk1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75" y="1085075"/>
            <a:ext cx="7525238" cy="37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482724" y="122536"/>
            <a:ext cx="4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t/>
            </a:r>
            <a:endParaRPr b="1" sz="27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382175" y="208775"/>
            <a:ext cx="4791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Overview</a:t>
            </a:r>
            <a:endParaRPr b="1" i="0" sz="3800" u="sng" cap="none" strike="noStrike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925"/>
            <a:ext cx="8839199" cy="23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>
            <a:off x="482724" y="122536"/>
            <a:ext cx="4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t/>
            </a:r>
            <a:endParaRPr b="1" sz="27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382175" y="208775"/>
            <a:ext cx="4791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FXML Controllers</a:t>
            </a:r>
            <a:endParaRPr b="1" i="0" sz="3800" u="sng" cap="none" strike="noStrike"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39639"/>
          <a:stretch/>
        </p:blipFill>
        <p:spPr>
          <a:xfrm>
            <a:off x="2417225" y="1231000"/>
            <a:ext cx="3672425" cy="35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482724" y="122536"/>
            <a:ext cx="4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t/>
            </a:r>
            <a:endParaRPr b="1" sz="27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82175" y="208775"/>
            <a:ext cx="6039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Utilities</a:t>
            </a:r>
            <a:endParaRPr b="1" i="0" sz="3800" u="sng" cap="none" strike="noStrike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674" y="137537"/>
            <a:ext cx="5890199" cy="48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482724" y="122536"/>
            <a:ext cx="4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94CAF"/>
              </a:buClr>
              <a:buSzPts val="2700"/>
              <a:buFont typeface="Inconsolata"/>
              <a:buNone/>
            </a:pPr>
            <a:r>
              <a:t/>
            </a:r>
            <a:endParaRPr b="1" sz="2700">
              <a:solidFill>
                <a:srgbClr val="F94CA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8029250" y="4799925"/>
            <a:ext cx="1061700" cy="343500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31850" y="178575"/>
            <a:ext cx="6039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DAD1E6"/>
              </a:buClr>
              <a:buSzPts val="1300"/>
              <a:buFont typeface="Inconsolata"/>
              <a:buNone/>
            </a:pPr>
            <a:r>
              <a:rPr b="1" lang="en" sz="3800" u="sng">
                <a:solidFill>
                  <a:srgbClr val="DAD1E6"/>
                </a:solidFill>
                <a:latin typeface="Inconsolata"/>
                <a:ea typeface="Inconsolata"/>
                <a:cs typeface="Inconsolata"/>
                <a:sym typeface="Inconsolata"/>
              </a:rPr>
              <a:t>Entity-Component-System</a:t>
            </a:r>
            <a:endParaRPr b="1" i="0" sz="3800" u="sng" cap="none" strike="noStrike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836675"/>
            <a:ext cx="7168139" cy="40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