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8" r:id="rId3"/>
    <p:sldId id="259" r:id="rId4"/>
    <p:sldId id="257" r:id="rId5"/>
    <p:sldId id="260"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FB4C5F-4BA0-BA35-3667-83659EDB5E9C}" v="475" dt="2023-09-12T15:58:48.001"/>
    <p1510:client id="{41CDC4E9-1BE6-83E0-F8D0-99DDF6687478}" v="121" dt="2023-09-12T19:22:04.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93" d="100"/>
          <a:sy n="93" d="100"/>
        </p:scale>
        <p:origin x="84"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9/12/2023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9/12/2023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9/12/2023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9/12/2023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2F38BC-D98D-4D85-8CF7-BA70EEDEDD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04672" y="2386744"/>
            <a:ext cx="5925310" cy="1645920"/>
          </a:xfrm>
        </p:spPr>
        <p:txBody>
          <a:bodyPr>
            <a:normAutofit/>
          </a:bodyPr>
          <a:lstStyle/>
          <a:p>
            <a:r>
              <a:rPr lang="en-US" sz="6000" err="1"/>
              <a:t>Cryptews</a:t>
            </a:r>
            <a:endParaRPr lang="en-US" sz="6000"/>
          </a:p>
        </p:txBody>
      </p:sp>
      <p:sp>
        <p:nvSpPr>
          <p:cNvPr id="3" name="Subtitle 2"/>
          <p:cNvSpPr>
            <a:spLocks noGrp="1"/>
          </p:cNvSpPr>
          <p:nvPr>
            <p:ph type="subTitle" idx="1"/>
          </p:nvPr>
        </p:nvSpPr>
        <p:spPr>
          <a:xfrm>
            <a:off x="1148615" y="4209976"/>
            <a:ext cx="5242560" cy="1239894"/>
          </a:xfrm>
        </p:spPr>
        <p:txBody>
          <a:bodyPr vert="horz" lIns="91440" tIns="45720" rIns="91440" bIns="45720" rtlCol="0">
            <a:normAutofit/>
          </a:bodyPr>
          <a:lstStyle/>
          <a:p>
            <a:r>
              <a:rPr lang="en-US" sz="2500">
                <a:solidFill>
                  <a:srgbClr val="FFFFFF"/>
                </a:solidFill>
              </a:rPr>
              <a:t>The world of crypto at your hands</a:t>
            </a:r>
          </a:p>
        </p:txBody>
      </p:sp>
      <p:sp>
        <p:nvSpPr>
          <p:cNvPr id="12" name="Rectangle 11">
            <a:extLst>
              <a:ext uri="{FF2B5EF4-FFF2-40B4-BE49-F238E27FC236}">
                <a16:creationId xmlns:a16="http://schemas.microsoft.com/office/drawing/2014/main" id="{B501A2F0-90BE-4D86-9A8A-4390413F7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640080"/>
            <a:ext cx="401726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0F5EB4E-25CD-44CC-AF95-30C925342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1" y="802767"/>
            <a:ext cx="368503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hite and orange bitcoin sign&#10;&#10;Description automatically generated">
            <a:extLst>
              <a:ext uri="{FF2B5EF4-FFF2-40B4-BE49-F238E27FC236}">
                <a16:creationId xmlns:a16="http://schemas.microsoft.com/office/drawing/2014/main" id="{8CDED2ED-E406-6CDA-FD7A-9723B9571F91}"/>
              </a:ext>
            </a:extLst>
          </p:cNvPr>
          <p:cNvPicPr>
            <a:picLocks noChangeAspect="1"/>
          </p:cNvPicPr>
          <p:nvPr/>
        </p:nvPicPr>
        <p:blipFill>
          <a:blip r:embed="rId2"/>
          <a:stretch>
            <a:fillRect/>
          </a:stretch>
        </p:blipFill>
        <p:spPr>
          <a:xfrm>
            <a:off x="8063144" y="1398959"/>
            <a:ext cx="2814043" cy="2814043"/>
          </a:xfrm>
          <a:prstGeom prst="rect">
            <a:avLst/>
          </a:prstGeom>
        </p:spPr>
      </p:pic>
      <p:pic>
        <p:nvPicPr>
          <p:cNvPr id="6" name="Picture 5" descr="A black and grey logo&#10;&#10;Description automatically generated">
            <a:extLst>
              <a:ext uri="{FF2B5EF4-FFF2-40B4-BE49-F238E27FC236}">
                <a16:creationId xmlns:a16="http://schemas.microsoft.com/office/drawing/2014/main" id="{6097FAB0-4906-B008-7437-96720ADBE79F}"/>
              </a:ext>
            </a:extLst>
          </p:cNvPr>
          <p:cNvPicPr>
            <a:picLocks noChangeAspect="1"/>
          </p:cNvPicPr>
          <p:nvPr/>
        </p:nvPicPr>
        <p:blipFill>
          <a:blip r:embed="rId3"/>
          <a:stretch>
            <a:fillRect/>
          </a:stretch>
        </p:blipFill>
        <p:spPr>
          <a:xfrm>
            <a:off x="8942340" y="2626976"/>
            <a:ext cx="2743200" cy="2743200"/>
          </a:xfrm>
          <a:prstGeom prst="rect">
            <a:avLst/>
          </a:prstGeom>
        </p:spPr>
      </p:pic>
    </p:spTree>
    <p:extLst>
      <p:ext uri="{BB962C8B-B14F-4D97-AF65-F5344CB8AC3E}">
        <p14:creationId xmlns:p14="http://schemas.microsoft.com/office/powerpoint/2010/main" val="119444022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56E013-C5D1-40E8-A11B-562F6A03E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4CDE70-080B-1EC2-88E9-E7EAF8BF8944}"/>
              </a:ext>
            </a:extLst>
          </p:cNvPr>
          <p:cNvSpPr>
            <a:spLocks noGrp="1"/>
          </p:cNvSpPr>
          <p:nvPr>
            <p:ph type="title"/>
          </p:nvPr>
        </p:nvSpPr>
        <p:spPr>
          <a:xfrm>
            <a:off x="715471" y="2681105"/>
            <a:ext cx="3063240" cy="1495794"/>
          </a:xfrm>
          <a:solidFill>
            <a:schemeClr val="bg1"/>
          </a:solidFill>
          <a:ln>
            <a:solidFill>
              <a:schemeClr val="tx1"/>
            </a:solidFill>
          </a:ln>
        </p:spPr>
        <p:txBody>
          <a:bodyPr vert="horz" lIns="182880" tIns="182880" rIns="182880" bIns="182880" rtlCol="0" anchor="ctr">
            <a:normAutofit/>
          </a:bodyPr>
          <a:lstStyle/>
          <a:p>
            <a:r>
              <a:rPr lang="en-US">
                <a:solidFill>
                  <a:schemeClr val="tx1"/>
                </a:solidFill>
              </a:rPr>
              <a:t>Team members</a:t>
            </a:r>
          </a:p>
        </p:txBody>
      </p:sp>
      <p:sp>
        <p:nvSpPr>
          <p:cNvPr id="14" name="Rectangle 13">
            <a:extLst>
              <a:ext uri="{FF2B5EF4-FFF2-40B4-BE49-F238E27FC236}">
                <a16:creationId xmlns:a16="http://schemas.microsoft.com/office/drawing/2014/main" id="{402D63F4-B0E1-4039-90FD-768B7B23B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0721"/>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6" name="Rectangle 15">
            <a:extLst>
              <a:ext uri="{FF2B5EF4-FFF2-40B4-BE49-F238E27FC236}">
                <a16:creationId xmlns:a16="http://schemas.microsoft.com/office/drawing/2014/main" id="{4F6B2ECC-5166-473E-8533-737B9B8194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4712"/>
            <a:ext cx="6558192" cy="4608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3C3CC4D-6D37-895F-D866-11BCE569D43F}"/>
              </a:ext>
            </a:extLst>
          </p:cNvPr>
          <p:cNvSpPr>
            <a:spLocks noGrp="1"/>
          </p:cNvSpPr>
          <p:nvPr>
            <p:ph sz="half" idx="1"/>
          </p:nvPr>
        </p:nvSpPr>
        <p:spPr>
          <a:xfrm>
            <a:off x="4997079" y="1799010"/>
            <a:ext cx="5888038" cy="301710"/>
          </a:xfrm>
        </p:spPr>
        <p:txBody>
          <a:bodyPr vert="horz" lIns="91440" tIns="45720" rIns="91440" bIns="45720" rtlCol="0" anchor="t">
            <a:noAutofit/>
          </a:bodyPr>
          <a:lstStyle/>
          <a:p>
            <a:pPr marL="0" indent="0" algn="ctr" defTabSz="685800">
              <a:spcBef>
                <a:spcPts val="750"/>
              </a:spcBef>
              <a:buNone/>
            </a:pPr>
            <a:r>
              <a:rPr lang="en-US" sz="2000" kern="1200" dirty="0">
                <a:latin typeface="+mn-lt"/>
                <a:ea typeface="+mn-ea"/>
                <a:cs typeface="+mn-cs"/>
              </a:rPr>
              <a:t>The team members working on this project are: </a:t>
            </a:r>
            <a:endParaRPr lang="en-US" sz="2000" kern="1200" dirty="0">
              <a:latin typeface="+mn-lt"/>
            </a:endParaRPr>
          </a:p>
          <a:p>
            <a:pPr marL="0" indent="0" defTabSz="685800">
              <a:spcBef>
                <a:spcPts val="750"/>
              </a:spcBef>
              <a:buNone/>
            </a:pPr>
            <a:endParaRPr lang="en-US" sz="1350" kern="1200">
              <a:solidFill>
                <a:schemeClr val="tx1">
                  <a:lumMod val="85000"/>
                  <a:lumOff val="15000"/>
                </a:schemeClr>
              </a:solidFill>
              <a:latin typeface="+mn-lt"/>
              <a:ea typeface="+mn-ea"/>
              <a:cs typeface="+mn-cs"/>
            </a:endParaRPr>
          </a:p>
          <a:p>
            <a:pPr marL="0" indent="0">
              <a:buNone/>
            </a:pPr>
            <a:endParaRPr lang="en-US" dirty="0"/>
          </a:p>
        </p:txBody>
      </p:sp>
      <p:sp>
        <p:nvSpPr>
          <p:cNvPr id="6" name="Content Placeholder 2">
            <a:extLst>
              <a:ext uri="{FF2B5EF4-FFF2-40B4-BE49-F238E27FC236}">
                <a16:creationId xmlns:a16="http://schemas.microsoft.com/office/drawing/2014/main" id="{C3CD2976-7E80-610B-CDA8-9D2D7777CBC3}"/>
              </a:ext>
            </a:extLst>
          </p:cNvPr>
          <p:cNvSpPr txBox="1">
            <a:spLocks/>
          </p:cNvSpPr>
          <p:nvPr/>
        </p:nvSpPr>
        <p:spPr>
          <a:xfrm>
            <a:off x="5768200" y="2295368"/>
            <a:ext cx="2000906" cy="1182111"/>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defTabSz="685800">
              <a:lnSpc>
                <a:spcPct val="90000"/>
              </a:lnSpc>
              <a:spcBef>
                <a:spcPts val="750"/>
              </a:spcBef>
              <a:buNone/>
            </a:pPr>
            <a:endParaRPr lang="en-US" sz="1350" kern="1200">
              <a:solidFill>
                <a:schemeClr val="tx1">
                  <a:lumMod val="85000"/>
                  <a:lumOff val="15000"/>
                </a:schemeClr>
              </a:solidFill>
              <a:latin typeface="+mn-lt"/>
              <a:ea typeface="+mn-ea"/>
              <a:cs typeface="+mn-cs"/>
            </a:endParaRPr>
          </a:p>
          <a:p>
            <a:pPr marL="0" indent="0" algn="ctr" defTabSz="685800">
              <a:lnSpc>
                <a:spcPct val="90000"/>
              </a:lnSpc>
              <a:spcBef>
                <a:spcPts val="750"/>
              </a:spcBef>
              <a:buNone/>
            </a:pPr>
            <a:r>
              <a:rPr lang="en-US" kern="1200" dirty="0">
                <a:latin typeface="+mn-lt"/>
                <a:ea typeface="+mn-ea"/>
                <a:cs typeface="+mn-cs"/>
              </a:rPr>
              <a:t>Pedro </a:t>
            </a:r>
            <a:r>
              <a:rPr lang="en-US" kern="1200" err="1">
                <a:latin typeface="+mn-lt"/>
                <a:ea typeface="+mn-ea"/>
                <a:cs typeface="+mn-cs"/>
              </a:rPr>
              <a:t>Cabrita</a:t>
            </a:r>
            <a:endParaRPr lang="en-US" kern="1200">
              <a:latin typeface="+mn-lt"/>
            </a:endParaRPr>
          </a:p>
          <a:p>
            <a:pPr marL="0" indent="0" algn="ctr" defTabSz="685800">
              <a:lnSpc>
                <a:spcPct val="90000"/>
              </a:lnSpc>
              <a:spcBef>
                <a:spcPts val="750"/>
              </a:spcBef>
              <a:buNone/>
            </a:pPr>
            <a:r>
              <a:rPr lang="en-US" kern="1200" dirty="0">
                <a:latin typeface="+mn-lt"/>
                <a:ea typeface="+mn-ea"/>
                <a:cs typeface="+mn-cs"/>
              </a:rPr>
              <a:t>Student number: 2395054</a:t>
            </a:r>
            <a:endParaRPr lang="en-US" kern="1200" dirty="0">
              <a:latin typeface="+mn-lt"/>
            </a:endParaRPr>
          </a:p>
          <a:p>
            <a:pPr marL="0" indent="0" algn="ctr" defTabSz="685800">
              <a:lnSpc>
                <a:spcPct val="90000"/>
              </a:lnSpc>
              <a:spcBef>
                <a:spcPts val="750"/>
              </a:spcBef>
              <a:buNone/>
            </a:pPr>
            <a:endParaRPr lang="en-US" sz="1350" kern="1200">
              <a:solidFill>
                <a:schemeClr val="tx1">
                  <a:lumMod val="85000"/>
                  <a:lumOff val="15000"/>
                </a:schemeClr>
              </a:solidFill>
              <a:latin typeface="+mn-lt"/>
              <a:ea typeface="+mn-ea"/>
              <a:cs typeface="+mn-cs"/>
            </a:endParaRPr>
          </a:p>
          <a:p>
            <a:pPr marL="0" indent="0" algn="ctr" defTabSz="685800">
              <a:lnSpc>
                <a:spcPct val="90000"/>
              </a:lnSpc>
              <a:spcBef>
                <a:spcPts val="750"/>
              </a:spcBef>
              <a:buNone/>
            </a:pPr>
            <a:endParaRPr lang="en-US" sz="1350" kern="1200">
              <a:solidFill>
                <a:schemeClr val="tx1">
                  <a:lumMod val="85000"/>
                  <a:lumOff val="15000"/>
                </a:schemeClr>
              </a:solidFill>
              <a:latin typeface="+mn-lt"/>
              <a:ea typeface="+mn-ea"/>
              <a:cs typeface="+mn-cs"/>
            </a:endParaRPr>
          </a:p>
          <a:p>
            <a:pPr marL="0" indent="0" algn="ctr" defTabSz="685800">
              <a:lnSpc>
                <a:spcPct val="90000"/>
              </a:lnSpc>
              <a:spcBef>
                <a:spcPts val="750"/>
              </a:spcBef>
              <a:buNone/>
            </a:pPr>
            <a:endParaRPr lang="en-US" sz="1350" kern="1200">
              <a:solidFill>
                <a:schemeClr val="tx1">
                  <a:lumMod val="85000"/>
                  <a:lumOff val="15000"/>
                </a:schemeClr>
              </a:solidFill>
              <a:latin typeface="+mn-lt"/>
              <a:ea typeface="+mn-ea"/>
              <a:cs typeface="+mn-cs"/>
            </a:endParaRPr>
          </a:p>
          <a:p>
            <a:pPr marL="0" indent="0" algn="ctr">
              <a:lnSpc>
                <a:spcPct val="90000"/>
              </a:lnSpc>
              <a:buNone/>
            </a:pPr>
            <a:endParaRPr lang="en-US"/>
          </a:p>
        </p:txBody>
      </p:sp>
      <p:sp>
        <p:nvSpPr>
          <p:cNvPr id="7" name="Content Placeholder 2">
            <a:extLst>
              <a:ext uri="{FF2B5EF4-FFF2-40B4-BE49-F238E27FC236}">
                <a16:creationId xmlns:a16="http://schemas.microsoft.com/office/drawing/2014/main" id="{CC7F8A24-224D-69ED-C3DA-3835B8EAC987}"/>
              </a:ext>
            </a:extLst>
          </p:cNvPr>
          <p:cNvSpPr txBox="1">
            <a:spLocks/>
          </p:cNvSpPr>
          <p:nvPr/>
        </p:nvSpPr>
        <p:spPr>
          <a:xfrm>
            <a:off x="8056278" y="2317778"/>
            <a:ext cx="2409994" cy="1132631"/>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defTabSz="685800">
              <a:lnSpc>
                <a:spcPct val="90000"/>
              </a:lnSpc>
              <a:spcBef>
                <a:spcPts val="750"/>
              </a:spcBef>
              <a:buNone/>
            </a:pPr>
            <a:endParaRPr lang="en-US" sz="1350" kern="1200">
              <a:solidFill>
                <a:schemeClr val="tx1">
                  <a:lumMod val="85000"/>
                  <a:lumOff val="15000"/>
                </a:schemeClr>
              </a:solidFill>
              <a:latin typeface="+mn-lt"/>
              <a:ea typeface="+mn-ea"/>
              <a:cs typeface="+mn-cs"/>
            </a:endParaRPr>
          </a:p>
          <a:p>
            <a:pPr marL="0" indent="0" algn="ctr" defTabSz="685800">
              <a:lnSpc>
                <a:spcPct val="90000"/>
              </a:lnSpc>
              <a:spcBef>
                <a:spcPts val="750"/>
              </a:spcBef>
              <a:buNone/>
            </a:pPr>
            <a:r>
              <a:rPr lang="en-US" kern="1200" dirty="0">
                <a:latin typeface="+mn-lt"/>
                <a:ea typeface="+mn-ea"/>
                <a:cs typeface="+mn-cs"/>
              </a:rPr>
              <a:t>Seyed Ali </a:t>
            </a:r>
            <a:r>
              <a:rPr lang="en-US" kern="1200" err="1">
                <a:latin typeface="+mn-lt"/>
                <a:ea typeface="+mn-ea"/>
                <a:cs typeface="+mn-cs"/>
              </a:rPr>
              <a:t>Ashrafizadeh</a:t>
            </a:r>
            <a:r>
              <a:rPr lang="en-US" kern="1200" dirty="0">
                <a:latin typeface="+mn-lt"/>
                <a:ea typeface="+mn-ea"/>
                <a:cs typeface="+mn-cs"/>
              </a:rPr>
              <a:t> </a:t>
            </a:r>
            <a:endParaRPr lang="en-US" kern="1200" dirty="0">
              <a:latin typeface="+mn-lt"/>
            </a:endParaRPr>
          </a:p>
          <a:p>
            <a:pPr marL="0" indent="0" algn="ctr" defTabSz="685800">
              <a:lnSpc>
                <a:spcPct val="90000"/>
              </a:lnSpc>
              <a:spcBef>
                <a:spcPts val="750"/>
              </a:spcBef>
              <a:buNone/>
            </a:pPr>
            <a:r>
              <a:rPr lang="en-US" kern="1200" dirty="0">
                <a:latin typeface="+mn-lt"/>
                <a:ea typeface="+mn-ea"/>
                <a:cs typeface="+mn-cs"/>
              </a:rPr>
              <a:t>Student number: 2395024</a:t>
            </a:r>
            <a:endParaRPr lang="en-US" kern="1200" dirty="0">
              <a:latin typeface="+mn-lt"/>
            </a:endParaRPr>
          </a:p>
          <a:p>
            <a:pPr marL="0" indent="0" algn="ctr" defTabSz="685800">
              <a:lnSpc>
                <a:spcPct val="90000"/>
              </a:lnSpc>
              <a:spcBef>
                <a:spcPts val="750"/>
              </a:spcBef>
              <a:buNone/>
            </a:pPr>
            <a:endParaRPr lang="en-US" kern="1200" dirty="0">
              <a:latin typeface="+mn-lt"/>
            </a:endParaRPr>
          </a:p>
          <a:p>
            <a:pPr marL="0" indent="0" algn="ctr" defTabSz="685800">
              <a:lnSpc>
                <a:spcPct val="90000"/>
              </a:lnSpc>
              <a:spcBef>
                <a:spcPts val="750"/>
              </a:spcBef>
              <a:buNone/>
            </a:pPr>
            <a:endParaRPr lang="en-US" sz="1350" kern="1200">
              <a:solidFill>
                <a:schemeClr val="tx1">
                  <a:lumMod val="85000"/>
                  <a:lumOff val="15000"/>
                </a:schemeClr>
              </a:solidFill>
              <a:latin typeface="+mn-lt"/>
              <a:ea typeface="+mn-ea"/>
              <a:cs typeface="+mn-cs"/>
            </a:endParaRPr>
          </a:p>
          <a:p>
            <a:pPr marL="0" indent="0" algn="ctr" defTabSz="685800">
              <a:lnSpc>
                <a:spcPct val="90000"/>
              </a:lnSpc>
              <a:spcBef>
                <a:spcPts val="750"/>
              </a:spcBef>
              <a:buNone/>
            </a:pPr>
            <a:endParaRPr lang="en-US" sz="1350" kern="1200">
              <a:solidFill>
                <a:schemeClr val="tx1">
                  <a:lumMod val="85000"/>
                  <a:lumOff val="15000"/>
                </a:schemeClr>
              </a:solidFill>
              <a:latin typeface="+mn-lt"/>
              <a:ea typeface="+mn-ea"/>
              <a:cs typeface="+mn-cs"/>
            </a:endParaRPr>
          </a:p>
          <a:p>
            <a:pPr marL="0" indent="0" algn="ctr">
              <a:lnSpc>
                <a:spcPct val="90000"/>
              </a:lnSpc>
              <a:buNone/>
            </a:pPr>
            <a:endParaRPr lang="en-US"/>
          </a:p>
        </p:txBody>
      </p:sp>
      <p:sp>
        <p:nvSpPr>
          <p:cNvPr id="5" name="Content Placeholder 2">
            <a:extLst>
              <a:ext uri="{FF2B5EF4-FFF2-40B4-BE49-F238E27FC236}">
                <a16:creationId xmlns:a16="http://schemas.microsoft.com/office/drawing/2014/main" id="{7F48F54B-B4D8-FECB-0047-9C77D8A18566}"/>
              </a:ext>
            </a:extLst>
          </p:cNvPr>
          <p:cNvSpPr txBox="1">
            <a:spLocks/>
          </p:cNvSpPr>
          <p:nvPr/>
        </p:nvSpPr>
        <p:spPr>
          <a:xfrm>
            <a:off x="4991142" y="4572422"/>
            <a:ext cx="5888038" cy="301710"/>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defTabSz="685800">
              <a:buNone/>
            </a:pPr>
            <a:r>
              <a:rPr lang="en-US" dirty="0">
                <a:solidFill>
                  <a:schemeClr val="tx1"/>
                </a:solidFill>
                <a:ea typeface="+mn-lt"/>
                <a:cs typeface="+mn-lt"/>
              </a:rPr>
              <a:t>420-941-VA</a:t>
            </a:r>
            <a:endParaRPr lang="en-US" dirty="0">
              <a:solidFill>
                <a:schemeClr val="tx1"/>
              </a:solidFill>
            </a:endParaRPr>
          </a:p>
        </p:txBody>
      </p:sp>
      <p:sp>
        <p:nvSpPr>
          <p:cNvPr id="8" name="Content Placeholder 2">
            <a:extLst>
              <a:ext uri="{FF2B5EF4-FFF2-40B4-BE49-F238E27FC236}">
                <a16:creationId xmlns:a16="http://schemas.microsoft.com/office/drawing/2014/main" id="{3A6AC0AD-DC32-F9AF-B817-EB3A6B2C458C}"/>
              </a:ext>
            </a:extLst>
          </p:cNvPr>
          <p:cNvSpPr txBox="1">
            <a:spLocks/>
          </p:cNvSpPr>
          <p:nvPr/>
        </p:nvSpPr>
        <p:spPr>
          <a:xfrm>
            <a:off x="4991142" y="3972107"/>
            <a:ext cx="5888038" cy="301710"/>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defTabSz="685800">
              <a:spcBef>
                <a:spcPts val="750"/>
              </a:spcBef>
              <a:buNone/>
            </a:pPr>
            <a:r>
              <a:rPr lang="en-US" sz="2000" dirty="0"/>
              <a:t>Teacher:  Adin Ashby</a:t>
            </a:r>
          </a:p>
        </p:txBody>
      </p:sp>
      <p:sp>
        <p:nvSpPr>
          <p:cNvPr id="9" name="Content Placeholder 2">
            <a:extLst>
              <a:ext uri="{FF2B5EF4-FFF2-40B4-BE49-F238E27FC236}">
                <a16:creationId xmlns:a16="http://schemas.microsoft.com/office/drawing/2014/main" id="{3133E4A8-258A-DEEC-57F3-D4776B79DF34}"/>
              </a:ext>
            </a:extLst>
          </p:cNvPr>
          <p:cNvSpPr txBox="1">
            <a:spLocks/>
          </p:cNvSpPr>
          <p:nvPr/>
        </p:nvSpPr>
        <p:spPr>
          <a:xfrm>
            <a:off x="4991141" y="4846893"/>
            <a:ext cx="5888038" cy="301710"/>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defTabSz="685800">
              <a:buNone/>
            </a:pPr>
            <a:r>
              <a:rPr lang="en-US" dirty="0">
                <a:solidFill>
                  <a:schemeClr val="tx1"/>
                </a:solidFill>
                <a:ea typeface="+mn-lt"/>
                <a:cs typeface="+mn-lt"/>
              </a:rPr>
              <a:t>WEB SERVICES</a:t>
            </a:r>
            <a:endParaRPr lang="en-US" dirty="0"/>
          </a:p>
        </p:txBody>
      </p:sp>
    </p:spTree>
    <p:extLst>
      <p:ext uri="{BB962C8B-B14F-4D97-AF65-F5344CB8AC3E}">
        <p14:creationId xmlns:p14="http://schemas.microsoft.com/office/powerpoint/2010/main" val="290116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78A95-3079-B58A-C37E-FA6725398BC2}"/>
              </a:ext>
            </a:extLst>
          </p:cNvPr>
          <p:cNvSpPr>
            <a:spLocks noGrp="1"/>
          </p:cNvSpPr>
          <p:nvPr>
            <p:ph type="title"/>
          </p:nvPr>
        </p:nvSpPr>
        <p:spPr>
          <a:xfrm>
            <a:off x="829781" y="2708804"/>
            <a:ext cx="3698803" cy="1440394"/>
          </a:xfrm>
          <a:noFill/>
          <a:ln>
            <a:solidFill>
              <a:schemeClr val="tx1"/>
            </a:solidFill>
          </a:ln>
        </p:spPr>
        <p:txBody>
          <a:bodyPr>
            <a:normAutofit fontScale="90000"/>
          </a:bodyPr>
          <a:lstStyle/>
          <a:p>
            <a:r>
              <a:rPr lang="en-US" sz="4800" err="1">
                <a:solidFill>
                  <a:schemeClr val="tx1"/>
                </a:solidFill>
              </a:rPr>
              <a:t>Cryptews</a:t>
            </a:r>
            <a:r>
              <a:rPr lang="en-US" sz="4800" dirty="0">
                <a:solidFill>
                  <a:schemeClr val="tx1"/>
                </a:solidFill>
              </a:rPr>
              <a:t> – The idea</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A17BAD-166F-9010-39F3-493D61FA49DD}"/>
              </a:ext>
            </a:extLst>
          </p:cNvPr>
          <p:cNvSpPr>
            <a:spLocks noGrp="1"/>
          </p:cNvSpPr>
          <p:nvPr>
            <p:ph idx="1"/>
          </p:nvPr>
        </p:nvSpPr>
        <p:spPr>
          <a:xfrm>
            <a:off x="6049182" y="2395910"/>
            <a:ext cx="5408696" cy="4098177"/>
          </a:xfrm>
        </p:spPr>
        <p:txBody>
          <a:bodyPr vert="horz" lIns="91440" tIns="45720" rIns="91440" bIns="45720" rtlCol="0" anchor="ctr">
            <a:noAutofit/>
          </a:bodyPr>
          <a:lstStyle/>
          <a:p>
            <a:pPr marL="0" indent="0" algn="ctr">
              <a:buNone/>
            </a:pPr>
            <a:r>
              <a:rPr lang="en-US" sz="2300" dirty="0">
                <a:solidFill>
                  <a:schemeClr val="bg1"/>
                </a:solidFill>
                <a:ea typeface="+mn-lt"/>
                <a:cs typeface="+mn-lt"/>
              </a:rPr>
              <a:t>Whether you're tracking cryptocurrency prices, researching innovative blockchain projects, or simply seeking a deeper understanding of the crypto world, CRYPTEWS is what you need. Our mission with this platform is to help everyone understanding and gaining knowledge/tools about the crypto world. </a:t>
            </a:r>
            <a:endParaRPr lang="en-US" sz="2300" dirty="0">
              <a:solidFill>
                <a:schemeClr val="bg1"/>
              </a:solidFill>
            </a:endParaRPr>
          </a:p>
        </p:txBody>
      </p:sp>
      <p:sp>
        <p:nvSpPr>
          <p:cNvPr id="5" name="Content Placeholder 2">
            <a:extLst>
              <a:ext uri="{FF2B5EF4-FFF2-40B4-BE49-F238E27FC236}">
                <a16:creationId xmlns:a16="http://schemas.microsoft.com/office/drawing/2014/main" id="{A66836B7-BB36-7C71-128F-8B9573F3FDA2}"/>
              </a:ext>
            </a:extLst>
          </p:cNvPr>
          <p:cNvSpPr txBox="1">
            <a:spLocks/>
          </p:cNvSpPr>
          <p:nvPr/>
        </p:nvSpPr>
        <p:spPr>
          <a:xfrm>
            <a:off x="5920643" y="-253387"/>
            <a:ext cx="5408696" cy="4098177"/>
          </a:xfrm>
          <a:prstGeom prst="rect">
            <a:avLst/>
          </a:prstGeom>
        </p:spPr>
        <p:txBody>
          <a:bodyPr vert="horz" lIns="91440" tIns="45720" rIns="91440" bIns="45720" rtlCol="0" anchor="ctr">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sz="2200" dirty="0">
                <a:solidFill>
                  <a:schemeClr val="bg1"/>
                </a:solidFill>
                <a:ea typeface="+mn-lt"/>
                <a:cs typeface="+mn-lt"/>
              </a:rPr>
              <a:t>The world of crypto is changing our society and everyone knows it.  We believe that it is essential to help people being informed and know about the idea of cryptography and how this technology works.</a:t>
            </a:r>
            <a:endParaRPr lang="en-US" sz="2200">
              <a:solidFill>
                <a:schemeClr val="bg1"/>
              </a:solidFill>
            </a:endParaRPr>
          </a:p>
        </p:txBody>
      </p:sp>
    </p:spTree>
    <p:extLst>
      <p:ext uri="{BB962C8B-B14F-4D97-AF65-F5344CB8AC3E}">
        <p14:creationId xmlns:p14="http://schemas.microsoft.com/office/powerpoint/2010/main" val="152312877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30FE0-C542-45A1-BCD8-935787009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51" y="640080"/>
            <a:ext cx="8924024" cy="5200996"/>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543" y="825096"/>
            <a:ext cx="8549640" cy="48309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B27C8B-EAA7-8B9F-9F8A-8BF8B4C9D813}"/>
              </a:ext>
            </a:extLst>
          </p:cNvPr>
          <p:cNvSpPr>
            <a:spLocks noGrp="1"/>
          </p:cNvSpPr>
          <p:nvPr>
            <p:ph idx="1"/>
          </p:nvPr>
        </p:nvSpPr>
        <p:spPr>
          <a:xfrm>
            <a:off x="1149836" y="1273714"/>
            <a:ext cx="5715917" cy="708747"/>
          </a:xfrm>
        </p:spPr>
        <p:txBody>
          <a:bodyPr anchor="ctr">
            <a:noAutofit/>
          </a:bodyPr>
          <a:lstStyle/>
          <a:p>
            <a:pPr marL="0" indent="0">
              <a:buNone/>
            </a:pPr>
            <a:r>
              <a:rPr lang="en-US" sz="2200" dirty="0">
                <a:solidFill>
                  <a:srgbClr val="404040"/>
                </a:solidFill>
              </a:rPr>
              <a:t>For this project, we have three main goals which allow us to create a good and effective platform. These are:</a:t>
            </a:r>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6718"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709B95-39AB-8E66-F3BA-D0BEB852767D}"/>
              </a:ext>
            </a:extLst>
          </p:cNvPr>
          <p:cNvSpPr>
            <a:spLocks noGrp="1"/>
          </p:cNvSpPr>
          <p:nvPr>
            <p:ph type="title"/>
          </p:nvPr>
        </p:nvSpPr>
        <p:spPr>
          <a:xfrm>
            <a:off x="7720168" y="1586484"/>
            <a:ext cx="3685032" cy="3685032"/>
          </a:xfrm>
          <a:prstGeom prst="ellipse">
            <a:avLst/>
          </a:prstGeom>
          <a:solidFill>
            <a:schemeClr val="accent2"/>
          </a:solidFill>
          <a:ln>
            <a:noFill/>
          </a:ln>
        </p:spPr>
        <p:txBody>
          <a:bodyPr>
            <a:normAutofit/>
          </a:bodyPr>
          <a:lstStyle/>
          <a:p>
            <a:r>
              <a:rPr lang="en-US" sz="3000" dirty="0">
                <a:solidFill>
                  <a:srgbClr val="FFFFFF"/>
                </a:solidFill>
              </a:rPr>
              <a:t>OUR GOAL</a:t>
            </a:r>
            <a:endParaRPr lang="en-US" dirty="0"/>
          </a:p>
        </p:txBody>
      </p:sp>
      <p:pic>
        <p:nvPicPr>
          <p:cNvPr id="5" name="Picture 4" descr="A white and orange bitcoin sign&#10;&#10;Description automatically generated">
            <a:extLst>
              <a:ext uri="{FF2B5EF4-FFF2-40B4-BE49-F238E27FC236}">
                <a16:creationId xmlns:a16="http://schemas.microsoft.com/office/drawing/2014/main" id="{7CDE461E-370F-CD7D-95B7-F5351A9D968D}"/>
              </a:ext>
            </a:extLst>
          </p:cNvPr>
          <p:cNvPicPr>
            <a:picLocks noChangeAspect="1"/>
          </p:cNvPicPr>
          <p:nvPr/>
        </p:nvPicPr>
        <p:blipFill>
          <a:blip r:embed="rId2"/>
          <a:stretch>
            <a:fillRect/>
          </a:stretch>
        </p:blipFill>
        <p:spPr>
          <a:xfrm>
            <a:off x="9809951" y="3266081"/>
            <a:ext cx="327518" cy="331974"/>
          </a:xfrm>
          <a:prstGeom prst="rect">
            <a:avLst/>
          </a:prstGeom>
        </p:spPr>
      </p:pic>
      <p:sp>
        <p:nvSpPr>
          <p:cNvPr id="11" name="Content Placeholder 2">
            <a:extLst>
              <a:ext uri="{FF2B5EF4-FFF2-40B4-BE49-F238E27FC236}">
                <a16:creationId xmlns:a16="http://schemas.microsoft.com/office/drawing/2014/main" id="{24061F7C-22EF-AF99-D98D-D3B00605A224}"/>
              </a:ext>
            </a:extLst>
          </p:cNvPr>
          <p:cNvSpPr txBox="1">
            <a:spLocks/>
          </p:cNvSpPr>
          <p:nvPr/>
        </p:nvSpPr>
        <p:spPr>
          <a:xfrm>
            <a:off x="1177464" y="2428746"/>
            <a:ext cx="5715917" cy="708747"/>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endParaRPr lang="en-US" dirty="0">
              <a:solidFill>
                <a:srgbClr val="404040"/>
              </a:solidFill>
            </a:endParaRPr>
          </a:p>
        </p:txBody>
      </p:sp>
      <p:sp>
        <p:nvSpPr>
          <p:cNvPr id="14" name="Content Placeholder 2">
            <a:extLst>
              <a:ext uri="{FF2B5EF4-FFF2-40B4-BE49-F238E27FC236}">
                <a16:creationId xmlns:a16="http://schemas.microsoft.com/office/drawing/2014/main" id="{FC53E0B9-B0E3-9C37-0F0B-A34FB673BD43}"/>
              </a:ext>
            </a:extLst>
          </p:cNvPr>
          <p:cNvSpPr txBox="1">
            <a:spLocks/>
          </p:cNvSpPr>
          <p:nvPr/>
        </p:nvSpPr>
        <p:spPr>
          <a:xfrm>
            <a:off x="1160623" y="2531063"/>
            <a:ext cx="5715917" cy="708747"/>
          </a:xfrm>
          <a:prstGeom prst="rect">
            <a:avLst/>
          </a:prstGeom>
        </p:spPr>
        <p:txBody>
          <a:bodyPr vert="horz" lIns="91440" tIns="45720" rIns="91440" bIns="45720" rtlCol="0" anchor="ctr">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1600" b="1" dirty="0">
                <a:solidFill>
                  <a:schemeClr val="tx1"/>
                </a:solidFill>
                <a:ea typeface="+mn-lt"/>
                <a:cs typeface="+mn-lt"/>
              </a:rPr>
              <a:t>Accurate Real-Time Price Tracking:</a:t>
            </a:r>
            <a:r>
              <a:rPr lang="en-US" sz="1600" dirty="0">
                <a:solidFill>
                  <a:schemeClr val="tx1"/>
                </a:solidFill>
                <a:ea typeface="+mn-lt"/>
                <a:cs typeface="+mn-lt"/>
              </a:rPr>
              <a:t> Our primary goal is to deliver real-time and accurate cryptocurrency price data for the cryptocurrencies that matter to you.</a:t>
            </a:r>
          </a:p>
        </p:txBody>
      </p:sp>
      <p:sp>
        <p:nvSpPr>
          <p:cNvPr id="15" name="Content Placeholder 2">
            <a:extLst>
              <a:ext uri="{FF2B5EF4-FFF2-40B4-BE49-F238E27FC236}">
                <a16:creationId xmlns:a16="http://schemas.microsoft.com/office/drawing/2014/main" id="{492D36DA-3D22-B382-980D-7D9F58B3A167}"/>
              </a:ext>
            </a:extLst>
          </p:cNvPr>
          <p:cNvSpPr txBox="1">
            <a:spLocks/>
          </p:cNvSpPr>
          <p:nvPr/>
        </p:nvSpPr>
        <p:spPr>
          <a:xfrm>
            <a:off x="1177463" y="3547003"/>
            <a:ext cx="5715917" cy="708747"/>
          </a:xfrm>
          <a:prstGeom prst="rect">
            <a:avLst/>
          </a:prstGeom>
        </p:spPr>
        <p:txBody>
          <a:bodyPr vert="horz" lIns="91440" tIns="45720" rIns="91440" bIns="45720" rtlCol="0" anchor="ctr">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1600" b="1" dirty="0">
                <a:solidFill>
                  <a:schemeClr val="tx1"/>
                </a:solidFill>
                <a:ea typeface="+mn-lt"/>
                <a:cs typeface="+mn-lt"/>
              </a:rPr>
              <a:t>Last News:</a:t>
            </a:r>
            <a:r>
              <a:rPr lang="en-US" sz="1600" dirty="0">
                <a:solidFill>
                  <a:schemeClr val="tx1"/>
                </a:solidFill>
                <a:ea typeface="+mn-lt"/>
                <a:cs typeface="+mn-lt"/>
              </a:rPr>
              <a:t> we bring you the latest updates and insights from the cryptocurrency world. Our goal is simple - to keep you informed so you can stay ahead in the fast-paced realm of digital assets.</a:t>
            </a:r>
          </a:p>
        </p:txBody>
      </p:sp>
      <p:sp>
        <p:nvSpPr>
          <p:cNvPr id="16" name="Content Placeholder 2">
            <a:extLst>
              <a:ext uri="{FF2B5EF4-FFF2-40B4-BE49-F238E27FC236}">
                <a16:creationId xmlns:a16="http://schemas.microsoft.com/office/drawing/2014/main" id="{E71ED92E-1FA5-E7C5-8AD6-66125882E4C7}"/>
              </a:ext>
            </a:extLst>
          </p:cNvPr>
          <p:cNvSpPr txBox="1">
            <a:spLocks/>
          </p:cNvSpPr>
          <p:nvPr/>
        </p:nvSpPr>
        <p:spPr>
          <a:xfrm>
            <a:off x="1177462" y="4577241"/>
            <a:ext cx="5715917" cy="708747"/>
          </a:xfrm>
          <a:prstGeom prst="rect">
            <a:avLst/>
          </a:prstGeom>
        </p:spPr>
        <p:txBody>
          <a:bodyPr vert="horz" lIns="91440" tIns="45720" rIns="91440" bIns="45720" rtlCol="0" anchor="ctr">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1600" b="1" dirty="0">
                <a:solidFill>
                  <a:schemeClr val="tx1"/>
                </a:solidFill>
                <a:ea typeface="+mn-lt"/>
                <a:cs typeface="+mn-lt"/>
              </a:rPr>
              <a:t>Crypto Converter:</a:t>
            </a:r>
            <a:r>
              <a:rPr lang="en-US" sz="1600" dirty="0">
                <a:solidFill>
                  <a:schemeClr val="tx1"/>
                </a:solidFill>
                <a:ea typeface="+mn-lt"/>
                <a:cs typeface="+mn-lt"/>
              </a:rPr>
              <a:t> An easy-to-use crypto converter that allows you to stay up-to-date with real-time exchange rates and make quick decisions.</a:t>
            </a:r>
          </a:p>
        </p:txBody>
      </p:sp>
    </p:spTree>
    <p:extLst>
      <p:ext uri="{BB962C8B-B14F-4D97-AF65-F5344CB8AC3E}">
        <p14:creationId xmlns:p14="http://schemas.microsoft.com/office/powerpoint/2010/main" val="258268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5BD7A-7058-0556-3F68-301CA6201D3D}"/>
              </a:ext>
            </a:extLst>
          </p:cNvPr>
          <p:cNvSpPr>
            <a:spLocks noGrp="1"/>
          </p:cNvSpPr>
          <p:nvPr>
            <p:ph type="title"/>
          </p:nvPr>
        </p:nvSpPr>
        <p:spPr>
          <a:xfrm>
            <a:off x="8821353" y="2458346"/>
            <a:ext cx="3044952" cy="1627632"/>
          </a:xfrm>
        </p:spPr>
        <p:txBody>
          <a:bodyPr vert="horz" lIns="274320" tIns="182880" rIns="274320" bIns="182880" rtlCol="0" anchor="ctr" anchorCtr="1">
            <a:normAutofit/>
          </a:bodyPr>
          <a:lstStyle/>
          <a:p>
            <a:r>
              <a:rPr lang="en-US" dirty="0"/>
              <a:t>Website navigation- </a:t>
            </a:r>
            <a:r>
              <a:rPr lang="en-US" dirty="0">
                <a:solidFill>
                  <a:schemeClr val="tx1">
                    <a:lumMod val="50000"/>
                    <a:lumOff val="50000"/>
                  </a:schemeClr>
                </a:solidFill>
              </a:rPr>
              <a:t>PRICES</a:t>
            </a:r>
          </a:p>
        </p:txBody>
      </p:sp>
      <p:sp>
        <p:nvSpPr>
          <p:cNvPr id="13" name="Rectangle 12">
            <a:extLst>
              <a:ext uri="{FF2B5EF4-FFF2-40B4-BE49-F238E27FC236}">
                <a16:creationId xmlns:a16="http://schemas.microsoft.com/office/drawing/2014/main" id="{CB94C45D-FCB1-4B86-967A-2C9EDB637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045"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32C4A34-762E-40DF-A8AF-0D811BC02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161" y="802767"/>
            <a:ext cx="656539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omputer&#10;&#10;Description automatically generated">
            <a:extLst>
              <a:ext uri="{FF2B5EF4-FFF2-40B4-BE49-F238E27FC236}">
                <a16:creationId xmlns:a16="http://schemas.microsoft.com/office/drawing/2014/main" id="{6E2E5BF6-CFBF-C4BE-108F-0B76E31BF617}"/>
              </a:ext>
            </a:extLst>
          </p:cNvPr>
          <p:cNvPicPr>
            <a:picLocks noChangeAspect="1"/>
          </p:cNvPicPr>
          <p:nvPr/>
        </p:nvPicPr>
        <p:blipFill rotWithShape="1">
          <a:blip r:embed="rId2"/>
          <a:srcRect l="619" r="1754" b="73"/>
          <a:stretch/>
        </p:blipFill>
        <p:spPr>
          <a:xfrm>
            <a:off x="190780" y="334070"/>
            <a:ext cx="8430940" cy="6138252"/>
          </a:xfrm>
          <a:prstGeom prst="rect">
            <a:avLst/>
          </a:prstGeom>
        </p:spPr>
      </p:pic>
    </p:spTree>
    <p:extLst>
      <p:ext uri="{BB962C8B-B14F-4D97-AF65-F5344CB8AC3E}">
        <p14:creationId xmlns:p14="http://schemas.microsoft.com/office/powerpoint/2010/main" val="3997975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5BD7A-7058-0556-3F68-301CA6201D3D}"/>
              </a:ext>
            </a:extLst>
          </p:cNvPr>
          <p:cNvSpPr>
            <a:spLocks noGrp="1"/>
          </p:cNvSpPr>
          <p:nvPr>
            <p:ph type="title"/>
          </p:nvPr>
        </p:nvSpPr>
        <p:spPr>
          <a:xfrm>
            <a:off x="8821353" y="2458346"/>
            <a:ext cx="3044952" cy="1627632"/>
          </a:xfrm>
        </p:spPr>
        <p:txBody>
          <a:bodyPr vert="horz" lIns="274320" tIns="182880" rIns="274320" bIns="182880" rtlCol="0" anchor="ctr" anchorCtr="1">
            <a:normAutofit/>
          </a:bodyPr>
          <a:lstStyle/>
          <a:p>
            <a:r>
              <a:rPr lang="en-US" dirty="0"/>
              <a:t>Website navigation- </a:t>
            </a:r>
            <a:r>
              <a:rPr lang="en-US" dirty="0">
                <a:solidFill>
                  <a:schemeClr val="tx1">
                    <a:lumMod val="50000"/>
                    <a:lumOff val="50000"/>
                  </a:schemeClr>
                </a:solidFill>
              </a:rPr>
              <a:t>news</a:t>
            </a:r>
          </a:p>
        </p:txBody>
      </p:sp>
      <p:sp>
        <p:nvSpPr>
          <p:cNvPr id="13" name="Rectangle 12">
            <a:extLst>
              <a:ext uri="{FF2B5EF4-FFF2-40B4-BE49-F238E27FC236}">
                <a16:creationId xmlns:a16="http://schemas.microsoft.com/office/drawing/2014/main" id="{CB94C45D-FCB1-4B86-967A-2C9EDB637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045"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32C4A34-762E-40DF-A8AF-0D811BC02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161" y="802767"/>
            <a:ext cx="656539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web page&#10;&#10;Description automatically generated">
            <a:extLst>
              <a:ext uri="{FF2B5EF4-FFF2-40B4-BE49-F238E27FC236}">
                <a16:creationId xmlns:a16="http://schemas.microsoft.com/office/drawing/2014/main" id="{B98A5606-6271-6D86-2696-AC4B22DE7E85}"/>
              </a:ext>
            </a:extLst>
          </p:cNvPr>
          <p:cNvPicPr>
            <a:picLocks noChangeAspect="1"/>
          </p:cNvPicPr>
          <p:nvPr/>
        </p:nvPicPr>
        <p:blipFill>
          <a:blip r:embed="rId2"/>
          <a:stretch>
            <a:fillRect/>
          </a:stretch>
        </p:blipFill>
        <p:spPr>
          <a:xfrm>
            <a:off x="211392" y="377707"/>
            <a:ext cx="8495071" cy="6102585"/>
          </a:xfrm>
          <a:prstGeom prst="rect">
            <a:avLst/>
          </a:prstGeom>
        </p:spPr>
      </p:pic>
    </p:spTree>
    <p:extLst>
      <p:ext uri="{BB962C8B-B14F-4D97-AF65-F5344CB8AC3E}">
        <p14:creationId xmlns:p14="http://schemas.microsoft.com/office/powerpoint/2010/main" val="3949418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5BD7A-7058-0556-3F68-301CA6201D3D}"/>
              </a:ext>
            </a:extLst>
          </p:cNvPr>
          <p:cNvSpPr>
            <a:spLocks noGrp="1"/>
          </p:cNvSpPr>
          <p:nvPr>
            <p:ph type="title"/>
          </p:nvPr>
        </p:nvSpPr>
        <p:spPr>
          <a:xfrm>
            <a:off x="8821353" y="2458346"/>
            <a:ext cx="3044952" cy="1627632"/>
          </a:xfrm>
        </p:spPr>
        <p:txBody>
          <a:bodyPr vert="horz" lIns="274320" tIns="182880" rIns="274320" bIns="182880" rtlCol="0" anchor="ctr" anchorCtr="1">
            <a:normAutofit/>
          </a:bodyPr>
          <a:lstStyle/>
          <a:p>
            <a:r>
              <a:rPr lang="en-US" dirty="0"/>
              <a:t>Website navigation- </a:t>
            </a:r>
            <a:r>
              <a:rPr lang="en-US">
                <a:solidFill>
                  <a:schemeClr val="tx1">
                    <a:lumMod val="50000"/>
                    <a:lumOff val="50000"/>
                  </a:schemeClr>
                </a:solidFill>
              </a:rPr>
              <a:t>converter</a:t>
            </a:r>
          </a:p>
        </p:txBody>
      </p:sp>
      <p:sp>
        <p:nvSpPr>
          <p:cNvPr id="13" name="Rectangle 12">
            <a:extLst>
              <a:ext uri="{FF2B5EF4-FFF2-40B4-BE49-F238E27FC236}">
                <a16:creationId xmlns:a16="http://schemas.microsoft.com/office/drawing/2014/main" id="{CB94C45D-FCB1-4B86-967A-2C9EDB637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045"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32C4A34-762E-40DF-A8AF-0D811BC02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161" y="802767"/>
            <a:ext cx="656539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A2B13AF1-C16F-C268-5D59-DF420A1DD81E}"/>
              </a:ext>
            </a:extLst>
          </p:cNvPr>
          <p:cNvPicPr>
            <a:picLocks noChangeAspect="1"/>
          </p:cNvPicPr>
          <p:nvPr/>
        </p:nvPicPr>
        <p:blipFill>
          <a:blip r:embed="rId2"/>
          <a:stretch>
            <a:fillRect/>
          </a:stretch>
        </p:blipFill>
        <p:spPr>
          <a:xfrm>
            <a:off x="191729" y="416258"/>
            <a:ext cx="8411496" cy="6025480"/>
          </a:xfrm>
          <a:prstGeom prst="rect">
            <a:avLst/>
          </a:prstGeom>
        </p:spPr>
      </p:pic>
    </p:spTree>
    <p:extLst>
      <p:ext uri="{BB962C8B-B14F-4D97-AF65-F5344CB8AC3E}">
        <p14:creationId xmlns:p14="http://schemas.microsoft.com/office/powerpoint/2010/main" val="151603791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TF00001246</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Parcel</vt:lpstr>
      <vt:lpstr>Cryptews</vt:lpstr>
      <vt:lpstr>Team members</vt:lpstr>
      <vt:lpstr>Cryptews – The idea</vt:lpstr>
      <vt:lpstr>OUR GOAL</vt:lpstr>
      <vt:lpstr>Website navigation- PRICES</vt:lpstr>
      <vt:lpstr>Website navigation- news</vt:lpstr>
      <vt:lpstr>Website navigation- converter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230</cp:revision>
  <dcterms:created xsi:type="dcterms:W3CDTF">2023-09-12T14:56:57Z</dcterms:created>
  <dcterms:modified xsi:type="dcterms:W3CDTF">2023-09-12T19:33:34Z</dcterms:modified>
</cp:coreProperties>
</file>