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66" r:id="rId3"/>
    <p:sldId id="257" r:id="rId4"/>
    <p:sldId id="258" r:id="rId5"/>
    <p:sldId id="259" r:id="rId6"/>
    <p:sldId id="267" r:id="rId7"/>
    <p:sldId id="268" r:id="rId8"/>
    <p:sldId id="269" r:id="rId9"/>
    <p:sldId id="270" r:id="rId10"/>
    <p:sldId id="271" r:id="rId11"/>
  </p:sldIdLst>
  <p:sldSz cx="12192000" cy="6858000"/>
  <p:notesSz cx="6858000" cy="9144000"/>
  <p:embeddedFontLst>
    <p:embeddedFont>
      <p:font typeface="Roboto" panose="02000000000000000000" pitchFamily="2" charset="0"/>
      <p:regular r:id="rId13"/>
      <p:bold r:id="rId14"/>
      <p:italic r:id="rId15"/>
      <p:boldItalic r:id="rId16"/>
    </p:embeddedFont>
    <p:embeddedFont>
      <p:font typeface="Trebuchet MS" panose="020B0603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iVZgNGbPRH9dtYvCCmzNyxUCT5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7dac6525d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27dac6525d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7dac6525d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27dac6525d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94630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7492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83268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30642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320276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 name="Google Shape;25;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20"/>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
        <p:nvSpPr>
          <p:cNvPr id="103" name="Google Shape;103;p20"/>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CA" sz="8000" b="0" i="0" u="none" strike="noStrike" cap="none">
                <a:solidFill>
                  <a:srgbClr val="F06C46"/>
                </a:solidFill>
                <a:latin typeface="Arial"/>
                <a:ea typeface="Arial"/>
                <a:cs typeface="Arial"/>
                <a:sym typeface="Arial"/>
              </a:rPr>
              <a:t>“</a:t>
            </a:r>
            <a:endParaRPr/>
          </a:p>
        </p:txBody>
      </p:sp>
      <p:sp>
        <p:nvSpPr>
          <p:cNvPr id="104" name="Google Shape;104;p20"/>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CA" sz="8000" b="0" i="0" u="none" strike="noStrike" cap="none">
                <a:solidFill>
                  <a:srgbClr val="F06C46"/>
                </a:solidFill>
                <a:latin typeface="Arial"/>
                <a:ea typeface="Arial"/>
                <a:cs typeface="Arial"/>
                <a:sym typeface="Arial"/>
              </a:rPr>
              <a:t>”</a:t>
            </a:r>
            <a:endParaRPr sz="1800" b="0" i="0" u="none" strike="noStrike" cap="none">
              <a:solidFill>
                <a:srgbClr val="F06C46"/>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1"/>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2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
        <p:nvSpPr>
          <p:cNvPr id="118" name="Google Shape;118;p2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CA" sz="8000" b="0" i="0" u="none" strike="noStrike" cap="none">
                <a:solidFill>
                  <a:srgbClr val="F06C46"/>
                </a:solidFill>
                <a:latin typeface="Arial"/>
                <a:ea typeface="Arial"/>
                <a:cs typeface="Arial"/>
                <a:sym typeface="Arial"/>
              </a:rPr>
              <a:t>“</a:t>
            </a:r>
            <a:endParaRPr/>
          </a:p>
        </p:txBody>
      </p:sp>
      <p:sp>
        <p:nvSpPr>
          <p:cNvPr id="119" name="Google Shape;119;p2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CA" sz="8000" b="0" i="0" u="none" strike="noStrike" cap="none">
                <a:solidFill>
                  <a:srgbClr val="F06C46"/>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3"/>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23"/>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5"/>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8"/>
        <p:cNvGrpSpPr/>
        <p:nvPr/>
      </p:nvGrpSpPr>
      <p:grpSpPr>
        <a:xfrm>
          <a:off x="0" y="0"/>
          <a:ext cx="0" cy="0"/>
          <a:chOff x="0" y="0"/>
          <a:chExt cx="0" cy="0"/>
        </a:xfrm>
      </p:grpSpPr>
      <p:grpSp>
        <p:nvGrpSpPr>
          <p:cNvPr id="29" name="Google Shape;29;p11"/>
          <p:cNvGrpSpPr/>
          <p:nvPr/>
        </p:nvGrpSpPr>
        <p:grpSpPr>
          <a:xfrm>
            <a:off x="0" y="-8467"/>
            <a:ext cx="12192000" cy="6866467"/>
            <a:chOff x="0" y="-8467"/>
            <a:chExt cx="12192000" cy="6866467"/>
          </a:xfrm>
        </p:grpSpPr>
        <p:cxnSp>
          <p:nvCxnSpPr>
            <p:cNvPr id="30" name="Google Shape;30;p1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1" name="Google Shape;31;p1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2" name="Google Shape;32;p1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 name="Google Shape;33;p1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1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9F4210">
                <a:alpha val="69803"/>
              </a:srgbClr>
            </a:solidFill>
            <a:ln>
              <a:noFill/>
            </a:ln>
          </p:spPr>
        </p:sp>
        <p:sp>
          <p:nvSpPr>
            <p:cNvPr id="36" name="Google Shape;36;p1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F06C46">
                <a:alpha val="69803"/>
              </a:srgbClr>
            </a:solidFill>
            <a:ln>
              <a:noFill/>
            </a:ln>
          </p:spPr>
        </p:sp>
        <p:sp>
          <p:nvSpPr>
            <p:cNvPr id="37" name="Google Shape;37;p1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 name="Google Shape;38;p1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1"/>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11"/>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2" name="Google Shape;42;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13"/>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14"/>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14"/>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14"/>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17"/>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a:spLocks noGrp="1"/>
          </p:cNvSpPr>
          <p:nvPr>
            <p:ph type="pic" idx="2"/>
          </p:nvPr>
        </p:nvSpPr>
        <p:spPr>
          <a:xfrm>
            <a:off x="677334" y="609600"/>
            <a:ext cx="8596668" cy="3845718"/>
          </a:xfrm>
          <a:prstGeom prst="rect">
            <a:avLst/>
          </a:prstGeom>
          <a:noFill/>
          <a:ln>
            <a:noFill/>
          </a:ln>
        </p:spPr>
      </p:sp>
      <p:sp>
        <p:nvSpPr>
          <p:cNvPr id="86" name="Google Shape;86;p18"/>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9"/>
          <p:cNvGrpSpPr/>
          <p:nvPr/>
        </p:nvGrpSpPr>
        <p:grpSpPr>
          <a:xfrm>
            <a:off x="0" y="-8467"/>
            <a:ext cx="12192000" cy="6866467"/>
            <a:chOff x="0" y="-8467"/>
            <a:chExt cx="12192000" cy="6866467"/>
          </a:xfrm>
        </p:grpSpPr>
        <p:cxnSp>
          <p:nvCxnSpPr>
            <p:cNvPr id="7" name="Google Shape;7;p9"/>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9"/>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9"/>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9F4210">
                <a:alpha val="69803"/>
              </a:srgbClr>
            </a:solidFill>
            <a:ln>
              <a:noFill/>
            </a:ln>
          </p:spPr>
        </p:sp>
        <p:sp>
          <p:nvSpPr>
            <p:cNvPr id="13" name="Google Shape;13;p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F06C46">
                <a:alpha val="69803"/>
              </a:srgbClr>
            </a:solidFill>
            <a:ln>
              <a:noFill/>
            </a:ln>
          </p:spPr>
        </p:sp>
        <p:sp>
          <p:nvSpPr>
            <p:cNvPr id="14" name="Google Shape;14;p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9"/>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9"/>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6" name="Star: 8 Points 5">
            <a:extLst>
              <a:ext uri="{FF2B5EF4-FFF2-40B4-BE49-F238E27FC236}">
                <a16:creationId xmlns:a16="http://schemas.microsoft.com/office/drawing/2014/main" id="{7F787E27-06A4-1A58-4158-B05010A7C550}"/>
              </a:ext>
            </a:extLst>
          </p:cNvPr>
          <p:cNvSpPr/>
          <p:nvPr/>
        </p:nvSpPr>
        <p:spPr>
          <a:xfrm rot="1032976">
            <a:off x="5645634" y="2638163"/>
            <a:ext cx="3657175" cy="3315803"/>
          </a:xfrm>
          <a:prstGeom prst="star8">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3" name="Google Shape;143;p1"/>
          <p:cNvSpPr txBox="1"/>
          <p:nvPr/>
        </p:nvSpPr>
        <p:spPr>
          <a:xfrm>
            <a:off x="2138713" y="0"/>
            <a:ext cx="6566170" cy="258528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5400" b="0" i="0" u="none" strike="noStrike" cap="none" dirty="0">
                <a:solidFill>
                  <a:schemeClr val="accent1"/>
                </a:solidFill>
                <a:latin typeface="Trebuchet MS" panose="020B0603020202020204" pitchFamily="34" charset="0"/>
                <a:ea typeface="Roboto" panose="02000000000000000000" pitchFamily="2" charset="0"/>
                <a:cs typeface="Roboto" panose="02000000000000000000" pitchFamily="2" charset="0"/>
                <a:sym typeface="Arial"/>
              </a:rPr>
              <a:t>EAT EASIER</a:t>
            </a:r>
            <a:endParaRPr sz="5400" dirty="0">
              <a:solidFill>
                <a:schemeClr val="accent1"/>
              </a:solidFill>
              <a:latin typeface="Trebuchet MS" panose="020B0603020202020204" pitchFamily="34" charset="0"/>
              <a:ea typeface="Roboto" panose="02000000000000000000" pitchFamily="2" charset="0"/>
              <a:cs typeface="Roboto" panose="02000000000000000000" pitchFamily="2" charset="0"/>
            </a:endParaRPr>
          </a:p>
          <a:p>
            <a:pPr marL="0" marR="0" lvl="0" indent="0" algn="ctr" rtl="0">
              <a:spcBef>
                <a:spcPts val="0"/>
              </a:spcBef>
              <a:spcAft>
                <a:spcPts val="0"/>
              </a:spcAft>
              <a:buNone/>
            </a:pPr>
            <a:r>
              <a:rPr lang="en-CA" sz="5400" b="0" i="0" u="none" strike="noStrike" cap="none" dirty="0">
                <a:solidFill>
                  <a:schemeClr val="accent1"/>
                </a:solidFill>
                <a:latin typeface="Trebuchet MS" panose="020B0603020202020204" pitchFamily="34" charset="0"/>
                <a:ea typeface="Roboto" panose="02000000000000000000" pitchFamily="2" charset="0"/>
                <a:cs typeface="Roboto" panose="02000000000000000000" pitchFamily="2" charset="0"/>
                <a:sym typeface="Arial"/>
              </a:rPr>
              <a:t>Recipes Finder + Nutrition Analysis</a:t>
            </a:r>
            <a:endParaRPr sz="5400" b="0" i="0" u="none" strike="noStrike" cap="none" dirty="0">
              <a:solidFill>
                <a:schemeClr val="accent1"/>
              </a:solidFill>
              <a:latin typeface="Trebuchet MS" panose="020B0603020202020204" pitchFamily="34" charset="0"/>
              <a:ea typeface="Roboto" panose="02000000000000000000" pitchFamily="2" charset="0"/>
              <a:cs typeface="Roboto" panose="02000000000000000000" pitchFamily="2" charset="0"/>
              <a:sym typeface="Arial"/>
            </a:endParaRPr>
          </a:p>
        </p:txBody>
      </p:sp>
      <p:sp>
        <p:nvSpPr>
          <p:cNvPr id="5" name="Star: 8 Points 4">
            <a:extLst>
              <a:ext uri="{FF2B5EF4-FFF2-40B4-BE49-F238E27FC236}">
                <a16:creationId xmlns:a16="http://schemas.microsoft.com/office/drawing/2014/main" id="{18F241E7-34E8-AF72-8D35-D8C7DEC1CD2C}"/>
              </a:ext>
            </a:extLst>
          </p:cNvPr>
          <p:cNvSpPr/>
          <p:nvPr/>
        </p:nvSpPr>
        <p:spPr>
          <a:xfrm rot="1032976">
            <a:off x="1465616" y="2378896"/>
            <a:ext cx="4095344" cy="3807915"/>
          </a:xfrm>
          <a:prstGeom prst="star8">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44" name="Google Shape;144;p1" descr="Best Banana Bread - Once Upon a Chef"/>
          <p:cNvPicPr preferRelativeResize="0"/>
          <p:nvPr/>
        </p:nvPicPr>
        <p:blipFill rotWithShape="1">
          <a:blip r:embed="rId3">
            <a:alphaModFix/>
          </a:blip>
          <a:srcRect t="17806"/>
          <a:stretch/>
        </p:blipFill>
        <p:spPr>
          <a:xfrm rot="-458292">
            <a:off x="2025876" y="3007104"/>
            <a:ext cx="2880990" cy="2650803"/>
          </a:xfrm>
          <a:prstGeom prst="rect">
            <a:avLst/>
          </a:prstGeom>
          <a:noFill/>
          <a:ln>
            <a:noFill/>
          </a:ln>
        </p:spPr>
      </p:pic>
      <p:pic>
        <p:nvPicPr>
          <p:cNvPr id="145" name="Google Shape;145;p1"/>
          <p:cNvPicPr preferRelativeResize="0"/>
          <p:nvPr/>
        </p:nvPicPr>
        <p:blipFill rotWithShape="1">
          <a:blip r:embed="rId4">
            <a:alphaModFix/>
          </a:blip>
          <a:srcRect/>
          <a:stretch/>
        </p:blipFill>
        <p:spPr>
          <a:xfrm rot="792581">
            <a:off x="6610424" y="2888003"/>
            <a:ext cx="1727594" cy="2816122"/>
          </a:xfrm>
          <a:prstGeom prst="rect">
            <a:avLst/>
          </a:prstGeom>
          <a:noFill/>
          <a:ln>
            <a:noFill/>
          </a:ln>
        </p:spPr>
      </p:pic>
      <p:sp>
        <p:nvSpPr>
          <p:cNvPr id="146" name="Google Shape;146;p1"/>
          <p:cNvSpPr txBox="1"/>
          <p:nvPr/>
        </p:nvSpPr>
        <p:spPr>
          <a:xfrm>
            <a:off x="766674" y="6106375"/>
            <a:ext cx="7317011" cy="428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CA" sz="1600" dirty="0">
                <a:solidFill>
                  <a:schemeClr val="accent1"/>
                </a:solidFill>
                <a:latin typeface="Trebuchet MS" panose="020B0603020202020204" pitchFamily="34" charset="0"/>
              </a:rPr>
              <a:t>Projected and </a:t>
            </a:r>
            <a:r>
              <a:rPr lang="en-CA" sz="1600" dirty="0">
                <a:solidFill>
                  <a:schemeClr val="accent1"/>
                </a:solidFill>
                <a:latin typeface="Trebuchet MS" panose="020B0603020202020204" pitchFamily="34" charset="0"/>
                <a:ea typeface="Roboto" panose="02000000000000000000" pitchFamily="2" charset="0"/>
                <a:cs typeface="Roboto" panose="02000000000000000000" pitchFamily="2" charset="0"/>
              </a:rPr>
              <a:t>Designed</a:t>
            </a:r>
            <a:r>
              <a:rPr lang="en-CA" sz="1600" dirty="0">
                <a:solidFill>
                  <a:schemeClr val="accent1"/>
                </a:solidFill>
                <a:latin typeface="Trebuchet MS" panose="020B0603020202020204" pitchFamily="34" charset="0"/>
              </a:rPr>
              <a:t> by Adriano Crippa and Diana </a:t>
            </a:r>
            <a:r>
              <a:rPr lang="en-CA" sz="1600" dirty="0" err="1">
                <a:solidFill>
                  <a:schemeClr val="accent1"/>
                </a:solidFill>
                <a:latin typeface="Trebuchet MS" panose="020B0603020202020204" pitchFamily="34" charset="0"/>
              </a:rPr>
              <a:t>Majolli</a:t>
            </a:r>
            <a:endParaRPr sz="1600" dirty="0">
              <a:solidFill>
                <a:schemeClr val="accent1"/>
              </a:solidFill>
              <a:latin typeface="Trebuchet MS" panose="020B0603020202020204" pitchFamily="34" charset="0"/>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B89D-CDA3-06EB-2D36-5D427E9EDFDB}"/>
              </a:ext>
            </a:extLst>
          </p:cNvPr>
          <p:cNvSpPr>
            <a:spLocks noGrp="1"/>
          </p:cNvSpPr>
          <p:nvPr>
            <p:ph type="ctrTitle"/>
          </p:nvPr>
        </p:nvSpPr>
        <p:spPr>
          <a:xfrm>
            <a:off x="1157590" y="0"/>
            <a:ext cx="5661500" cy="1096898"/>
          </a:xfrm>
        </p:spPr>
        <p:txBody>
          <a:bodyPr/>
          <a:lstStyle/>
          <a:p>
            <a:pPr algn="l"/>
            <a:r>
              <a:rPr lang="en-CA" dirty="0"/>
              <a:t>Mock-up design</a:t>
            </a:r>
          </a:p>
        </p:txBody>
      </p:sp>
      <p:sp>
        <p:nvSpPr>
          <p:cNvPr id="7" name="TextBox 6">
            <a:extLst>
              <a:ext uri="{FF2B5EF4-FFF2-40B4-BE49-F238E27FC236}">
                <a16:creationId xmlns:a16="http://schemas.microsoft.com/office/drawing/2014/main" id="{29F24244-7EE8-F8DE-3D72-6869AC78FE96}"/>
              </a:ext>
            </a:extLst>
          </p:cNvPr>
          <p:cNvSpPr txBox="1"/>
          <p:nvPr/>
        </p:nvSpPr>
        <p:spPr>
          <a:xfrm>
            <a:off x="1157589" y="1167320"/>
            <a:ext cx="6293797" cy="461665"/>
          </a:xfrm>
          <a:prstGeom prst="rect">
            <a:avLst/>
          </a:prstGeom>
          <a:noFill/>
        </p:spPr>
        <p:txBody>
          <a:bodyPr wrap="square">
            <a:spAutoFit/>
          </a:bodyPr>
          <a:lstStyle/>
          <a:p>
            <a:r>
              <a:rPr lang="en-CA" sz="2400" b="1" dirty="0">
                <a:solidFill>
                  <a:schemeClr val="accent5"/>
                </a:solidFill>
                <a:latin typeface="Trebuchet MS" panose="020B0603020202020204" pitchFamily="34" charset="0"/>
                <a:ea typeface="Roboto"/>
                <a:cs typeface="Roboto"/>
                <a:sym typeface="Roboto"/>
              </a:rPr>
              <a:t>Nutritional results</a:t>
            </a:r>
            <a:endParaRPr lang="en-CA" sz="2400" dirty="0">
              <a:latin typeface="Trebuchet MS" panose="020B060302020202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E6B02587-F6FD-B183-7C1A-2D96A7EDDA28}"/>
              </a:ext>
            </a:extLst>
          </p:cNvPr>
          <p:cNvPicPr>
            <a:picLocks noChangeAspect="1"/>
          </p:cNvPicPr>
          <p:nvPr/>
        </p:nvPicPr>
        <p:blipFill>
          <a:blip r:embed="rId3"/>
          <a:stretch>
            <a:fillRect/>
          </a:stretch>
        </p:blipFill>
        <p:spPr>
          <a:xfrm>
            <a:off x="1157588" y="1699407"/>
            <a:ext cx="8051511" cy="4914181"/>
          </a:xfrm>
          <a:prstGeom prst="rect">
            <a:avLst/>
          </a:prstGeom>
        </p:spPr>
      </p:pic>
    </p:spTree>
    <p:extLst>
      <p:ext uri="{BB962C8B-B14F-4D97-AF65-F5344CB8AC3E}">
        <p14:creationId xmlns:p14="http://schemas.microsoft.com/office/powerpoint/2010/main" val="164135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7BB4-F0BD-13F3-33C2-7210135BCACE}"/>
              </a:ext>
            </a:extLst>
          </p:cNvPr>
          <p:cNvSpPr>
            <a:spLocks noGrp="1"/>
          </p:cNvSpPr>
          <p:nvPr>
            <p:ph type="ctrTitle"/>
          </p:nvPr>
        </p:nvSpPr>
        <p:spPr>
          <a:xfrm>
            <a:off x="1507067" y="237262"/>
            <a:ext cx="7221467" cy="1473006"/>
          </a:xfrm>
        </p:spPr>
        <p:txBody>
          <a:bodyPr/>
          <a:lstStyle/>
          <a:p>
            <a:r>
              <a:rPr lang="en-CA" dirty="0">
                <a:latin typeface="Roboto" panose="02000000000000000000" pitchFamily="2" charset="0"/>
                <a:ea typeface="Roboto" panose="02000000000000000000" pitchFamily="2" charset="0"/>
                <a:cs typeface="Roboto" panose="02000000000000000000" pitchFamily="2" charset="0"/>
              </a:rPr>
              <a:t>Web</a:t>
            </a:r>
            <a:r>
              <a:rPr lang="en-CA" dirty="0">
                <a:latin typeface="+mj-lt"/>
              </a:rPr>
              <a:t> Services - Project</a:t>
            </a:r>
          </a:p>
        </p:txBody>
      </p:sp>
      <p:sp>
        <p:nvSpPr>
          <p:cNvPr id="3" name="Subtitle 2">
            <a:extLst>
              <a:ext uri="{FF2B5EF4-FFF2-40B4-BE49-F238E27FC236}">
                <a16:creationId xmlns:a16="http://schemas.microsoft.com/office/drawing/2014/main" id="{CE3CA5E5-B73A-6B94-DB0F-545A300B5BE4}"/>
              </a:ext>
            </a:extLst>
          </p:cNvPr>
          <p:cNvSpPr>
            <a:spLocks noGrp="1"/>
          </p:cNvSpPr>
          <p:nvPr>
            <p:ph type="subTitle" idx="1"/>
          </p:nvPr>
        </p:nvSpPr>
        <p:spPr>
          <a:xfrm>
            <a:off x="1507067" y="2046934"/>
            <a:ext cx="7766936" cy="3575653"/>
          </a:xfrm>
        </p:spPr>
        <p:txBody>
          <a:bodyPr>
            <a:noAutofit/>
          </a:bodyPr>
          <a:lstStyle/>
          <a:p>
            <a:pPr algn="l">
              <a:buFont typeface="Arial" panose="020B0604020202020204" pitchFamily="34" charset="0"/>
              <a:buChar char="•"/>
            </a:pPr>
            <a:r>
              <a:rPr lang="en-CA" sz="2800" dirty="0">
                <a:solidFill>
                  <a:schemeClr val="accent5"/>
                </a:solidFill>
                <a:latin typeface="Trebuchet MS" panose="020B0603020202020204" pitchFamily="34" charset="0"/>
              </a:rPr>
              <a:t>Team </a:t>
            </a:r>
            <a:r>
              <a:rPr lang="en-CA" sz="2800" dirty="0">
                <a:solidFill>
                  <a:schemeClr val="accent5"/>
                </a:solidFill>
                <a:latin typeface="Trebuchet MS" panose="020B0603020202020204" pitchFamily="34" charset="0"/>
                <a:ea typeface="Roboto" panose="02000000000000000000" pitchFamily="2" charset="0"/>
                <a:cs typeface="Roboto" panose="02000000000000000000" pitchFamily="2" charset="0"/>
              </a:rPr>
              <a:t>Members</a:t>
            </a:r>
            <a:r>
              <a:rPr lang="en-CA" sz="2800" dirty="0">
                <a:solidFill>
                  <a:schemeClr val="accent5"/>
                </a:solidFill>
                <a:latin typeface="Trebuchet MS" panose="020B0603020202020204" pitchFamily="34" charset="0"/>
              </a:rPr>
              <a:t>:</a:t>
            </a:r>
          </a:p>
          <a:p>
            <a:pPr lvl="1" algn="l">
              <a:buFont typeface="Arial" panose="020B0604020202020204" pitchFamily="34" charset="0"/>
              <a:buChar char="•"/>
            </a:pPr>
            <a:r>
              <a:rPr lang="en-CA" sz="2800" dirty="0">
                <a:solidFill>
                  <a:schemeClr val="accent5"/>
                </a:solidFill>
                <a:latin typeface="Trebuchet MS" panose="020B0603020202020204" pitchFamily="34" charset="0"/>
              </a:rPr>
              <a:t>Adriano Crippa Elicker</a:t>
            </a:r>
          </a:p>
          <a:p>
            <a:pPr lvl="1" algn="l">
              <a:buFont typeface="Arial" panose="020B0604020202020204" pitchFamily="34" charset="0"/>
              <a:buChar char="•"/>
            </a:pPr>
            <a:r>
              <a:rPr lang="en-CA" sz="2800" dirty="0">
                <a:solidFill>
                  <a:schemeClr val="accent5"/>
                </a:solidFill>
                <a:latin typeface="Trebuchet MS" panose="020B0603020202020204" pitchFamily="34" charset="0"/>
              </a:rPr>
              <a:t>Diana </a:t>
            </a:r>
            <a:r>
              <a:rPr lang="en-CA" sz="2800" dirty="0" err="1">
                <a:solidFill>
                  <a:schemeClr val="accent5"/>
                </a:solidFill>
                <a:latin typeface="Trebuchet MS" panose="020B0603020202020204" pitchFamily="34" charset="0"/>
              </a:rPr>
              <a:t>Majolli</a:t>
            </a:r>
            <a:endParaRPr lang="en-CA" sz="2800" dirty="0">
              <a:solidFill>
                <a:schemeClr val="accent5"/>
              </a:solidFill>
              <a:latin typeface="Trebuchet MS" panose="020B0603020202020204" pitchFamily="34" charset="0"/>
            </a:endParaRPr>
          </a:p>
          <a:p>
            <a:pPr lvl="1" algn="l">
              <a:buFont typeface="Arial" panose="020B0604020202020204" pitchFamily="34" charset="0"/>
              <a:buChar char="•"/>
            </a:pPr>
            <a:endParaRPr lang="en-CA" sz="2800" dirty="0">
              <a:solidFill>
                <a:schemeClr val="accent5"/>
              </a:solidFill>
              <a:latin typeface="Trebuchet MS" panose="020B0603020202020204" pitchFamily="34" charset="0"/>
            </a:endParaRPr>
          </a:p>
          <a:p>
            <a:pPr algn="l">
              <a:buFont typeface="Arial" panose="020B0604020202020204" pitchFamily="34" charset="0"/>
              <a:buChar char="•"/>
            </a:pPr>
            <a:r>
              <a:rPr lang="en-CA" sz="3000" dirty="0">
                <a:solidFill>
                  <a:schemeClr val="accent5"/>
                </a:solidFill>
                <a:latin typeface="Trebuchet MS" panose="020B0603020202020204" pitchFamily="34" charset="0"/>
              </a:rPr>
              <a:t>Database:</a:t>
            </a:r>
          </a:p>
          <a:p>
            <a:pPr lvl="1" algn="l">
              <a:buFont typeface="Arial" panose="020B0604020202020204" pitchFamily="34" charset="0"/>
              <a:buChar char="•"/>
            </a:pPr>
            <a:r>
              <a:rPr lang="en-CA" sz="2800" dirty="0" err="1">
                <a:solidFill>
                  <a:schemeClr val="accent5"/>
                </a:solidFill>
                <a:latin typeface="Trebuchet MS" panose="020B0603020202020204" pitchFamily="34" charset="0"/>
              </a:rPr>
              <a:t>Edaman</a:t>
            </a:r>
            <a:r>
              <a:rPr lang="en-CA" sz="2800" dirty="0">
                <a:solidFill>
                  <a:schemeClr val="accent5"/>
                </a:solidFill>
                <a:latin typeface="Trebuchet MS" panose="020B0603020202020204" pitchFamily="34" charset="0"/>
              </a:rPr>
              <a:t>™ - </a:t>
            </a:r>
            <a:r>
              <a:rPr lang="en-CA" sz="2000" dirty="0">
                <a:solidFill>
                  <a:schemeClr val="accent5"/>
                </a:solidFill>
                <a:latin typeface="Trebuchet MS" panose="020B0603020202020204" pitchFamily="34" charset="0"/>
              </a:rPr>
              <a:t>https://www.edamam.com/terms/api/</a:t>
            </a:r>
          </a:p>
        </p:txBody>
      </p:sp>
    </p:spTree>
    <p:extLst>
      <p:ext uri="{BB962C8B-B14F-4D97-AF65-F5344CB8AC3E}">
        <p14:creationId xmlns:p14="http://schemas.microsoft.com/office/powerpoint/2010/main" val="30906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7dac6525db_0_3"/>
          <p:cNvSpPr txBox="1"/>
          <p:nvPr/>
        </p:nvSpPr>
        <p:spPr>
          <a:xfrm>
            <a:off x="766675" y="6106375"/>
            <a:ext cx="7621800" cy="4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latin typeface="Trebuchet MS"/>
              <a:ea typeface="Trebuchet MS"/>
              <a:cs typeface="Trebuchet MS"/>
              <a:sym typeface="Trebuchet MS"/>
            </a:endParaRPr>
          </a:p>
        </p:txBody>
      </p:sp>
      <p:sp>
        <p:nvSpPr>
          <p:cNvPr id="152" name="Google Shape;152;g27dac6525db_0_3"/>
          <p:cNvSpPr txBox="1"/>
          <p:nvPr/>
        </p:nvSpPr>
        <p:spPr>
          <a:xfrm>
            <a:off x="613900" y="1839300"/>
            <a:ext cx="9077100" cy="494517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CA" sz="3500" b="1" dirty="0">
                <a:solidFill>
                  <a:schemeClr val="accent5"/>
                </a:solidFill>
                <a:latin typeface="Trebuchet MS" panose="020B0603020202020204" pitchFamily="34" charset="0"/>
                <a:ea typeface="Roboto"/>
                <a:cs typeface="Roboto"/>
                <a:sym typeface="Roboto"/>
              </a:rPr>
              <a:t>EAT EASIER</a:t>
            </a:r>
            <a:r>
              <a:rPr lang="en-CA" sz="3500" dirty="0">
                <a:solidFill>
                  <a:schemeClr val="accent5"/>
                </a:solidFill>
                <a:latin typeface="Trebuchet MS" panose="020B0603020202020204" pitchFamily="34" charset="0"/>
                <a:ea typeface="Roboto"/>
                <a:cs typeface="Roboto"/>
                <a:sym typeface="Roboto"/>
              </a:rPr>
              <a:t> is web project designed to help people explore, create, and enjoy their meals. This comprehensive platform seamlessly integrates recipe discovery and nutrition analysis, empowering users to make informed dietary choices while satisfying their taste buds. </a:t>
            </a:r>
            <a:endParaRPr sz="3500" dirty="0">
              <a:solidFill>
                <a:schemeClr val="accent5"/>
              </a:solidFill>
              <a:latin typeface="Trebuchet MS" panose="020B0603020202020204" pitchFamily="34" charset="0"/>
              <a:ea typeface="Roboto"/>
              <a:cs typeface="Roboto"/>
              <a:sym typeface="Roboto"/>
            </a:endParaRPr>
          </a:p>
          <a:p>
            <a:pPr marL="0" lvl="0" indent="0" algn="just" rtl="0">
              <a:lnSpc>
                <a:spcPct val="115000"/>
              </a:lnSpc>
              <a:spcBef>
                <a:spcPts val="0"/>
              </a:spcBef>
              <a:spcAft>
                <a:spcPts val="0"/>
              </a:spcAft>
              <a:buNone/>
            </a:pPr>
            <a:endParaRPr sz="2400" dirty="0"/>
          </a:p>
        </p:txBody>
      </p:sp>
      <p:sp>
        <p:nvSpPr>
          <p:cNvPr id="153" name="Google Shape;153;g27dac6525db_0_3"/>
          <p:cNvSpPr txBox="1"/>
          <p:nvPr/>
        </p:nvSpPr>
        <p:spPr>
          <a:xfrm>
            <a:off x="613900" y="332100"/>
            <a:ext cx="3909462"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5400" dirty="0">
                <a:solidFill>
                  <a:schemeClr val="accent1"/>
                </a:solidFill>
                <a:latin typeface="+mj-lt"/>
                <a:ea typeface="Roboto" panose="02000000000000000000" pitchFamily="2" charset="0"/>
                <a:cs typeface="Roboto" panose="02000000000000000000" pitchFamily="2" charset="0"/>
              </a:rPr>
              <a:t>Description</a:t>
            </a:r>
            <a:endParaRPr sz="5400" dirty="0">
              <a:solidFill>
                <a:schemeClr val="accent1"/>
              </a:solidFill>
              <a:latin typeface="+mj-lt"/>
              <a:ea typeface="Roboto" panose="02000000000000000000" pitchFamily="2" charset="0"/>
              <a:cs typeface="Roboto"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27dac6525db_0_13"/>
          <p:cNvSpPr txBox="1"/>
          <p:nvPr/>
        </p:nvSpPr>
        <p:spPr>
          <a:xfrm>
            <a:off x="766675" y="288775"/>
            <a:ext cx="5420116" cy="13541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5400" dirty="0">
                <a:solidFill>
                  <a:schemeClr val="accent1"/>
                </a:solidFill>
              </a:rPr>
              <a:t>Description</a:t>
            </a:r>
            <a:r>
              <a:rPr lang="en-CA" sz="4200" dirty="0">
                <a:solidFill>
                  <a:schemeClr val="accent1"/>
                </a:solidFill>
              </a:rPr>
              <a:t> </a:t>
            </a:r>
            <a:r>
              <a:rPr lang="en-CA" sz="1600" dirty="0">
                <a:solidFill>
                  <a:schemeClr val="accent1"/>
                </a:solidFill>
              </a:rPr>
              <a:t>(continuation)</a:t>
            </a:r>
            <a:endParaRPr sz="1600" dirty="0">
              <a:solidFill>
                <a:schemeClr val="accent1"/>
              </a:solidFill>
            </a:endParaRPr>
          </a:p>
          <a:p>
            <a:pPr marL="0" marR="0" lvl="0" indent="0" algn="ctr" rtl="0">
              <a:spcBef>
                <a:spcPts val="0"/>
              </a:spcBef>
              <a:spcAft>
                <a:spcPts val="0"/>
              </a:spcAft>
              <a:buNone/>
            </a:pPr>
            <a:endParaRPr sz="2800" b="0" i="0" u="none" strike="noStrike" cap="none" dirty="0">
              <a:solidFill>
                <a:srgbClr val="FF0000"/>
              </a:solidFill>
              <a:latin typeface="Arial"/>
              <a:ea typeface="Arial"/>
              <a:cs typeface="Arial"/>
              <a:sym typeface="Arial"/>
            </a:endParaRPr>
          </a:p>
        </p:txBody>
      </p:sp>
      <p:sp>
        <p:nvSpPr>
          <p:cNvPr id="159" name="Google Shape;159;g27dac6525db_0_13"/>
          <p:cNvSpPr txBox="1"/>
          <p:nvPr/>
        </p:nvSpPr>
        <p:spPr>
          <a:xfrm>
            <a:off x="766675" y="6106375"/>
            <a:ext cx="7621800" cy="4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latin typeface="Trebuchet MS"/>
              <a:ea typeface="Trebuchet MS"/>
              <a:cs typeface="Trebuchet MS"/>
              <a:sym typeface="Trebuchet MS"/>
            </a:endParaRPr>
          </a:p>
        </p:txBody>
      </p:sp>
      <p:sp>
        <p:nvSpPr>
          <p:cNvPr id="160" name="Google Shape;160;g27dac6525db_0_13"/>
          <p:cNvSpPr txBox="1"/>
          <p:nvPr/>
        </p:nvSpPr>
        <p:spPr>
          <a:xfrm>
            <a:off x="387096" y="1222641"/>
            <a:ext cx="8990368" cy="5635359"/>
          </a:xfrm>
          <a:prstGeom prst="rect">
            <a:avLst/>
          </a:prstGeom>
          <a:noFill/>
          <a:ln>
            <a:noFill/>
          </a:ln>
        </p:spPr>
        <p:txBody>
          <a:bodyPr spcFirstLastPara="1" wrap="square" lIns="91425" tIns="91425" rIns="91425" bIns="91425" anchor="t" anchorCtr="0">
            <a:spAutoFit/>
          </a:bodyPr>
          <a:lstStyle/>
          <a:p>
            <a:pPr marL="457200" lvl="0" indent="-406400" algn="just" rtl="0">
              <a:lnSpc>
                <a:spcPct val="115000"/>
              </a:lnSpc>
              <a:spcBef>
                <a:spcPts val="0"/>
              </a:spcBef>
              <a:spcAft>
                <a:spcPts val="0"/>
              </a:spcAft>
              <a:buClr>
                <a:schemeClr val="accent5"/>
              </a:buClr>
              <a:buSzPts val="2800"/>
              <a:buFont typeface="Roboto"/>
              <a:buChar char="●"/>
            </a:pPr>
            <a:r>
              <a:rPr lang="en-CA" sz="2800" u="sng" dirty="0">
                <a:solidFill>
                  <a:schemeClr val="accent5"/>
                </a:solidFill>
                <a:latin typeface="Trebuchet MS" panose="020B0603020202020204" pitchFamily="34" charset="0"/>
                <a:ea typeface="Roboto"/>
                <a:cs typeface="Roboto"/>
                <a:sym typeface="Roboto"/>
              </a:rPr>
              <a:t>Recipe Finder:</a:t>
            </a:r>
            <a:r>
              <a:rPr lang="en-CA" sz="2800" dirty="0">
                <a:solidFill>
                  <a:schemeClr val="accent5"/>
                </a:solidFill>
                <a:latin typeface="Trebuchet MS" panose="020B0603020202020204" pitchFamily="34" charset="0"/>
                <a:ea typeface="Roboto"/>
                <a:cs typeface="Roboto"/>
                <a:sym typeface="Roboto"/>
              </a:rPr>
              <a:t> Discover a vast collection of recipes spanning various cuisines, dietary preferences, and meal types. Search by ingredients ensuring a personalized culinary experience.</a:t>
            </a:r>
            <a:endParaRPr sz="2800" dirty="0">
              <a:solidFill>
                <a:schemeClr val="accent5"/>
              </a:solidFill>
              <a:latin typeface="Trebuchet MS" panose="020B0603020202020204" pitchFamily="34" charset="0"/>
              <a:ea typeface="Roboto"/>
              <a:cs typeface="Roboto"/>
              <a:sym typeface="Roboto"/>
            </a:endParaRPr>
          </a:p>
          <a:p>
            <a:pPr marL="457200" lvl="0" indent="0" algn="just" rtl="0">
              <a:lnSpc>
                <a:spcPct val="115000"/>
              </a:lnSpc>
              <a:spcBef>
                <a:spcPts val="0"/>
              </a:spcBef>
              <a:spcAft>
                <a:spcPts val="0"/>
              </a:spcAft>
              <a:buNone/>
            </a:pPr>
            <a:endParaRPr sz="2800" dirty="0">
              <a:solidFill>
                <a:schemeClr val="accent5"/>
              </a:solidFill>
              <a:latin typeface="Trebuchet MS" panose="020B0603020202020204" pitchFamily="34" charset="0"/>
              <a:ea typeface="Roboto"/>
              <a:cs typeface="Roboto"/>
              <a:sym typeface="Roboto"/>
            </a:endParaRPr>
          </a:p>
          <a:p>
            <a:pPr marL="457200" lvl="0" indent="-406400" algn="just" rtl="0">
              <a:lnSpc>
                <a:spcPct val="115000"/>
              </a:lnSpc>
              <a:spcBef>
                <a:spcPts val="0"/>
              </a:spcBef>
              <a:spcAft>
                <a:spcPts val="0"/>
              </a:spcAft>
              <a:buClr>
                <a:schemeClr val="accent5"/>
              </a:buClr>
              <a:buSzPts val="2800"/>
              <a:buFont typeface="Roboto"/>
              <a:buChar char="●"/>
            </a:pPr>
            <a:r>
              <a:rPr lang="en-CA" sz="2800" u="sng" dirty="0">
                <a:solidFill>
                  <a:schemeClr val="accent5"/>
                </a:solidFill>
                <a:highlight>
                  <a:srgbClr val="FFFFFF"/>
                </a:highlight>
                <a:latin typeface="Trebuchet MS" panose="020B0603020202020204" pitchFamily="34" charset="0"/>
                <a:ea typeface="Roboto"/>
                <a:cs typeface="Roboto"/>
                <a:sym typeface="Roboto"/>
              </a:rPr>
              <a:t>Nutrition Analysis:</a:t>
            </a:r>
            <a:r>
              <a:rPr lang="en-CA" sz="2800" dirty="0">
                <a:solidFill>
                  <a:schemeClr val="accent5"/>
                </a:solidFill>
                <a:highlight>
                  <a:srgbClr val="FFFFFF"/>
                </a:highlight>
                <a:latin typeface="Trebuchet MS" panose="020B0603020202020204" pitchFamily="34" charset="0"/>
                <a:ea typeface="Roboto"/>
                <a:cs typeface="Roboto"/>
                <a:sym typeface="Roboto"/>
              </a:rPr>
              <a:t> Gain insight into the nutritional content of each recipe, including calories count, macronutrients (carbohydrates, proteins, fats), vitamins, and minerals. Set dietary goals and track your daily intake, promoting healthier eating habits.</a:t>
            </a:r>
            <a:endParaRPr sz="2800" dirty="0">
              <a:solidFill>
                <a:schemeClr val="accent5"/>
              </a:solidFill>
              <a:latin typeface="Trebuchet MS" panose="020B0603020202020204" pitchFamily="34" charset="0"/>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
          <p:cNvSpPr txBox="1">
            <a:spLocks noGrp="1"/>
          </p:cNvSpPr>
          <p:nvPr>
            <p:ph type="title"/>
          </p:nvPr>
        </p:nvSpPr>
        <p:spPr>
          <a:xfrm>
            <a:off x="1224002" y="1843901"/>
            <a:ext cx="8348016" cy="459581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2800" b="0" i="0" dirty="0">
                <a:solidFill>
                  <a:schemeClr val="accent5"/>
                </a:solidFill>
                <a:effectLst/>
                <a:latin typeface="Trebuchet MS" panose="020B0603020202020204" pitchFamily="34" charset="0"/>
              </a:rPr>
              <a:t>With a database with close to 900,000 foods, </a:t>
            </a:r>
            <a:r>
              <a:rPr lang="en-US" sz="2800" b="0" i="0" dirty="0" err="1">
                <a:solidFill>
                  <a:schemeClr val="accent5"/>
                </a:solidFill>
                <a:effectLst/>
                <a:latin typeface="Trebuchet MS" panose="020B0603020202020204" pitchFamily="34" charset="0"/>
              </a:rPr>
              <a:t>Edamam</a:t>
            </a:r>
            <a:r>
              <a:rPr lang="en-US" sz="2800" b="0" i="0" dirty="0">
                <a:solidFill>
                  <a:schemeClr val="accent5"/>
                </a:solidFill>
                <a:effectLst/>
                <a:latin typeface="Trebuchet MS" panose="020B0603020202020204" pitchFamily="34" charset="0"/>
              </a:rPr>
              <a:t> provides free Food API access with its basic plan for developers, startups and non-profits alike.</a:t>
            </a:r>
            <a:br>
              <a:rPr lang="en-US" sz="2800" b="0" i="0" dirty="0">
                <a:solidFill>
                  <a:schemeClr val="accent5"/>
                </a:solidFill>
                <a:effectLst/>
                <a:latin typeface="Trebuchet MS" panose="020B0603020202020204" pitchFamily="34" charset="0"/>
              </a:rPr>
            </a:br>
            <a:br>
              <a:rPr lang="en-US" sz="2800" b="0" i="0" dirty="0">
                <a:solidFill>
                  <a:schemeClr val="accent5"/>
                </a:solidFill>
                <a:effectLst/>
                <a:latin typeface="Trebuchet MS" panose="020B0603020202020204" pitchFamily="34" charset="0"/>
              </a:rPr>
            </a:br>
            <a:r>
              <a:rPr lang="en-US" sz="2800" b="0" i="0" dirty="0" err="1">
                <a:solidFill>
                  <a:schemeClr val="accent5"/>
                </a:solidFill>
                <a:effectLst/>
                <a:latin typeface="Trebuchet MS" panose="020B0603020202020204" pitchFamily="34" charset="0"/>
                <a:ea typeface="Roboto" panose="02000000000000000000" pitchFamily="2" charset="0"/>
                <a:cs typeface="Roboto" panose="02000000000000000000" pitchFamily="2" charset="0"/>
              </a:rPr>
              <a:t>Edamam's</a:t>
            </a:r>
            <a:r>
              <a:rPr lang="en-US" sz="2800" b="0" i="0" dirty="0">
                <a:solidFill>
                  <a:schemeClr val="accent5"/>
                </a:solidFill>
                <a:effectLst/>
                <a:latin typeface="Trebuchet MS" panose="020B0603020202020204" pitchFamily="34" charset="0"/>
                <a:ea typeface="Roboto" panose="02000000000000000000" pitchFamily="2" charset="0"/>
                <a:cs typeface="Roboto" panose="02000000000000000000" pitchFamily="2" charset="0"/>
              </a:rPr>
              <a:t> API have been relatively friendly to integrate into our project, saving time and effort during development and offering features and capabilities that align closely with the requirements of the project.</a:t>
            </a:r>
            <a:endParaRPr lang="en-CA" sz="2800" dirty="0">
              <a:solidFill>
                <a:schemeClr val="accent5"/>
              </a:solidFill>
              <a:latin typeface="Trebuchet MS" panose="020B0603020202020204" pitchFamily="34" charset="0"/>
              <a:ea typeface="Roboto" panose="02000000000000000000" pitchFamily="2" charset="0"/>
              <a:cs typeface="Roboto" panose="02000000000000000000" pitchFamily="2" charset="0"/>
            </a:endParaRPr>
          </a:p>
        </p:txBody>
      </p:sp>
      <p:sp>
        <p:nvSpPr>
          <p:cNvPr id="166" name="Google Shape;166;p2"/>
          <p:cNvSpPr txBox="1"/>
          <p:nvPr/>
        </p:nvSpPr>
        <p:spPr>
          <a:xfrm>
            <a:off x="1224001" y="218872"/>
            <a:ext cx="9062100" cy="144805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CA" sz="5400" dirty="0">
                <a:solidFill>
                  <a:schemeClr val="accent1"/>
                </a:solidFill>
                <a:latin typeface="Trebuchet MS" panose="020B0603020202020204" pitchFamily="34" charset="0"/>
              </a:rPr>
              <a:t>About </a:t>
            </a:r>
            <a:r>
              <a:rPr lang="en-CA" sz="5400" dirty="0" err="1">
                <a:solidFill>
                  <a:schemeClr val="accent1"/>
                </a:solidFill>
                <a:latin typeface="Trebuchet MS" panose="020B0603020202020204" pitchFamily="34" charset="0"/>
              </a:rPr>
              <a:t>Edamam</a:t>
            </a:r>
            <a:endParaRPr lang="en-CA" sz="5400" dirty="0">
              <a:solidFill>
                <a:schemeClr val="accent1"/>
              </a:solidFill>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B89D-CDA3-06EB-2D36-5D427E9EDFDB}"/>
              </a:ext>
            </a:extLst>
          </p:cNvPr>
          <p:cNvSpPr>
            <a:spLocks noGrp="1"/>
          </p:cNvSpPr>
          <p:nvPr>
            <p:ph type="ctrTitle"/>
          </p:nvPr>
        </p:nvSpPr>
        <p:spPr>
          <a:xfrm>
            <a:off x="1157590" y="0"/>
            <a:ext cx="5661500" cy="1096898"/>
          </a:xfrm>
        </p:spPr>
        <p:txBody>
          <a:bodyPr/>
          <a:lstStyle/>
          <a:p>
            <a:pPr algn="l"/>
            <a:r>
              <a:rPr lang="en-CA" dirty="0"/>
              <a:t>Mock-up design</a:t>
            </a:r>
          </a:p>
        </p:txBody>
      </p:sp>
      <p:sp>
        <p:nvSpPr>
          <p:cNvPr id="7" name="TextBox 6">
            <a:extLst>
              <a:ext uri="{FF2B5EF4-FFF2-40B4-BE49-F238E27FC236}">
                <a16:creationId xmlns:a16="http://schemas.microsoft.com/office/drawing/2014/main" id="{29F24244-7EE8-F8DE-3D72-6869AC78FE96}"/>
              </a:ext>
            </a:extLst>
          </p:cNvPr>
          <p:cNvSpPr txBox="1"/>
          <p:nvPr/>
        </p:nvSpPr>
        <p:spPr>
          <a:xfrm>
            <a:off x="1157589" y="1167320"/>
            <a:ext cx="6293797" cy="461665"/>
          </a:xfrm>
          <a:prstGeom prst="rect">
            <a:avLst/>
          </a:prstGeom>
          <a:noFill/>
        </p:spPr>
        <p:txBody>
          <a:bodyPr wrap="square">
            <a:spAutoFit/>
          </a:bodyPr>
          <a:lstStyle/>
          <a:p>
            <a:r>
              <a:rPr lang="en-CA" sz="2400" b="1" dirty="0">
                <a:solidFill>
                  <a:schemeClr val="accent5"/>
                </a:solidFill>
                <a:latin typeface="Trebuchet MS" panose="020B0603020202020204" pitchFamily="34" charset="0"/>
                <a:ea typeface="Roboto"/>
                <a:cs typeface="Roboto"/>
                <a:sym typeface="Roboto"/>
              </a:rPr>
              <a:t>Index page</a:t>
            </a:r>
            <a:endParaRPr lang="en-CA" sz="2400" dirty="0">
              <a:latin typeface="Trebuchet MS" panose="020B060302020202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A6F78976-0F0B-BF21-6657-022D0F9FEBE9}"/>
              </a:ext>
            </a:extLst>
          </p:cNvPr>
          <p:cNvPicPr>
            <a:picLocks noChangeAspect="1"/>
          </p:cNvPicPr>
          <p:nvPr/>
        </p:nvPicPr>
        <p:blipFill>
          <a:blip r:embed="rId3"/>
          <a:stretch>
            <a:fillRect/>
          </a:stretch>
        </p:blipFill>
        <p:spPr>
          <a:xfrm>
            <a:off x="1157589" y="1628985"/>
            <a:ext cx="7898862" cy="4974371"/>
          </a:xfrm>
          <a:prstGeom prst="rect">
            <a:avLst/>
          </a:prstGeom>
        </p:spPr>
      </p:pic>
    </p:spTree>
    <p:extLst>
      <p:ext uri="{BB962C8B-B14F-4D97-AF65-F5344CB8AC3E}">
        <p14:creationId xmlns:p14="http://schemas.microsoft.com/office/powerpoint/2010/main" val="336852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B89D-CDA3-06EB-2D36-5D427E9EDFDB}"/>
              </a:ext>
            </a:extLst>
          </p:cNvPr>
          <p:cNvSpPr>
            <a:spLocks noGrp="1"/>
          </p:cNvSpPr>
          <p:nvPr>
            <p:ph type="ctrTitle"/>
          </p:nvPr>
        </p:nvSpPr>
        <p:spPr>
          <a:xfrm>
            <a:off x="1157590" y="0"/>
            <a:ext cx="5661500" cy="1096898"/>
          </a:xfrm>
        </p:spPr>
        <p:txBody>
          <a:bodyPr/>
          <a:lstStyle/>
          <a:p>
            <a:pPr algn="l"/>
            <a:r>
              <a:rPr lang="en-CA" dirty="0"/>
              <a:t>Mock-up design</a:t>
            </a:r>
          </a:p>
        </p:txBody>
      </p:sp>
      <p:sp>
        <p:nvSpPr>
          <p:cNvPr id="7" name="TextBox 6">
            <a:extLst>
              <a:ext uri="{FF2B5EF4-FFF2-40B4-BE49-F238E27FC236}">
                <a16:creationId xmlns:a16="http://schemas.microsoft.com/office/drawing/2014/main" id="{29F24244-7EE8-F8DE-3D72-6869AC78FE96}"/>
              </a:ext>
            </a:extLst>
          </p:cNvPr>
          <p:cNvSpPr txBox="1"/>
          <p:nvPr/>
        </p:nvSpPr>
        <p:spPr>
          <a:xfrm>
            <a:off x="1157589" y="1167320"/>
            <a:ext cx="6293797" cy="461665"/>
          </a:xfrm>
          <a:prstGeom prst="rect">
            <a:avLst/>
          </a:prstGeom>
          <a:noFill/>
        </p:spPr>
        <p:txBody>
          <a:bodyPr wrap="square">
            <a:spAutoFit/>
          </a:bodyPr>
          <a:lstStyle/>
          <a:p>
            <a:r>
              <a:rPr lang="en-CA" sz="2400" b="1" dirty="0">
                <a:solidFill>
                  <a:schemeClr val="accent5"/>
                </a:solidFill>
                <a:latin typeface="Trebuchet MS" panose="020B0603020202020204" pitchFamily="34" charset="0"/>
                <a:ea typeface="Roboto"/>
                <a:cs typeface="Roboto"/>
                <a:sym typeface="Roboto"/>
              </a:rPr>
              <a:t>Search recipes</a:t>
            </a:r>
          </a:p>
        </p:txBody>
      </p:sp>
      <p:pic>
        <p:nvPicPr>
          <p:cNvPr id="5" name="Picture 4" descr="A screenshot of a computer&#10;&#10;Description automatically generated">
            <a:extLst>
              <a:ext uri="{FF2B5EF4-FFF2-40B4-BE49-F238E27FC236}">
                <a16:creationId xmlns:a16="http://schemas.microsoft.com/office/drawing/2014/main" id="{6E30E5A5-A2F7-CD18-0685-96AC006ACDF4}"/>
              </a:ext>
            </a:extLst>
          </p:cNvPr>
          <p:cNvPicPr>
            <a:picLocks noChangeAspect="1"/>
          </p:cNvPicPr>
          <p:nvPr/>
        </p:nvPicPr>
        <p:blipFill>
          <a:blip r:embed="rId3"/>
          <a:stretch>
            <a:fillRect/>
          </a:stretch>
        </p:blipFill>
        <p:spPr>
          <a:xfrm>
            <a:off x="1157589" y="1699407"/>
            <a:ext cx="7811313" cy="4919236"/>
          </a:xfrm>
          <a:prstGeom prst="rect">
            <a:avLst/>
          </a:prstGeom>
        </p:spPr>
      </p:pic>
    </p:spTree>
    <p:extLst>
      <p:ext uri="{BB962C8B-B14F-4D97-AF65-F5344CB8AC3E}">
        <p14:creationId xmlns:p14="http://schemas.microsoft.com/office/powerpoint/2010/main" val="73200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B89D-CDA3-06EB-2D36-5D427E9EDFDB}"/>
              </a:ext>
            </a:extLst>
          </p:cNvPr>
          <p:cNvSpPr>
            <a:spLocks noGrp="1"/>
          </p:cNvSpPr>
          <p:nvPr>
            <p:ph type="ctrTitle"/>
          </p:nvPr>
        </p:nvSpPr>
        <p:spPr>
          <a:xfrm>
            <a:off x="1157590" y="0"/>
            <a:ext cx="5661500" cy="1096898"/>
          </a:xfrm>
        </p:spPr>
        <p:txBody>
          <a:bodyPr/>
          <a:lstStyle/>
          <a:p>
            <a:pPr algn="l"/>
            <a:r>
              <a:rPr lang="en-CA" dirty="0"/>
              <a:t>Mock-up design</a:t>
            </a:r>
          </a:p>
        </p:txBody>
      </p:sp>
      <p:sp>
        <p:nvSpPr>
          <p:cNvPr id="7" name="TextBox 6">
            <a:extLst>
              <a:ext uri="{FF2B5EF4-FFF2-40B4-BE49-F238E27FC236}">
                <a16:creationId xmlns:a16="http://schemas.microsoft.com/office/drawing/2014/main" id="{29F24244-7EE8-F8DE-3D72-6869AC78FE96}"/>
              </a:ext>
            </a:extLst>
          </p:cNvPr>
          <p:cNvSpPr txBox="1"/>
          <p:nvPr/>
        </p:nvSpPr>
        <p:spPr>
          <a:xfrm>
            <a:off x="1157589" y="1167320"/>
            <a:ext cx="6293797" cy="461665"/>
          </a:xfrm>
          <a:prstGeom prst="rect">
            <a:avLst/>
          </a:prstGeom>
          <a:noFill/>
        </p:spPr>
        <p:txBody>
          <a:bodyPr wrap="square">
            <a:spAutoFit/>
          </a:bodyPr>
          <a:lstStyle/>
          <a:p>
            <a:r>
              <a:rPr lang="en-CA" sz="2400" b="1" dirty="0">
                <a:solidFill>
                  <a:schemeClr val="accent5"/>
                </a:solidFill>
                <a:latin typeface="Trebuchet MS" panose="020B0603020202020204" pitchFamily="34" charset="0"/>
                <a:ea typeface="Roboto"/>
                <a:cs typeface="Roboto"/>
                <a:sym typeface="Roboto"/>
              </a:rPr>
              <a:t>Search nutrients</a:t>
            </a:r>
            <a:endParaRPr lang="en-CA" sz="2400" dirty="0">
              <a:latin typeface="Trebuchet MS" panose="020B060302020202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62F4DAD4-C744-F2B2-5733-A014D4D312A3}"/>
              </a:ext>
            </a:extLst>
          </p:cNvPr>
          <p:cNvPicPr>
            <a:picLocks noChangeAspect="1"/>
          </p:cNvPicPr>
          <p:nvPr/>
        </p:nvPicPr>
        <p:blipFill>
          <a:blip r:embed="rId3"/>
          <a:stretch>
            <a:fillRect/>
          </a:stretch>
        </p:blipFill>
        <p:spPr>
          <a:xfrm>
            <a:off x="1157589" y="1628985"/>
            <a:ext cx="7821041" cy="4925362"/>
          </a:xfrm>
          <a:prstGeom prst="rect">
            <a:avLst/>
          </a:prstGeom>
        </p:spPr>
      </p:pic>
    </p:spTree>
    <p:extLst>
      <p:ext uri="{BB962C8B-B14F-4D97-AF65-F5344CB8AC3E}">
        <p14:creationId xmlns:p14="http://schemas.microsoft.com/office/powerpoint/2010/main" val="4163792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B89D-CDA3-06EB-2D36-5D427E9EDFDB}"/>
              </a:ext>
            </a:extLst>
          </p:cNvPr>
          <p:cNvSpPr>
            <a:spLocks noGrp="1"/>
          </p:cNvSpPr>
          <p:nvPr>
            <p:ph type="ctrTitle"/>
          </p:nvPr>
        </p:nvSpPr>
        <p:spPr>
          <a:xfrm>
            <a:off x="1157590" y="0"/>
            <a:ext cx="5661500" cy="1096898"/>
          </a:xfrm>
        </p:spPr>
        <p:txBody>
          <a:bodyPr/>
          <a:lstStyle/>
          <a:p>
            <a:pPr algn="l"/>
            <a:r>
              <a:rPr lang="en-CA" dirty="0"/>
              <a:t>Mock-up design</a:t>
            </a:r>
          </a:p>
        </p:txBody>
      </p:sp>
      <p:sp>
        <p:nvSpPr>
          <p:cNvPr id="7" name="TextBox 6">
            <a:extLst>
              <a:ext uri="{FF2B5EF4-FFF2-40B4-BE49-F238E27FC236}">
                <a16:creationId xmlns:a16="http://schemas.microsoft.com/office/drawing/2014/main" id="{29F24244-7EE8-F8DE-3D72-6869AC78FE96}"/>
              </a:ext>
            </a:extLst>
          </p:cNvPr>
          <p:cNvSpPr txBox="1"/>
          <p:nvPr/>
        </p:nvSpPr>
        <p:spPr>
          <a:xfrm>
            <a:off x="1157589" y="1167320"/>
            <a:ext cx="6293797" cy="461665"/>
          </a:xfrm>
          <a:prstGeom prst="rect">
            <a:avLst/>
          </a:prstGeom>
          <a:noFill/>
        </p:spPr>
        <p:txBody>
          <a:bodyPr wrap="square">
            <a:spAutoFit/>
          </a:bodyPr>
          <a:lstStyle/>
          <a:p>
            <a:r>
              <a:rPr lang="en-CA" sz="2400" b="1" dirty="0">
                <a:solidFill>
                  <a:schemeClr val="accent5"/>
                </a:solidFill>
                <a:latin typeface="Trebuchet MS" panose="020B0603020202020204" pitchFamily="34" charset="0"/>
                <a:ea typeface="Roboto"/>
                <a:cs typeface="Roboto"/>
                <a:sym typeface="Roboto"/>
              </a:rPr>
              <a:t>Recipes results</a:t>
            </a:r>
            <a:endParaRPr lang="en-CA" sz="2400" dirty="0">
              <a:latin typeface="Trebuchet MS" panose="020B060302020202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65201A1D-04B5-FB12-A3F8-22EE3E71ED99}"/>
              </a:ext>
            </a:extLst>
          </p:cNvPr>
          <p:cNvPicPr>
            <a:picLocks noChangeAspect="1"/>
          </p:cNvPicPr>
          <p:nvPr/>
        </p:nvPicPr>
        <p:blipFill>
          <a:blip r:embed="rId3"/>
          <a:stretch>
            <a:fillRect/>
          </a:stretch>
        </p:blipFill>
        <p:spPr>
          <a:xfrm>
            <a:off x="1157589" y="1699407"/>
            <a:ext cx="7821041" cy="4793548"/>
          </a:xfrm>
          <a:prstGeom prst="rect">
            <a:avLst/>
          </a:prstGeom>
        </p:spPr>
      </p:pic>
    </p:spTree>
    <p:extLst>
      <p:ext uri="{BB962C8B-B14F-4D97-AF65-F5344CB8AC3E}">
        <p14:creationId xmlns:p14="http://schemas.microsoft.com/office/powerpoint/2010/main" val="2290758306"/>
      </p:ext>
    </p:extLst>
  </p:cSld>
  <p:clrMapOvr>
    <a:masterClrMapping/>
  </p:clrMapOvr>
</p:sld>
</file>

<file path=ppt/theme/theme1.xml><?xml version="1.0" encoding="utf-8"?>
<a:theme xmlns:a="http://schemas.openxmlformats.org/drawingml/2006/main" name="Facet">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249</Words>
  <Application>Microsoft Office PowerPoint</Application>
  <PresentationFormat>Widescreen</PresentationFormat>
  <Paragraphs>28</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Roboto</vt:lpstr>
      <vt:lpstr>Trebuchet MS</vt:lpstr>
      <vt:lpstr>Noto Sans Symbols</vt:lpstr>
      <vt:lpstr>Facet</vt:lpstr>
      <vt:lpstr>PowerPoint Presentation</vt:lpstr>
      <vt:lpstr>Web Services - Project</vt:lpstr>
      <vt:lpstr>PowerPoint Presentation</vt:lpstr>
      <vt:lpstr>PowerPoint Presentation</vt:lpstr>
      <vt:lpstr>With a database with close to 900,000 foods, Edamam provides free Food API access with its basic plan for developers, startups and non-profits alike.  Edamam's API have been relatively friendly to integrate into our project, saving time and effort during development and offering features and capabilities that align closely with the requirements of the project.</vt:lpstr>
      <vt:lpstr>Mock-up design</vt:lpstr>
      <vt:lpstr>Mock-up design</vt:lpstr>
      <vt:lpstr>Mock-up design</vt:lpstr>
      <vt:lpstr>Mock-up design</vt:lpstr>
      <vt:lpstr>Mock-up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Majolli</dc:creator>
  <cp:lastModifiedBy>Adriano Crippa Elicker</cp:lastModifiedBy>
  <cp:revision>2</cp:revision>
  <dcterms:created xsi:type="dcterms:W3CDTF">2023-09-09T15:07:16Z</dcterms:created>
  <dcterms:modified xsi:type="dcterms:W3CDTF">2023-09-13T02:55:11Z</dcterms:modified>
</cp:coreProperties>
</file>