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23" r:id="rId2"/>
    <p:sldId id="307" r:id="rId3"/>
    <p:sldId id="327" r:id="rId4"/>
    <p:sldId id="328" r:id="rId5"/>
    <p:sldId id="262" r:id="rId6"/>
    <p:sldId id="310" r:id="rId7"/>
    <p:sldId id="265" r:id="rId8"/>
    <p:sldId id="311" r:id="rId9"/>
    <p:sldId id="267" r:id="rId10"/>
    <p:sldId id="269" r:id="rId11"/>
    <p:sldId id="270" r:id="rId12"/>
    <p:sldId id="271" r:id="rId13"/>
    <p:sldId id="329" r:id="rId14"/>
    <p:sldId id="272" r:id="rId15"/>
    <p:sldId id="274" r:id="rId16"/>
    <p:sldId id="324" r:id="rId17"/>
    <p:sldId id="276" r:id="rId18"/>
    <p:sldId id="320" r:id="rId19"/>
    <p:sldId id="326" r:id="rId20"/>
    <p:sldId id="322" r:id="rId21"/>
    <p:sldId id="280" r:id="rId22"/>
    <p:sldId id="281" r:id="rId23"/>
    <p:sldId id="282" r:id="rId24"/>
    <p:sldId id="283" r:id="rId25"/>
    <p:sldId id="285" r:id="rId26"/>
    <p:sldId id="286" r:id="rId27"/>
    <p:sldId id="287" r:id="rId28"/>
    <p:sldId id="314" r:id="rId29"/>
    <p:sldId id="289" r:id="rId30"/>
    <p:sldId id="325" r:id="rId31"/>
    <p:sldId id="315" r:id="rId32"/>
    <p:sldId id="292" r:id="rId33"/>
    <p:sldId id="316" r:id="rId34"/>
    <p:sldId id="294" r:id="rId35"/>
    <p:sldId id="295" r:id="rId36"/>
    <p:sldId id="317" r:id="rId37"/>
    <p:sldId id="318" r:id="rId38"/>
    <p:sldId id="319" r:id="rId39"/>
    <p:sldId id="300" r:id="rId40"/>
    <p:sldId id="330" r:id="rId41"/>
    <p:sldId id="301" r:id="rId42"/>
    <p:sldId id="304"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400" userDrawn="1">
          <p15:clr>
            <a:srgbClr val="A4A3A4"/>
          </p15:clr>
        </p15:guide>
        <p15:guide id="2"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0077C8"/>
    <a:srgbClr val="007A77"/>
    <a:srgbClr val="008986"/>
    <a:srgbClr val="00823B"/>
    <a:srgbClr val="28A028"/>
    <a:srgbClr val="B45804"/>
    <a:srgbClr val="036883"/>
    <a:srgbClr val="FA8218"/>
    <a:srgbClr val="048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6421" autoAdjust="0"/>
  </p:normalViewPr>
  <p:slideViewPr>
    <p:cSldViewPr showGuides="1">
      <p:cViewPr varScale="1">
        <p:scale>
          <a:sx n="71" d="100"/>
          <a:sy n="71" d="100"/>
        </p:scale>
        <p:origin x="1075" y="48"/>
      </p:cViewPr>
      <p:guideLst>
        <p:guide orient="horz" pos="2400"/>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72"/>
    </p:cViewPr>
  </p:sorterViewPr>
  <p:notesViewPr>
    <p:cSldViewPr showGuides="1">
      <p:cViewPr varScale="1">
        <p:scale>
          <a:sx n="88" d="100"/>
          <a:sy n="88" d="100"/>
        </p:scale>
        <p:origin x="22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7E28068-92A3-4CEC-9B7C-BCD3E3FA0524}" type="datetimeFigureOut">
              <a:rPr lang="en-US"/>
              <a:pPr>
                <a:defRPr/>
              </a:pPr>
              <a:t>2/18/2023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173BFC8-C01C-405E-B13A-5E1B3657AC44}" type="slidenum">
              <a:rPr lang="en-US" altLang="en-US"/>
              <a:pPr/>
              <a:t>‹#›</a:t>
            </a:fld>
            <a:endParaRPr lang="en-US" altLang="en-US" dirty="0"/>
          </a:p>
        </p:txBody>
      </p:sp>
    </p:spTree>
    <p:extLst>
      <p:ext uri="{BB962C8B-B14F-4D97-AF65-F5344CB8AC3E}">
        <p14:creationId xmlns:p14="http://schemas.microsoft.com/office/powerpoint/2010/main" val="4032024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7B40A-0A44-4375-BFDD-7F5991CA6F5A}" type="datetimeFigureOut">
              <a:rPr lang="en-IN" smtClean="0"/>
              <a:t>18-02-2023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3121E-4C9D-44A0-BB1E-20AD77984485}" type="slidenum">
              <a:rPr lang="en-IN" smtClean="0"/>
              <a:t>‹#›</a:t>
            </a:fld>
            <a:endParaRPr lang="en-IN" dirty="0"/>
          </a:p>
        </p:txBody>
      </p:sp>
    </p:spTree>
    <p:extLst>
      <p:ext uri="{BB962C8B-B14F-4D97-AF65-F5344CB8AC3E}">
        <p14:creationId xmlns:p14="http://schemas.microsoft.com/office/powerpoint/2010/main" val="52448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1"/>
            <a:ext cx="12192000" cy="1353709"/>
          </a:xfrm>
        </p:spPr>
        <p:txBody>
          <a:bodyPr/>
          <a:lstStyle>
            <a:lvl1pPr algn="ctr">
              <a:defRPr lang="en-US" sz="6000" b="1" kern="1200" dirty="0">
                <a:solidFill>
                  <a:schemeClr val="tx1"/>
                </a:solidFill>
                <a:effectLst/>
                <a:latin typeface="Arial" panose="020B0604020202020204" pitchFamily="34" charset="0"/>
                <a:ea typeface="+mj-ea"/>
                <a:cs typeface="Arial" panose="020B0604020202020204" pitchFamily="34" charset="0"/>
              </a:defRPr>
            </a:lvl1pPr>
          </a:lstStyle>
          <a:p>
            <a:endParaRPr lang="en-US" dirty="0"/>
          </a:p>
        </p:txBody>
      </p:sp>
      <p:sp>
        <p:nvSpPr>
          <p:cNvPr id="11267" name="Rectangle 3"/>
          <p:cNvSpPr>
            <a:spLocks noGrp="1" noChangeArrowheads="1"/>
          </p:cNvSpPr>
          <p:nvPr>
            <p:ph type="subTitle" idx="1"/>
          </p:nvPr>
        </p:nvSpPr>
        <p:spPr>
          <a:xfrm>
            <a:off x="0" y="3434963"/>
            <a:ext cx="12192000" cy="1353709"/>
          </a:xfrm>
        </p:spPr>
        <p:txBody>
          <a:bodyP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258943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1143000"/>
          </a:xfrm>
        </p:spPr>
        <p:txBody>
          <a:bodyPr/>
          <a:lstStyle/>
          <a:p>
            <a:r>
              <a:rPr lang="en-US"/>
              <a:t>Click to edit Master title style</a:t>
            </a:r>
          </a:p>
        </p:txBody>
      </p:sp>
    </p:spTree>
    <p:extLst>
      <p:ext uri="{BB962C8B-B14F-4D97-AF65-F5344CB8AC3E}">
        <p14:creationId xmlns:p14="http://schemas.microsoft.com/office/powerpoint/2010/main" val="359517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C113761-54B4-4E2B-993B-7ACD58117ECD}" type="slidenum">
              <a:rPr lang="en-US" altLang="en-US"/>
              <a:pPr/>
              <a:t>‹#›</a:t>
            </a:fld>
            <a:endParaRPr lang="en-US" altLang="en-US" dirty="0"/>
          </a:p>
        </p:txBody>
      </p:sp>
    </p:spTree>
    <p:extLst>
      <p:ext uri="{BB962C8B-B14F-4D97-AF65-F5344CB8AC3E}">
        <p14:creationId xmlns:p14="http://schemas.microsoft.com/office/powerpoint/2010/main" val="2098598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4838C05-35AC-4B7B-B1B8-5073AE757C77}" type="slidenum">
              <a:rPr lang="en-US" altLang="en-US"/>
              <a:pPr/>
              <a:t>‹#›</a:t>
            </a:fld>
            <a:endParaRPr lang="en-US" altLang="en-US" dirty="0"/>
          </a:p>
        </p:txBody>
      </p:sp>
    </p:spTree>
    <p:extLst>
      <p:ext uri="{BB962C8B-B14F-4D97-AF65-F5344CB8AC3E}">
        <p14:creationId xmlns:p14="http://schemas.microsoft.com/office/powerpoint/2010/main" val="652074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6447A395-88C7-474B-A0F4-D5DCCFFBF053}" type="slidenum">
              <a:rPr lang="en-US" altLang="en-US"/>
              <a:pPr/>
              <a:t>‹#›</a:t>
            </a:fld>
            <a:endParaRPr lang="en-US" altLang="en-US" dirty="0"/>
          </a:p>
        </p:txBody>
      </p:sp>
    </p:spTree>
    <p:extLst>
      <p:ext uri="{BB962C8B-B14F-4D97-AF65-F5344CB8AC3E}">
        <p14:creationId xmlns:p14="http://schemas.microsoft.com/office/powerpoint/2010/main" val="287278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D3B692-F771-474E-B51B-51D16415F501}" type="slidenum">
              <a:rPr lang="en-US" altLang="en-US"/>
              <a:pPr/>
              <a:t>‹#›</a:t>
            </a:fld>
            <a:endParaRPr lang="en-US" altLang="en-US" dirty="0"/>
          </a:p>
        </p:txBody>
      </p:sp>
    </p:spTree>
    <p:extLst>
      <p:ext uri="{BB962C8B-B14F-4D97-AF65-F5344CB8AC3E}">
        <p14:creationId xmlns:p14="http://schemas.microsoft.com/office/powerpoint/2010/main" val="274583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16002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0EC6667B-F6B7-4DCE-A24A-6499F00433DD}" type="slidenum">
              <a:rPr lang="en-US" altLang="en-US"/>
              <a:pPr/>
              <a:t>‹#›</a:t>
            </a:fld>
            <a:endParaRPr lang="en-US" altLang="en-US"/>
          </a:p>
        </p:txBody>
      </p:sp>
      <p:sp>
        <p:nvSpPr>
          <p:cNvPr id="6" name="Content Placeholder 5"/>
          <p:cNvSpPr>
            <a:spLocks noGrp="1"/>
          </p:cNvSpPr>
          <p:nvPr>
            <p:ph sz="quarter" idx="11"/>
          </p:nvPr>
        </p:nvSpPr>
        <p:spPr>
          <a:xfrm>
            <a:off x="711200" y="3581400"/>
            <a:ext cx="11074400"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7"/>
          <p:cNvSpPr>
            <a:spLocks noGrp="1"/>
          </p:cNvSpPr>
          <p:nvPr>
            <p:ph sz="quarter" idx="12"/>
          </p:nvPr>
        </p:nvSpPr>
        <p:spPr>
          <a:xfrm>
            <a:off x="711200" y="4953000"/>
            <a:ext cx="110744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4861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Cambria" panose="02040503050406030204" pitchFamily="18" charset="0"/>
              <a:buChar char="◙"/>
              <a:defRPr/>
            </a:lvl1pPr>
            <a:lvl2pPr marL="684213" indent="-341313">
              <a:buFont typeface="Arial" panose="020B0604020202020204" pitchFamily="34" charset="0"/>
              <a:buChar char="◘"/>
              <a:defRPr>
                <a:solidFill>
                  <a:schemeClr val="tx1"/>
                </a:solidFill>
              </a:defRPr>
            </a:lvl2pPr>
            <a:lvl3pPr marL="1025525" indent="-339725">
              <a:buFont typeface="Arial" panose="020B0604020202020204" pitchFamily="34" charset="0"/>
              <a:buChar char="■"/>
              <a:defRPr baseline="0"/>
            </a:lvl3pPr>
            <a:lvl4pPr marL="1376363" indent="-349250">
              <a:buClr>
                <a:schemeClr val="tx1"/>
              </a:buClr>
              <a:buFont typeface="Arial" panose="020B0604020202020204" pitchFamily="34" charset="0"/>
              <a:buChar char="□"/>
              <a:defRPr/>
            </a:lvl4pPr>
            <a:lvl5pPr marL="1598613"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0EC6667B-F6B7-4DCE-A24A-6499F00433DD}" type="slidenum">
              <a:rPr lang="en-US" altLang="en-US"/>
              <a:pPr/>
              <a:t>‹#›</a:t>
            </a:fld>
            <a:endParaRPr lang="en-US" altLang="en-US" dirty="0"/>
          </a:p>
        </p:txBody>
      </p:sp>
    </p:spTree>
    <p:extLst>
      <p:ext uri="{BB962C8B-B14F-4D97-AF65-F5344CB8AC3E}">
        <p14:creationId xmlns:p14="http://schemas.microsoft.com/office/powerpoint/2010/main" val="212329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3860800" cy="6858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9259329" y="1622126"/>
            <a:ext cx="2369752"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2"/>
          </p:nvPr>
        </p:nvSpPr>
        <p:spPr>
          <a:xfrm>
            <a:off x="4809524" y="1622127"/>
            <a:ext cx="2540000" cy="808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Content Placeholder 9"/>
          <p:cNvSpPr>
            <a:spLocks noGrp="1"/>
          </p:cNvSpPr>
          <p:nvPr>
            <p:ph sz="quarter" idx="13"/>
          </p:nvPr>
        </p:nvSpPr>
        <p:spPr>
          <a:xfrm>
            <a:off x="7518400" y="1660528"/>
            <a:ext cx="1524000" cy="808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4"/>
          </p:nvPr>
        </p:nvSpPr>
        <p:spPr>
          <a:xfrm>
            <a:off x="652086" y="2468564"/>
            <a:ext cx="3615113"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p:cNvSpPr>
            <a:spLocks noGrp="1"/>
          </p:cNvSpPr>
          <p:nvPr>
            <p:ph sz="quarter" idx="15"/>
          </p:nvPr>
        </p:nvSpPr>
        <p:spPr>
          <a:xfrm>
            <a:off x="4572000" y="2536826"/>
            <a:ext cx="2540000" cy="96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p:cNvSpPr>
            <a:spLocks noGrp="1"/>
          </p:cNvSpPr>
          <p:nvPr>
            <p:ph sz="quarter" idx="16"/>
          </p:nvPr>
        </p:nvSpPr>
        <p:spPr>
          <a:xfrm>
            <a:off x="7518401" y="2590800"/>
            <a:ext cx="17399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Content Placeholder 17"/>
          <p:cNvSpPr>
            <a:spLocks noGrp="1"/>
          </p:cNvSpPr>
          <p:nvPr>
            <p:ph sz="quarter" idx="17"/>
          </p:nvPr>
        </p:nvSpPr>
        <p:spPr>
          <a:xfrm>
            <a:off x="9550400" y="2667000"/>
            <a:ext cx="12192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18"/>
          </p:nvPr>
        </p:nvSpPr>
        <p:spPr>
          <a:xfrm>
            <a:off x="651933" y="3657600"/>
            <a:ext cx="3208867"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21"/>
          <p:cNvSpPr>
            <a:spLocks noGrp="1"/>
          </p:cNvSpPr>
          <p:nvPr>
            <p:ph sz="quarter" idx="19"/>
          </p:nvPr>
        </p:nvSpPr>
        <p:spPr>
          <a:xfrm>
            <a:off x="4673600" y="3886200"/>
            <a:ext cx="2675467"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Content Placeholder 23"/>
          <p:cNvSpPr>
            <a:spLocks noGrp="1"/>
          </p:cNvSpPr>
          <p:nvPr>
            <p:ph sz="quarter" idx="20"/>
          </p:nvPr>
        </p:nvSpPr>
        <p:spPr>
          <a:xfrm>
            <a:off x="7924800" y="3810000"/>
            <a:ext cx="16256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6" name="Content Placeholder 25"/>
          <p:cNvSpPr>
            <a:spLocks noGrp="1"/>
          </p:cNvSpPr>
          <p:nvPr>
            <p:ph sz="quarter" idx="21"/>
          </p:nvPr>
        </p:nvSpPr>
        <p:spPr>
          <a:xfrm>
            <a:off x="9855200" y="3733800"/>
            <a:ext cx="1625600" cy="160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22"/>
          </p:nvPr>
        </p:nvSpPr>
        <p:spPr>
          <a:xfrm>
            <a:off x="651933" y="5181600"/>
            <a:ext cx="3005667"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Content Placeholder 29"/>
          <p:cNvSpPr>
            <a:spLocks noGrp="1"/>
          </p:cNvSpPr>
          <p:nvPr>
            <p:ph sz="quarter" idx="23"/>
          </p:nvPr>
        </p:nvSpPr>
        <p:spPr>
          <a:xfrm>
            <a:off x="4673600" y="5257800"/>
            <a:ext cx="2235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2874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D24FBA38-F83A-455D-8092-9F3DB04E7089}" type="slidenum">
              <a:rPr lang="en-US" altLang="en-US"/>
              <a:pPr/>
              <a:t>‹#›</a:t>
            </a:fld>
            <a:endParaRPr lang="en-US" altLang="en-US" dirty="0"/>
          </a:p>
        </p:txBody>
      </p:sp>
    </p:spTree>
    <p:extLst>
      <p:ext uri="{BB962C8B-B14F-4D97-AF65-F5344CB8AC3E}">
        <p14:creationId xmlns:p14="http://schemas.microsoft.com/office/powerpoint/2010/main" val="378130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486400" cy="533598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994400" cy="533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E3C4C177-CB45-4A4A-B31D-58B15717A073}" type="slidenum">
              <a:rPr lang="en-US" altLang="en-US"/>
              <a:pPr/>
              <a:t>‹#›</a:t>
            </a:fld>
            <a:endParaRPr lang="en-US" altLang="en-US" dirty="0"/>
          </a:p>
        </p:txBody>
      </p:sp>
    </p:spTree>
    <p:extLst>
      <p:ext uri="{BB962C8B-B14F-4D97-AF65-F5344CB8AC3E}">
        <p14:creationId xmlns:p14="http://schemas.microsoft.com/office/powerpoint/2010/main" val="407935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CBA688C9-95EB-4753-9D82-B3254453581F}" type="slidenum">
              <a:rPr lang="en-US" altLang="en-US"/>
              <a:pPr/>
              <a:t>‹#›</a:t>
            </a:fld>
            <a:endParaRPr lang="en-US" altLang="en-US" dirty="0"/>
          </a:p>
        </p:txBody>
      </p:sp>
    </p:spTree>
    <p:extLst>
      <p:ext uri="{BB962C8B-B14F-4D97-AF65-F5344CB8AC3E}">
        <p14:creationId xmlns:p14="http://schemas.microsoft.com/office/powerpoint/2010/main" val="233262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EB8E5E68-3943-4124-9153-1EA3979F2832}" type="slidenum">
              <a:rPr lang="en-US" altLang="en-US"/>
              <a:pPr/>
              <a:t>‹#›</a:t>
            </a:fld>
            <a:endParaRPr lang="en-US" altLang="en-US" dirty="0"/>
          </a:p>
        </p:txBody>
      </p:sp>
    </p:spTree>
    <p:extLst>
      <p:ext uri="{BB962C8B-B14F-4D97-AF65-F5344CB8AC3E}">
        <p14:creationId xmlns:p14="http://schemas.microsoft.com/office/powerpoint/2010/main" val="394936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EB8E5E68-3943-4124-9153-1EA3979F2832}" type="slidenum">
              <a:rPr lang="en-US" altLang="en-US"/>
              <a:pPr/>
              <a:t>‹#›</a:t>
            </a:fld>
            <a:endParaRPr lang="en-US" altLang="en-US" dirty="0"/>
          </a:p>
        </p:txBody>
      </p:sp>
      <p:sp>
        <p:nvSpPr>
          <p:cNvPr id="4" name="Subtitle 2"/>
          <p:cNvSpPr>
            <a:spLocks noGrp="1"/>
          </p:cNvSpPr>
          <p:nvPr>
            <p:ph type="subTitle" idx="1"/>
          </p:nvPr>
        </p:nvSpPr>
        <p:spPr>
          <a:xfrm>
            <a:off x="0" y="2286000"/>
            <a:ext cx="12192000" cy="1132743"/>
          </a:xfrm>
        </p:spPr>
        <p:txBody>
          <a:bodyPr/>
          <a:lstStyle>
            <a:lvl1pPr marL="0" indent="0" algn="ctr">
              <a:buNone/>
              <a:defRPr sz="5400" b="1"/>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87941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EAB7165-5612-4569-9AC0-C2E0E6473352}" type="slidenum">
              <a:rPr lang="en-US" altLang="en-US"/>
              <a:pPr/>
              <a:t>‹#›</a:t>
            </a:fld>
            <a:endParaRPr lang="en-US" altLang="en-US" dirty="0"/>
          </a:p>
        </p:txBody>
      </p:sp>
    </p:spTree>
    <p:extLst>
      <p:ext uri="{BB962C8B-B14F-4D97-AF65-F5344CB8AC3E}">
        <p14:creationId xmlns:p14="http://schemas.microsoft.com/office/powerpoint/2010/main" val="182719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4294"/>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64024"/>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31388"/>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E7DBE52A-D7D8-430C-9E32-B32D3663059E}"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29" r:id="rId3"/>
    <p:sldLayoutId id="2147483818" r:id="rId4"/>
    <p:sldLayoutId id="2147483819" r:id="rId5"/>
    <p:sldLayoutId id="2147483820" r:id="rId6"/>
    <p:sldLayoutId id="2147483821" r:id="rId7"/>
    <p:sldLayoutId id="2147483830" r:id="rId8"/>
    <p:sldLayoutId id="2147483822" r:id="rId9"/>
    <p:sldLayoutId id="2147483828" r:id="rId10"/>
    <p:sldLayoutId id="2147483823" r:id="rId11"/>
    <p:sldLayoutId id="2147483824" r:id="rId12"/>
    <p:sldLayoutId id="2147483825" r:id="rId13"/>
    <p:sldLayoutId id="2147483826" r:id="rId14"/>
    <p:sldLayoutId id="2147483831" r:id="rId15"/>
  </p:sldLayoutIdLst>
  <p:hf hdr="0" ftr="0" dt="0"/>
  <p:txStyles>
    <p:titleStyle>
      <a:lvl1pPr algn="ctr" rtl="0" eaLnBrk="0" fontAlgn="base" hangingPunct="0">
        <a:spcBef>
          <a:spcPct val="0"/>
        </a:spcBef>
        <a:spcAft>
          <a:spcPct val="0"/>
        </a:spcAft>
        <a:defRPr lang="en-US" altLang="en-US" sz="4800" b="1" kern="1200" dirty="0" smtClean="0">
          <a:solidFill>
            <a:schemeClr val="tx1"/>
          </a:solidFill>
          <a:effectLst/>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Font typeface="Arial" panose="020B0604020202020204" pitchFamily="34" charset="0"/>
        <a:buChar char="□"/>
        <a:defRPr sz="220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5.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en-US" sz="6000" b="1" kern="1200" dirty="0">
                <a:solidFill>
                  <a:srgbClr val="000000"/>
                </a:solidFill>
                <a:latin typeface="Arial" panose="020B0604020202020204" pitchFamily="34" charset="0"/>
                <a:cs typeface="Arial" panose="020B0604020202020204" pitchFamily="34" charset="0"/>
              </a:rPr>
              <a:t>Introduction to</a:t>
            </a:r>
            <a:endParaRPr lang="en-IN" dirty="0"/>
          </a:p>
        </p:txBody>
      </p:sp>
      <p:sp>
        <p:nvSpPr>
          <p:cNvPr id="3" name="Subtitle 2"/>
          <p:cNvSpPr>
            <a:spLocks noGrp="1"/>
          </p:cNvSpPr>
          <p:nvPr>
            <p:ph type="subTitle" idx="1"/>
          </p:nvPr>
        </p:nvSpPr>
        <p:spPr>
          <a:xfrm>
            <a:off x="0" y="3448051"/>
            <a:ext cx="12192000" cy="1371601"/>
          </a:xfrm>
        </p:spPr>
        <p:txBody>
          <a:bodyPr/>
          <a:lstStyle/>
          <a:p>
            <a:pPr lvl="0" eaLnBrk="1" hangingPunct="1">
              <a:spcBef>
                <a:spcPct val="50000"/>
              </a:spcBef>
            </a:pPr>
            <a:r>
              <a:rPr lang="en-US" altLang="en-US" b="1" kern="1200" dirty="0">
                <a:solidFill>
                  <a:srgbClr val="000000"/>
                </a:solidFill>
                <a:latin typeface="Arial" panose="020B0604020202020204" pitchFamily="34" charset="0"/>
                <a:cs typeface="Arial" panose="020B0604020202020204" pitchFamily="34" charset="0"/>
              </a:rPr>
              <a:t>Computers and Programming</a:t>
            </a:r>
          </a:p>
        </p:txBody>
      </p:sp>
    </p:spTree>
    <p:extLst>
      <p:ext uri="{BB962C8B-B14F-4D97-AF65-F5344CB8AC3E}">
        <p14:creationId xmlns:p14="http://schemas.microsoft.com/office/powerpoint/2010/main" val="289000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US" altLang="en-US" dirty="0"/>
              <a:t>Main Memory</a:t>
            </a:r>
            <a:r>
              <a:rPr lang="en-US" altLang="en-US" sz="1800" dirty="0"/>
              <a:t> (2 of 2)</a:t>
            </a:r>
          </a:p>
        </p:txBody>
      </p:sp>
      <p:pic>
        <p:nvPicPr>
          <p:cNvPr id="14340" name="Picture 4" descr="The memory allocation table is displayed. Here, the memory allocation starts from 0 to 29. The integer value 149 is located at 16, and the integer value 72 is located a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 y="3505200"/>
            <a:ext cx="12070080" cy="18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Content Placeholder 2"/>
          <p:cNvSpPr>
            <a:spLocks noGrp="1" noChangeArrowheads="1"/>
          </p:cNvSpPr>
          <p:nvPr>
            <p:ph idx="1"/>
          </p:nvPr>
        </p:nvSpPr>
        <p:spPr>
          <a:xfrm>
            <a:off x="533400" y="1219200"/>
            <a:ext cx="11658600" cy="1219200"/>
          </a:xfrm>
        </p:spPr>
        <p:txBody>
          <a:bodyPr/>
          <a:lstStyle/>
          <a:p>
            <a:pPr eaLnBrk="1" hangingPunct="1"/>
            <a:r>
              <a:rPr lang="en-US" altLang="en-US" sz="2400" b="1" dirty="0"/>
              <a:t>Addresses</a:t>
            </a:r>
            <a:r>
              <a:rPr lang="en-US" altLang="en-US" sz="2400" dirty="0"/>
              <a:t> – Each byte in memory is identified by a unique number known as an </a:t>
            </a:r>
            <a:r>
              <a:rPr lang="en-US" altLang="en-US" sz="2400" i="1" dirty="0"/>
              <a:t>address</a:t>
            </a:r>
            <a:r>
              <a:rPr lang="en-US" altLang="en-US" sz="2400" dirty="0"/>
              <a:t>.</a:t>
            </a:r>
          </a:p>
          <a:p>
            <a:pPr eaLnBrk="1" hangingPunct="1"/>
            <a:endParaRPr lang="en-US" altLang="en-US" sz="2400" dirty="0"/>
          </a:p>
          <a:p>
            <a:pPr eaLnBrk="1" hangingPunct="1"/>
            <a:r>
              <a:rPr lang="en-US" altLang="en-US" sz="2400" dirty="0"/>
              <a:t>In Figure-3, the number 149 is stored in the byte with the address 16, and the number 72 is stored at address 23.</a:t>
            </a:r>
          </a:p>
        </p:txBody>
      </p:sp>
      <p:sp>
        <p:nvSpPr>
          <p:cNvPr id="2" name="Text Box 12">
            <a:extLst>
              <a:ext uri="{FF2B5EF4-FFF2-40B4-BE49-F238E27FC236}">
                <a16:creationId xmlns:a16="http://schemas.microsoft.com/office/drawing/2014/main" id="{42C7D019-B8D1-CF85-D49B-3F5817B8EA75}"/>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Figure-3:	</a:t>
            </a:r>
            <a:r>
              <a:rPr lang="en-US" dirty="0"/>
              <a:t>Memory</a:t>
            </a:r>
            <a:endParaRPr lang="en-US"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D55BF23B-6113-9466-2D08-1FB58FB424C1}"/>
              </a:ext>
            </a:extLst>
          </p:cNvPr>
          <p:cNvSpPr>
            <a:spLocks noGrp="1"/>
          </p:cNvSpPr>
          <p:nvPr>
            <p:ph type="sldNum" sz="quarter" idx="10"/>
          </p:nvPr>
        </p:nvSpPr>
        <p:spPr/>
        <p:txBody>
          <a:bodyPr/>
          <a:lstStyle/>
          <a:p>
            <a:fld id="{0EC6667B-F6B7-4DCE-A24A-6499F00433DD}"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pPr eaLnBrk="1" hangingPunct="1"/>
            <a:r>
              <a:rPr lang="en-US" altLang="en-US" dirty="0"/>
              <a:t>Secondary Storage</a:t>
            </a:r>
          </a:p>
        </p:txBody>
      </p:sp>
      <p:sp>
        <p:nvSpPr>
          <p:cNvPr id="15363" name="Content Placeholder 2"/>
          <p:cNvSpPr>
            <a:spLocks noGrp="1" noChangeArrowheads="1"/>
          </p:cNvSpPr>
          <p:nvPr>
            <p:ph idx="1"/>
          </p:nvPr>
        </p:nvSpPr>
        <p:spPr/>
        <p:txBody>
          <a:bodyPr/>
          <a:lstStyle/>
          <a:p>
            <a:pPr eaLnBrk="1" hangingPunct="1"/>
            <a:r>
              <a:rPr lang="en-US" dirty="0"/>
              <a:t>Secondary storage is a type of memory that can hold data for long periods of time, even when there is no power to the computer</a:t>
            </a:r>
          </a:p>
          <a:p>
            <a:pPr eaLnBrk="1" hangingPunct="1"/>
            <a:r>
              <a:rPr lang="en-US" dirty="0"/>
              <a:t>Secondary storage is </a:t>
            </a:r>
            <a:r>
              <a:rPr lang="en-US" altLang="en-US" dirty="0"/>
              <a:t>non-volatile. Data and / or programs retained when computer is turned off</a:t>
            </a:r>
            <a:endParaRPr lang="en-US" dirty="0"/>
          </a:p>
          <a:p>
            <a:pPr eaLnBrk="1" hangingPunct="1"/>
            <a:r>
              <a:rPr lang="en-US" dirty="0"/>
              <a:t>Programs are normally stored in secondary memory and loaded into main memory as needed.</a:t>
            </a:r>
          </a:p>
          <a:p>
            <a:pPr eaLnBrk="1" hangingPunct="1"/>
            <a:r>
              <a:rPr lang="en-US" dirty="0"/>
              <a:t>Secondary storage c</a:t>
            </a:r>
            <a:r>
              <a:rPr lang="en-US" altLang="en-US" dirty="0"/>
              <a:t>omes in a variety of media:</a:t>
            </a:r>
          </a:p>
          <a:p>
            <a:pPr lvl="1" eaLnBrk="1" hangingPunct="1"/>
            <a:r>
              <a:rPr lang="en-US" altLang="en-US" dirty="0"/>
              <a:t>magnetic: traditional hard drives that use a moveable mechanical arm to read/write</a:t>
            </a:r>
          </a:p>
          <a:p>
            <a:pPr lvl="1" eaLnBrk="1" hangingPunct="1"/>
            <a:r>
              <a:rPr lang="en-US" altLang="en-US" dirty="0"/>
              <a:t>solid-state: data stored in chips, no moving parts</a:t>
            </a:r>
          </a:p>
          <a:p>
            <a:pPr lvl="1" eaLnBrk="1" hangingPunct="1"/>
            <a:r>
              <a:rPr lang="en-US" altLang="en-US" dirty="0"/>
              <a:t>optical: CD-ROM, DVD</a:t>
            </a:r>
          </a:p>
          <a:p>
            <a:pPr lvl="1" eaLnBrk="1" hangingPunct="1"/>
            <a:r>
              <a:rPr lang="en-US" altLang="en-US" dirty="0"/>
              <a:t>Flash drives, connected to the USB port</a:t>
            </a:r>
          </a:p>
        </p:txBody>
      </p:sp>
      <p:sp>
        <p:nvSpPr>
          <p:cNvPr id="2" name="Slide Number Placeholder 1">
            <a:extLst>
              <a:ext uri="{FF2B5EF4-FFF2-40B4-BE49-F238E27FC236}">
                <a16:creationId xmlns:a16="http://schemas.microsoft.com/office/drawing/2014/main" id="{EC9B85C2-6A9D-DF9B-9148-69CA183C941A}"/>
              </a:ext>
            </a:extLst>
          </p:cNvPr>
          <p:cNvSpPr>
            <a:spLocks noGrp="1"/>
          </p:cNvSpPr>
          <p:nvPr>
            <p:ph type="sldNum" sz="quarter" idx="10"/>
          </p:nvPr>
        </p:nvSpPr>
        <p:spPr/>
        <p:txBody>
          <a:bodyPr/>
          <a:lstStyle/>
          <a:p>
            <a:fld id="{0EC6667B-F6B7-4DCE-A24A-6499F00433DD}"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US" altLang="en-US" dirty="0"/>
              <a:t>Input Devices</a:t>
            </a:r>
          </a:p>
        </p:txBody>
      </p:sp>
      <p:sp>
        <p:nvSpPr>
          <p:cNvPr id="16387" name="Content Placeholder 2"/>
          <p:cNvSpPr>
            <a:spLocks noGrp="1" noChangeArrowheads="1"/>
          </p:cNvSpPr>
          <p:nvPr>
            <p:ph idx="1"/>
          </p:nvPr>
        </p:nvSpPr>
        <p:spPr/>
        <p:txBody>
          <a:bodyPr/>
          <a:lstStyle/>
          <a:p>
            <a:pPr eaLnBrk="1" hangingPunct="1"/>
            <a:r>
              <a:rPr lang="en-US" altLang="en-US" dirty="0"/>
              <a:t>Input is any data the computer collects from the outside world</a:t>
            </a:r>
          </a:p>
          <a:p>
            <a:pPr eaLnBrk="1" hangingPunct="1"/>
            <a:r>
              <a:rPr lang="en-US" altLang="en-US" dirty="0"/>
              <a:t>Input Devices that send information to the computer from outside</a:t>
            </a:r>
          </a:p>
          <a:p>
            <a:pPr eaLnBrk="1" hangingPunct="1"/>
            <a:r>
              <a:rPr lang="en-US" altLang="en-US" dirty="0"/>
              <a:t>Many devices can provide input:</a:t>
            </a:r>
          </a:p>
          <a:p>
            <a:pPr lvl="1" eaLnBrk="1" hangingPunct="1"/>
            <a:r>
              <a:rPr lang="en-US" altLang="en-US" dirty="0"/>
              <a:t>Keyboard, mouse, touchscreen, scanner, digital camera, microphone</a:t>
            </a:r>
          </a:p>
          <a:p>
            <a:pPr lvl="1" eaLnBrk="1" hangingPunct="1"/>
            <a:r>
              <a:rPr lang="en-US" altLang="en-US" dirty="0"/>
              <a:t>Disk drives, CD drives, DVD drives, and USB drives can also be considered input devices because programs and information are retrieved from them and loaded into the computer’s memory.</a:t>
            </a:r>
          </a:p>
        </p:txBody>
      </p:sp>
      <p:sp>
        <p:nvSpPr>
          <p:cNvPr id="2" name="Slide Number Placeholder 1">
            <a:extLst>
              <a:ext uri="{FF2B5EF4-FFF2-40B4-BE49-F238E27FC236}">
                <a16:creationId xmlns:a16="http://schemas.microsoft.com/office/drawing/2014/main" id="{53DDC7D8-785B-862D-DE35-587485A92420}"/>
              </a:ext>
            </a:extLst>
          </p:cNvPr>
          <p:cNvSpPr>
            <a:spLocks noGrp="1"/>
          </p:cNvSpPr>
          <p:nvPr>
            <p:ph type="sldNum" sz="quarter" idx="10"/>
          </p:nvPr>
        </p:nvSpPr>
        <p:spPr/>
        <p:txBody>
          <a:bodyPr/>
          <a:lstStyle/>
          <a:p>
            <a:fld id="{0EC6667B-F6B7-4DCE-A24A-6499F00433DD}"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US" altLang="en-US" dirty="0"/>
              <a:t>Output Devices</a:t>
            </a:r>
          </a:p>
        </p:txBody>
      </p:sp>
      <p:sp>
        <p:nvSpPr>
          <p:cNvPr id="16387" name="Content Placeholder 2"/>
          <p:cNvSpPr>
            <a:spLocks noGrp="1" noChangeArrowheads="1"/>
          </p:cNvSpPr>
          <p:nvPr>
            <p:ph idx="1"/>
          </p:nvPr>
        </p:nvSpPr>
        <p:spPr/>
        <p:txBody>
          <a:bodyPr/>
          <a:lstStyle/>
          <a:p>
            <a:pPr eaLnBrk="1" hangingPunct="1"/>
            <a:r>
              <a:rPr lang="en-US" altLang="en-US" dirty="0"/>
              <a:t>Output is any information the computer sends to the outside world. It might be a sales report, a list of names, or a graphic image.</a:t>
            </a:r>
          </a:p>
          <a:p>
            <a:pPr eaLnBrk="1" hangingPunct="1"/>
            <a:r>
              <a:rPr lang="en-US" altLang="en-US" dirty="0"/>
              <a:t>The information is sent to an output device, which formats and presents it.</a:t>
            </a:r>
          </a:p>
          <a:p>
            <a:pPr eaLnBrk="1" hangingPunct="1"/>
            <a:r>
              <a:rPr lang="en-US" altLang="en-US" dirty="0"/>
              <a:t>Common output devices are :</a:t>
            </a:r>
          </a:p>
          <a:p>
            <a:pPr lvl="1" eaLnBrk="1" hangingPunct="1"/>
            <a:r>
              <a:rPr lang="en-US" altLang="en-US" dirty="0"/>
              <a:t>screens, printers, plotters and speakers.</a:t>
            </a:r>
          </a:p>
          <a:p>
            <a:pPr lvl="1" eaLnBrk="1" hangingPunct="1"/>
            <a:r>
              <a:rPr lang="en-US" altLang="en-US" dirty="0"/>
              <a:t>Storage devices (like Disk drives, CD drives, DVD drives, and USB drives) can also be considered output devices because the CPU sends them data to be saved.</a:t>
            </a:r>
          </a:p>
        </p:txBody>
      </p:sp>
      <p:sp>
        <p:nvSpPr>
          <p:cNvPr id="2" name="Slide Number Placeholder 1">
            <a:extLst>
              <a:ext uri="{FF2B5EF4-FFF2-40B4-BE49-F238E27FC236}">
                <a16:creationId xmlns:a16="http://schemas.microsoft.com/office/drawing/2014/main" id="{BD33BA61-C2F5-F554-636B-EE49FF9F0B5E}"/>
              </a:ext>
            </a:extLst>
          </p:cNvPr>
          <p:cNvSpPr>
            <a:spLocks noGrp="1"/>
          </p:cNvSpPr>
          <p:nvPr>
            <p:ph type="sldNum" sz="quarter" idx="10"/>
          </p:nvPr>
        </p:nvSpPr>
        <p:spPr/>
        <p:txBody>
          <a:bodyPr/>
          <a:lstStyle/>
          <a:p>
            <a:fld id="{0EC6667B-F6B7-4DCE-A24A-6499F00433DD}" type="slidenum">
              <a:rPr lang="en-US" altLang="en-US" smtClean="0"/>
              <a:pPr/>
              <a:t>13</a:t>
            </a:fld>
            <a:endParaRPr lang="en-US" altLang="en-US" dirty="0"/>
          </a:p>
        </p:txBody>
      </p:sp>
    </p:spTree>
    <p:extLst>
      <p:ext uri="{BB962C8B-B14F-4D97-AF65-F5344CB8AC3E}">
        <p14:creationId xmlns:p14="http://schemas.microsoft.com/office/powerpoint/2010/main" val="327846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Software or Programs</a:t>
            </a:r>
          </a:p>
        </p:txBody>
      </p:sp>
      <p:sp>
        <p:nvSpPr>
          <p:cNvPr id="17411" name="Content Placeholder 2"/>
          <p:cNvSpPr>
            <a:spLocks noGrp="1" noChangeArrowheads="1"/>
          </p:cNvSpPr>
          <p:nvPr>
            <p:ph idx="1"/>
          </p:nvPr>
        </p:nvSpPr>
        <p:spPr/>
        <p:txBody>
          <a:bodyPr/>
          <a:lstStyle/>
          <a:p>
            <a:pPr eaLnBrk="1" hangingPunct="1">
              <a:lnSpc>
                <a:spcPct val="90000"/>
              </a:lnSpc>
            </a:pPr>
            <a:r>
              <a:rPr lang="en-US" altLang="en-US" sz="2800" dirty="0"/>
              <a:t>Everything a computer does, from the time you turn the power switch on until you shut the system down, is under the control of software.</a:t>
            </a:r>
          </a:p>
          <a:p>
            <a:pPr eaLnBrk="1" hangingPunct="1">
              <a:lnSpc>
                <a:spcPct val="90000"/>
              </a:lnSpc>
            </a:pPr>
            <a:r>
              <a:rPr lang="en-US" altLang="en-US" sz="2800" dirty="0"/>
              <a:t>There are two general categories of software:</a:t>
            </a:r>
          </a:p>
          <a:p>
            <a:pPr lvl="1" eaLnBrk="1" hangingPunct="1">
              <a:lnSpc>
                <a:spcPct val="90000"/>
              </a:lnSpc>
            </a:pPr>
            <a:r>
              <a:rPr lang="en-US" altLang="en-US" b="1" dirty="0"/>
              <a:t>System software</a:t>
            </a:r>
            <a:r>
              <a:rPr lang="en-US" altLang="en-US" dirty="0"/>
              <a:t>: programs that control and manage the basic operation of a computer hardware and the programs that run on them. </a:t>
            </a:r>
          </a:p>
          <a:p>
            <a:pPr lvl="2" eaLnBrk="1" hangingPunct="1">
              <a:lnSpc>
                <a:spcPct val="90000"/>
              </a:lnSpc>
            </a:pPr>
            <a:r>
              <a:rPr lang="en-US" altLang="en-US" i="1" dirty="0"/>
              <a:t>Examples</a:t>
            </a:r>
            <a:r>
              <a:rPr lang="en-US" altLang="en-US" dirty="0"/>
              <a:t>: operating systems, utility programs, </a:t>
            </a:r>
            <a:r>
              <a:rPr lang="en-US" dirty="0"/>
              <a:t>Compilers and </a:t>
            </a:r>
            <a:r>
              <a:rPr lang="en-US" altLang="en-US" dirty="0"/>
              <a:t>software development tools</a:t>
            </a:r>
          </a:p>
          <a:p>
            <a:pPr lvl="1" eaLnBrk="1" hangingPunct="1">
              <a:lnSpc>
                <a:spcPct val="90000"/>
              </a:lnSpc>
            </a:pPr>
            <a:r>
              <a:rPr lang="en-US" altLang="en-US" b="1" dirty="0"/>
              <a:t>Application software</a:t>
            </a:r>
            <a:r>
              <a:rPr lang="en-US" altLang="en-US" dirty="0"/>
              <a:t>: programs to solve specific problems that provide services to the user and </a:t>
            </a:r>
            <a:r>
              <a:rPr lang="en-US" dirty="0"/>
              <a:t>make a computer useful for everyday tasks</a:t>
            </a:r>
            <a:r>
              <a:rPr lang="en-US" altLang="en-US" dirty="0"/>
              <a:t>.</a:t>
            </a:r>
          </a:p>
          <a:p>
            <a:pPr lvl="2" eaLnBrk="1" hangingPunct="1">
              <a:lnSpc>
                <a:spcPct val="90000"/>
              </a:lnSpc>
            </a:pPr>
            <a:r>
              <a:rPr lang="en-US" altLang="en-US" i="1" dirty="0"/>
              <a:t>Examples</a:t>
            </a:r>
            <a:r>
              <a:rPr lang="en-US" altLang="en-US" dirty="0"/>
              <a:t> : word processing, presentation program, spreadsheet programs, e-mail programs, web browsers, and game programs.</a:t>
            </a:r>
          </a:p>
        </p:txBody>
      </p:sp>
      <p:sp>
        <p:nvSpPr>
          <p:cNvPr id="3" name="Slide Number Placeholder 2">
            <a:extLst>
              <a:ext uri="{FF2B5EF4-FFF2-40B4-BE49-F238E27FC236}">
                <a16:creationId xmlns:a16="http://schemas.microsoft.com/office/drawing/2014/main" id="{9B5DD928-7D2E-B82F-94C9-5448B7990E6B}"/>
              </a:ext>
            </a:extLst>
          </p:cNvPr>
          <p:cNvSpPr>
            <a:spLocks noGrp="1"/>
          </p:cNvSpPr>
          <p:nvPr>
            <p:ph type="sldNum" sz="quarter" idx="10"/>
          </p:nvPr>
        </p:nvSpPr>
        <p:spPr/>
        <p:txBody>
          <a:bodyPr/>
          <a:lstStyle/>
          <a:p>
            <a:fld id="{0EC6667B-F6B7-4DCE-A24A-6499F00433DD}"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5300" dirty="0"/>
              <a:t>Programs and Programming Languages</a:t>
            </a:r>
            <a:br>
              <a:rPr lang="en-US" sz="5300" dirty="0"/>
            </a:br>
            <a:r>
              <a:rPr lang="en-US" sz="2000" dirty="0"/>
              <a:t> (1 of 2)</a:t>
            </a:r>
          </a:p>
        </p:txBody>
      </p:sp>
      <p:sp>
        <p:nvSpPr>
          <p:cNvPr id="19459" name="Content Placeholder 2"/>
          <p:cNvSpPr>
            <a:spLocks noGrp="1" noChangeArrowheads="1"/>
          </p:cNvSpPr>
          <p:nvPr>
            <p:ph idx="1"/>
          </p:nvPr>
        </p:nvSpPr>
        <p:spPr/>
        <p:txBody>
          <a:bodyPr/>
          <a:lstStyle/>
          <a:p>
            <a:pPr eaLnBrk="1" hangingPunct="1"/>
            <a:r>
              <a:rPr lang="en-US" altLang="en-US" dirty="0"/>
              <a:t>A program is a set of instructions that the computer follows to perform a task</a:t>
            </a:r>
          </a:p>
          <a:p>
            <a:pPr lvl="1" eaLnBrk="1" hangingPunct="1"/>
            <a:r>
              <a:rPr lang="en-US" altLang="en-US" dirty="0"/>
              <a:t>program</a:t>
            </a:r>
            <a:r>
              <a:rPr lang="en-US" dirty="0"/>
              <a:t> tells the computer how to solve a problem or perform a task.</a:t>
            </a:r>
            <a:endParaRPr lang="en-US" altLang="en-US" dirty="0"/>
          </a:p>
          <a:p>
            <a:pPr eaLnBrk="1" hangingPunct="1">
              <a:spcBef>
                <a:spcPts val="4600"/>
              </a:spcBef>
            </a:pPr>
            <a:r>
              <a:rPr lang="en-US" altLang="en-US" dirty="0"/>
              <a:t>Program development process starts with writing an </a:t>
            </a:r>
            <a:r>
              <a:rPr lang="en-US" altLang="en-US" i="1" dirty="0"/>
              <a:t>algorithm</a:t>
            </a:r>
            <a:r>
              <a:rPr lang="en-US" altLang="en-US" dirty="0"/>
              <a:t>, which is a set of well-defined steps written in a native (natural) language.</a:t>
            </a:r>
          </a:p>
        </p:txBody>
      </p:sp>
      <p:sp>
        <p:nvSpPr>
          <p:cNvPr id="3" name="Slide Number Placeholder 2">
            <a:extLst>
              <a:ext uri="{FF2B5EF4-FFF2-40B4-BE49-F238E27FC236}">
                <a16:creationId xmlns:a16="http://schemas.microsoft.com/office/drawing/2014/main" id="{AFB4B13E-2C6A-A7D5-BDF5-6FAD8498A1E3}"/>
              </a:ext>
            </a:extLst>
          </p:cNvPr>
          <p:cNvSpPr>
            <a:spLocks noGrp="1"/>
          </p:cNvSpPr>
          <p:nvPr>
            <p:ph type="sldNum" sz="quarter" idx="10"/>
          </p:nvPr>
        </p:nvSpPr>
        <p:spPr/>
        <p:txBody>
          <a:bodyPr/>
          <a:lstStyle/>
          <a:p>
            <a:fld id="{0EC6667B-F6B7-4DCE-A24A-6499F00433DD}"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Example Algorithm for Calculating Gross Pay</a:t>
            </a:r>
          </a:p>
        </p:txBody>
      </p:sp>
      <p:pic>
        <p:nvPicPr>
          <p:cNvPr id="4" name="Picture 3" descr="A snapshot shows the example algorithm for calculating the gross pay. The steps are as follows: 1. Display a message on the screen asking &quot;How many hours did you work?&quot; 2. Wait for the user to enter the number of hours worked. Once the user enters a number, store it in memory. 3. Display a message on the screen asking &quot;How much do you get paid per hour?&quot; 4. Wait for the user to enter an hourly pay rate. Once the user enters a number, store it in memory. 5. Multiply the number of hours by the amount paid per hour, and store the result in memory. 6. Display a message on the screen that tells the amount of money earned. The message must include the result of the calculation performed in Step 5."/>
          <p:cNvPicPr>
            <a:picLocks noChangeAspect="1"/>
          </p:cNvPicPr>
          <p:nvPr/>
        </p:nvPicPr>
        <p:blipFill>
          <a:blip r:embed="rId2"/>
          <a:stretch>
            <a:fillRect/>
          </a:stretch>
        </p:blipFill>
        <p:spPr>
          <a:xfrm>
            <a:off x="304800" y="1219200"/>
            <a:ext cx="11887200" cy="4851086"/>
          </a:xfrm>
          <a:prstGeom prst="rect">
            <a:avLst/>
          </a:prstGeom>
        </p:spPr>
      </p:pic>
      <p:sp>
        <p:nvSpPr>
          <p:cNvPr id="3" name="Slide Number Placeholder 2">
            <a:extLst>
              <a:ext uri="{FF2B5EF4-FFF2-40B4-BE49-F238E27FC236}">
                <a16:creationId xmlns:a16="http://schemas.microsoft.com/office/drawing/2014/main" id="{A4B05A17-8F47-7733-7C5C-527630694627}"/>
              </a:ext>
            </a:extLst>
          </p:cNvPr>
          <p:cNvSpPr>
            <a:spLocks noGrp="1"/>
          </p:cNvSpPr>
          <p:nvPr>
            <p:ph type="sldNum" sz="quarter" idx="10"/>
          </p:nvPr>
        </p:nvSpPr>
        <p:spPr/>
        <p:txBody>
          <a:bodyPr/>
          <a:lstStyle/>
          <a:p>
            <a:fld id="{0EC6667B-F6B7-4DCE-A24A-6499F00433DD}" type="slidenum">
              <a:rPr lang="en-US" altLang="en-US" smtClean="0"/>
              <a:pPr/>
              <a:t>16</a:t>
            </a:fld>
            <a:endParaRPr lang="en-US" altLang="en-US" dirty="0"/>
          </a:p>
        </p:txBody>
      </p:sp>
    </p:spTree>
    <p:extLst>
      <p:ext uri="{BB962C8B-B14F-4D97-AF65-F5344CB8AC3E}">
        <p14:creationId xmlns:p14="http://schemas.microsoft.com/office/powerpoint/2010/main" val="255619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pPr eaLnBrk="1" hangingPunct="1"/>
            <a:r>
              <a:rPr lang="en-US" altLang="en-US" dirty="0"/>
              <a:t>Machine Language</a:t>
            </a:r>
            <a:r>
              <a:rPr lang="en-US" altLang="en-US" sz="1800" dirty="0"/>
              <a:t> (1 of 2)</a:t>
            </a:r>
          </a:p>
        </p:txBody>
      </p:sp>
      <p:sp>
        <p:nvSpPr>
          <p:cNvPr id="21507" name="Content Placeholder 2"/>
          <p:cNvSpPr>
            <a:spLocks noGrp="1" noChangeArrowheads="1"/>
          </p:cNvSpPr>
          <p:nvPr>
            <p:ph idx="1"/>
          </p:nvPr>
        </p:nvSpPr>
        <p:spPr/>
        <p:txBody>
          <a:bodyPr/>
          <a:lstStyle/>
          <a:p>
            <a:pPr eaLnBrk="1" hangingPunct="1"/>
            <a:r>
              <a:rPr lang="en-US" altLang="en-US" dirty="0"/>
              <a:t>Although the previous algorithm defines the steps for calculating the gross pay, it is not ready to be executed on the computer</a:t>
            </a:r>
          </a:p>
          <a:p>
            <a:pPr eaLnBrk="1" hangingPunct="1"/>
            <a:r>
              <a:rPr lang="en-US" altLang="en-US" dirty="0"/>
              <a:t>The computer only executes </a:t>
            </a:r>
            <a:r>
              <a:rPr lang="en-US" altLang="en-US" b="1" i="1" dirty="0"/>
              <a:t>machine</a:t>
            </a:r>
            <a:r>
              <a:rPr lang="en-US" altLang="en-US" b="1" dirty="0"/>
              <a:t> </a:t>
            </a:r>
            <a:r>
              <a:rPr lang="en-US" altLang="en-US" b="1" i="1" dirty="0"/>
              <a:t>language</a:t>
            </a:r>
            <a:r>
              <a:rPr lang="en-US" altLang="en-US" dirty="0"/>
              <a:t> instructions</a:t>
            </a:r>
          </a:p>
          <a:p>
            <a:pPr eaLnBrk="1" hangingPunct="1"/>
            <a:r>
              <a:rPr lang="en-US" altLang="en-US" dirty="0">
                <a:solidFill>
                  <a:srgbClr val="000000"/>
                </a:solidFill>
              </a:rPr>
              <a:t>Machine language instructions are binary numbers </a:t>
            </a:r>
            <a:r>
              <a:rPr lang="en-US" dirty="0"/>
              <a:t>(numbers consisting of only 1s and 0s)</a:t>
            </a:r>
            <a:endParaRPr lang="en-US" altLang="en-US" dirty="0">
              <a:solidFill>
                <a:srgbClr val="000000"/>
              </a:solidFill>
            </a:endParaRPr>
          </a:p>
          <a:p>
            <a:pPr eaLnBrk="1" hangingPunct="1"/>
            <a:r>
              <a:rPr lang="en-US" dirty="0"/>
              <a:t>The binary numbers form machine language instructions, which the CPU interprets as commands. Following is an example of what a machine language instruction might look like:</a:t>
            </a:r>
            <a:endParaRPr lang="en-US" altLang="en-US" dirty="0">
              <a:solidFill>
                <a:srgbClr val="000000"/>
              </a:solidFill>
            </a:endParaRPr>
          </a:p>
          <a:p>
            <a:pPr marL="1468800" indent="0" eaLnBrk="1" hangingPunct="1">
              <a:buNone/>
            </a:pPr>
            <a:r>
              <a:rPr lang="en-US" altLang="en-US" dirty="0">
                <a:solidFill>
                  <a:srgbClr val="000000"/>
                </a:solidFill>
                <a:latin typeface="Lucida Console" panose="020B0609040504020204" pitchFamily="49" charset="0"/>
              </a:rPr>
              <a:t>1011010000000101</a:t>
            </a:r>
            <a:endParaRPr lang="en-US" altLang="en-US" dirty="0">
              <a:solidFill>
                <a:srgbClr val="000000"/>
              </a:solidFill>
            </a:endParaRPr>
          </a:p>
          <a:p>
            <a:pPr eaLnBrk="1" hangingPunct="1"/>
            <a:endParaRPr lang="en-US" altLang="en-US" dirty="0"/>
          </a:p>
        </p:txBody>
      </p:sp>
      <p:sp>
        <p:nvSpPr>
          <p:cNvPr id="2" name="Slide Number Placeholder 1">
            <a:extLst>
              <a:ext uri="{FF2B5EF4-FFF2-40B4-BE49-F238E27FC236}">
                <a16:creationId xmlns:a16="http://schemas.microsoft.com/office/drawing/2014/main" id="{A385A6D8-D1E2-BFFD-BDA4-4FADEB101844}"/>
              </a:ext>
            </a:extLst>
          </p:cNvPr>
          <p:cNvSpPr>
            <a:spLocks noGrp="1"/>
          </p:cNvSpPr>
          <p:nvPr>
            <p:ph type="sldNum" sz="quarter" idx="10"/>
          </p:nvPr>
        </p:nvSpPr>
        <p:spPr/>
        <p:txBody>
          <a:bodyPr/>
          <a:lstStyle/>
          <a:p>
            <a:fld id="{0EC6667B-F6B7-4DCE-A24A-6499F00433DD}"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Machine Language</a:t>
            </a:r>
            <a:r>
              <a:rPr lang="en-US" altLang="en-US" sz="1800" dirty="0"/>
              <a:t> (2 of 2)</a:t>
            </a:r>
            <a:endParaRPr lang="en-IN" sz="1800" dirty="0"/>
          </a:p>
        </p:txBody>
      </p:sp>
      <p:sp>
        <p:nvSpPr>
          <p:cNvPr id="3" name="Content Placeholder 2"/>
          <p:cNvSpPr>
            <a:spLocks noGrp="1"/>
          </p:cNvSpPr>
          <p:nvPr>
            <p:ph idx="1"/>
          </p:nvPr>
        </p:nvSpPr>
        <p:spPr/>
        <p:txBody>
          <a:bodyPr/>
          <a:lstStyle/>
          <a:p>
            <a:pPr eaLnBrk="1" hangingPunct="1"/>
            <a:r>
              <a:rPr lang="en-US" dirty="0"/>
              <a:t>The process of encoding an algorithm in machine language is very tedious and difficult</a:t>
            </a:r>
          </a:p>
          <a:p>
            <a:pPr eaLnBrk="1" hangingPunct="1"/>
            <a:r>
              <a:rPr lang="en-US" dirty="0"/>
              <a:t>Each different type of CPU has its own machine language</a:t>
            </a:r>
            <a:endParaRPr lang="en-US" altLang="en-US" dirty="0">
              <a:solidFill>
                <a:srgbClr val="000000"/>
              </a:solidFill>
            </a:endParaRPr>
          </a:p>
          <a:p>
            <a:pPr eaLnBrk="1" hangingPunct="1"/>
            <a:r>
              <a:rPr lang="en-US" altLang="en-US" dirty="0">
                <a:solidFill>
                  <a:srgbClr val="000000"/>
                </a:solidFill>
              </a:rPr>
              <a:t>Rather than writing programs in machine language, programmers use </a:t>
            </a:r>
            <a:r>
              <a:rPr lang="en-US" altLang="en-US" b="1" i="1" dirty="0">
                <a:solidFill>
                  <a:srgbClr val="000000"/>
                </a:solidFill>
              </a:rPr>
              <a:t>programming languages</a:t>
            </a:r>
            <a:r>
              <a:rPr lang="en-US" altLang="en-US" i="1" dirty="0">
                <a:solidFill>
                  <a:srgbClr val="000000"/>
                </a:solidFill>
              </a:rPr>
              <a:t> </a:t>
            </a:r>
            <a:r>
              <a:rPr lang="en-US" altLang="en-US" dirty="0">
                <a:solidFill>
                  <a:srgbClr val="000000"/>
                </a:solidFill>
              </a:rPr>
              <a:t>writing programs</a:t>
            </a:r>
          </a:p>
          <a:p>
            <a:pPr eaLnBrk="1" hangingPunct="1"/>
            <a:r>
              <a:rPr lang="en-US" altLang="en-US" dirty="0">
                <a:solidFill>
                  <a:srgbClr val="000000"/>
                </a:solidFill>
              </a:rPr>
              <a:t>Programming languages</a:t>
            </a:r>
            <a:r>
              <a:rPr lang="en-US" altLang="en-US" i="1" dirty="0">
                <a:solidFill>
                  <a:srgbClr val="000000"/>
                </a:solidFill>
              </a:rPr>
              <a:t> </a:t>
            </a:r>
            <a:r>
              <a:rPr lang="en-US" dirty="0"/>
              <a:t>use words instead of numbers, were invented to ease the task of programming</a:t>
            </a:r>
          </a:p>
          <a:p>
            <a:pPr eaLnBrk="1" hangingPunct="1"/>
            <a:r>
              <a:rPr lang="en-US" dirty="0"/>
              <a:t>A program can be written in a programming language, such as C++, which is much easier to understand than machine language</a:t>
            </a:r>
          </a:p>
          <a:p>
            <a:pPr eaLnBrk="1" hangingPunct="1"/>
            <a:r>
              <a:rPr lang="en-US" dirty="0"/>
              <a:t>Programmers save their programs in text files, then use special software (compiler) to convert their programs to machine language.</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BA41B3B7-B7CC-8CE3-A25E-3B0D8D75EBF2}"/>
              </a:ext>
            </a:extLst>
          </p:cNvPr>
          <p:cNvSpPr>
            <a:spLocks noGrp="1"/>
          </p:cNvSpPr>
          <p:nvPr>
            <p:ph type="sldNum" sz="quarter" idx="10"/>
          </p:nvPr>
        </p:nvSpPr>
        <p:spPr/>
        <p:txBody>
          <a:bodyPr/>
          <a:lstStyle/>
          <a:p>
            <a:fld id="{0EC6667B-F6B7-4DCE-A24A-6499F00433DD}" type="slidenum">
              <a:rPr lang="en-US" altLang="en-US" smtClean="0"/>
              <a:pPr/>
              <a:t>18</a:t>
            </a:fld>
            <a:endParaRPr lang="en-US" altLang="en-US" dirty="0"/>
          </a:p>
        </p:txBody>
      </p:sp>
    </p:spTree>
    <p:extLst>
      <p:ext uri="{BB962C8B-B14F-4D97-AF65-F5344CB8AC3E}">
        <p14:creationId xmlns:p14="http://schemas.microsoft.com/office/powerpoint/2010/main" val="298427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and Programming Languages</a:t>
            </a:r>
            <a:br>
              <a:rPr lang="en-US" dirty="0"/>
            </a:br>
            <a:r>
              <a:rPr lang="en-US" sz="1800" dirty="0"/>
              <a:t> (2 of 2)</a:t>
            </a:r>
            <a:endParaRPr lang="en-IN" sz="1800" dirty="0"/>
          </a:p>
        </p:txBody>
      </p:sp>
      <p:sp>
        <p:nvSpPr>
          <p:cNvPr id="3" name="Content Placeholder 2"/>
          <p:cNvSpPr>
            <a:spLocks noGrp="1"/>
          </p:cNvSpPr>
          <p:nvPr>
            <p:ph idx="1"/>
          </p:nvPr>
        </p:nvSpPr>
        <p:spPr>
          <a:xfrm>
            <a:off x="457200" y="1137037"/>
            <a:ext cx="6858000" cy="5492363"/>
          </a:xfrm>
        </p:spPr>
        <p:txBody>
          <a:bodyPr/>
          <a:lstStyle/>
          <a:p>
            <a:pPr eaLnBrk="1" hangingPunct="1">
              <a:defRPr/>
            </a:pPr>
            <a:r>
              <a:rPr lang="en-US" sz="2800" dirty="0">
                <a:solidFill>
                  <a:srgbClr val="000000"/>
                </a:solidFill>
              </a:rPr>
              <a:t>Two types of p</a:t>
            </a:r>
            <a:r>
              <a:rPr lang="en-US" altLang="en-US" dirty="0">
                <a:solidFill>
                  <a:srgbClr val="000000"/>
                </a:solidFill>
              </a:rPr>
              <a:t>rogramming languages</a:t>
            </a:r>
            <a:r>
              <a:rPr lang="en-US" sz="2800" dirty="0">
                <a:solidFill>
                  <a:srgbClr val="000000"/>
                </a:solidFill>
              </a:rPr>
              <a:t>:</a:t>
            </a:r>
          </a:p>
          <a:p>
            <a:pPr lvl="1" eaLnBrk="1" hangingPunct="1">
              <a:defRPr/>
            </a:pPr>
            <a:r>
              <a:rPr lang="en-US" sz="2400" b="1" dirty="0">
                <a:solidFill>
                  <a:srgbClr val="000000"/>
                </a:solidFill>
                <a:ea typeface="+mn-ea"/>
              </a:rPr>
              <a:t>Low-level </a:t>
            </a:r>
            <a:r>
              <a:rPr lang="en-US" altLang="en-US" sz="2400" b="1" dirty="0">
                <a:solidFill>
                  <a:srgbClr val="000000"/>
                </a:solidFill>
              </a:rPr>
              <a:t>language</a:t>
            </a:r>
            <a:r>
              <a:rPr lang="en-US" altLang="en-US" sz="2400" dirty="0">
                <a:solidFill>
                  <a:srgbClr val="000000"/>
                </a:solidFill>
              </a:rPr>
              <a:t> is close to the level of the CPU, which means it resembles the numeric machine language of the computer more than the natural language of humans</a:t>
            </a:r>
          </a:p>
          <a:p>
            <a:pPr lvl="2" eaLnBrk="1" hangingPunct="1">
              <a:defRPr/>
            </a:pPr>
            <a:r>
              <a:rPr lang="en-US" sz="2200" dirty="0">
                <a:solidFill>
                  <a:srgbClr val="000000"/>
                </a:solidFill>
                <a:ea typeface="+mn-ea"/>
              </a:rPr>
              <a:t>used for communication with computer hardware directly. Often written in binary machine code (0’s/1’s) directly.</a:t>
            </a:r>
          </a:p>
          <a:p>
            <a:pPr lvl="1" eaLnBrk="1" hangingPunct="1">
              <a:defRPr/>
            </a:pPr>
            <a:r>
              <a:rPr lang="en-US" sz="2400" b="1" dirty="0">
                <a:solidFill>
                  <a:srgbClr val="000000"/>
                </a:solidFill>
                <a:ea typeface="+mn-ea"/>
              </a:rPr>
              <a:t>High-level </a:t>
            </a:r>
            <a:r>
              <a:rPr lang="en-US" altLang="en-US" sz="2400" b="1" dirty="0">
                <a:solidFill>
                  <a:srgbClr val="000000"/>
                </a:solidFill>
              </a:rPr>
              <a:t>language </a:t>
            </a:r>
            <a:r>
              <a:rPr lang="en-US" sz="2400" dirty="0">
                <a:solidFill>
                  <a:srgbClr val="000000"/>
                </a:solidFill>
                <a:ea typeface="+mn-ea"/>
              </a:rPr>
              <a:t>is closer to human language</a:t>
            </a:r>
          </a:p>
          <a:p>
            <a:pPr lvl="2" eaLnBrk="1" hangingPunct="1">
              <a:defRPr/>
            </a:pPr>
            <a:r>
              <a:rPr lang="en-US" sz="2200" dirty="0">
                <a:solidFill>
                  <a:srgbClr val="000000"/>
                </a:solidFill>
                <a:ea typeface="+mn-ea"/>
              </a:rPr>
              <a:t>High-level </a:t>
            </a:r>
            <a:r>
              <a:rPr lang="en-US" altLang="en-US" sz="2200" dirty="0">
                <a:solidFill>
                  <a:srgbClr val="000000"/>
                </a:solidFill>
                <a:ea typeface="+mn-ea"/>
              </a:rPr>
              <a:t>languages a</a:t>
            </a:r>
            <a:r>
              <a:rPr lang="en-US" sz="2200" dirty="0">
                <a:solidFill>
                  <a:srgbClr val="000000"/>
                </a:solidFill>
                <a:ea typeface="+mn-ea"/>
              </a:rPr>
              <a:t>re closer to the level of human readability than computer readability.</a:t>
            </a:r>
          </a:p>
        </p:txBody>
      </p:sp>
      <p:pic>
        <p:nvPicPr>
          <p:cNvPr id="4" name="Picture 2" descr="The illustration shows the types of language. The computer accept the low level (machine language) with comprises of binary digits 0's and 1's. It converts it to the high level language which is understood by the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990600"/>
            <a:ext cx="4114800" cy="532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4251CAB-A508-2B10-4FE0-95618C426EC7}"/>
              </a:ext>
            </a:extLst>
          </p:cNvPr>
          <p:cNvSpPr>
            <a:spLocks noGrp="1"/>
          </p:cNvSpPr>
          <p:nvPr>
            <p:ph type="sldNum" sz="quarter" idx="10"/>
          </p:nvPr>
        </p:nvSpPr>
        <p:spPr/>
        <p:txBody>
          <a:bodyPr/>
          <a:lstStyle/>
          <a:p>
            <a:fld id="{0EC6667B-F6B7-4DCE-A24A-6499F00433DD}" type="slidenum">
              <a:rPr lang="en-US" altLang="en-US" smtClean="0"/>
              <a:pPr/>
              <a:t>19</a:t>
            </a:fld>
            <a:endParaRPr lang="en-US" altLang="en-US" dirty="0"/>
          </a:p>
        </p:txBody>
      </p:sp>
      <p:sp>
        <p:nvSpPr>
          <p:cNvPr id="6" name="Text Box 12">
            <a:extLst>
              <a:ext uri="{FF2B5EF4-FFF2-40B4-BE49-F238E27FC236}">
                <a16:creationId xmlns:a16="http://schemas.microsoft.com/office/drawing/2014/main" id="{2EAAA919-8E4D-975B-8AF0-DDD04E9C5E79}"/>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Figure-4:	</a:t>
            </a:r>
            <a:r>
              <a:rPr lang="en-US" dirty="0"/>
              <a:t>Low-level versus high-level languages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03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Computer?</a:t>
            </a:r>
            <a:endParaRPr lang="en-IN" dirty="0"/>
          </a:p>
        </p:txBody>
      </p:sp>
      <p:sp>
        <p:nvSpPr>
          <p:cNvPr id="3" name="Content Placeholder 2"/>
          <p:cNvSpPr>
            <a:spLocks noGrp="1"/>
          </p:cNvSpPr>
          <p:nvPr>
            <p:ph idx="1"/>
          </p:nvPr>
        </p:nvSpPr>
        <p:spPr/>
        <p:txBody>
          <a:bodyPr/>
          <a:lstStyle/>
          <a:p>
            <a:pPr eaLnBrk="1" hangingPunct="1">
              <a:lnSpc>
                <a:spcPct val="90000"/>
              </a:lnSpc>
              <a:spcBef>
                <a:spcPts val="720"/>
              </a:spcBef>
              <a:defRPr/>
            </a:pPr>
            <a:r>
              <a:rPr lang="en-US" b="1" dirty="0">
                <a:solidFill>
                  <a:srgbClr val="000000"/>
                </a:solidFill>
              </a:rPr>
              <a:t>Computer</a:t>
            </a:r>
            <a:r>
              <a:rPr lang="en-US" dirty="0">
                <a:solidFill>
                  <a:srgbClr val="000000"/>
                </a:solidFill>
              </a:rPr>
              <a:t> – programmable machine designed to follow instructions</a:t>
            </a:r>
          </a:p>
          <a:p>
            <a:pPr eaLnBrk="1" hangingPunct="1">
              <a:lnSpc>
                <a:spcPct val="90000"/>
              </a:lnSpc>
              <a:spcBef>
                <a:spcPts val="720"/>
              </a:spcBef>
              <a:defRPr/>
            </a:pPr>
            <a:r>
              <a:rPr lang="en-US" dirty="0">
                <a:solidFill>
                  <a:srgbClr val="000000"/>
                </a:solidFill>
              </a:rPr>
              <a:t>Computers can do such a wide variety of things because they can be programmed. This means computers are designed to do any job that their programs tell them to do</a:t>
            </a:r>
          </a:p>
          <a:p>
            <a:pPr eaLnBrk="1" hangingPunct="1">
              <a:lnSpc>
                <a:spcPct val="90000"/>
              </a:lnSpc>
              <a:spcBef>
                <a:spcPts val="720"/>
              </a:spcBef>
              <a:defRPr/>
            </a:pPr>
            <a:r>
              <a:rPr lang="en-US" dirty="0"/>
              <a:t>The uses of computers are almost limitless in our everyday lives</a:t>
            </a:r>
          </a:p>
          <a:p>
            <a:pPr lvl="1" eaLnBrk="1" hangingPunct="1">
              <a:lnSpc>
                <a:spcPct val="90000"/>
              </a:lnSpc>
              <a:spcBef>
                <a:spcPts val="720"/>
              </a:spcBef>
              <a:defRPr/>
            </a:pPr>
            <a:r>
              <a:rPr lang="en-US" dirty="0"/>
              <a:t>In school, students use computers for tasks such as writing papers, searching for articles, sending e-mail, and participating in online classes</a:t>
            </a:r>
          </a:p>
          <a:p>
            <a:pPr lvl="1" eaLnBrk="1" hangingPunct="1">
              <a:lnSpc>
                <a:spcPct val="90000"/>
              </a:lnSpc>
              <a:spcBef>
                <a:spcPts val="720"/>
              </a:spcBef>
              <a:defRPr/>
            </a:pPr>
            <a:r>
              <a:rPr lang="en-US" dirty="0"/>
              <a:t>At work, people use computers to conduct business transactions, communicate with customers and coworkers, analyze data, make presentations, control machines in manufacturing facilities, and many </a:t>
            </a:r>
            <a:r>
              <a:rPr lang="en-US" dirty="0" err="1"/>
              <a:t>many</a:t>
            </a:r>
            <a:r>
              <a:rPr lang="en-US" dirty="0"/>
              <a:t> other tasks</a:t>
            </a:r>
          </a:p>
          <a:p>
            <a:pPr lvl="1" eaLnBrk="1" hangingPunct="1">
              <a:lnSpc>
                <a:spcPct val="90000"/>
              </a:lnSpc>
              <a:spcBef>
                <a:spcPts val="720"/>
              </a:spcBef>
              <a:defRPr/>
            </a:pPr>
            <a:r>
              <a:rPr lang="en-US" dirty="0">
                <a:solidFill>
                  <a:srgbClr val="000000"/>
                </a:solidFill>
              </a:rPr>
              <a:t>At home, people use computers for tasks such as paying bills, shopping online, social networking, and playing computer games</a:t>
            </a:r>
          </a:p>
        </p:txBody>
      </p:sp>
      <p:sp>
        <p:nvSpPr>
          <p:cNvPr id="4" name="Slide Number Placeholder 3">
            <a:extLst>
              <a:ext uri="{FF2B5EF4-FFF2-40B4-BE49-F238E27FC236}">
                <a16:creationId xmlns:a16="http://schemas.microsoft.com/office/drawing/2014/main" id="{3FFDD97B-64DA-A3D6-70B9-A4E366B686F6}"/>
              </a:ext>
            </a:extLst>
          </p:cNvPr>
          <p:cNvSpPr>
            <a:spLocks noGrp="1"/>
          </p:cNvSpPr>
          <p:nvPr>
            <p:ph type="sldNum" sz="quarter" idx="10"/>
          </p:nvPr>
        </p:nvSpPr>
        <p:spPr/>
        <p:txBody>
          <a:bodyPr/>
          <a:lstStyle/>
          <a:p>
            <a:fld id="{0EC6667B-F6B7-4DCE-A24A-6499F00433DD}" type="slidenum">
              <a:rPr lang="en-US" altLang="en-US" smtClean="0"/>
              <a:pPr/>
              <a:t>2</a:t>
            </a:fld>
            <a:endParaRPr lang="en-US" altLang="en-US" dirty="0"/>
          </a:p>
        </p:txBody>
      </p:sp>
    </p:spTree>
    <p:extLst>
      <p:ext uri="{BB962C8B-B14F-4D97-AF65-F5344CB8AC3E}">
        <p14:creationId xmlns:p14="http://schemas.microsoft.com/office/powerpoint/2010/main" val="90440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Some Well-Known Programming Languages</a:t>
            </a:r>
            <a:endParaRPr lang="en-IN" sz="5400" dirty="0"/>
          </a:p>
        </p:txBody>
      </p:sp>
      <p:sp>
        <p:nvSpPr>
          <p:cNvPr id="3" name="Content Placeholder 2"/>
          <p:cNvSpPr>
            <a:spLocks noGrp="1"/>
          </p:cNvSpPr>
          <p:nvPr>
            <p:ph idx="1"/>
          </p:nvPr>
        </p:nvSpPr>
        <p:spPr>
          <a:xfrm>
            <a:off x="3110682" y="2534353"/>
            <a:ext cx="1600200" cy="533399"/>
          </a:xfrm>
        </p:spPr>
        <p:txBody>
          <a:bodyPr/>
          <a:lstStyle/>
          <a:p>
            <a:pPr marL="0" indent="0" eaLnBrk="1" hangingPunct="1">
              <a:spcBef>
                <a:spcPct val="0"/>
              </a:spcBef>
              <a:buNone/>
            </a:pPr>
            <a:r>
              <a:rPr lang="en-US" altLang="en-US" b="1" kern="1200" dirty="0">
                <a:solidFill>
                  <a:srgbClr val="00823B"/>
                </a:solidFill>
                <a:latin typeface="Arial" panose="020B0604020202020204" pitchFamily="34" charset="0"/>
                <a:cs typeface="Arial" panose="020B0604020202020204" pitchFamily="34" charset="0"/>
              </a:rPr>
              <a:t>BASIC</a:t>
            </a:r>
          </a:p>
        </p:txBody>
      </p:sp>
      <p:sp>
        <p:nvSpPr>
          <p:cNvPr id="4" name="Content Placeholder 3"/>
          <p:cNvSpPr>
            <a:spLocks noGrp="1"/>
          </p:cNvSpPr>
          <p:nvPr>
            <p:ph sz="quarter" idx="11"/>
          </p:nvPr>
        </p:nvSpPr>
        <p:spPr>
          <a:xfrm>
            <a:off x="5098104" y="5746089"/>
            <a:ext cx="1777314" cy="511021"/>
          </a:xfrm>
        </p:spPr>
        <p:txBody>
          <a:bodyPr/>
          <a:lstStyle/>
          <a:p>
            <a:pPr marL="0" indent="0" eaLnBrk="1" hangingPunct="1">
              <a:spcBef>
                <a:spcPct val="0"/>
              </a:spcBef>
              <a:buNone/>
            </a:pPr>
            <a:r>
              <a:rPr lang="en-US" altLang="en-US" b="1" kern="1200" dirty="0">
                <a:solidFill>
                  <a:srgbClr val="0077C8"/>
                </a:solidFill>
                <a:latin typeface="Arial" panose="020B0604020202020204" pitchFamily="34" charset="0"/>
                <a:cs typeface="Arial" panose="020B0604020202020204" pitchFamily="34" charset="0"/>
              </a:rPr>
              <a:t>Python</a:t>
            </a:r>
          </a:p>
        </p:txBody>
      </p:sp>
      <p:sp>
        <p:nvSpPr>
          <p:cNvPr id="5" name="Content Placeholder 4"/>
          <p:cNvSpPr>
            <a:spLocks noGrp="1"/>
          </p:cNvSpPr>
          <p:nvPr>
            <p:ph sz="quarter" idx="12"/>
          </p:nvPr>
        </p:nvSpPr>
        <p:spPr>
          <a:xfrm>
            <a:off x="5225146" y="1888440"/>
            <a:ext cx="1422057" cy="672040"/>
          </a:xfrm>
        </p:spPr>
        <p:txBody>
          <a:bodyPr/>
          <a:lstStyle/>
          <a:p>
            <a:pPr marL="0" indent="0" eaLnBrk="1" hangingPunct="1">
              <a:spcBef>
                <a:spcPct val="0"/>
              </a:spcBef>
              <a:buNone/>
            </a:pPr>
            <a:r>
              <a:rPr lang="en-US" altLang="en-US" sz="4800" b="1" i="1" kern="1200" dirty="0">
                <a:solidFill>
                  <a:srgbClr val="0000CC"/>
                </a:solidFill>
                <a:latin typeface="Arial" panose="020B0604020202020204" pitchFamily="34" charset="0"/>
                <a:cs typeface="Arial" panose="020B0604020202020204" pitchFamily="34" charset="0"/>
              </a:rPr>
              <a:t>C++</a:t>
            </a:r>
          </a:p>
        </p:txBody>
      </p:sp>
      <p:sp>
        <p:nvSpPr>
          <p:cNvPr id="6" name="Content Placeholder 5"/>
          <p:cNvSpPr>
            <a:spLocks noGrp="1"/>
          </p:cNvSpPr>
          <p:nvPr>
            <p:ph sz="quarter" idx="13"/>
          </p:nvPr>
        </p:nvSpPr>
        <p:spPr>
          <a:xfrm>
            <a:off x="7213266" y="2606962"/>
            <a:ext cx="1371600" cy="625473"/>
          </a:xfrm>
        </p:spPr>
        <p:txBody>
          <a:bodyPr/>
          <a:lstStyle/>
          <a:p>
            <a:pPr marL="0" indent="0" eaLnBrk="1" hangingPunct="1">
              <a:spcBef>
                <a:spcPct val="0"/>
              </a:spcBef>
              <a:buNone/>
            </a:pPr>
            <a:r>
              <a:rPr lang="en-US" altLang="en-US" sz="3600" b="1" i="1" kern="1200" dirty="0">
                <a:solidFill>
                  <a:srgbClr val="007A77"/>
                </a:solidFill>
                <a:latin typeface="Arial" panose="020B0604020202020204" pitchFamily="34" charset="0"/>
                <a:cs typeface="Arial" panose="020B0604020202020204" pitchFamily="34" charset="0"/>
              </a:rPr>
              <a:t>Ruby</a:t>
            </a:r>
          </a:p>
        </p:txBody>
      </p:sp>
      <p:sp>
        <p:nvSpPr>
          <p:cNvPr id="7" name="Content Placeholder 6"/>
          <p:cNvSpPr>
            <a:spLocks noGrp="1"/>
          </p:cNvSpPr>
          <p:nvPr>
            <p:ph sz="quarter" idx="14"/>
          </p:nvPr>
        </p:nvSpPr>
        <p:spPr>
          <a:xfrm>
            <a:off x="2286001" y="3490426"/>
            <a:ext cx="2002971" cy="579436"/>
          </a:xfrm>
        </p:spPr>
        <p:txBody>
          <a:bodyPr/>
          <a:lstStyle/>
          <a:p>
            <a:pPr marL="0" indent="0" eaLnBrk="1" hangingPunct="1">
              <a:spcBef>
                <a:spcPct val="0"/>
              </a:spcBef>
              <a:buNone/>
            </a:pPr>
            <a:r>
              <a:rPr lang="en-US" altLang="en-US" sz="2800" b="1" kern="1200" dirty="0">
                <a:solidFill>
                  <a:srgbClr val="5F5F5F"/>
                </a:solidFill>
                <a:latin typeface="Arial" panose="020B0604020202020204" pitchFamily="34" charset="0"/>
                <a:cs typeface="Arial" panose="020B0604020202020204" pitchFamily="34" charset="0"/>
              </a:rPr>
              <a:t>FORTRAN</a:t>
            </a:r>
          </a:p>
        </p:txBody>
      </p:sp>
      <p:sp>
        <p:nvSpPr>
          <p:cNvPr id="8" name="Content Placeholder 7"/>
          <p:cNvSpPr>
            <a:spLocks noGrp="1"/>
          </p:cNvSpPr>
          <p:nvPr>
            <p:ph sz="quarter" idx="15"/>
          </p:nvPr>
        </p:nvSpPr>
        <p:spPr>
          <a:xfrm>
            <a:off x="5462454" y="3167746"/>
            <a:ext cx="1237002" cy="506903"/>
          </a:xfrm>
        </p:spPr>
        <p:txBody>
          <a:bodyPr/>
          <a:lstStyle/>
          <a:p>
            <a:pPr marL="0" indent="0" eaLnBrk="1" hangingPunct="1">
              <a:spcBef>
                <a:spcPct val="0"/>
              </a:spcBef>
              <a:buNone/>
            </a:pPr>
            <a:r>
              <a:rPr lang="en-US" altLang="en-US" sz="3600" b="1" kern="1200" dirty="0">
                <a:solidFill>
                  <a:srgbClr val="B45804"/>
                </a:solidFill>
                <a:latin typeface="Arial" panose="020B0604020202020204" pitchFamily="34" charset="0"/>
                <a:cs typeface="Arial" panose="020B0604020202020204" pitchFamily="34" charset="0"/>
              </a:rPr>
              <a:t>Java</a:t>
            </a:r>
          </a:p>
        </p:txBody>
      </p:sp>
      <p:sp>
        <p:nvSpPr>
          <p:cNvPr id="9" name="Content Placeholder 8"/>
          <p:cNvSpPr>
            <a:spLocks noGrp="1"/>
          </p:cNvSpPr>
          <p:nvPr>
            <p:ph sz="quarter" idx="16"/>
          </p:nvPr>
        </p:nvSpPr>
        <p:spPr>
          <a:xfrm>
            <a:off x="6661660" y="4014661"/>
            <a:ext cx="1640488" cy="455013"/>
          </a:xfrm>
        </p:spPr>
        <p:txBody>
          <a:bodyPr/>
          <a:lstStyle/>
          <a:p>
            <a:pPr marL="0" indent="0" eaLnBrk="1" hangingPunct="1">
              <a:spcBef>
                <a:spcPct val="0"/>
              </a:spcBef>
              <a:buNone/>
            </a:pPr>
            <a:r>
              <a:rPr lang="en-US" altLang="en-US" sz="1800" b="1" kern="1200" dirty="0">
                <a:solidFill>
                  <a:srgbClr val="0000CC"/>
                </a:solidFill>
                <a:latin typeface="Arial" panose="020B0604020202020204" pitchFamily="34" charset="0"/>
                <a:cs typeface="Arial" panose="020B0604020202020204" pitchFamily="34" charset="0"/>
              </a:rPr>
              <a:t>Visual Basic</a:t>
            </a:r>
          </a:p>
        </p:txBody>
      </p:sp>
      <p:sp>
        <p:nvSpPr>
          <p:cNvPr id="10" name="Content Placeholder 9"/>
          <p:cNvSpPr>
            <a:spLocks noGrp="1"/>
          </p:cNvSpPr>
          <p:nvPr>
            <p:ph sz="quarter" idx="17"/>
          </p:nvPr>
        </p:nvSpPr>
        <p:spPr>
          <a:xfrm>
            <a:off x="8763001" y="4357183"/>
            <a:ext cx="1219200" cy="609600"/>
          </a:xfrm>
        </p:spPr>
        <p:txBody>
          <a:bodyPr/>
          <a:lstStyle/>
          <a:p>
            <a:pPr marL="0" indent="0" eaLnBrk="1" hangingPunct="1">
              <a:spcBef>
                <a:spcPct val="0"/>
              </a:spcBef>
              <a:buNone/>
            </a:pPr>
            <a:r>
              <a:rPr lang="en-US" altLang="en-US" b="1" i="1" kern="1200" dirty="0">
                <a:solidFill>
                  <a:srgbClr val="00823B"/>
                </a:solidFill>
                <a:latin typeface="Arial" panose="020B0604020202020204" pitchFamily="34" charset="0"/>
                <a:cs typeface="Arial" panose="020B0604020202020204" pitchFamily="34" charset="0"/>
              </a:rPr>
              <a:t>Swift</a:t>
            </a:r>
          </a:p>
        </p:txBody>
      </p:sp>
      <p:sp>
        <p:nvSpPr>
          <p:cNvPr id="11" name="Content Placeholder 10"/>
          <p:cNvSpPr>
            <a:spLocks noGrp="1"/>
          </p:cNvSpPr>
          <p:nvPr>
            <p:ph sz="quarter" idx="18"/>
          </p:nvPr>
        </p:nvSpPr>
        <p:spPr>
          <a:xfrm>
            <a:off x="2923897" y="4392323"/>
            <a:ext cx="1416050" cy="441326"/>
          </a:xfrm>
        </p:spPr>
        <p:txBody>
          <a:bodyPr/>
          <a:lstStyle/>
          <a:p>
            <a:pPr marL="0" indent="0" eaLnBrk="1" hangingPunct="1">
              <a:spcBef>
                <a:spcPct val="0"/>
              </a:spcBef>
              <a:buNone/>
            </a:pPr>
            <a:r>
              <a:rPr lang="en-US" altLang="en-US" sz="1800" b="1" kern="1200" dirty="0">
                <a:solidFill>
                  <a:srgbClr val="CC0000"/>
                </a:solidFill>
                <a:latin typeface="Arial" panose="020B0604020202020204" pitchFamily="34" charset="0"/>
                <a:cs typeface="Arial" panose="020B0604020202020204" pitchFamily="34" charset="0"/>
              </a:rPr>
              <a:t>COBOL</a:t>
            </a:r>
          </a:p>
        </p:txBody>
      </p:sp>
      <p:sp>
        <p:nvSpPr>
          <p:cNvPr id="12" name="Content Placeholder 11"/>
          <p:cNvSpPr>
            <a:spLocks noGrp="1"/>
          </p:cNvSpPr>
          <p:nvPr>
            <p:ph sz="quarter" idx="19"/>
          </p:nvPr>
        </p:nvSpPr>
        <p:spPr>
          <a:xfrm>
            <a:off x="4809309" y="4237809"/>
            <a:ext cx="990600" cy="685800"/>
          </a:xfrm>
        </p:spPr>
        <p:txBody>
          <a:bodyPr/>
          <a:lstStyle/>
          <a:p>
            <a:pPr marL="0" indent="0" eaLnBrk="1" hangingPunct="1">
              <a:spcBef>
                <a:spcPct val="0"/>
              </a:spcBef>
              <a:buNone/>
            </a:pPr>
            <a:r>
              <a:rPr lang="en-US" altLang="en-US" sz="4000" b="1" kern="1200" dirty="0">
                <a:solidFill>
                  <a:srgbClr val="B45804"/>
                </a:solidFill>
                <a:latin typeface="Arial" panose="020B0604020202020204" pitchFamily="34" charset="0"/>
                <a:cs typeface="Arial" panose="020B0604020202020204" pitchFamily="34" charset="0"/>
              </a:rPr>
              <a:t>C#</a:t>
            </a:r>
          </a:p>
        </p:txBody>
      </p:sp>
      <p:sp>
        <p:nvSpPr>
          <p:cNvPr id="13" name="Content Placeholder 12"/>
          <p:cNvSpPr>
            <a:spLocks noGrp="1"/>
          </p:cNvSpPr>
          <p:nvPr>
            <p:ph sz="quarter" idx="20"/>
          </p:nvPr>
        </p:nvSpPr>
        <p:spPr>
          <a:xfrm>
            <a:off x="6173062" y="5075447"/>
            <a:ext cx="2194354" cy="601063"/>
          </a:xfrm>
        </p:spPr>
        <p:txBody>
          <a:bodyPr/>
          <a:lstStyle/>
          <a:p>
            <a:pPr marL="0" indent="0" eaLnBrk="1" hangingPunct="1">
              <a:spcBef>
                <a:spcPct val="0"/>
              </a:spcBef>
              <a:buNone/>
            </a:pPr>
            <a:r>
              <a:rPr lang="en-US" altLang="en-US" kern="1200" dirty="0">
                <a:solidFill>
                  <a:srgbClr val="000000"/>
                </a:solidFill>
                <a:latin typeface="Arial" panose="020B0604020202020204" pitchFamily="34" charset="0"/>
                <a:cs typeface="Arial" panose="020B0604020202020204" pitchFamily="34" charset="0"/>
              </a:rPr>
              <a:t>JavaScript</a:t>
            </a:r>
          </a:p>
        </p:txBody>
      </p:sp>
      <p:sp>
        <p:nvSpPr>
          <p:cNvPr id="14" name="Content Placeholder 13"/>
          <p:cNvSpPr>
            <a:spLocks noGrp="1"/>
          </p:cNvSpPr>
          <p:nvPr>
            <p:ph sz="quarter" idx="21"/>
          </p:nvPr>
        </p:nvSpPr>
        <p:spPr>
          <a:xfrm>
            <a:off x="8462558" y="5698281"/>
            <a:ext cx="990600" cy="533400"/>
          </a:xfrm>
        </p:spPr>
        <p:txBody>
          <a:bodyPr/>
          <a:lstStyle/>
          <a:p>
            <a:pPr marL="0" indent="0" eaLnBrk="1" hangingPunct="1">
              <a:spcBef>
                <a:spcPct val="0"/>
              </a:spcBef>
              <a:buNone/>
            </a:pPr>
            <a:r>
              <a:rPr lang="en-US" altLang="en-US" b="1" kern="1200" dirty="0">
                <a:solidFill>
                  <a:srgbClr val="002060"/>
                </a:solidFill>
                <a:latin typeface="Arial" panose="020B0604020202020204" pitchFamily="34" charset="0"/>
                <a:cs typeface="Arial" panose="020B0604020202020204" pitchFamily="34" charset="0"/>
              </a:rPr>
              <a:t>Go</a:t>
            </a:r>
          </a:p>
        </p:txBody>
      </p:sp>
      <p:sp>
        <p:nvSpPr>
          <p:cNvPr id="15" name="Content Placeholder 14"/>
          <p:cNvSpPr>
            <a:spLocks noGrp="1"/>
          </p:cNvSpPr>
          <p:nvPr>
            <p:ph sz="quarter" idx="22"/>
          </p:nvPr>
        </p:nvSpPr>
        <p:spPr>
          <a:xfrm>
            <a:off x="2110468" y="5100569"/>
            <a:ext cx="1035050" cy="533400"/>
          </a:xfrm>
        </p:spPr>
        <p:txBody>
          <a:bodyPr/>
          <a:lstStyle/>
          <a:p>
            <a:pPr marL="0" indent="0" eaLnBrk="1" hangingPunct="1">
              <a:spcBef>
                <a:spcPct val="0"/>
              </a:spcBef>
              <a:buNone/>
            </a:pPr>
            <a:r>
              <a:rPr lang="en-US" altLang="en-US" sz="2800" b="1" kern="1200" dirty="0">
                <a:solidFill>
                  <a:srgbClr val="C00000"/>
                </a:solidFill>
                <a:latin typeface="Arial" panose="020B0604020202020204" pitchFamily="34" charset="0"/>
                <a:cs typeface="Arial" panose="020B0604020202020204" pitchFamily="34" charset="0"/>
              </a:rPr>
              <a:t>Rust</a:t>
            </a:r>
          </a:p>
        </p:txBody>
      </p:sp>
      <p:sp>
        <p:nvSpPr>
          <p:cNvPr id="16" name="Content Placeholder 15"/>
          <p:cNvSpPr>
            <a:spLocks noGrp="1"/>
          </p:cNvSpPr>
          <p:nvPr>
            <p:ph sz="quarter" idx="23"/>
          </p:nvPr>
        </p:nvSpPr>
        <p:spPr>
          <a:xfrm>
            <a:off x="3628844" y="5437980"/>
            <a:ext cx="579574" cy="739507"/>
          </a:xfrm>
          <a:solidFill>
            <a:srgbClr val="FF0000"/>
          </a:solidFill>
        </p:spPr>
        <p:txBody>
          <a:bodyPr/>
          <a:lstStyle/>
          <a:p>
            <a:pPr marL="0" indent="0" eaLnBrk="1" hangingPunct="1">
              <a:spcBef>
                <a:spcPct val="0"/>
              </a:spcBef>
              <a:buNone/>
            </a:pPr>
            <a:r>
              <a:rPr lang="en-US" altLang="en-US" sz="4400" b="1" kern="1200" dirty="0">
                <a:solidFill>
                  <a:srgbClr val="000000"/>
                </a:solidFill>
                <a:latin typeface="Arial" panose="020B0604020202020204" pitchFamily="34" charset="0"/>
                <a:cs typeface="Arial" panose="020B0604020202020204" pitchFamily="34" charset="0"/>
              </a:rPr>
              <a:t>C</a:t>
            </a:r>
          </a:p>
        </p:txBody>
      </p:sp>
      <p:sp>
        <p:nvSpPr>
          <p:cNvPr id="17" name="Text Box 12">
            <a:extLst>
              <a:ext uri="{FF2B5EF4-FFF2-40B4-BE49-F238E27FC236}">
                <a16:creationId xmlns:a16="http://schemas.microsoft.com/office/drawing/2014/main" id="{5C0A6B90-BB8E-6FAB-8FB9-A42D670C6E27}"/>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Figure-5:	</a:t>
            </a:r>
            <a:r>
              <a:rPr lang="en-US" dirty="0"/>
              <a:t>High-level Programming languages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27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eaLnBrk="1" hangingPunct="1">
              <a:lnSpc>
                <a:spcPct val="80000"/>
              </a:lnSpc>
              <a:defRPr/>
            </a:pPr>
            <a:r>
              <a:rPr lang="en-US" sz="5300" dirty="0"/>
              <a:t>From a High-Level Program</a:t>
            </a:r>
            <a:br>
              <a:rPr lang="en-US" sz="5300" dirty="0"/>
            </a:br>
            <a:r>
              <a:rPr lang="en-US" sz="5300" dirty="0"/>
              <a:t> to an Executable File</a:t>
            </a:r>
            <a:r>
              <a:rPr lang="en-US" sz="2000" dirty="0"/>
              <a:t> (1 of 2)</a:t>
            </a:r>
          </a:p>
        </p:txBody>
      </p:sp>
      <p:sp>
        <p:nvSpPr>
          <p:cNvPr id="3" name="Content Placeholder 2"/>
          <p:cNvSpPr>
            <a:spLocks noGrp="1"/>
          </p:cNvSpPr>
          <p:nvPr>
            <p:ph idx="1"/>
          </p:nvPr>
        </p:nvSpPr>
        <p:spPr/>
        <p:txBody>
          <a:bodyPr>
            <a:normAutofit/>
          </a:bodyPr>
          <a:lstStyle/>
          <a:p>
            <a:pPr eaLnBrk="1" hangingPunct="1">
              <a:lnSpc>
                <a:spcPct val="90000"/>
              </a:lnSpc>
              <a:buSzPct val="90000"/>
              <a:defRPr/>
            </a:pPr>
            <a:r>
              <a:rPr lang="en-US" dirty="0"/>
              <a:t>Following are the steps for the development of high-level language program and translate it to a machine language program</a:t>
            </a:r>
          </a:p>
          <a:p>
            <a:pPr marL="690563" indent="-346075" eaLnBrk="1" hangingPunct="1">
              <a:lnSpc>
                <a:spcPct val="90000"/>
              </a:lnSpc>
              <a:buSzPct val="90000"/>
              <a:buFontTx/>
              <a:buAutoNum type="alphaLcParenR"/>
              <a:defRPr/>
            </a:pPr>
            <a:r>
              <a:rPr lang="en-US" dirty="0"/>
              <a:t>Create file containing the program using a </a:t>
            </a:r>
            <a:r>
              <a:rPr lang="en-US" b="1" dirty="0"/>
              <a:t>text editor</a:t>
            </a:r>
            <a:r>
              <a:rPr lang="en-US" dirty="0"/>
              <a:t>.</a:t>
            </a:r>
          </a:p>
          <a:p>
            <a:pPr marL="1143001" lvl="1" indent="-457200" eaLnBrk="1" hangingPunct="1">
              <a:lnSpc>
                <a:spcPct val="90000"/>
              </a:lnSpc>
              <a:buSzPct val="90000"/>
              <a:defRPr/>
            </a:pPr>
            <a:r>
              <a:rPr lang="en-US" dirty="0"/>
              <a:t>The program statements written in high-level language are called source code, and the file they are saved in is called the source file</a:t>
            </a:r>
          </a:p>
          <a:p>
            <a:pPr marL="690563" indent="-346075" eaLnBrk="1" hangingPunct="1">
              <a:lnSpc>
                <a:spcPct val="90000"/>
              </a:lnSpc>
              <a:buSzPct val="90000"/>
              <a:buFontTx/>
              <a:buAutoNum type="alphaLcParenR"/>
              <a:defRPr/>
            </a:pPr>
            <a:r>
              <a:rPr lang="en-US" dirty="0"/>
              <a:t>Run </a:t>
            </a:r>
            <a:r>
              <a:rPr lang="en-US" b="1" dirty="0"/>
              <a:t>preprocessor</a:t>
            </a:r>
            <a:r>
              <a:rPr lang="en-US" dirty="0"/>
              <a:t> to convert source file directives to source code program statements.</a:t>
            </a:r>
          </a:p>
          <a:p>
            <a:pPr marL="690563" indent="-346075" eaLnBrk="1" hangingPunct="1">
              <a:lnSpc>
                <a:spcPct val="90000"/>
              </a:lnSpc>
              <a:buSzPct val="90000"/>
              <a:buFontTx/>
              <a:buAutoNum type="alphaLcParenR"/>
              <a:defRPr/>
            </a:pPr>
            <a:r>
              <a:rPr lang="en-US" dirty="0"/>
              <a:t>Run </a:t>
            </a:r>
            <a:r>
              <a:rPr lang="en-US" b="1" dirty="0"/>
              <a:t>compiler</a:t>
            </a:r>
            <a:r>
              <a:rPr lang="en-US" dirty="0"/>
              <a:t> to convert source program into machine instructions.</a:t>
            </a:r>
          </a:p>
          <a:p>
            <a:pPr marL="690563" indent="-346075" eaLnBrk="1" hangingPunct="1">
              <a:lnSpc>
                <a:spcPct val="90000"/>
              </a:lnSpc>
              <a:buSzPct val="90000"/>
              <a:buFontTx/>
              <a:buAutoNum type="alphaLcParenR"/>
              <a:defRPr/>
            </a:pPr>
            <a:r>
              <a:rPr lang="en-US" dirty="0"/>
              <a:t>Run </a:t>
            </a:r>
            <a:r>
              <a:rPr lang="en-US" b="1" dirty="0"/>
              <a:t>linker</a:t>
            </a:r>
            <a:r>
              <a:rPr lang="en-US" dirty="0"/>
              <a:t> to connect hardware-specific code to machine instructions, producing an executable file.</a:t>
            </a:r>
          </a:p>
          <a:p>
            <a:pPr marL="609600" indent="-609600" eaLnBrk="1" hangingPunct="1">
              <a:lnSpc>
                <a:spcPct val="90000"/>
              </a:lnSpc>
              <a:spcBef>
                <a:spcPct val="40000"/>
              </a:spcBef>
              <a:defRPr/>
            </a:pPr>
            <a:r>
              <a:rPr lang="en-US" dirty="0"/>
              <a:t>Steps b–d are often performed by a single command or button click.</a:t>
            </a:r>
          </a:p>
          <a:p>
            <a:pPr marL="609600" indent="-609600" eaLnBrk="1" hangingPunct="1">
              <a:lnSpc>
                <a:spcPct val="90000"/>
              </a:lnSpc>
              <a:defRPr/>
            </a:pPr>
            <a:r>
              <a:rPr lang="en-US" dirty="0"/>
              <a:t>Errors detected at any step will prevent execution of following steps.</a:t>
            </a:r>
          </a:p>
        </p:txBody>
      </p:sp>
      <p:sp>
        <p:nvSpPr>
          <p:cNvPr id="4" name="Slide Number Placeholder 3">
            <a:extLst>
              <a:ext uri="{FF2B5EF4-FFF2-40B4-BE49-F238E27FC236}">
                <a16:creationId xmlns:a16="http://schemas.microsoft.com/office/drawing/2014/main" id="{D0782CB7-7D5C-C6AD-50C1-906879D0A06D}"/>
              </a:ext>
            </a:extLst>
          </p:cNvPr>
          <p:cNvSpPr>
            <a:spLocks noGrp="1"/>
          </p:cNvSpPr>
          <p:nvPr>
            <p:ph type="sldNum" sz="quarter" idx="10"/>
          </p:nvPr>
        </p:nvSpPr>
        <p:spPr/>
        <p:txBody>
          <a:bodyPr/>
          <a:lstStyle/>
          <a:p>
            <a:fld id="{0EC6667B-F6B7-4DCE-A24A-6499F00433DD}" type="slidenum">
              <a:rPr lang="en-US" altLang="en-US" smtClean="0"/>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eaLnBrk="1" hangingPunct="1">
              <a:lnSpc>
                <a:spcPct val="80000"/>
              </a:lnSpc>
              <a:defRPr/>
            </a:pPr>
            <a:r>
              <a:rPr lang="en-US" sz="5300" dirty="0"/>
              <a:t>From a High-Level Program</a:t>
            </a:r>
            <a:br>
              <a:rPr lang="en-US" sz="5300" dirty="0"/>
            </a:br>
            <a:r>
              <a:rPr lang="en-US" sz="5300" dirty="0"/>
              <a:t> to an Executable File</a:t>
            </a:r>
            <a:r>
              <a:rPr lang="en-US" sz="2000" dirty="0"/>
              <a:t> (2 of 2)</a:t>
            </a:r>
          </a:p>
        </p:txBody>
      </p:sp>
      <p:pic>
        <p:nvPicPr>
          <p:cNvPr id="26627" name="Picture 2" descr="The step by step process in executing a program is displayed. The steps are as follows. Source code, preprocessor, modified source code, compiler, object code, linker, and executabl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97" y="1143000"/>
            <a:ext cx="474020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91CCC65-C107-F1E5-7572-E3BD8EA43440}"/>
              </a:ext>
            </a:extLst>
          </p:cNvPr>
          <p:cNvSpPr>
            <a:spLocks noGrp="1"/>
          </p:cNvSpPr>
          <p:nvPr>
            <p:ph type="sldNum" sz="quarter" idx="10"/>
          </p:nvPr>
        </p:nvSpPr>
        <p:spPr/>
        <p:txBody>
          <a:bodyPr/>
          <a:lstStyle/>
          <a:p>
            <a:fld id="{EB8E5E68-3943-4124-9153-1EA3979F2832}" type="slidenum">
              <a:rPr lang="en-US" altLang="en-US" smtClean="0"/>
              <a:pPr/>
              <a:t>22</a:t>
            </a:fld>
            <a:endParaRPr lang="en-US" altLang="en-US" dirty="0"/>
          </a:p>
        </p:txBody>
      </p:sp>
      <p:sp>
        <p:nvSpPr>
          <p:cNvPr id="4" name="Text Box 12">
            <a:extLst>
              <a:ext uri="{FF2B5EF4-FFF2-40B4-BE49-F238E27FC236}">
                <a16:creationId xmlns:a16="http://schemas.microsoft.com/office/drawing/2014/main" id="{38B0AF68-9704-50C4-B0E4-8D6474DBAF55}"/>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Figure-6:	</a:t>
            </a:r>
            <a:r>
              <a:rPr lang="en-US" dirty="0"/>
              <a:t>Translating a C++ source file to an executable file</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eaLnBrk="1" hangingPunct="1">
              <a:lnSpc>
                <a:spcPct val="80000"/>
              </a:lnSpc>
              <a:defRPr/>
            </a:pPr>
            <a:r>
              <a:rPr lang="en-US" sz="5300" dirty="0"/>
              <a:t>Integrated Development Environments</a:t>
            </a:r>
            <a:br>
              <a:rPr lang="en-US" sz="5300" dirty="0"/>
            </a:br>
            <a:r>
              <a:rPr lang="en-US" sz="5300" dirty="0"/>
              <a:t>(IDE)</a:t>
            </a:r>
            <a:r>
              <a:rPr lang="en-US" sz="2000" dirty="0"/>
              <a:t> (1 of 2)</a:t>
            </a:r>
          </a:p>
        </p:txBody>
      </p:sp>
      <p:sp>
        <p:nvSpPr>
          <p:cNvPr id="27651" name="Content Placeholder 2"/>
          <p:cNvSpPr>
            <a:spLocks noGrp="1" noChangeArrowheads="1"/>
          </p:cNvSpPr>
          <p:nvPr>
            <p:ph idx="1"/>
          </p:nvPr>
        </p:nvSpPr>
        <p:spPr/>
        <p:txBody>
          <a:bodyPr/>
          <a:lstStyle/>
          <a:p>
            <a:pPr eaLnBrk="1" hangingPunct="1"/>
            <a:r>
              <a:rPr lang="en-US" altLang="en-US" dirty="0"/>
              <a:t>An integrated development environment, or IDE, combine all the tools needed to write, compile, and debug a program into a single software application.</a:t>
            </a:r>
          </a:p>
          <a:p>
            <a:pPr eaLnBrk="1" hangingPunct="1"/>
            <a:r>
              <a:rPr lang="en-US" dirty="0"/>
              <a:t>These environments (IDE) consist of a text editor, compiler, debugger, and other utilities integrated into a package with a single set of menus.</a:t>
            </a:r>
            <a:endParaRPr lang="en-US" altLang="en-US" dirty="0"/>
          </a:p>
          <a:p>
            <a:pPr eaLnBrk="1" hangingPunct="1"/>
            <a:r>
              <a:rPr lang="en-US" altLang="en-US" dirty="0"/>
              <a:t>Examples are Microsoft Visual C++, Turbo C++ Explorer, CodeWarrior, etc.</a:t>
            </a:r>
          </a:p>
          <a:p>
            <a:pPr eaLnBrk="1" hangingPunct="1"/>
            <a:r>
              <a:rPr lang="en-US" altLang="en-US" dirty="0"/>
              <a:t>Figure-7 shows a screen from the Microsoft Visual Studio IDE.</a:t>
            </a:r>
          </a:p>
        </p:txBody>
      </p:sp>
      <p:sp>
        <p:nvSpPr>
          <p:cNvPr id="3" name="Slide Number Placeholder 2">
            <a:extLst>
              <a:ext uri="{FF2B5EF4-FFF2-40B4-BE49-F238E27FC236}">
                <a16:creationId xmlns:a16="http://schemas.microsoft.com/office/drawing/2014/main" id="{40CD3638-F3AE-60C3-5D77-159C5E769451}"/>
              </a:ext>
            </a:extLst>
          </p:cNvPr>
          <p:cNvSpPr>
            <a:spLocks noGrp="1"/>
          </p:cNvSpPr>
          <p:nvPr>
            <p:ph type="sldNum" sz="quarter" idx="10"/>
          </p:nvPr>
        </p:nvSpPr>
        <p:spPr/>
        <p:txBody>
          <a:bodyPr/>
          <a:lstStyle/>
          <a:p>
            <a:fld id="{0EC6667B-F6B7-4DCE-A24A-6499F00433DD}"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lnSpc>
                <a:spcPct val="80000"/>
              </a:lnSpc>
              <a:defRPr/>
            </a:pPr>
            <a:r>
              <a:rPr lang="en-US" sz="5300" dirty="0"/>
              <a:t>Integrated Development Environments</a:t>
            </a:r>
            <a:br>
              <a:rPr lang="en-US" sz="5300" dirty="0"/>
            </a:br>
            <a:r>
              <a:rPr lang="en-US" sz="5300" dirty="0"/>
              <a:t>(IDE)</a:t>
            </a:r>
            <a:r>
              <a:rPr lang="en-US" sz="2000" dirty="0"/>
              <a:t> (2 of 2)</a:t>
            </a:r>
          </a:p>
        </p:txBody>
      </p:sp>
      <p:pic>
        <p:nvPicPr>
          <p:cNvPr id="28675" name="Picture 2" descr="A snapshot shows the program source code to calculate the user's pay. After execution, It displays the amount earn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24360" y="1066800"/>
            <a:ext cx="8343281" cy="5486400"/>
          </a:xfrm>
          <a:noFill/>
        </p:spPr>
      </p:pic>
      <p:sp>
        <p:nvSpPr>
          <p:cNvPr id="3" name="Slide Number Placeholder 2">
            <a:extLst>
              <a:ext uri="{FF2B5EF4-FFF2-40B4-BE49-F238E27FC236}">
                <a16:creationId xmlns:a16="http://schemas.microsoft.com/office/drawing/2014/main" id="{EDBF17D6-10A7-A938-7013-6285165A95A6}"/>
              </a:ext>
            </a:extLst>
          </p:cNvPr>
          <p:cNvSpPr>
            <a:spLocks noGrp="1"/>
          </p:cNvSpPr>
          <p:nvPr>
            <p:ph type="sldNum" sz="quarter" idx="10"/>
          </p:nvPr>
        </p:nvSpPr>
        <p:spPr/>
        <p:txBody>
          <a:bodyPr/>
          <a:lstStyle/>
          <a:p>
            <a:fld id="{0EC6667B-F6B7-4DCE-A24A-6499F00433DD}" type="slidenum">
              <a:rPr lang="en-US" altLang="en-US" smtClean="0"/>
              <a:pPr/>
              <a:t>24</a:t>
            </a:fld>
            <a:endParaRPr lang="en-US" altLang="en-US" dirty="0"/>
          </a:p>
        </p:txBody>
      </p:sp>
      <p:sp>
        <p:nvSpPr>
          <p:cNvPr id="4" name="Text Box 12">
            <a:extLst>
              <a:ext uri="{FF2B5EF4-FFF2-40B4-BE49-F238E27FC236}">
                <a16:creationId xmlns:a16="http://schemas.microsoft.com/office/drawing/2014/main" id="{F8C9A8FE-4B20-F0B4-CBA1-1635B85462F7}"/>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Figure-7:	</a:t>
            </a:r>
            <a:r>
              <a:rPr lang="en-US" dirty="0"/>
              <a:t>An integrated development environment (IDE)</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eaLnBrk="1" hangingPunct="1"/>
            <a:r>
              <a:rPr lang="en-US" altLang="en-US" dirty="0"/>
              <a:t>What is a Program Made of?</a:t>
            </a:r>
          </a:p>
        </p:txBody>
      </p:sp>
      <p:sp>
        <p:nvSpPr>
          <p:cNvPr id="30723" name="Content Placeholder 2"/>
          <p:cNvSpPr>
            <a:spLocks noGrp="1" noChangeArrowheads="1"/>
          </p:cNvSpPr>
          <p:nvPr>
            <p:ph idx="1"/>
          </p:nvPr>
        </p:nvSpPr>
        <p:spPr/>
        <p:txBody>
          <a:bodyPr/>
          <a:lstStyle/>
          <a:p>
            <a:pPr eaLnBrk="1" hangingPunct="1">
              <a:lnSpc>
                <a:spcPct val="90000"/>
              </a:lnSpc>
            </a:pPr>
            <a:r>
              <a:rPr lang="en-US" altLang="en-US" dirty="0"/>
              <a:t>Common elements in programming languages:</a:t>
            </a:r>
          </a:p>
          <a:p>
            <a:pPr lvl="1" eaLnBrk="1" hangingPunct="1">
              <a:lnSpc>
                <a:spcPct val="90000"/>
              </a:lnSpc>
            </a:pPr>
            <a:r>
              <a:rPr lang="en-US" altLang="en-US" b="1" spc="-100" dirty="0"/>
              <a:t>Key Words</a:t>
            </a:r>
            <a:r>
              <a:rPr lang="en-US" altLang="en-US" spc="-100" dirty="0"/>
              <a:t> - </a:t>
            </a:r>
            <a:r>
              <a:rPr lang="en-US" spc="-100" dirty="0"/>
              <a:t>that have a special meaning. Key words may only be used for their intended purpose. Key words are also known as </a:t>
            </a:r>
            <a:r>
              <a:rPr lang="en-US" b="1" spc="-100" dirty="0"/>
              <a:t>reserved words</a:t>
            </a:r>
            <a:r>
              <a:rPr lang="en-US" spc="-100" dirty="0"/>
              <a:t>.</a:t>
            </a:r>
            <a:endParaRPr lang="en-US" altLang="en-US" spc="-100" dirty="0"/>
          </a:p>
          <a:p>
            <a:pPr lvl="1" eaLnBrk="1" hangingPunct="1">
              <a:lnSpc>
                <a:spcPct val="90000"/>
              </a:lnSpc>
            </a:pPr>
            <a:r>
              <a:rPr lang="en-US" altLang="en-US" b="1" dirty="0"/>
              <a:t>Programmer-Defined Identifiers</a:t>
            </a:r>
            <a:r>
              <a:rPr lang="en-US" altLang="en-US" dirty="0"/>
              <a:t> - </a:t>
            </a:r>
            <a:r>
              <a:rPr lang="en-US" dirty="0"/>
              <a:t>Words or names defined by the programmer. They are symbolic names that refer to variables or programming routines.</a:t>
            </a:r>
            <a:endParaRPr lang="en-US" altLang="en-US" dirty="0"/>
          </a:p>
          <a:p>
            <a:pPr lvl="1" eaLnBrk="1" hangingPunct="1">
              <a:lnSpc>
                <a:spcPct val="90000"/>
              </a:lnSpc>
            </a:pPr>
            <a:r>
              <a:rPr lang="en-US" altLang="en-US" b="1" dirty="0"/>
              <a:t>Operators</a:t>
            </a:r>
            <a:r>
              <a:rPr lang="en-US" altLang="en-US" dirty="0"/>
              <a:t> - Operators perform operations on one or more operands. An operand is usually a piece of data, like a number.</a:t>
            </a:r>
          </a:p>
          <a:p>
            <a:pPr lvl="1" eaLnBrk="1" hangingPunct="1">
              <a:lnSpc>
                <a:spcPct val="90000"/>
              </a:lnSpc>
            </a:pPr>
            <a:r>
              <a:rPr lang="en-US" altLang="en-US" b="1" dirty="0"/>
              <a:t>Punctuation</a:t>
            </a:r>
            <a:r>
              <a:rPr lang="en-US" altLang="en-US" dirty="0"/>
              <a:t> - </a:t>
            </a:r>
            <a:r>
              <a:rPr lang="en-US" dirty="0"/>
              <a:t>Punctuation characters that mark the beginning or end of a statement, or separate items in a list.</a:t>
            </a:r>
            <a:endParaRPr lang="en-US" altLang="en-US" dirty="0"/>
          </a:p>
          <a:p>
            <a:pPr lvl="1" eaLnBrk="1" hangingPunct="1">
              <a:lnSpc>
                <a:spcPct val="90000"/>
              </a:lnSpc>
            </a:pPr>
            <a:r>
              <a:rPr lang="en-US" altLang="en-US" b="1" dirty="0"/>
              <a:t>Syntax</a:t>
            </a:r>
            <a:r>
              <a:rPr lang="en-US" altLang="en-US" dirty="0"/>
              <a:t> - </a:t>
            </a:r>
            <a:r>
              <a:rPr lang="en-US" dirty="0"/>
              <a:t>Rules that must be followed when constructing a program. Syntax dictates how key words and operators may be used, and where punctuation symbols must appear.</a:t>
            </a:r>
            <a:endParaRPr lang="en-US" altLang="en-US" dirty="0"/>
          </a:p>
        </p:txBody>
      </p:sp>
      <p:sp>
        <p:nvSpPr>
          <p:cNvPr id="2" name="Slide Number Placeholder 1">
            <a:extLst>
              <a:ext uri="{FF2B5EF4-FFF2-40B4-BE49-F238E27FC236}">
                <a16:creationId xmlns:a16="http://schemas.microsoft.com/office/drawing/2014/main" id="{2454C497-913E-59F2-8A09-5CF62DB8708B}"/>
              </a:ext>
            </a:extLst>
          </p:cNvPr>
          <p:cNvSpPr>
            <a:spLocks noGrp="1"/>
          </p:cNvSpPr>
          <p:nvPr>
            <p:ph type="sldNum" sz="quarter" idx="10"/>
          </p:nvPr>
        </p:nvSpPr>
        <p:spPr/>
        <p:txBody>
          <a:bodyPr/>
          <a:lstStyle/>
          <a:p>
            <a:fld id="{0EC6667B-F6B7-4DCE-A24A-6499F00433DD}"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pPr eaLnBrk="1" hangingPunct="1"/>
            <a:r>
              <a:rPr lang="en-US" altLang="en-US" dirty="0"/>
              <a:t>C++ Program</a:t>
            </a:r>
          </a:p>
        </p:txBody>
      </p:sp>
      <p:pic>
        <p:nvPicPr>
          <p:cNvPr id="31747" name="Picture 2" descr="A snapshot shows the program source code to calculate the user's pay. The program allows the user to enter the number of worked hours, amount per hour. After execution, It displays the total amount earned by the us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61190" y="990600"/>
            <a:ext cx="6269621" cy="5486400"/>
          </a:xfrm>
          <a:noFill/>
        </p:spPr>
      </p:pic>
      <p:sp>
        <p:nvSpPr>
          <p:cNvPr id="2" name="Slide Number Placeholder 1">
            <a:extLst>
              <a:ext uri="{FF2B5EF4-FFF2-40B4-BE49-F238E27FC236}">
                <a16:creationId xmlns:a16="http://schemas.microsoft.com/office/drawing/2014/main" id="{08A392C6-F21F-E0B7-E2CE-492236630C89}"/>
              </a:ext>
            </a:extLst>
          </p:cNvPr>
          <p:cNvSpPr>
            <a:spLocks noGrp="1"/>
          </p:cNvSpPr>
          <p:nvPr>
            <p:ph type="sldNum" sz="quarter" idx="10"/>
          </p:nvPr>
        </p:nvSpPr>
        <p:spPr/>
        <p:txBody>
          <a:bodyPr/>
          <a:lstStyle/>
          <a:p>
            <a:fld id="{0EC6667B-F6B7-4DCE-A24A-6499F00433DD}" type="slidenum">
              <a:rPr lang="en-US" altLang="en-US" smtClean="0"/>
              <a:pPr/>
              <a:t>26</a:t>
            </a:fld>
            <a:endParaRPr lang="en-US" altLang="en-US" dirty="0"/>
          </a:p>
        </p:txBody>
      </p:sp>
      <p:sp>
        <p:nvSpPr>
          <p:cNvPr id="3" name="Text Box 12">
            <a:extLst>
              <a:ext uri="{FF2B5EF4-FFF2-40B4-BE49-F238E27FC236}">
                <a16:creationId xmlns:a16="http://schemas.microsoft.com/office/drawing/2014/main" id="{BEE3576D-F87C-C0EC-13A0-3737BFB1FDA0}"/>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Figure-7:	</a:t>
            </a:r>
            <a:r>
              <a:rPr lang="en-US" dirty="0"/>
              <a:t>C++ Language Program</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pPr eaLnBrk="1" hangingPunct="1"/>
            <a:r>
              <a:rPr lang="en-US" altLang="en-US" dirty="0"/>
              <a:t>Key Words</a:t>
            </a:r>
            <a:r>
              <a:rPr lang="en-US" altLang="en-US" sz="1800" dirty="0"/>
              <a:t> (1 of 2)</a:t>
            </a:r>
          </a:p>
        </p:txBody>
      </p:sp>
      <p:sp>
        <p:nvSpPr>
          <p:cNvPr id="32771" name="Content Placeholder 2"/>
          <p:cNvSpPr>
            <a:spLocks noGrp="1" noChangeArrowheads="1"/>
          </p:cNvSpPr>
          <p:nvPr>
            <p:ph idx="1"/>
          </p:nvPr>
        </p:nvSpPr>
        <p:spPr/>
        <p:txBody>
          <a:bodyPr/>
          <a:lstStyle/>
          <a:p>
            <a:pPr eaLnBrk="1" hangingPunct="1">
              <a:buFontTx/>
              <a:buChar char="•"/>
            </a:pPr>
            <a:r>
              <a:rPr lang="en-US" altLang="en-US" dirty="0"/>
              <a:t>Key words are also known as </a:t>
            </a:r>
            <a:r>
              <a:rPr lang="en-US" altLang="en-US" b="1" dirty="0"/>
              <a:t>reserved words</a:t>
            </a:r>
          </a:p>
          <a:p>
            <a:pPr eaLnBrk="1" hangingPunct="1">
              <a:buFontTx/>
              <a:buChar char="•"/>
            </a:pPr>
            <a:r>
              <a:rPr lang="en-US" altLang="en-US" dirty="0"/>
              <a:t>Key words have a special meaning in C++</a:t>
            </a:r>
          </a:p>
          <a:p>
            <a:pPr eaLnBrk="1" hangingPunct="1">
              <a:buFontTx/>
              <a:buChar char="•"/>
            </a:pPr>
            <a:r>
              <a:rPr lang="en-US" altLang="en-US" dirty="0"/>
              <a:t>Key words c</a:t>
            </a:r>
            <a:r>
              <a:rPr lang="en-US" dirty="0"/>
              <a:t>an only be used for their intended purposes, </a:t>
            </a:r>
            <a:r>
              <a:rPr lang="en-US" altLang="en-US" dirty="0"/>
              <a:t>can not be used for any other purpose</a:t>
            </a:r>
          </a:p>
          <a:p>
            <a:pPr eaLnBrk="1" hangingPunct="1">
              <a:buFontTx/>
              <a:buChar char="•"/>
            </a:pPr>
            <a:r>
              <a:rPr lang="en-US" dirty="0"/>
              <a:t>In C++ programs, key words are written in all lowercase</a:t>
            </a:r>
            <a:endParaRPr lang="en-US" altLang="en-US" dirty="0"/>
          </a:p>
          <a:p>
            <a:pPr eaLnBrk="1" hangingPunct="1">
              <a:buFontTx/>
              <a:buChar char="•"/>
            </a:pPr>
            <a:r>
              <a:rPr lang="en-US" altLang="en-US" dirty="0"/>
              <a:t>Key words in the C++ Program: </a:t>
            </a:r>
            <a:r>
              <a:rPr lang="en-US" altLang="en-US" dirty="0">
                <a:latin typeface="Courier New" panose="02070309020205020404" pitchFamily="49" charset="0"/>
              </a:rPr>
              <a:t>using</a:t>
            </a:r>
            <a:r>
              <a:rPr lang="en-US" altLang="en-US" dirty="0"/>
              <a:t>, </a:t>
            </a:r>
            <a:r>
              <a:rPr lang="en-US" altLang="en-US" dirty="0">
                <a:latin typeface="Courier New" panose="02070309020205020404" pitchFamily="49" charset="0"/>
              </a:rPr>
              <a:t>namespace</a:t>
            </a:r>
            <a:r>
              <a:rPr lang="en-US" altLang="en-US" dirty="0"/>
              <a:t>, </a:t>
            </a:r>
            <a:r>
              <a:rPr lang="en-US" altLang="en-US" dirty="0">
                <a:latin typeface="Courier New" panose="02070309020205020404" pitchFamily="49" charset="0"/>
              </a:rPr>
              <a:t>int</a:t>
            </a:r>
            <a:r>
              <a:rPr lang="en-US" altLang="en-US" dirty="0"/>
              <a:t>, </a:t>
            </a:r>
            <a:r>
              <a:rPr lang="en-US" altLang="en-US" dirty="0">
                <a:latin typeface="Courier New" panose="02070309020205020404" pitchFamily="49" charset="0"/>
              </a:rPr>
              <a:t>double</a:t>
            </a:r>
            <a:r>
              <a:rPr lang="en-US" altLang="en-US" dirty="0"/>
              <a:t>, and </a:t>
            </a:r>
            <a:r>
              <a:rPr lang="en-US" altLang="en-US" dirty="0">
                <a:latin typeface="Courier New" panose="02070309020205020404" pitchFamily="49" charset="0"/>
              </a:rPr>
              <a:t>return</a:t>
            </a:r>
            <a:endParaRPr lang="en-US" altLang="en-US" dirty="0"/>
          </a:p>
        </p:txBody>
      </p:sp>
      <p:sp>
        <p:nvSpPr>
          <p:cNvPr id="2" name="Slide Number Placeholder 1">
            <a:extLst>
              <a:ext uri="{FF2B5EF4-FFF2-40B4-BE49-F238E27FC236}">
                <a16:creationId xmlns:a16="http://schemas.microsoft.com/office/drawing/2014/main" id="{57585E8C-AE5C-B4F0-12C8-5B4DA468178D}"/>
              </a:ext>
            </a:extLst>
          </p:cNvPr>
          <p:cNvSpPr>
            <a:spLocks noGrp="1"/>
          </p:cNvSpPr>
          <p:nvPr>
            <p:ph type="sldNum" sz="quarter" idx="10"/>
          </p:nvPr>
        </p:nvSpPr>
        <p:spPr/>
        <p:txBody>
          <a:bodyPr/>
          <a:lstStyle/>
          <a:p>
            <a:fld id="{0EC6667B-F6B7-4DCE-A24A-6499F00433DD}" type="slidenum">
              <a:rPr lang="en-US" altLang="en-US" smtClean="0"/>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ltLang="en-US" dirty="0"/>
              <a:t>Key Words</a:t>
            </a:r>
            <a:r>
              <a:rPr lang="en-US" altLang="en-US" sz="1800" dirty="0"/>
              <a:t> (2 of 2)</a:t>
            </a:r>
            <a:endParaRPr lang="en-IN" sz="1800" dirty="0"/>
          </a:p>
        </p:txBody>
      </p:sp>
      <p:pic>
        <p:nvPicPr>
          <p:cNvPr id="3" name="Picture 2" descr="A snapshot presents the program source code to calculate the user's pay. Here, the namespace library, main function header, data type, return statement are highlighted."/>
          <p:cNvPicPr>
            <a:picLocks noChangeAspect="1"/>
          </p:cNvPicPr>
          <p:nvPr/>
        </p:nvPicPr>
        <p:blipFill>
          <a:blip r:embed="rId2"/>
          <a:stretch>
            <a:fillRect/>
          </a:stretch>
        </p:blipFill>
        <p:spPr>
          <a:xfrm>
            <a:off x="2960915" y="1066800"/>
            <a:ext cx="6270171" cy="5486400"/>
          </a:xfrm>
          <a:prstGeom prst="rect">
            <a:avLst/>
          </a:prstGeom>
        </p:spPr>
      </p:pic>
    </p:spTree>
    <p:extLst>
      <p:ext uri="{BB962C8B-B14F-4D97-AF65-F5344CB8AC3E}">
        <p14:creationId xmlns:p14="http://schemas.microsoft.com/office/powerpoint/2010/main" val="1345142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pPr eaLnBrk="1" hangingPunct="1"/>
            <a:r>
              <a:rPr lang="en-US" altLang="en-US" dirty="0"/>
              <a:t>Programmer-Defined Identifiers</a:t>
            </a:r>
          </a:p>
        </p:txBody>
      </p:sp>
      <p:sp>
        <p:nvSpPr>
          <p:cNvPr id="34819" name="Content Placeholder 2"/>
          <p:cNvSpPr>
            <a:spLocks noGrp="1" noChangeArrowheads="1"/>
          </p:cNvSpPr>
          <p:nvPr>
            <p:ph idx="1"/>
          </p:nvPr>
        </p:nvSpPr>
        <p:spPr/>
        <p:txBody>
          <a:bodyPr/>
          <a:lstStyle/>
          <a:p>
            <a:pPr eaLnBrk="1" hangingPunct="1"/>
            <a:r>
              <a:rPr lang="en-US" dirty="0"/>
              <a:t>Programmer-defined identifiers </a:t>
            </a:r>
            <a:r>
              <a:rPr lang="en-US" altLang="en-US" dirty="0"/>
              <a:t>- Names made up by the programmer</a:t>
            </a:r>
          </a:p>
          <a:p>
            <a:pPr eaLnBrk="1" hangingPunct="1"/>
            <a:r>
              <a:rPr lang="en-US" dirty="0"/>
              <a:t>Programmer-defined identifiers are n</a:t>
            </a:r>
            <a:r>
              <a:rPr lang="en-US" altLang="en-US" dirty="0"/>
              <a:t>ot part of the C++ language</a:t>
            </a:r>
          </a:p>
          <a:p>
            <a:pPr eaLnBrk="1" hangingPunct="1"/>
            <a:r>
              <a:rPr lang="en-US" altLang="en-US" dirty="0"/>
              <a:t>Used to represent various things: variables (memory locations), functions, etc.</a:t>
            </a:r>
          </a:p>
          <a:p>
            <a:pPr eaLnBrk="1" hangingPunct="1"/>
            <a:r>
              <a:rPr lang="en-US" altLang="en-US" dirty="0"/>
              <a:t>In previous C++ Program: </a:t>
            </a:r>
            <a:r>
              <a:rPr lang="en-US" altLang="en-US" dirty="0">
                <a:latin typeface="Courier New" panose="02070309020205020404" pitchFamily="49" charset="0"/>
              </a:rPr>
              <a:t>hours</a:t>
            </a:r>
            <a:r>
              <a:rPr lang="en-US" altLang="en-US" dirty="0"/>
              <a:t>, </a:t>
            </a:r>
            <a:r>
              <a:rPr lang="en-US" altLang="en-US" dirty="0">
                <a:latin typeface="Courier New" panose="02070309020205020404" pitchFamily="49" charset="0"/>
              </a:rPr>
              <a:t>rate</a:t>
            </a:r>
            <a:r>
              <a:rPr lang="en-US" altLang="en-US" dirty="0"/>
              <a:t>, and </a:t>
            </a:r>
            <a:r>
              <a:rPr lang="en-US" altLang="en-US" dirty="0">
                <a:latin typeface="Courier New" panose="02070309020205020404" pitchFamily="49" charset="0"/>
              </a:rPr>
              <a:t>pay</a:t>
            </a:r>
            <a:r>
              <a:rPr lang="en-US" dirty="0"/>
              <a:t> are Programmer-defined identifiers</a:t>
            </a:r>
            <a:r>
              <a:rPr lang="en-US" altLang="en-US" dirty="0"/>
              <a:t>.</a:t>
            </a:r>
          </a:p>
        </p:txBody>
      </p:sp>
      <p:sp>
        <p:nvSpPr>
          <p:cNvPr id="2" name="Slide Number Placeholder 1">
            <a:extLst>
              <a:ext uri="{FF2B5EF4-FFF2-40B4-BE49-F238E27FC236}">
                <a16:creationId xmlns:a16="http://schemas.microsoft.com/office/drawing/2014/main" id="{FAAC6D89-C3D6-B2E7-3FCC-ED23C24F4AB3}"/>
              </a:ext>
            </a:extLst>
          </p:cNvPr>
          <p:cNvSpPr>
            <a:spLocks noGrp="1"/>
          </p:cNvSpPr>
          <p:nvPr>
            <p:ph type="sldNum" sz="quarter" idx="10"/>
          </p:nvPr>
        </p:nvSpPr>
        <p:spPr/>
        <p:txBody>
          <a:bodyPr/>
          <a:lstStyle/>
          <a:p>
            <a:fld id="{0EC6667B-F6B7-4DCE-A24A-6499F00433DD}" type="slidenum">
              <a:rPr lang="en-US" altLang="en-US" smtClean="0"/>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Program?</a:t>
            </a:r>
            <a:endParaRPr lang="en-IN" dirty="0"/>
          </a:p>
        </p:txBody>
      </p:sp>
      <p:sp>
        <p:nvSpPr>
          <p:cNvPr id="3" name="Content Placeholder 2"/>
          <p:cNvSpPr>
            <a:spLocks noGrp="1"/>
          </p:cNvSpPr>
          <p:nvPr>
            <p:ph idx="1"/>
          </p:nvPr>
        </p:nvSpPr>
        <p:spPr/>
        <p:txBody>
          <a:bodyPr/>
          <a:lstStyle/>
          <a:p>
            <a:pPr eaLnBrk="1" hangingPunct="1">
              <a:lnSpc>
                <a:spcPct val="90000"/>
              </a:lnSpc>
              <a:spcBef>
                <a:spcPts val="720"/>
              </a:spcBef>
              <a:defRPr/>
            </a:pPr>
            <a:r>
              <a:rPr lang="en-US" b="1" dirty="0">
                <a:solidFill>
                  <a:srgbClr val="000000"/>
                </a:solidFill>
              </a:rPr>
              <a:t>Program</a:t>
            </a:r>
            <a:r>
              <a:rPr lang="en-US" dirty="0">
                <a:solidFill>
                  <a:srgbClr val="000000"/>
                </a:solidFill>
              </a:rPr>
              <a:t> – set of instructions in computer memory to make it do something</a:t>
            </a:r>
          </a:p>
          <a:p>
            <a:pPr lvl="1" eaLnBrk="1" hangingPunct="1">
              <a:lnSpc>
                <a:spcPct val="90000"/>
              </a:lnSpc>
              <a:spcBef>
                <a:spcPts val="720"/>
              </a:spcBef>
              <a:defRPr/>
            </a:pPr>
            <a:r>
              <a:rPr lang="en-US" dirty="0">
                <a:solidFill>
                  <a:srgbClr val="000000"/>
                </a:solidFill>
              </a:rPr>
              <a:t>Programs are commonly referred to as </a:t>
            </a:r>
            <a:r>
              <a:rPr lang="en-US" b="1" dirty="0">
                <a:solidFill>
                  <a:srgbClr val="000000"/>
                </a:solidFill>
              </a:rPr>
              <a:t>software</a:t>
            </a:r>
            <a:r>
              <a:rPr lang="en-US" dirty="0">
                <a:solidFill>
                  <a:srgbClr val="000000"/>
                </a:solidFill>
              </a:rPr>
              <a:t>. Software is essential to a computer because without software, a computer can do nothing.</a:t>
            </a:r>
          </a:p>
          <a:p>
            <a:pPr lvl="1" eaLnBrk="1" hangingPunct="1">
              <a:lnSpc>
                <a:spcPct val="90000"/>
              </a:lnSpc>
              <a:spcBef>
                <a:spcPts val="720"/>
              </a:spcBef>
              <a:defRPr/>
            </a:pPr>
            <a:endParaRPr lang="en-US" dirty="0">
              <a:solidFill>
                <a:srgbClr val="000000"/>
              </a:solidFill>
            </a:endParaRPr>
          </a:p>
          <a:p>
            <a:pPr eaLnBrk="1" hangingPunct="1">
              <a:lnSpc>
                <a:spcPct val="90000"/>
              </a:lnSpc>
              <a:spcBef>
                <a:spcPts val="720"/>
              </a:spcBef>
              <a:defRPr/>
            </a:pPr>
            <a:r>
              <a:rPr lang="en-US" b="1" dirty="0">
                <a:solidFill>
                  <a:srgbClr val="000000"/>
                </a:solidFill>
              </a:rPr>
              <a:t>Programmer</a:t>
            </a:r>
            <a:r>
              <a:rPr lang="en-US" dirty="0">
                <a:solidFill>
                  <a:srgbClr val="000000"/>
                </a:solidFill>
              </a:rPr>
              <a:t> (software developer) – person who writes instructions (programs) to make computer perform a task</a:t>
            </a:r>
          </a:p>
          <a:p>
            <a:pPr lvl="1" eaLnBrk="1" hangingPunct="1">
              <a:lnSpc>
                <a:spcPct val="90000"/>
              </a:lnSpc>
              <a:spcBef>
                <a:spcPts val="720"/>
              </a:spcBef>
              <a:defRPr/>
            </a:pPr>
            <a:r>
              <a:rPr lang="en-US" dirty="0"/>
              <a:t>a person with the training and skills necessary to design, create, and test computer programs.</a:t>
            </a:r>
            <a:endParaRPr lang="en-US" dirty="0">
              <a:solidFill>
                <a:srgbClr val="000000"/>
              </a:solidFill>
            </a:endParaRPr>
          </a:p>
          <a:p>
            <a:pPr eaLnBrk="1" hangingPunct="1">
              <a:lnSpc>
                <a:spcPct val="90000"/>
              </a:lnSpc>
              <a:spcBef>
                <a:spcPct val="80000"/>
              </a:spcBef>
              <a:defRPr/>
            </a:pPr>
            <a:r>
              <a:rPr lang="en-US" dirty="0">
                <a:solidFill>
                  <a:srgbClr val="000000"/>
                </a:solidFill>
              </a:rPr>
              <a:t>So, without programmers, no programs; without programs,  a computer cannot do anything</a:t>
            </a:r>
            <a:endParaRPr lang="en-US" u="sng" dirty="0">
              <a:solidFill>
                <a:srgbClr val="000000"/>
              </a:solidFill>
            </a:endParaRPr>
          </a:p>
        </p:txBody>
      </p:sp>
      <p:sp>
        <p:nvSpPr>
          <p:cNvPr id="4" name="Slide Number Placeholder 3">
            <a:extLst>
              <a:ext uri="{FF2B5EF4-FFF2-40B4-BE49-F238E27FC236}">
                <a16:creationId xmlns:a16="http://schemas.microsoft.com/office/drawing/2014/main" id="{AA6202FA-28F9-2B99-F543-ECC5D29C7A10}"/>
              </a:ext>
            </a:extLst>
          </p:cNvPr>
          <p:cNvSpPr>
            <a:spLocks noGrp="1"/>
          </p:cNvSpPr>
          <p:nvPr>
            <p:ph type="sldNum" sz="quarter" idx="10"/>
          </p:nvPr>
        </p:nvSpPr>
        <p:spPr/>
        <p:txBody>
          <a:bodyPr/>
          <a:lstStyle/>
          <a:p>
            <a:fld id="{0EC6667B-F6B7-4DCE-A24A-6499F00433DD}" type="slidenum">
              <a:rPr lang="en-US" altLang="en-US" smtClean="0"/>
              <a:pPr/>
              <a:t>3</a:t>
            </a:fld>
            <a:endParaRPr lang="en-US" altLang="en-US" dirty="0"/>
          </a:p>
        </p:txBody>
      </p:sp>
    </p:spTree>
    <p:extLst>
      <p:ext uri="{BB962C8B-B14F-4D97-AF65-F5344CB8AC3E}">
        <p14:creationId xmlns:p14="http://schemas.microsoft.com/office/powerpoint/2010/main" val="92324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ltLang="en-US" dirty="0"/>
              <a:t>Operators</a:t>
            </a:r>
            <a:r>
              <a:rPr lang="en-US" altLang="en-US" sz="1800" dirty="0"/>
              <a:t> (1 of 2)</a:t>
            </a:r>
            <a:endParaRPr lang="en-IN" sz="1800" dirty="0"/>
          </a:p>
        </p:txBody>
      </p:sp>
      <p:sp>
        <p:nvSpPr>
          <p:cNvPr id="3" name="Content Placeholder 2"/>
          <p:cNvSpPr>
            <a:spLocks noGrp="1"/>
          </p:cNvSpPr>
          <p:nvPr>
            <p:ph idx="1"/>
          </p:nvPr>
        </p:nvSpPr>
        <p:spPr>
          <a:xfrm>
            <a:off x="533400" y="1233196"/>
            <a:ext cx="11658600" cy="4024604"/>
          </a:xfrm>
        </p:spPr>
        <p:txBody>
          <a:bodyPr/>
          <a:lstStyle/>
          <a:p>
            <a:pPr eaLnBrk="1" hangingPunct="1">
              <a:buFont typeface="Cambria" panose="02040503050406030204" pitchFamily="18" charset="0"/>
              <a:buChar char="◙"/>
            </a:pPr>
            <a:r>
              <a:rPr lang="en-US" altLang="en-US" dirty="0">
                <a:solidFill>
                  <a:srgbClr val="000000"/>
                </a:solidFill>
              </a:rPr>
              <a:t>Operators are used to perform operations on piece of data known as operands</a:t>
            </a:r>
          </a:p>
          <a:p>
            <a:pPr eaLnBrk="1" hangingPunct="1">
              <a:buFont typeface="Cambria" panose="02040503050406030204" pitchFamily="18" charset="0"/>
              <a:buChar char="◙"/>
            </a:pPr>
            <a:r>
              <a:rPr lang="en-US" altLang="en-US" dirty="0">
                <a:solidFill>
                  <a:srgbClr val="000000"/>
                </a:solidFill>
              </a:rPr>
              <a:t>Many types of operators:</a:t>
            </a:r>
          </a:p>
          <a:p>
            <a:pPr lvl="1" eaLnBrk="1" hangingPunct="1">
              <a:buFont typeface="Cambria" panose="02040503050406030204" pitchFamily="18" charset="0"/>
              <a:buChar char="◙"/>
            </a:pPr>
            <a:r>
              <a:rPr lang="en-US" altLang="en-US" dirty="0">
                <a:solidFill>
                  <a:srgbClr val="000000"/>
                </a:solidFill>
              </a:rPr>
              <a:t>Arithmetic operators :</a:t>
            </a:r>
            <a:endParaRPr lang="en-IN" dirty="0"/>
          </a:p>
          <a:p>
            <a:pPr lvl="1" eaLnBrk="1" hangingPunct="1">
              <a:buFont typeface="Cambria" panose="02040503050406030204" pitchFamily="18" charset="0"/>
              <a:buChar char="◙"/>
            </a:pPr>
            <a:r>
              <a:rPr lang="en-US" altLang="en-US" dirty="0">
                <a:solidFill>
                  <a:srgbClr val="000000"/>
                </a:solidFill>
              </a:rPr>
              <a:t>Assignment operator: </a:t>
            </a:r>
            <a:r>
              <a:rPr lang="en-US" altLang="en-US" dirty="0">
                <a:solidFill>
                  <a:srgbClr val="000000"/>
                </a:solidFill>
                <a:latin typeface="Courier New" panose="02070309020205020404" pitchFamily="49" charset="0"/>
              </a:rPr>
              <a:t>=</a:t>
            </a:r>
          </a:p>
          <a:p>
            <a:pPr lvl="1" eaLnBrk="1" hangingPunct="1">
              <a:buFont typeface="Cambria" panose="02040503050406030204" pitchFamily="18" charset="0"/>
              <a:buChar char="◙"/>
            </a:pPr>
            <a:r>
              <a:rPr lang="en-US" altLang="en-US" dirty="0">
                <a:solidFill>
                  <a:srgbClr val="000000"/>
                </a:solidFill>
              </a:rPr>
              <a:t>Some operators used in previous C++ Program:</a:t>
            </a:r>
            <a:endParaRPr lang="en-IN" dirty="0"/>
          </a:p>
          <a:p>
            <a:pPr lvl="1" eaLnBrk="1" hangingPunct="1">
              <a:buFont typeface="Cambria" panose="02040503050406030204" pitchFamily="18" charset="0"/>
              <a:buChar char="◙"/>
            </a:pPr>
            <a:endParaRPr lang="en-US" altLang="en-US" dirty="0">
              <a:solidFill>
                <a:srgbClr val="000000"/>
              </a:solidFill>
            </a:endParaRPr>
          </a:p>
        </p:txBody>
      </p:sp>
      <p:graphicFrame>
        <p:nvGraphicFramePr>
          <p:cNvPr id="6" name="Object 5" descr="plus, minus, asterisk, slash"/>
          <p:cNvGraphicFramePr>
            <a:graphicFrameLocks noChangeAspect="1"/>
          </p:cNvGraphicFramePr>
          <p:nvPr>
            <p:extLst>
              <p:ext uri="{D42A27DB-BD31-4B8C-83A1-F6EECF244321}">
                <p14:modId xmlns:p14="http://schemas.microsoft.com/office/powerpoint/2010/main" val="2589105622"/>
              </p:ext>
            </p:extLst>
          </p:nvPr>
        </p:nvGraphicFramePr>
        <p:xfrm>
          <a:off x="4697186" y="2743200"/>
          <a:ext cx="2866053" cy="457200"/>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0" name=""/>
                      <p:cNvPicPr/>
                      <p:nvPr/>
                    </p:nvPicPr>
                    <p:blipFill>
                      <a:blip r:embed="rId3"/>
                      <a:stretch>
                        <a:fillRect/>
                      </a:stretch>
                    </p:blipFill>
                    <p:spPr>
                      <a:xfrm>
                        <a:off x="4697186" y="2743200"/>
                        <a:ext cx="2866053" cy="457200"/>
                      </a:xfrm>
                      <a:prstGeom prst="rect">
                        <a:avLst/>
                      </a:prstGeom>
                    </p:spPr>
                  </p:pic>
                </p:oleObj>
              </mc:Fallback>
            </mc:AlternateContent>
          </a:graphicData>
        </a:graphic>
      </p:graphicFrame>
      <p:graphicFrame>
        <p:nvGraphicFramePr>
          <p:cNvPr id="7" name="Object 6" descr="two less than signs space two greater than signs space equals space times"/>
          <p:cNvGraphicFramePr>
            <a:graphicFrameLocks noChangeAspect="1"/>
          </p:cNvGraphicFramePr>
          <p:nvPr>
            <p:extLst>
              <p:ext uri="{D42A27DB-BD31-4B8C-83A1-F6EECF244321}">
                <p14:modId xmlns:p14="http://schemas.microsoft.com/office/powerpoint/2010/main" val="1669420660"/>
              </p:ext>
            </p:extLst>
          </p:nvPr>
        </p:nvGraphicFramePr>
        <p:xfrm>
          <a:off x="8610600" y="3598164"/>
          <a:ext cx="2667000" cy="576072"/>
        </p:xfrm>
        <a:graphic>
          <a:graphicData uri="http://schemas.openxmlformats.org/presentationml/2006/ole">
            <mc:AlternateContent xmlns:mc="http://schemas.openxmlformats.org/markup-compatibility/2006">
              <mc:Choice xmlns:v="urn:schemas-microsoft-com:vml" Requires="v">
                <p:oleObj name="Equation" r:id="rId4" imgW="634680" imgH="177480" progId="Equation.DSMT4">
                  <p:embed/>
                </p:oleObj>
              </mc:Choice>
              <mc:Fallback>
                <p:oleObj name="Equation" r:id="rId4" imgW="634680" imgH="177480" progId="Equation.DSMT4">
                  <p:embed/>
                  <p:pic>
                    <p:nvPicPr>
                      <p:cNvPr id="0" name=""/>
                      <p:cNvPicPr/>
                      <p:nvPr/>
                    </p:nvPicPr>
                    <p:blipFill>
                      <a:blip r:embed="rId5"/>
                      <a:stretch>
                        <a:fillRect/>
                      </a:stretch>
                    </p:blipFill>
                    <p:spPr>
                      <a:xfrm>
                        <a:off x="8610600" y="3598164"/>
                        <a:ext cx="2667000" cy="576072"/>
                      </a:xfrm>
                      <a:prstGeom prst="rect">
                        <a:avLst/>
                      </a:prstGeom>
                    </p:spPr>
                  </p:pic>
                </p:oleObj>
              </mc:Fallback>
            </mc:AlternateContent>
          </a:graphicData>
        </a:graphic>
      </p:graphicFrame>
      <p:sp>
        <p:nvSpPr>
          <p:cNvPr id="8" name="Slide Number Placeholder 7">
            <a:extLst>
              <a:ext uri="{FF2B5EF4-FFF2-40B4-BE49-F238E27FC236}">
                <a16:creationId xmlns:a16="http://schemas.microsoft.com/office/drawing/2014/main" id="{B2F3867F-ADB1-F66F-C44F-E02797FBBF8A}"/>
              </a:ext>
            </a:extLst>
          </p:cNvPr>
          <p:cNvSpPr>
            <a:spLocks noGrp="1"/>
          </p:cNvSpPr>
          <p:nvPr>
            <p:ph type="sldNum" sz="quarter" idx="10"/>
          </p:nvPr>
        </p:nvSpPr>
        <p:spPr/>
        <p:txBody>
          <a:bodyPr/>
          <a:lstStyle/>
          <a:p>
            <a:fld id="{0EC6667B-F6B7-4DCE-A24A-6499F00433DD}" type="slidenum">
              <a:rPr lang="en-US" altLang="en-US" smtClean="0"/>
              <a:pPr/>
              <a:t>30</a:t>
            </a:fld>
            <a:endParaRPr lang="en-US" altLang="en-US"/>
          </a:p>
        </p:txBody>
      </p:sp>
    </p:spTree>
    <p:extLst>
      <p:ext uri="{BB962C8B-B14F-4D97-AF65-F5344CB8AC3E}">
        <p14:creationId xmlns:p14="http://schemas.microsoft.com/office/powerpoint/2010/main" val="2465931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chor="t"/>
          <a:lstStyle/>
          <a:p>
            <a:r>
              <a:rPr lang="en-US" altLang="en-US" dirty="0"/>
              <a:t>Operators</a:t>
            </a:r>
            <a:r>
              <a:rPr lang="en-US" altLang="en-US" sz="1800" dirty="0"/>
              <a:t> (2 of 2)</a:t>
            </a:r>
            <a:endParaRPr lang="en-IN" sz="1800" dirty="0"/>
          </a:p>
        </p:txBody>
      </p:sp>
      <p:pic>
        <p:nvPicPr>
          <p:cNvPr id="13" name="Picture 12" descr="A snapshot shows the program source code to calculate the user's pay. The source code consists of header files, main function header, and declarations and statements. Here the shift operators, and the other arithmetic operators are highlighted."/>
          <p:cNvPicPr>
            <a:picLocks noChangeAspect="1"/>
          </p:cNvPicPr>
          <p:nvPr/>
        </p:nvPicPr>
        <p:blipFill>
          <a:blip r:embed="rId2"/>
          <a:stretch>
            <a:fillRect/>
          </a:stretch>
        </p:blipFill>
        <p:spPr>
          <a:xfrm>
            <a:off x="2856412" y="1188720"/>
            <a:ext cx="6479177" cy="5669280"/>
          </a:xfrm>
          <a:prstGeom prst="rect">
            <a:avLst/>
          </a:prstGeom>
        </p:spPr>
      </p:pic>
    </p:spTree>
    <p:extLst>
      <p:ext uri="{BB962C8B-B14F-4D97-AF65-F5344CB8AC3E}">
        <p14:creationId xmlns:p14="http://schemas.microsoft.com/office/powerpoint/2010/main" val="309274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pPr eaLnBrk="1" hangingPunct="1"/>
            <a:r>
              <a:rPr lang="en-US" altLang="en-US" dirty="0"/>
              <a:t>Punctuation</a:t>
            </a:r>
            <a:r>
              <a:rPr lang="en-US" altLang="en-US" sz="1800" dirty="0"/>
              <a:t> (1 of 2)</a:t>
            </a:r>
          </a:p>
        </p:txBody>
      </p:sp>
      <p:sp>
        <p:nvSpPr>
          <p:cNvPr id="37891" name="Content Placeholder 2"/>
          <p:cNvSpPr>
            <a:spLocks noGrp="1" noChangeArrowheads="1"/>
          </p:cNvSpPr>
          <p:nvPr>
            <p:ph idx="1"/>
          </p:nvPr>
        </p:nvSpPr>
        <p:spPr/>
        <p:txBody>
          <a:bodyPr/>
          <a:lstStyle/>
          <a:p>
            <a:pPr eaLnBrk="1" hangingPunct="1"/>
            <a:r>
              <a:rPr lang="en-US" altLang="en-US" dirty="0"/>
              <a:t>Characters that mark the end of a statement, or that separate items in a list</a:t>
            </a:r>
          </a:p>
          <a:p>
            <a:pPr eaLnBrk="1" hangingPunct="1"/>
            <a:r>
              <a:rPr lang="en-US" altLang="en-US" dirty="0"/>
              <a:t>In previous C++ Program: </a:t>
            </a:r>
            <a:r>
              <a:rPr lang="en-US" altLang="en-US" dirty="0">
                <a:latin typeface="Courier New" panose="02070309020205020404" pitchFamily="49" charset="0"/>
              </a:rPr>
              <a:t>,</a:t>
            </a:r>
            <a:r>
              <a:rPr lang="en-US" altLang="en-US" dirty="0"/>
              <a:t> and </a:t>
            </a:r>
            <a:r>
              <a:rPr lang="en-US" altLang="en-US" dirty="0">
                <a:latin typeface="Courier New" panose="02070309020205020404" pitchFamily="49" charset="0"/>
              </a:rPr>
              <a:t>;</a:t>
            </a:r>
            <a:endParaRPr lang="en-US" altLang="en-US" dirty="0"/>
          </a:p>
        </p:txBody>
      </p:sp>
      <p:sp>
        <p:nvSpPr>
          <p:cNvPr id="2" name="Slide Number Placeholder 1">
            <a:extLst>
              <a:ext uri="{FF2B5EF4-FFF2-40B4-BE49-F238E27FC236}">
                <a16:creationId xmlns:a16="http://schemas.microsoft.com/office/drawing/2014/main" id="{C0D4B052-5D7C-CC3C-D64E-DA13C654D6D4}"/>
              </a:ext>
            </a:extLst>
          </p:cNvPr>
          <p:cNvSpPr>
            <a:spLocks noGrp="1"/>
          </p:cNvSpPr>
          <p:nvPr>
            <p:ph type="sldNum" sz="quarter" idx="10"/>
          </p:nvPr>
        </p:nvSpPr>
        <p:spPr/>
        <p:txBody>
          <a:bodyPr/>
          <a:lstStyle/>
          <a:p>
            <a:fld id="{0EC6667B-F6B7-4DCE-A24A-6499F00433DD}"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88"/>
            <a:ext cx="12192000" cy="1143000"/>
          </a:xfrm>
        </p:spPr>
        <p:txBody>
          <a:bodyPr/>
          <a:lstStyle/>
          <a:p>
            <a:r>
              <a:rPr lang="en-US" altLang="en-US" dirty="0"/>
              <a:t>Punctuation</a:t>
            </a:r>
            <a:r>
              <a:rPr lang="en-US" altLang="en-US" sz="1800" dirty="0"/>
              <a:t> (2 of 2)</a:t>
            </a:r>
            <a:endParaRPr lang="en-IN" sz="1800" dirty="0"/>
          </a:p>
        </p:txBody>
      </p:sp>
      <p:pic>
        <p:nvPicPr>
          <p:cNvPr id="14" name="Picture 13" descr="A snapshot shows the program source code to calculate the user's pay. The source code consists of header files, main function header, and statements. All the statements in the source are terminated by semicolon. Here the binary operator comma, and semicolon are highlighted."/>
          <p:cNvPicPr>
            <a:picLocks noChangeAspect="1"/>
          </p:cNvPicPr>
          <p:nvPr/>
        </p:nvPicPr>
        <p:blipFill>
          <a:blip r:embed="rId2"/>
          <a:stretch>
            <a:fillRect/>
          </a:stretch>
        </p:blipFill>
        <p:spPr>
          <a:xfrm>
            <a:off x="2949823" y="1167188"/>
            <a:ext cx="6292354" cy="5486400"/>
          </a:xfrm>
          <a:prstGeom prst="rect">
            <a:avLst/>
          </a:prstGeom>
        </p:spPr>
      </p:pic>
    </p:spTree>
    <p:extLst>
      <p:ext uri="{BB962C8B-B14F-4D97-AF65-F5344CB8AC3E}">
        <p14:creationId xmlns:p14="http://schemas.microsoft.com/office/powerpoint/2010/main" val="2406248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dirty="0"/>
              <a:t>Syntax</a:t>
            </a:r>
          </a:p>
        </p:txBody>
      </p:sp>
      <p:sp>
        <p:nvSpPr>
          <p:cNvPr id="39939" name="Content Placeholder 2"/>
          <p:cNvSpPr>
            <a:spLocks noGrp="1" noChangeArrowheads="1"/>
          </p:cNvSpPr>
          <p:nvPr>
            <p:ph idx="1"/>
          </p:nvPr>
        </p:nvSpPr>
        <p:spPr/>
        <p:txBody>
          <a:bodyPr/>
          <a:lstStyle/>
          <a:p>
            <a:pPr eaLnBrk="1" hangingPunct="1">
              <a:spcBef>
                <a:spcPct val="50000"/>
              </a:spcBef>
            </a:pPr>
            <a:r>
              <a:rPr lang="en-US" altLang="en-US" dirty="0"/>
              <a:t>The rules of grammar that must be followed when writing a program</a:t>
            </a:r>
          </a:p>
          <a:p>
            <a:pPr eaLnBrk="1" hangingPunct="1">
              <a:spcBef>
                <a:spcPct val="50000"/>
              </a:spcBef>
            </a:pPr>
            <a:r>
              <a:rPr lang="en-US" altLang="en-US" dirty="0"/>
              <a:t>Controls the use of key words, operators, programmer-defined symbols, and punctuation</a:t>
            </a:r>
          </a:p>
        </p:txBody>
      </p:sp>
      <p:sp>
        <p:nvSpPr>
          <p:cNvPr id="2" name="Slide Number Placeholder 1">
            <a:extLst>
              <a:ext uri="{FF2B5EF4-FFF2-40B4-BE49-F238E27FC236}">
                <a16:creationId xmlns:a16="http://schemas.microsoft.com/office/drawing/2014/main" id="{EA9799A3-831B-3119-B29C-974C24194519}"/>
              </a:ext>
            </a:extLst>
          </p:cNvPr>
          <p:cNvSpPr>
            <a:spLocks noGrp="1"/>
          </p:cNvSpPr>
          <p:nvPr>
            <p:ph type="sldNum" sz="quarter" idx="10"/>
          </p:nvPr>
        </p:nvSpPr>
        <p:spPr/>
        <p:txBody>
          <a:bodyPr/>
          <a:lstStyle/>
          <a:p>
            <a:fld id="{0EC6667B-F6B7-4DCE-A24A-6499F00433DD}"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pPr eaLnBrk="1" hangingPunct="1"/>
            <a:r>
              <a:rPr lang="en-US" altLang="en-US" dirty="0"/>
              <a:t>Variables</a:t>
            </a:r>
          </a:p>
        </p:txBody>
      </p:sp>
      <p:sp>
        <p:nvSpPr>
          <p:cNvPr id="40963" name="Content Placeholder 2"/>
          <p:cNvSpPr>
            <a:spLocks noGrp="1" noChangeArrowheads="1"/>
          </p:cNvSpPr>
          <p:nvPr>
            <p:ph idx="1"/>
          </p:nvPr>
        </p:nvSpPr>
        <p:spPr/>
        <p:txBody>
          <a:bodyPr/>
          <a:lstStyle/>
          <a:p>
            <a:pPr eaLnBrk="1" hangingPunct="1">
              <a:lnSpc>
                <a:spcPct val="90000"/>
              </a:lnSpc>
            </a:pPr>
            <a:r>
              <a:rPr lang="en-US" altLang="en-US" dirty="0"/>
              <a:t>A variable is a named storage location in the computer’s memory for holding a piece of data.</a:t>
            </a:r>
          </a:p>
          <a:p>
            <a:pPr eaLnBrk="1" hangingPunct="1">
              <a:lnSpc>
                <a:spcPct val="90000"/>
              </a:lnSpc>
            </a:pPr>
            <a:r>
              <a:rPr lang="en-US" altLang="en-US" dirty="0"/>
              <a:t>In previous C++ Program, we used three variables:</a:t>
            </a:r>
          </a:p>
          <a:p>
            <a:pPr lvl="1" eaLnBrk="1" hangingPunct="1">
              <a:lnSpc>
                <a:spcPct val="90000"/>
              </a:lnSpc>
            </a:pPr>
            <a:r>
              <a:rPr lang="en-US" altLang="en-US" dirty="0"/>
              <a:t>The </a:t>
            </a:r>
            <a:r>
              <a:rPr lang="en-US" altLang="en-US" b="1" dirty="0">
                <a:solidFill>
                  <a:srgbClr val="037797"/>
                </a:solidFill>
                <a:latin typeface="Courier New" panose="02070309020205020404" pitchFamily="49" charset="0"/>
              </a:rPr>
              <a:t>hours</a:t>
            </a:r>
            <a:r>
              <a:rPr lang="en-US" altLang="en-US" dirty="0">
                <a:solidFill>
                  <a:srgbClr val="037797"/>
                </a:solidFill>
              </a:rPr>
              <a:t> </a:t>
            </a:r>
            <a:r>
              <a:rPr lang="en-US" altLang="en-US" dirty="0"/>
              <a:t>variable was used to hold the hours worked</a:t>
            </a:r>
          </a:p>
          <a:p>
            <a:pPr lvl="1" eaLnBrk="1" hangingPunct="1">
              <a:lnSpc>
                <a:spcPct val="90000"/>
              </a:lnSpc>
            </a:pPr>
            <a:r>
              <a:rPr lang="en-US" altLang="en-US" dirty="0"/>
              <a:t>The </a:t>
            </a:r>
            <a:r>
              <a:rPr lang="en-US" altLang="en-US" b="1" dirty="0">
                <a:solidFill>
                  <a:srgbClr val="037797"/>
                </a:solidFill>
                <a:latin typeface="Courier New" panose="02070309020205020404" pitchFamily="49" charset="0"/>
              </a:rPr>
              <a:t>rate</a:t>
            </a:r>
            <a:r>
              <a:rPr lang="en-US" altLang="en-US" dirty="0">
                <a:solidFill>
                  <a:srgbClr val="037797"/>
                </a:solidFill>
              </a:rPr>
              <a:t> </a:t>
            </a:r>
            <a:r>
              <a:rPr lang="en-US" altLang="en-US" dirty="0"/>
              <a:t>variable was used to hold the pay rate</a:t>
            </a:r>
          </a:p>
          <a:p>
            <a:pPr lvl="1" eaLnBrk="1" hangingPunct="1">
              <a:lnSpc>
                <a:spcPct val="90000"/>
              </a:lnSpc>
            </a:pPr>
            <a:r>
              <a:rPr lang="en-US" altLang="en-US" dirty="0"/>
              <a:t>The </a:t>
            </a:r>
            <a:r>
              <a:rPr lang="en-US" altLang="en-US" b="1" dirty="0">
                <a:solidFill>
                  <a:srgbClr val="037797"/>
                </a:solidFill>
                <a:latin typeface="Courier New" panose="02070309020205020404" pitchFamily="49" charset="0"/>
              </a:rPr>
              <a:t>pay</a:t>
            </a:r>
            <a:r>
              <a:rPr lang="en-US" altLang="en-US" dirty="0">
                <a:solidFill>
                  <a:srgbClr val="037797"/>
                </a:solidFill>
              </a:rPr>
              <a:t> </a:t>
            </a:r>
            <a:r>
              <a:rPr lang="en-US" altLang="en-US" dirty="0"/>
              <a:t>variable was used to hold the gross pay</a:t>
            </a:r>
          </a:p>
        </p:txBody>
      </p:sp>
      <p:sp>
        <p:nvSpPr>
          <p:cNvPr id="2" name="Slide Number Placeholder 1">
            <a:extLst>
              <a:ext uri="{FF2B5EF4-FFF2-40B4-BE49-F238E27FC236}">
                <a16:creationId xmlns:a16="http://schemas.microsoft.com/office/drawing/2014/main" id="{34D720CD-B73E-30BA-992D-3790C89BC0B2}"/>
              </a:ext>
            </a:extLst>
          </p:cNvPr>
          <p:cNvSpPr>
            <a:spLocks noGrp="1"/>
          </p:cNvSpPr>
          <p:nvPr>
            <p:ph type="sldNum" sz="quarter" idx="10"/>
          </p:nvPr>
        </p:nvSpPr>
        <p:spPr/>
        <p:txBody>
          <a:bodyPr/>
          <a:lstStyle/>
          <a:p>
            <a:fld id="{0EC6667B-F6B7-4DCE-A24A-6499F00433DD}"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 Definitions</a:t>
            </a:r>
            <a:r>
              <a:rPr lang="en-US" altLang="en-US" sz="1800" dirty="0"/>
              <a:t> (1 of 3)</a:t>
            </a:r>
            <a:endParaRPr lang="en-IN" sz="1800" dirty="0"/>
          </a:p>
        </p:txBody>
      </p:sp>
      <p:sp>
        <p:nvSpPr>
          <p:cNvPr id="3" name="Content Placeholder 2"/>
          <p:cNvSpPr>
            <a:spLocks noGrp="1"/>
          </p:cNvSpPr>
          <p:nvPr>
            <p:ph idx="1"/>
          </p:nvPr>
        </p:nvSpPr>
        <p:spPr/>
        <p:txBody>
          <a:bodyPr/>
          <a:lstStyle/>
          <a:p>
            <a:pPr eaLnBrk="1" hangingPunct="1">
              <a:spcBef>
                <a:spcPts val="768"/>
              </a:spcBef>
            </a:pPr>
            <a:r>
              <a:rPr lang="en-US" altLang="en-US" dirty="0">
                <a:solidFill>
                  <a:srgbClr val="000000"/>
                </a:solidFill>
              </a:rPr>
              <a:t>To create a variable in a program you must write a variable definition (also called a variable declaration)</a:t>
            </a:r>
          </a:p>
          <a:p>
            <a:pPr eaLnBrk="1" hangingPunct="1">
              <a:spcBef>
                <a:spcPts val="5300"/>
              </a:spcBef>
            </a:pPr>
            <a:r>
              <a:rPr lang="en-US" altLang="en-US" dirty="0">
                <a:solidFill>
                  <a:srgbClr val="000000"/>
                </a:solidFill>
              </a:rPr>
              <a:t>Here is the statement from </a:t>
            </a:r>
            <a:r>
              <a:rPr lang="en-US" altLang="en-US" dirty="0"/>
              <a:t>previous C++ Program</a:t>
            </a:r>
            <a:r>
              <a:rPr lang="en-US" altLang="en-US" dirty="0">
                <a:solidFill>
                  <a:srgbClr val="000000"/>
                </a:solidFill>
              </a:rPr>
              <a:t> that defines the variables:</a:t>
            </a:r>
          </a:p>
          <a:p>
            <a:pPr marL="341313" lvl="1" indent="0" eaLnBrk="1" hangingPunct="1">
              <a:spcBef>
                <a:spcPts val="3800"/>
              </a:spcBef>
              <a:buNone/>
            </a:pPr>
            <a:r>
              <a:rPr lang="en-US" altLang="en-US" b="1" dirty="0">
                <a:latin typeface="Courier New" panose="02070309020205020404" pitchFamily="49" charset="0"/>
              </a:rPr>
              <a:t>double hours, rate, pay;</a:t>
            </a:r>
            <a:endParaRPr lang="en-US" altLang="en-US" dirty="0"/>
          </a:p>
        </p:txBody>
      </p:sp>
      <p:sp>
        <p:nvSpPr>
          <p:cNvPr id="4" name="Slide Number Placeholder 3">
            <a:extLst>
              <a:ext uri="{FF2B5EF4-FFF2-40B4-BE49-F238E27FC236}">
                <a16:creationId xmlns:a16="http://schemas.microsoft.com/office/drawing/2014/main" id="{660F05AE-156A-1E0E-4BA7-CBE311CD55A3}"/>
              </a:ext>
            </a:extLst>
          </p:cNvPr>
          <p:cNvSpPr>
            <a:spLocks noGrp="1"/>
          </p:cNvSpPr>
          <p:nvPr>
            <p:ph type="sldNum" sz="quarter" idx="10"/>
          </p:nvPr>
        </p:nvSpPr>
        <p:spPr/>
        <p:txBody>
          <a:bodyPr/>
          <a:lstStyle/>
          <a:p>
            <a:fld id="{0EC6667B-F6B7-4DCE-A24A-6499F00433DD}" type="slidenum">
              <a:rPr lang="en-US" altLang="en-US" smtClean="0"/>
              <a:pPr/>
              <a:t>36</a:t>
            </a:fld>
            <a:endParaRPr lang="en-US" altLang="en-US" dirty="0"/>
          </a:p>
        </p:txBody>
      </p:sp>
    </p:spTree>
    <p:extLst>
      <p:ext uri="{BB962C8B-B14F-4D97-AF65-F5344CB8AC3E}">
        <p14:creationId xmlns:p14="http://schemas.microsoft.com/office/powerpoint/2010/main" val="2500001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 Definitions</a:t>
            </a:r>
            <a:r>
              <a:rPr lang="en-US" altLang="en-US" sz="1800" dirty="0"/>
              <a:t> (2 of 3)</a:t>
            </a:r>
            <a:endParaRPr lang="en-IN" sz="1800" dirty="0"/>
          </a:p>
        </p:txBody>
      </p:sp>
      <p:sp>
        <p:nvSpPr>
          <p:cNvPr id="3" name="Content Placeholder 2"/>
          <p:cNvSpPr>
            <a:spLocks noGrp="1"/>
          </p:cNvSpPr>
          <p:nvPr>
            <p:ph idx="1"/>
          </p:nvPr>
        </p:nvSpPr>
        <p:spPr/>
        <p:txBody>
          <a:bodyPr/>
          <a:lstStyle/>
          <a:p>
            <a:pPr eaLnBrk="1" hangingPunct="1">
              <a:lnSpc>
                <a:spcPct val="90000"/>
              </a:lnSpc>
            </a:pPr>
            <a:r>
              <a:rPr lang="en-US" altLang="en-US" dirty="0">
                <a:solidFill>
                  <a:srgbClr val="000000"/>
                </a:solidFill>
              </a:rPr>
              <a:t>There are many different types of data, which you will learn about in this course.</a:t>
            </a:r>
          </a:p>
          <a:p>
            <a:pPr eaLnBrk="1" hangingPunct="1">
              <a:lnSpc>
                <a:spcPct val="90000"/>
              </a:lnSpc>
              <a:spcBef>
                <a:spcPts val="4200"/>
              </a:spcBef>
            </a:pPr>
            <a:r>
              <a:rPr lang="en-US" altLang="en-US" dirty="0">
                <a:solidFill>
                  <a:srgbClr val="000000"/>
                </a:solidFill>
              </a:rPr>
              <a:t>A variable holds a specific type of data.</a:t>
            </a:r>
          </a:p>
          <a:p>
            <a:pPr eaLnBrk="1" hangingPunct="1">
              <a:lnSpc>
                <a:spcPct val="90000"/>
              </a:lnSpc>
              <a:spcBef>
                <a:spcPts val="4200"/>
              </a:spcBef>
            </a:pPr>
            <a:r>
              <a:rPr lang="en-US" altLang="en-US" dirty="0">
                <a:solidFill>
                  <a:srgbClr val="000000"/>
                </a:solidFill>
              </a:rPr>
              <a:t>The variable definition specifies the type of data a variable can hold, and the variable name.</a:t>
            </a:r>
          </a:p>
        </p:txBody>
      </p:sp>
      <p:sp>
        <p:nvSpPr>
          <p:cNvPr id="4" name="Slide Number Placeholder 3">
            <a:extLst>
              <a:ext uri="{FF2B5EF4-FFF2-40B4-BE49-F238E27FC236}">
                <a16:creationId xmlns:a16="http://schemas.microsoft.com/office/drawing/2014/main" id="{3F422C50-4DDF-0099-40D6-18396D0389F4}"/>
              </a:ext>
            </a:extLst>
          </p:cNvPr>
          <p:cNvSpPr>
            <a:spLocks noGrp="1"/>
          </p:cNvSpPr>
          <p:nvPr>
            <p:ph type="sldNum" sz="quarter" idx="10"/>
          </p:nvPr>
        </p:nvSpPr>
        <p:spPr/>
        <p:txBody>
          <a:bodyPr/>
          <a:lstStyle/>
          <a:p>
            <a:fld id="{0EC6667B-F6B7-4DCE-A24A-6499F00433DD}" type="slidenum">
              <a:rPr lang="en-US" altLang="en-US" smtClean="0"/>
              <a:pPr/>
              <a:t>37</a:t>
            </a:fld>
            <a:endParaRPr lang="en-US" altLang="en-US" dirty="0"/>
          </a:p>
        </p:txBody>
      </p:sp>
    </p:spTree>
    <p:extLst>
      <p:ext uri="{BB962C8B-B14F-4D97-AF65-F5344CB8AC3E}">
        <p14:creationId xmlns:p14="http://schemas.microsoft.com/office/powerpoint/2010/main" val="218774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 Definitions</a:t>
            </a:r>
            <a:r>
              <a:rPr lang="en-US" altLang="en-US" sz="1800" dirty="0"/>
              <a:t> (3 of 3)</a:t>
            </a:r>
            <a:endParaRPr lang="en-IN" sz="1800" dirty="0"/>
          </a:p>
        </p:txBody>
      </p:sp>
      <p:sp>
        <p:nvSpPr>
          <p:cNvPr id="3" name="Content Placeholder 2"/>
          <p:cNvSpPr>
            <a:spLocks noGrp="1"/>
          </p:cNvSpPr>
          <p:nvPr>
            <p:ph idx="1"/>
          </p:nvPr>
        </p:nvSpPr>
        <p:spPr/>
        <p:txBody>
          <a:bodyPr/>
          <a:lstStyle/>
          <a:p>
            <a:pPr eaLnBrk="1" hangingPunct="1">
              <a:spcBef>
                <a:spcPts val="8500"/>
              </a:spcBef>
              <a:buFontTx/>
              <a:buChar char="•"/>
            </a:pPr>
            <a:r>
              <a:rPr lang="en-US" altLang="en-US" dirty="0">
                <a:solidFill>
                  <a:srgbClr val="000000"/>
                </a:solidFill>
              </a:rPr>
              <a:t>Once again, line 7 from </a:t>
            </a:r>
            <a:r>
              <a:rPr lang="en-US" altLang="en-US" dirty="0"/>
              <a:t>previous C++ Program</a:t>
            </a:r>
            <a:r>
              <a:rPr lang="en-US" altLang="en-US" dirty="0">
                <a:solidFill>
                  <a:srgbClr val="000000"/>
                </a:solidFill>
              </a:rPr>
              <a:t>:</a:t>
            </a:r>
          </a:p>
          <a:p>
            <a:pPr marL="342000" indent="0" eaLnBrk="1" hangingPunct="1">
              <a:spcBef>
                <a:spcPts val="3900"/>
              </a:spcBef>
              <a:buNone/>
            </a:pPr>
            <a:r>
              <a:rPr lang="en-US" altLang="en-US" b="1" dirty="0">
                <a:latin typeface="Courier New" panose="02070309020205020404" pitchFamily="49" charset="0"/>
              </a:rPr>
              <a:t>double hours, rate, pay;</a:t>
            </a:r>
          </a:p>
          <a:p>
            <a:pPr eaLnBrk="1" hangingPunct="1">
              <a:spcBef>
                <a:spcPts val="4550"/>
              </a:spcBef>
              <a:buFontTx/>
              <a:buChar char="•"/>
            </a:pPr>
            <a:r>
              <a:rPr lang="en-US" altLang="en-US" dirty="0">
                <a:solidFill>
                  <a:srgbClr val="000000"/>
                </a:solidFill>
              </a:rPr>
              <a:t>The word </a:t>
            </a:r>
            <a:r>
              <a:rPr lang="en-US" altLang="en-US" b="1" dirty="0">
                <a:solidFill>
                  <a:srgbClr val="000000"/>
                </a:solidFill>
                <a:latin typeface="Courier New" panose="02070309020205020404" pitchFamily="49" charset="0"/>
              </a:rPr>
              <a:t>double</a:t>
            </a:r>
            <a:r>
              <a:rPr lang="en-US" altLang="en-US" dirty="0">
                <a:solidFill>
                  <a:srgbClr val="000000"/>
                </a:solidFill>
              </a:rPr>
              <a:t> specifies that the variables can hold double-precision floating point numbers.</a:t>
            </a:r>
          </a:p>
        </p:txBody>
      </p:sp>
      <p:sp>
        <p:nvSpPr>
          <p:cNvPr id="4" name="Slide Number Placeholder 3">
            <a:extLst>
              <a:ext uri="{FF2B5EF4-FFF2-40B4-BE49-F238E27FC236}">
                <a16:creationId xmlns:a16="http://schemas.microsoft.com/office/drawing/2014/main" id="{D1DD329A-29B5-CBF3-77FD-0E90142EE0AB}"/>
              </a:ext>
            </a:extLst>
          </p:cNvPr>
          <p:cNvSpPr>
            <a:spLocks noGrp="1"/>
          </p:cNvSpPr>
          <p:nvPr>
            <p:ph type="sldNum" sz="quarter" idx="10"/>
          </p:nvPr>
        </p:nvSpPr>
        <p:spPr/>
        <p:txBody>
          <a:bodyPr/>
          <a:lstStyle/>
          <a:p>
            <a:fld id="{0EC6667B-F6B7-4DCE-A24A-6499F00433DD}" type="slidenum">
              <a:rPr lang="en-US" altLang="en-US" smtClean="0"/>
              <a:pPr/>
              <a:t>38</a:t>
            </a:fld>
            <a:endParaRPr lang="en-US" altLang="en-US" dirty="0"/>
          </a:p>
        </p:txBody>
      </p:sp>
    </p:spTree>
    <p:extLst>
      <p:ext uri="{BB962C8B-B14F-4D97-AF65-F5344CB8AC3E}">
        <p14:creationId xmlns:p14="http://schemas.microsoft.com/office/powerpoint/2010/main" val="2206347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pPr eaLnBrk="1" hangingPunct="1"/>
            <a:r>
              <a:rPr lang="en-US" altLang="en-US" dirty="0"/>
              <a:t>Input, Processing, and Output</a:t>
            </a:r>
          </a:p>
        </p:txBody>
      </p:sp>
      <p:sp>
        <p:nvSpPr>
          <p:cNvPr id="3" name="Content Placeholder 2"/>
          <p:cNvSpPr>
            <a:spLocks noGrp="1"/>
          </p:cNvSpPr>
          <p:nvPr>
            <p:ph idx="1"/>
          </p:nvPr>
        </p:nvSpPr>
        <p:spPr/>
        <p:txBody>
          <a:bodyPr/>
          <a:lstStyle/>
          <a:p>
            <a:pPr marL="609600" indent="-609600" eaLnBrk="1" hangingPunct="1">
              <a:lnSpc>
                <a:spcPct val="90000"/>
              </a:lnSpc>
              <a:buNone/>
              <a:defRPr/>
            </a:pPr>
            <a:r>
              <a:rPr lang="en-US" dirty="0"/>
              <a:t>Three steps that a program typically performs:</a:t>
            </a:r>
          </a:p>
          <a:p>
            <a:pPr marL="573087" indent="-457200" eaLnBrk="1" hangingPunct="1">
              <a:lnSpc>
                <a:spcPct val="90000"/>
              </a:lnSpc>
              <a:buSzPct val="90000"/>
              <a:defRPr/>
            </a:pPr>
            <a:r>
              <a:rPr lang="en-US" b="1" dirty="0"/>
              <a:t>Gather input data:</a:t>
            </a:r>
          </a:p>
          <a:p>
            <a:pPr marL="915988" lvl="1" indent="-342900" eaLnBrk="1" hangingPunct="1">
              <a:lnSpc>
                <a:spcPct val="90000"/>
              </a:lnSpc>
              <a:defRPr/>
            </a:pPr>
            <a:r>
              <a:rPr lang="en-US" dirty="0"/>
              <a:t>from keyboard</a:t>
            </a:r>
          </a:p>
          <a:p>
            <a:pPr marL="915988" lvl="1" indent="-342900" eaLnBrk="1" hangingPunct="1">
              <a:lnSpc>
                <a:spcPct val="90000"/>
              </a:lnSpc>
              <a:defRPr/>
            </a:pPr>
            <a:r>
              <a:rPr lang="en-US" dirty="0"/>
              <a:t>from files on disk drives</a:t>
            </a:r>
          </a:p>
          <a:p>
            <a:pPr marL="573087" indent="-457200" eaLnBrk="1" hangingPunct="1">
              <a:lnSpc>
                <a:spcPct val="90000"/>
              </a:lnSpc>
              <a:buSzPct val="90000"/>
              <a:defRPr/>
            </a:pPr>
            <a:r>
              <a:rPr lang="en-US" b="1" dirty="0"/>
              <a:t>Process the input data</a:t>
            </a:r>
          </a:p>
          <a:p>
            <a:pPr marL="573087" indent="-457200" eaLnBrk="1" hangingPunct="1">
              <a:lnSpc>
                <a:spcPct val="90000"/>
              </a:lnSpc>
              <a:buSzPct val="90000"/>
              <a:defRPr/>
            </a:pPr>
            <a:r>
              <a:rPr lang="en-US" b="1" dirty="0"/>
              <a:t>Display the results as output:</a:t>
            </a:r>
          </a:p>
          <a:p>
            <a:pPr marL="915988" lvl="1" indent="-342900" eaLnBrk="1" hangingPunct="1">
              <a:lnSpc>
                <a:spcPct val="90000"/>
              </a:lnSpc>
              <a:defRPr/>
            </a:pPr>
            <a:r>
              <a:rPr lang="en-US" dirty="0"/>
              <a:t>send it to the screen</a:t>
            </a:r>
          </a:p>
          <a:p>
            <a:pPr marL="915988" lvl="1" indent="-342900" eaLnBrk="1" hangingPunct="1">
              <a:lnSpc>
                <a:spcPct val="90000"/>
              </a:lnSpc>
              <a:defRPr/>
            </a:pPr>
            <a:r>
              <a:rPr lang="en-US" dirty="0"/>
              <a:t>write to a file</a:t>
            </a:r>
          </a:p>
        </p:txBody>
      </p:sp>
      <p:sp>
        <p:nvSpPr>
          <p:cNvPr id="2" name="Slide Number Placeholder 1">
            <a:extLst>
              <a:ext uri="{FF2B5EF4-FFF2-40B4-BE49-F238E27FC236}">
                <a16:creationId xmlns:a16="http://schemas.microsoft.com/office/drawing/2014/main" id="{86BD80A1-6DEA-2203-6BB6-86F57E8D517A}"/>
              </a:ext>
            </a:extLst>
          </p:cNvPr>
          <p:cNvSpPr>
            <a:spLocks noGrp="1"/>
          </p:cNvSpPr>
          <p:nvPr>
            <p:ph type="sldNum" sz="quarter" idx="10"/>
          </p:nvPr>
        </p:nvSpPr>
        <p:spPr/>
        <p:txBody>
          <a:bodyPr/>
          <a:lstStyle/>
          <a:p>
            <a:fld id="{0EC6667B-F6B7-4DCE-A24A-6499F00433DD}"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Computer Systems</a:t>
            </a:r>
            <a:endParaRPr lang="en-IN" dirty="0"/>
          </a:p>
        </p:txBody>
      </p:sp>
      <p:sp>
        <p:nvSpPr>
          <p:cNvPr id="3" name="Content Placeholder 2"/>
          <p:cNvSpPr>
            <a:spLocks noGrp="1"/>
          </p:cNvSpPr>
          <p:nvPr>
            <p:ph idx="1"/>
          </p:nvPr>
        </p:nvSpPr>
        <p:spPr/>
        <p:txBody>
          <a:bodyPr/>
          <a:lstStyle/>
          <a:p>
            <a:pPr eaLnBrk="1" hangingPunct="1">
              <a:lnSpc>
                <a:spcPct val="90000"/>
              </a:lnSpc>
              <a:spcBef>
                <a:spcPts val="720"/>
              </a:spcBef>
              <a:defRPr/>
            </a:pPr>
            <a:r>
              <a:rPr lang="en-US" dirty="0"/>
              <a:t>Computer systems consist of two main components:</a:t>
            </a:r>
          </a:p>
          <a:p>
            <a:pPr lvl="1" eaLnBrk="1" hangingPunct="1">
              <a:lnSpc>
                <a:spcPct val="90000"/>
              </a:lnSpc>
              <a:spcBef>
                <a:spcPts val="720"/>
              </a:spcBef>
              <a:defRPr/>
            </a:pPr>
            <a:r>
              <a:rPr lang="en-US" dirty="0"/>
              <a:t>Hardware devices and </a:t>
            </a:r>
          </a:p>
          <a:p>
            <a:pPr lvl="1" eaLnBrk="1" hangingPunct="1">
              <a:lnSpc>
                <a:spcPct val="90000"/>
              </a:lnSpc>
              <a:spcBef>
                <a:spcPts val="720"/>
              </a:spcBef>
              <a:defRPr/>
            </a:pPr>
            <a:r>
              <a:rPr lang="en-US" dirty="0"/>
              <a:t>Software components</a:t>
            </a:r>
            <a:endParaRPr lang="en-US" u="sng" dirty="0">
              <a:solidFill>
                <a:srgbClr val="000000"/>
              </a:solidFill>
            </a:endParaRPr>
          </a:p>
        </p:txBody>
      </p:sp>
      <p:sp>
        <p:nvSpPr>
          <p:cNvPr id="4" name="Slide Number Placeholder 3">
            <a:extLst>
              <a:ext uri="{FF2B5EF4-FFF2-40B4-BE49-F238E27FC236}">
                <a16:creationId xmlns:a16="http://schemas.microsoft.com/office/drawing/2014/main" id="{C263FCF7-0C59-9A1B-A043-6C7451BFCFAA}"/>
              </a:ext>
            </a:extLst>
          </p:cNvPr>
          <p:cNvSpPr>
            <a:spLocks noGrp="1"/>
          </p:cNvSpPr>
          <p:nvPr>
            <p:ph type="sldNum" sz="quarter" idx="10"/>
          </p:nvPr>
        </p:nvSpPr>
        <p:spPr/>
        <p:txBody>
          <a:bodyPr/>
          <a:lstStyle/>
          <a:p>
            <a:fld id="{0EC6667B-F6B7-4DCE-A24A-6499F00433DD}" type="slidenum">
              <a:rPr lang="en-US" altLang="en-US" smtClean="0"/>
              <a:pPr/>
              <a:t>4</a:t>
            </a:fld>
            <a:endParaRPr lang="en-US" altLang="en-US" dirty="0"/>
          </a:p>
        </p:txBody>
      </p:sp>
    </p:spTree>
    <p:extLst>
      <p:ext uri="{BB962C8B-B14F-4D97-AF65-F5344CB8AC3E}">
        <p14:creationId xmlns:p14="http://schemas.microsoft.com/office/powerpoint/2010/main" val="303710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2C23-507C-32A0-89E5-15CD7AEB1181}"/>
              </a:ext>
            </a:extLst>
          </p:cNvPr>
          <p:cNvSpPr>
            <a:spLocks noGrp="1"/>
          </p:cNvSpPr>
          <p:nvPr>
            <p:ph type="title"/>
          </p:nvPr>
        </p:nvSpPr>
        <p:spPr/>
        <p:txBody>
          <a:bodyPr/>
          <a:lstStyle/>
          <a:p>
            <a:r>
              <a:rPr lang="en-US" altLang="en-US" dirty="0"/>
              <a:t>The Programming Process</a:t>
            </a:r>
            <a:endParaRPr lang="en-US" dirty="0"/>
          </a:p>
        </p:txBody>
      </p:sp>
      <p:sp>
        <p:nvSpPr>
          <p:cNvPr id="3" name="Content Placeholder 2">
            <a:extLst>
              <a:ext uri="{FF2B5EF4-FFF2-40B4-BE49-F238E27FC236}">
                <a16:creationId xmlns:a16="http://schemas.microsoft.com/office/drawing/2014/main" id="{4F84C769-3652-4721-10AA-9509DA111CD8}"/>
              </a:ext>
            </a:extLst>
          </p:cNvPr>
          <p:cNvSpPr>
            <a:spLocks noGrp="1"/>
          </p:cNvSpPr>
          <p:nvPr>
            <p:ph idx="1"/>
          </p:nvPr>
        </p:nvSpPr>
        <p:spPr/>
        <p:txBody>
          <a:bodyPr/>
          <a:lstStyle/>
          <a:p>
            <a:r>
              <a:rPr lang="en-US" dirty="0"/>
              <a:t>The programming process consists of several steps, which include design, creation, testing, and debugging activities.</a:t>
            </a:r>
          </a:p>
          <a:p>
            <a:r>
              <a:rPr lang="en-US" b="1" dirty="0"/>
              <a:t>Figure-8</a:t>
            </a:r>
            <a:r>
              <a:rPr lang="en-US" dirty="0"/>
              <a:t> showing the steps recommended for the process of writing a program.</a:t>
            </a:r>
          </a:p>
        </p:txBody>
      </p:sp>
      <p:sp>
        <p:nvSpPr>
          <p:cNvPr id="4" name="Slide Number Placeholder 3">
            <a:extLst>
              <a:ext uri="{FF2B5EF4-FFF2-40B4-BE49-F238E27FC236}">
                <a16:creationId xmlns:a16="http://schemas.microsoft.com/office/drawing/2014/main" id="{95B58E73-EAF9-95F6-68F5-E8099B890B4E}"/>
              </a:ext>
            </a:extLst>
          </p:cNvPr>
          <p:cNvSpPr>
            <a:spLocks noGrp="1"/>
          </p:cNvSpPr>
          <p:nvPr>
            <p:ph type="sldNum" sz="quarter" idx="10"/>
          </p:nvPr>
        </p:nvSpPr>
        <p:spPr/>
        <p:txBody>
          <a:bodyPr/>
          <a:lstStyle/>
          <a:p>
            <a:fld id="{0EC6667B-F6B7-4DCE-A24A-6499F00433DD}" type="slidenum">
              <a:rPr lang="en-US" altLang="en-US" smtClean="0"/>
              <a:pPr/>
              <a:t>40</a:t>
            </a:fld>
            <a:endParaRPr lang="en-US" altLang="en-US" dirty="0"/>
          </a:p>
        </p:txBody>
      </p:sp>
    </p:spTree>
    <p:extLst>
      <p:ext uri="{BB962C8B-B14F-4D97-AF65-F5344CB8AC3E}">
        <p14:creationId xmlns:p14="http://schemas.microsoft.com/office/powerpoint/2010/main" val="3121636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pPr eaLnBrk="1" hangingPunct="1"/>
            <a:r>
              <a:rPr lang="en-US" altLang="en-US" dirty="0"/>
              <a:t>The Programming Process</a:t>
            </a:r>
          </a:p>
        </p:txBody>
      </p:sp>
      <p:pic>
        <p:nvPicPr>
          <p:cNvPr id="48131" name="Picture 4" descr="A snapshot shows a series of steps required to run a program. 1. Clearly define what the program is to do. 2. Visualize the program running on the computer. 3. Use design tools such as a hierarchy chart, flowcharts, or pseudo code to create a model of the program. 4. Check the model for logical errors. 5. Type the code, save it, and compile it. 6. Correct any errors found during compilation. Repeat steps 5 and 6 as many times as necessary. 7. Run the program with test data for input. 8. Correct any errors found while running the program. 9. Validate the results of the progra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001" t="13889" r="9868" b="12500"/>
          <a:stretch/>
        </p:blipFill>
        <p:spPr>
          <a:xfrm>
            <a:off x="1593009" y="1066800"/>
            <a:ext cx="9005983" cy="5486400"/>
          </a:xfrm>
          <a:noFill/>
        </p:spPr>
      </p:pic>
      <p:sp>
        <p:nvSpPr>
          <p:cNvPr id="2" name="Slide Number Placeholder 1">
            <a:extLst>
              <a:ext uri="{FF2B5EF4-FFF2-40B4-BE49-F238E27FC236}">
                <a16:creationId xmlns:a16="http://schemas.microsoft.com/office/drawing/2014/main" id="{78E7D1B7-C1C4-68E2-083E-A0B4BCFCBA0C}"/>
              </a:ext>
            </a:extLst>
          </p:cNvPr>
          <p:cNvSpPr>
            <a:spLocks noGrp="1"/>
          </p:cNvSpPr>
          <p:nvPr>
            <p:ph type="sldNum" sz="quarter" idx="10"/>
          </p:nvPr>
        </p:nvSpPr>
        <p:spPr/>
        <p:txBody>
          <a:bodyPr/>
          <a:lstStyle/>
          <a:p>
            <a:fld id="{0EC6667B-F6B7-4DCE-A24A-6499F00433DD}" type="slidenum">
              <a:rPr lang="en-US" altLang="en-US" smtClean="0"/>
              <a:pPr/>
              <a:t>41</a:t>
            </a:fld>
            <a:endParaRPr lang="en-US" altLang="en-US" dirty="0"/>
          </a:p>
        </p:txBody>
      </p:sp>
      <p:sp>
        <p:nvSpPr>
          <p:cNvPr id="3" name="Text Box 12">
            <a:extLst>
              <a:ext uri="{FF2B5EF4-FFF2-40B4-BE49-F238E27FC236}">
                <a16:creationId xmlns:a16="http://schemas.microsoft.com/office/drawing/2014/main" id="{BE780511-5ED4-E2AE-E363-5FA8550B9809}"/>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Figure-8:	</a:t>
            </a:r>
            <a:r>
              <a:rPr lang="en-US" dirty="0"/>
              <a:t>Steps for writing a program</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Procedural and Object-Oriented Programming</a:t>
            </a:r>
          </a:p>
        </p:txBody>
      </p:sp>
      <p:sp>
        <p:nvSpPr>
          <p:cNvPr id="50179" name="Content Placeholder 2"/>
          <p:cNvSpPr>
            <a:spLocks noGrp="1" noChangeArrowheads="1"/>
          </p:cNvSpPr>
          <p:nvPr>
            <p:ph idx="1"/>
          </p:nvPr>
        </p:nvSpPr>
        <p:spPr/>
        <p:txBody>
          <a:bodyPr/>
          <a:lstStyle/>
          <a:p>
            <a:pPr eaLnBrk="1" hangingPunct="1"/>
            <a:r>
              <a:rPr lang="en-US" dirty="0"/>
              <a:t>Procedural programming and object-oriented programming are two ways of thinking about software development and program design.</a:t>
            </a:r>
            <a:endParaRPr lang="en-US" altLang="en-US" dirty="0"/>
          </a:p>
          <a:p>
            <a:pPr eaLnBrk="1" hangingPunct="1"/>
            <a:r>
              <a:rPr lang="en-US" altLang="en-US" b="1" dirty="0"/>
              <a:t>Procedural programming</a:t>
            </a:r>
            <a:r>
              <a:rPr lang="en-US" altLang="en-US" dirty="0"/>
              <a:t>: focus is on the process.</a:t>
            </a:r>
          </a:p>
          <a:p>
            <a:pPr lvl="1" eaLnBrk="1" hangingPunct="1"/>
            <a:r>
              <a:rPr lang="en-US" dirty="0"/>
              <a:t>The programmer constructs procedures (or functions, as they are called in C++)</a:t>
            </a:r>
          </a:p>
          <a:p>
            <a:pPr lvl="1" eaLnBrk="1" hangingPunct="1"/>
            <a:r>
              <a:rPr lang="en-US" dirty="0"/>
              <a:t>The procedures each contain their own variables and commonly share variables with other procedures.</a:t>
            </a:r>
            <a:endParaRPr lang="en-US" altLang="en-US" dirty="0"/>
          </a:p>
          <a:p>
            <a:pPr eaLnBrk="1" hangingPunct="1"/>
            <a:r>
              <a:rPr lang="en-US" altLang="en-US" b="1" dirty="0"/>
              <a:t>Object-Oriented programming</a:t>
            </a:r>
            <a:r>
              <a:rPr lang="en-US" altLang="en-US" dirty="0"/>
              <a:t>: focus is on objects</a:t>
            </a:r>
          </a:p>
          <a:p>
            <a:pPr lvl="1" eaLnBrk="1" hangingPunct="1"/>
            <a:r>
              <a:rPr lang="en-US" dirty="0"/>
              <a:t>An object is a programming element that contains data and the procedures that operate on the data. </a:t>
            </a:r>
            <a:endParaRPr lang="en-US" altLang="en-US" dirty="0"/>
          </a:p>
          <a:p>
            <a:pPr lvl="1" eaLnBrk="1" hangingPunct="1"/>
            <a:r>
              <a:rPr lang="en-US" altLang="en-US" dirty="0"/>
              <a:t>Messages sent to objects to perform operations.</a:t>
            </a:r>
          </a:p>
        </p:txBody>
      </p:sp>
      <p:sp>
        <p:nvSpPr>
          <p:cNvPr id="3" name="Slide Number Placeholder 2">
            <a:extLst>
              <a:ext uri="{FF2B5EF4-FFF2-40B4-BE49-F238E27FC236}">
                <a16:creationId xmlns:a16="http://schemas.microsoft.com/office/drawing/2014/main" id="{4A203188-0EED-5658-528D-232472FC561A}"/>
              </a:ext>
            </a:extLst>
          </p:cNvPr>
          <p:cNvSpPr>
            <a:spLocks noGrp="1"/>
          </p:cNvSpPr>
          <p:nvPr>
            <p:ph type="sldNum" sz="quarter" idx="10"/>
          </p:nvPr>
        </p:nvSpPr>
        <p:spPr/>
        <p:txBody>
          <a:bodyPr/>
          <a:lstStyle/>
          <a:p>
            <a:fld id="{0EC6667B-F6B7-4DCE-A24A-6499F00433DD}" type="slidenum">
              <a:rPr lang="en-US" altLang="en-US" smtClean="0"/>
              <a:pPr/>
              <a:t>42</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Computer Hardware Component Categories</a:t>
            </a:r>
          </a:p>
        </p:txBody>
      </p:sp>
      <p:sp>
        <p:nvSpPr>
          <p:cNvPr id="8195" name="Content Placeholder 2"/>
          <p:cNvSpPr>
            <a:spLocks noGrp="1" noChangeArrowheads="1"/>
          </p:cNvSpPr>
          <p:nvPr>
            <p:ph idx="1"/>
          </p:nvPr>
        </p:nvSpPr>
        <p:spPr/>
        <p:txBody>
          <a:bodyPr/>
          <a:lstStyle/>
          <a:p>
            <a:pPr eaLnBrk="1" hangingPunct="1"/>
            <a:r>
              <a:rPr lang="en-US" altLang="en-US" dirty="0"/>
              <a:t>Hardware refers to the physical components of which a computer is made. A computer is not an individual device, but a system of devices.</a:t>
            </a:r>
          </a:p>
          <a:p>
            <a:pPr eaLnBrk="1" hangingPunct="1"/>
            <a:r>
              <a:rPr lang="en-US" dirty="0"/>
              <a:t>A typical computer system consists of the following major hardware components:</a:t>
            </a:r>
            <a:endParaRPr lang="en-US" altLang="en-US" dirty="0"/>
          </a:p>
          <a:p>
            <a:pPr marL="855663" lvl="1" indent="-514350" eaLnBrk="1" hangingPunct="1">
              <a:buFontTx/>
              <a:buAutoNum type="arabicPeriod"/>
            </a:pPr>
            <a:r>
              <a:rPr lang="en-US" altLang="en-US" dirty="0"/>
              <a:t>Central Processing Unit (CPU)</a:t>
            </a:r>
          </a:p>
          <a:p>
            <a:pPr marL="855663" lvl="1" indent="-514350" eaLnBrk="1" hangingPunct="1">
              <a:buFontTx/>
              <a:buAutoNum type="arabicPeriod"/>
            </a:pPr>
            <a:r>
              <a:rPr lang="en-US" altLang="en-US" dirty="0"/>
              <a:t>Main Memory</a:t>
            </a:r>
          </a:p>
          <a:p>
            <a:pPr marL="855663" lvl="1" indent="-514350" eaLnBrk="1" hangingPunct="1">
              <a:buFontTx/>
              <a:buAutoNum type="arabicPeriod"/>
            </a:pPr>
            <a:r>
              <a:rPr lang="en-US" altLang="en-US" dirty="0"/>
              <a:t>Secondary Memory / Storage</a:t>
            </a:r>
          </a:p>
          <a:p>
            <a:pPr marL="855663" lvl="1" indent="-514350" eaLnBrk="1" hangingPunct="1">
              <a:buFontTx/>
              <a:buAutoNum type="arabicPeriod"/>
            </a:pPr>
            <a:r>
              <a:rPr lang="en-US" altLang="en-US" dirty="0"/>
              <a:t>Input Devices</a:t>
            </a:r>
          </a:p>
          <a:p>
            <a:pPr marL="855663" lvl="1" indent="-514350" eaLnBrk="1" hangingPunct="1">
              <a:buFontTx/>
              <a:buAutoNum type="arabicPeriod"/>
            </a:pPr>
            <a:r>
              <a:rPr lang="en-US" altLang="en-US" dirty="0"/>
              <a:t>Output Devices</a:t>
            </a:r>
          </a:p>
        </p:txBody>
      </p:sp>
      <p:sp>
        <p:nvSpPr>
          <p:cNvPr id="3" name="Slide Number Placeholder 2">
            <a:extLst>
              <a:ext uri="{FF2B5EF4-FFF2-40B4-BE49-F238E27FC236}">
                <a16:creationId xmlns:a16="http://schemas.microsoft.com/office/drawing/2014/main" id="{AC93B449-4238-3786-B3EF-91754073179F}"/>
              </a:ext>
            </a:extLst>
          </p:cNvPr>
          <p:cNvSpPr>
            <a:spLocks noGrp="1"/>
          </p:cNvSpPr>
          <p:nvPr>
            <p:ph type="sldNum" sz="quarter" idx="10"/>
          </p:nvPr>
        </p:nvSpPr>
        <p:spPr/>
        <p:txBody>
          <a:bodyPr/>
          <a:lstStyle/>
          <a:p>
            <a:fld id="{0EC6667B-F6B7-4DCE-A24A-6499F00433DD}"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84"/>
            <a:ext cx="12192000" cy="1143000"/>
          </a:xfrm>
        </p:spPr>
        <p:txBody>
          <a:bodyPr/>
          <a:lstStyle/>
          <a:p>
            <a:r>
              <a:rPr lang="en-US" altLang="en-US" dirty="0"/>
              <a:t>Computer Hardware</a:t>
            </a:r>
            <a:endParaRPr lang="en-IN" dirty="0"/>
          </a:p>
        </p:txBody>
      </p:sp>
      <p:pic>
        <p:nvPicPr>
          <p:cNvPr id="4" name="Picture 5" descr="The functions of CPU are displayed. The central processing Unit (CPU) accepts all the information through the input devices such as webcam, joystick, keyboard, graphic tablet. The main memory (RAM) stores the inputs and sends to the central processing unit for processing. The output is then obtained through output devices such as monitor, printer, and speaker. The processed outputs can also be stored in secondary storage de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71" y="1066800"/>
            <a:ext cx="762065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a:extLst>
              <a:ext uri="{FF2B5EF4-FFF2-40B4-BE49-F238E27FC236}">
                <a16:creationId xmlns:a16="http://schemas.microsoft.com/office/drawing/2014/main" id="{A44F8F0C-F4CD-A758-9E59-55186EE1800C}"/>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Figure-1:	</a:t>
            </a:r>
            <a:r>
              <a:rPr lang="en-US" dirty="0">
                <a:latin typeface="Calibri" panose="020F0502020204030204" pitchFamily="34" charset="0"/>
                <a:cs typeface="Calibri" panose="020F0502020204030204" pitchFamily="34" charset="0"/>
              </a:rPr>
              <a:t>Typical devices in a computer system</a:t>
            </a:r>
          </a:p>
        </p:txBody>
      </p:sp>
      <p:sp>
        <p:nvSpPr>
          <p:cNvPr id="7" name="Slide Number Placeholder 6">
            <a:extLst>
              <a:ext uri="{FF2B5EF4-FFF2-40B4-BE49-F238E27FC236}">
                <a16:creationId xmlns:a16="http://schemas.microsoft.com/office/drawing/2014/main" id="{E6DF4265-8387-603A-BF4C-39382AEDB084}"/>
              </a:ext>
            </a:extLst>
          </p:cNvPr>
          <p:cNvSpPr>
            <a:spLocks noGrp="1"/>
          </p:cNvSpPr>
          <p:nvPr>
            <p:ph type="sldNum" sz="quarter" idx="10"/>
          </p:nvPr>
        </p:nvSpPr>
        <p:spPr/>
        <p:txBody>
          <a:bodyPr/>
          <a:lstStyle/>
          <a:p>
            <a:fld id="{0EC6667B-F6B7-4DCE-A24A-6499F00433DD}" type="slidenum">
              <a:rPr lang="en-US" altLang="en-US" smtClean="0"/>
              <a:pPr/>
              <a:t>6</a:t>
            </a:fld>
            <a:endParaRPr lang="en-US" altLang="en-US" dirty="0"/>
          </a:p>
        </p:txBody>
      </p:sp>
    </p:spTree>
    <p:extLst>
      <p:ext uri="{BB962C8B-B14F-4D97-AF65-F5344CB8AC3E}">
        <p14:creationId xmlns:p14="http://schemas.microsoft.com/office/powerpoint/2010/main" val="244617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dirty="0"/>
              <a:t>Central Processing Unit (CPU)</a:t>
            </a:r>
          </a:p>
        </p:txBody>
      </p:sp>
      <p:sp>
        <p:nvSpPr>
          <p:cNvPr id="10243" name="Content Placeholder 2"/>
          <p:cNvSpPr>
            <a:spLocks noGrp="1" noChangeArrowheads="1"/>
          </p:cNvSpPr>
          <p:nvPr>
            <p:ph idx="1"/>
          </p:nvPr>
        </p:nvSpPr>
        <p:spPr/>
        <p:txBody>
          <a:bodyPr/>
          <a:lstStyle/>
          <a:p>
            <a:pPr eaLnBrk="1" hangingPunct="1">
              <a:lnSpc>
                <a:spcPct val="90000"/>
              </a:lnSpc>
            </a:pPr>
            <a:r>
              <a:rPr lang="en-US" altLang="en-US" dirty="0"/>
              <a:t>The central processing unit, or CPU, is the part of a computer that actually runs programs. The CPU is the most important component in a computer because without it, the computer could not run software.</a:t>
            </a:r>
          </a:p>
          <a:p>
            <a:pPr eaLnBrk="1" hangingPunct="1">
              <a:lnSpc>
                <a:spcPct val="90000"/>
              </a:lnSpc>
            </a:pPr>
            <a:r>
              <a:rPr lang="en-US" altLang="en-US" dirty="0"/>
              <a:t>The CPU’s job is to fetch instructions, follow the instructions, and produce (compute) some result. </a:t>
            </a:r>
          </a:p>
          <a:p>
            <a:pPr eaLnBrk="1" hangingPunct="1">
              <a:lnSpc>
                <a:spcPct val="90000"/>
              </a:lnSpc>
            </a:pPr>
            <a:r>
              <a:rPr lang="en-US" altLang="en-US" dirty="0"/>
              <a:t>Central processing unit (CPU) comprised of two parts:</a:t>
            </a:r>
          </a:p>
          <a:p>
            <a:pPr lvl="1" eaLnBrk="1" hangingPunct="1">
              <a:lnSpc>
                <a:spcPct val="90000"/>
              </a:lnSpc>
            </a:pPr>
            <a:r>
              <a:rPr lang="en-US" altLang="en-US" dirty="0"/>
              <a:t>Control Unit</a:t>
            </a:r>
          </a:p>
          <a:p>
            <a:pPr lvl="2" eaLnBrk="1" hangingPunct="1">
              <a:lnSpc>
                <a:spcPct val="90000"/>
              </a:lnSpc>
            </a:pPr>
            <a:r>
              <a:rPr lang="en-US" altLang="en-US" dirty="0"/>
              <a:t>Retrieves and decodes program instructions</a:t>
            </a:r>
          </a:p>
          <a:p>
            <a:pPr lvl="2" eaLnBrk="1" hangingPunct="1">
              <a:lnSpc>
                <a:spcPct val="90000"/>
              </a:lnSpc>
            </a:pPr>
            <a:r>
              <a:rPr lang="en-US" altLang="en-US" dirty="0"/>
              <a:t>Coordinates activities of all other parts of computer</a:t>
            </a:r>
          </a:p>
          <a:p>
            <a:pPr lvl="1" eaLnBrk="1" hangingPunct="1">
              <a:lnSpc>
                <a:spcPct val="90000"/>
              </a:lnSpc>
            </a:pPr>
            <a:r>
              <a:rPr lang="en-US" altLang="en-US" dirty="0"/>
              <a:t>Arithmetic &amp; Logic Unit</a:t>
            </a:r>
          </a:p>
          <a:p>
            <a:pPr lvl="2" eaLnBrk="1" hangingPunct="1">
              <a:lnSpc>
                <a:spcPct val="90000"/>
              </a:lnSpc>
            </a:pPr>
            <a:r>
              <a:rPr lang="en-US" altLang="en-US" dirty="0"/>
              <a:t>Hardware optimized for high-speed numeric calculation</a:t>
            </a:r>
          </a:p>
          <a:p>
            <a:pPr lvl="2" eaLnBrk="1" hangingPunct="1">
              <a:lnSpc>
                <a:spcPct val="90000"/>
              </a:lnSpc>
            </a:pPr>
            <a:r>
              <a:rPr lang="en-US" altLang="en-US" dirty="0"/>
              <a:t>Hardware designed for true/false, yes/no decisions</a:t>
            </a:r>
          </a:p>
        </p:txBody>
      </p:sp>
      <p:sp>
        <p:nvSpPr>
          <p:cNvPr id="2" name="Slide Number Placeholder 1">
            <a:extLst>
              <a:ext uri="{FF2B5EF4-FFF2-40B4-BE49-F238E27FC236}">
                <a16:creationId xmlns:a16="http://schemas.microsoft.com/office/drawing/2014/main" id="{886F7859-DFE6-921D-6CE5-ADCD7B0C2999}"/>
              </a:ext>
            </a:extLst>
          </p:cNvPr>
          <p:cNvSpPr>
            <a:spLocks noGrp="1"/>
          </p:cNvSpPr>
          <p:nvPr>
            <p:ph type="sldNum" sz="quarter" idx="10"/>
          </p:nvPr>
        </p:nvSpPr>
        <p:spPr/>
        <p:txBody>
          <a:bodyPr/>
          <a:lstStyle/>
          <a:p>
            <a:fld id="{0EC6667B-F6B7-4DCE-A24A-6499F00433DD}"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66200" cy="1143000"/>
          </a:xfrm>
        </p:spPr>
        <p:txBody>
          <a:bodyPr/>
          <a:lstStyle/>
          <a:p>
            <a:r>
              <a:rPr lang="en-US" altLang="en-US" dirty="0"/>
              <a:t>CPU Organization</a:t>
            </a:r>
            <a:endParaRPr lang="en-IN" dirty="0"/>
          </a:p>
        </p:txBody>
      </p:sp>
      <p:pic>
        <p:nvPicPr>
          <p:cNvPr id="4" name="Picture 3" descr="The figure explains the working of the central processing unit. The arithmetic and logic unit and control unit inside the central processing unit (CPU) accepts the instructions (input) and converts it to the result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600" y="1224256"/>
            <a:ext cx="10108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a:extLst>
              <a:ext uri="{FF2B5EF4-FFF2-40B4-BE49-F238E27FC236}">
                <a16:creationId xmlns:a16="http://schemas.microsoft.com/office/drawing/2014/main" id="{36FAA4E5-68D7-F915-B0B4-F9D21BCDC6B0}"/>
              </a:ext>
            </a:extLst>
          </p:cNvPr>
          <p:cNvSpPr txBox="1">
            <a:spLocks noChangeArrowheads="1"/>
          </p:cNvSpPr>
          <p:nvPr/>
        </p:nvSpPr>
        <p:spPr bwMode="auto">
          <a:xfrm>
            <a:off x="0" y="6488668"/>
            <a:ext cx="117043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0" indent="-1143000">
              <a:tabLst>
                <a:tab pos="1143000" algn="l"/>
              </a:tabLst>
            </a:pPr>
            <a:r>
              <a:rPr lang="en-US" altLang="en-US" b="1" dirty="0">
                <a:cs typeface="Arial" panose="020B0604020202020204" pitchFamily="34" charset="0"/>
              </a:rPr>
              <a:t>Figure-2:	</a:t>
            </a:r>
            <a:r>
              <a:rPr lang="en-US" dirty="0"/>
              <a:t>Organization of a CPU</a:t>
            </a:r>
            <a:endParaRPr lang="en-US" dirty="0">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D82CE99D-ED5A-4D8C-C796-E48FC16FE43E}"/>
              </a:ext>
            </a:extLst>
          </p:cNvPr>
          <p:cNvSpPr>
            <a:spLocks noGrp="1"/>
          </p:cNvSpPr>
          <p:nvPr>
            <p:ph type="sldNum" sz="quarter" idx="10"/>
          </p:nvPr>
        </p:nvSpPr>
        <p:spPr/>
        <p:txBody>
          <a:bodyPr/>
          <a:lstStyle/>
          <a:p>
            <a:fld id="{0EC6667B-F6B7-4DCE-A24A-6499F00433DD}" type="slidenum">
              <a:rPr lang="en-US" altLang="en-US" smtClean="0"/>
              <a:pPr/>
              <a:t>8</a:t>
            </a:fld>
            <a:endParaRPr lang="en-US" altLang="en-US" dirty="0"/>
          </a:p>
        </p:txBody>
      </p:sp>
    </p:spTree>
    <p:extLst>
      <p:ext uri="{BB962C8B-B14F-4D97-AF65-F5344CB8AC3E}">
        <p14:creationId xmlns:p14="http://schemas.microsoft.com/office/powerpoint/2010/main" val="177804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pPr eaLnBrk="1" hangingPunct="1"/>
            <a:r>
              <a:rPr lang="en-US" altLang="en-US" dirty="0"/>
              <a:t>Main Memory</a:t>
            </a:r>
            <a:r>
              <a:rPr lang="en-US" altLang="en-US" sz="1800" dirty="0"/>
              <a:t> (1 of 2)</a:t>
            </a:r>
          </a:p>
        </p:txBody>
      </p:sp>
      <p:sp>
        <p:nvSpPr>
          <p:cNvPr id="3" name="Content Placeholder 2"/>
          <p:cNvSpPr>
            <a:spLocks noGrp="1"/>
          </p:cNvSpPr>
          <p:nvPr>
            <p:ph idx="1"/>
          </p:nvPr>
        </p:nvSpPr>
        <p:spPr/>
        <p:txBody>
          <a:bodyPr>
            <a:normAutofit/>
          </a:bodyPr>
          <a:lstStyle/>
          <a:p>
            <a:pPr eaLnBrk="1" hangingPunct="1">
              <a:defRPr/>
            </a:pPr>
            <a:r>
              <a:rPr lang="en-US" dirty="0"/>
              <a:t>Main memory</a:t>
            </a:r>
            <a:r>
              <a:rPr lang="en-US" dirty="0">
                <a:solidFill>
                  <a:srgbClr val="000000"/>
                </a:solidFill>
              </a:rPr>
              <a:t> – where the computer stores a program while the program is running, as well as the data with which the program is working.</a:t>
            </a:r>
            <a:endParaRPr lang="en-US" dirty="0"/>
          </a:p>
          <a:p>
            <a:pPr eaLnBrk="1" hangingPunct="1">
              <a:defRPr/>
            </a:pPr>
            <a:r>
              <a:rPr lang="en-US" dirty="0"/>
              <a:t>Main memory</a:t>
            </a:r>
            <a:r>
              <a:rPr lang="en-US" dirty="0">
                <a:solidFill>
                  <a:srgbClr val="000000"/>
                </a:solidFill>
              </a:rPr>
              <a:t> a</a:t>
            </a:r>
            <a:r>
              <a:rPr lang="en-US" dirty="0"/>
              <a:t>lso called Random Access Memory (RAM), because the CPU is able to quickly access data stored at any random location in RAM.</a:t>
            </a:r>
          </a:p>
          <a:p>
            <a:pPr eaLnBrk="1" hangingPunct="1">
              <a:defRPr/>
            </a:pPr>
            <a:r>
              <a:rPr lang="en-US" dirty="0"/>
              <a:t>RAM is volatile. Main memory is erased when program terminates or computer is turned off</a:t>
            </a:r>
          </a:p>
          <a:p>
            <a:pPr eaLnBrk="1" hangingPunct="1">
              <a:defRPr/>
            </a:pPr>
            <a:r>
              <a:rPr lang="en-US" dirty="0"/>
              <a:t>Computer memory is organized as follows:</a:t>
            </a:r>
          </a:p>
          <a:p>
            <a:pPr lvl="1" eaLnBrk="1" hangingPunct="1">
              <a:defRPr/>
            </a:pPr>
            <a:r>
              <a:rPr lang="en-US" dirty="0"/>
              <a:t>bit: smallest piece of memory. Has values 0 (off, false) or 1 (on, true)</a:t>
            </a:r>
          </a:p>
          <a:p>
            <a:pPr lvl="1" eaLnBrk="1" hangingPunct="1">
              <a:defRPr/>
            </a:pPr>
            <a:r>
              <a:rPr lang="en-US" dirty="0"/>
              <a:t>byte: 8 consecutive bits. Each byte has a unique addresses.</a:t>
            </a:r>
          </a:p>
        </p:txBody>
      </p:sp>
      <p:sp>
        <p:nvSpPr>
          <p:cNvPr id="2" name="Slide Number Placeholder 1">
            <a:extLst>
              <a:ext uri="{FF2B5EF4-FFF2-40B4-BE49-F238E27FC236}">
                <a16:creationId xmlns:a16="http://schemas.microsoft.com/office/drawing/2014/main" id="{AE99468D-3AD4-475B-6F6A-D67DAE329EAD}"/>
              </a:ext>
            </a:extLst>
          </p:cNvPr>
          <p:cNvSpPr>
            <a:spLocks noGrp="1"/>
          </p:cNvSpPr>
          <p:nvPr>
            <p:ph type="sldNum" sz="quarter" idx="10"/>
          </p:nvPr>
        </p:nvSpPr>
        <p:spPr/>
        <p:txBody>
          <a:bodyPr/>
          <a:lstStyle/>
          <a:p>
            <a:fld id="{0EC6667B-F6B7-4DCE-A24A-6499F00433DD}"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1702</TotalTime>
  <Words>2477</Words>
  <Application>Microsoft Office PowerPoint</Application>
  <PresentationFormat>Widescreen</PresentationFormat>
  <Paragraphs>253</Paragraphs>
  <Slides>42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Calibri</vt:lpstr>
      <vt:lpstr>Cambria</vt:lpstr>
      <vt:lpstr>Courier New</vt:lpstr>
      <vt:lpstr>Lucida Console</vt:lpstr>
      <vt:lpstr>Default Design</vt:lpstr>
      <vt:lpstr>Equation</vt:lpstr>
      <vt:lpstr>Introduction to</vt:lpstr>
      <vt:lpstr>What is a Computer?</vt:lpstr>
      <vt:lpstr>Why Program?</vt:lpstr>
      <vt:lpstr>Computer Systems</vt:lpstr>
      <vt:lpstr>Computer Hardware Component Categories</vt:lpstr>
      <vt:lpstr>Computer Hardware</vt:lpstr>
      <vt:lpstr>Central Processing Unit (CPU)</vt:lpstr>
      <vt:lpstr>CPU Organization</vt:lpstr>
      <vt:lpstr>Main Memory (1 of 2)</vt:lpstr>
      <vt:lpstr>Main Memory (2 of 2)</vt:lpstr>
      <vt:lpstr>Secondary Storage</vt:lpstr>
      <vt:lpstr>Input Devices</vt:lpstr>
      <vt:lpstr>Output Devices</vt:lpstr>
      <vt:lpstr>Software or Programs</vt:lpstr>
      <vt:lpstr>Programs and Programming Languages  (1 of 2)</vt:lpstr>
      <vt:lpstr>Example Algorithm for Calculating Gross Pay</vt:lpstr>
      <vt:lpstr>Machine Language (1 of 2)</vt:lpstr>
      <vt:lpstr>Machine Language (2 of 2)</vt:lpstr>
      <vt:lpstr>Programs and Programming Languages  (2 of 2)</vt:lpstr>
      <vt:lpstr>Some Well-Known Programming Languages</vt:lpstr>
      <vt:lpstr>From a High-Level Program  to an Executable File (1 of 2)</vt:lpstr>
      <vt:lpstr>From a High-Level Program  to an Executable File (2 of 2)</vt:lpstr>
      <vt:lpstr>Integrated Development Environments (IDE) (1 of 2)</vt:lpstr>
      <vt:lpstr>Integrated Development Environments (IDE) (2 of 2)</vt:lpstr>
      <vt:lpstr>What is a Program Made of?</vt:lpstr>
      <vt:lpstr>C++ Program</vt:lpstr>
      <vt:lpstr>Key Words (1 of 2)</vt:lpstr>
      <vt:lpstr>Key Words (2 of 2)</vt:lpstr>
      <vt:lpstr>Programmer-Defined Identifiers</vt:lpstr>
      <vt:lpstr>Operators (1 of 2)</vt:lpstr>
      <vt:lpstr>Operators (2 of 2)</vt:lpstr>
      <vt:lpstr>Punctuation (1 of 2)</vt:lpstr>
      <vt:lpstr>Punctuation (2 of 2)</vt:lpstr>
      <vt:lpstr>Syntax</vt:lpstr>
      <vt:lpstr>Variables</vt:lpstr>
      <vt:lpstr>Variable Definitions (1 of 3)</vt:lpstr>
      <vt:lpstr>Variable Definitions (2 of 3)</vt:lpstr>
      <vt:lpstr>Variable Definitions (3 of 3)</vt:lpstr>
      <vt:lpstr>Input, Processing, and Output</vt:lpstr>
      <vt:lpstr>The Programming Process</vt:lpstr>
      <vt:lpstr>The Programming Process</vt:lpstr>
      <vt:lpstr>Procedural and Object-Oriented Programming</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Programming</dc:subject>
  <dc:creator>Tony Gaddis</dc:creator>
  <cp:lastModifiedBy>SYED NASEEM AFZAL</cp:lastModifiedBy>
  <cp:revision>180</cp:revision>
  <dcterms:created xsi:type="dcterms:W3CDTF">2011-02-16T20:47:20Z</dcterms:created>
  <dcterms:modified xsi:type="dcterms:W3CDTF">2023-02-19T03:02:15Z</dcterms:modified>
</cp:coreProperties>
</file>