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429" r:id="rId2"/>
    <p:sldId id="379" r:id="rId3"/>
    <p:sldId id="382" r:id="rId4"/>
    <p:sldId id="436" r:id="rId5"/>
    <p:sldId id="383" r:id="rId6"/>
    <p:sldId id="384" r:id="rId7"/>
    <p:sldId id="385" r:id="rId8"/>
    <p:sldId id="386" r:id="rId9"/>
    <p:sldId id="387" r:id="rId10"/>
    <p:sldId id="388" r:id="rId11"/>
    <p:sldId id="389" r:id="rId12"/>
    <p:sldId id="390" r:id="rId13"/>
    <p:sldId id="391" r:id="rId14"/>
    <p:sldId id="317" r:id="rId15"/>
    <p:sldId id="392" r:id="rId16"/>
    <p:sldId id="393" r:id="rId17"/>
    <p:sldId id="394" r:id="rId18"/>
    <p:sldId id="395" r:id="rId19"/>
    <p:sldId id="396" r:id="rId20"/>
    <p:sldId id="321" r:id="rId21"/>
    <p:sldId id="397" r:id="rId22"/>
    <p:sldId id="398" r:id="rId23"/>
    <p:sldId id="325" r:id="rId24"/>
    <p:sldId id="399" r:id="rId25"/>
    <p:sldId id="400" r:id="rId26"/>
    <p:sldId id="401" r:id="rId27"/>
    <p:sldId id="402" r:id="rId28"/>
    <p:sldId id="403" r:id="rId29"/>
    <p:sldId id="404" r:id="rId30"/>
    <p:sldId id="405" r:id="rId31"/>
    <p:sldId id="406" r:id="rId32"/>
    <p:sldId id="407" r:id="rId33"/>
    <p:sldId id="430" r:id="rId34"/>
    <p:sldId id="409" r:id="rId35"/>
    <p:sldId id="410" r:id="rId36"/>
    <p:sldId id="431" r:id="rId37"/>
    <p:sldId id="412" r:id="rId38"/>
    <p:sldId id="344" r:id="rId39"/>
    <p:sldId id="413" r:id="rId40"/>
    <p:sldId id="432" r:id="rId41"/>
    <p:sldId id="415" r:id="rId42"/>
    <p:sldId id="433" r:id="rId43"/>
    <p:sldId id="417" r:id="rId44"/>
    <p:sldId id="418" r:id="rId45"/>
    <p:sldId id="419" r:id="rId46"/>
    <p:sldId id="420" r:id="rId47"/>
    <p:sldId id="421" r:id="rId48"/>
    <p:sldId id="422" r:id="rId49"/>
    <p:sldId id="359" r:id="rId50"/>
    <p:sldId id="423" r:id="rId51"/>
    <p:sldId id="363" r:id="rId52"/>
    <p:sldId id="424" r:id="rId53"/>
    <p:sldId id="434" r:id="rId54"/>
    <p:sldId id="365" r:id="rId55"/>
    <p:sldId id="366" r:id="rId56"/>
    <p:sldId id="368" r:id="rId57"/>
    <p:sldId id="426" r:id="rId58"/>
    <p:sldId id="370" r:id="rId59"/>
    <p:sldId id="427" r:id="rId60"/>
    <p:sldId id="435" r:id="rId61"/>
    <p:sldId id="374" r:id="rId6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24"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4707" autoAdjust="0"/>
  </p:normalViewPr>
  <p:slideViewPr>
    <p:cSldViewPr>
      <p:cViewPr varScale="1">
        <p:scale>
          <a:sx n="90" d="100"/>
          <a:sy n="90" d="100"/>
        </p:scale>
        <p:origin x="427" y="67"/>
      </p:cViewPr>
      <p:guideLst>
        <p:guide orient="horz" pos="624"/>
        <p:guide pos="27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96"/>
    </p:cViewPr>
  </p:sorterViewPr>
  <p:notesViewPr>
    <p:cSldViewPr>
      <p:cViewPr varScale="1">
        <p:scale>
          <a:sx n="87" d="100"/>
          <a:sy n="87" d="100"/>
        </p:scale>
        <p:origin x="38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2079F4B-514D-4FBC-8545-C2B9BCFB290C}" type="datetimeFigureOut">
              <a:rPr lang="en-US"/>
              <a:pPr>
                <a:defRPr/>
              </a:pPr>
              <a:t>2/18/2023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416409E-B733-4E65-A440-26C15DCE85E0}" type="slidenum">
              <a:rPr lang="en-US" altLang="en-US"/>
              <a:pPr/>
              <a:t>‹#›</a:t>
            </a:fld>
            <a:endParaRPr lang="en-US" altLang="en-US" dirty="0"/>
          </a:p>
        </p:txBody>
      </p:sp>
    </p:spTree>
    <p:extLst>
      <p:ext uri="{BB962C8B-B14F-4D97-AF65-F5344CB8AC3E}">
        <p14:creationId xmlns:p14="http://schemas.microsoft.com/office/powerpoint/2010/main" val="192411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96F18-26DD-4FD3-8F59-1FF487FA135F}"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700E9-DB71-4B10-BF37-5E2A97C53D3B}" type="slidenum">
              <a:rPr lang="en-US" smtClean="0"/>
              <a:t>‹#›</a:t>
            </a:fld>
            <a:endParaRPr lang="en-US"/>
          </a:p>
        </p:txBody>
      </p:sp>
    </p:spTree>
    <p:extLst>
      <p:ext uri="{BB962C8B-B14F-4D97-AF65-F5344CB8AC3E}">
        <p14:creationId xmlns:p14="http://schemas.microsoft.com/office/powerpoint/2010/main" val="64075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1"/>
            <a:ext cx="12192000" cy="1371600"/>
          </a:xfrm>
        </p:spPr>
        <p:txBody>
          <a:bodyPr/>
          <a:lstStyle>
            <a:lvl1pPr algn="ctr">
              <a:defRPr sz="6000">
                <a:solidFill>
                  <a:schemeClr val="tx1"/>
                </a:solidFill>
              </a:defRPr>
            </a:lvl1pPr>
          </a:lstStyle>
          <a:p>
            <a:endParaRPr lang="en-US" dirty="0"/>
          </a:p>
        </p:txBody>
      </p:sp>
      <p:sp>
        <p:nvSpPr>
          <p:cNvPr id="11267" name="Rectangle 3"/>
          <p:cNvSpPr>
            <a:spLocks noGrp="1" noChangeArrowheads="1"/>
          </p:cNvSpPr>
          <p:nvPr>
            <p:ph type="subTitle" idx="1"/>
          </p:nvPr>
        </p:nvSpPr>
        <p:spPr>
          <a:xfrm>
            <a:off x="0" y="3442252"/>
            <a:ext cx="12192000" cy="1371600"/>
          </a:xfrm>
        </p:spPr>
        <p:txBody>
          <a:bodyPr anchor="ctr"/>
          <a:lstStyle>
            <a:lvl1pPr marL="0" indent="0" algn="ctr">
              <a:buFontTx/>
              <a:buNone/>
              <a:defRPr sz="5400"/>
            </a:lvl1pPr>
          </a:lstStyle>
          <a:p>
            <a:r>
              <a:rPr lang="en-US"/>
              <a:t>Click to edit Master subtitle style</a:t>
            </a:r>
          </a:p>
        </p:txBody>
      </p:sp>
    </p:spTree>
    <p:extLst>
      <p:ext uri="{BB962C8B-B14F-4D97-AF65-F5344CB8AC3E}">
        <p14:creationId xmlns:p14="http://schemas.microsoft.com/office/powerpoint/2010/main" val="396886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2294748-D0CC-4A67-8974-D59F9896BD73}" type="slidenum">
              <a:rPr lang="en-US" altLang="en-US"/>
              <a:pPr/>
              <a:t>‹#›</a:t>
            </a:fld>
            <a:endParaRPr lang="en-US" altLang="en-US" dirty="0"/>
          </a:p>
        </p:txBody>
      </p:sp>
    </p:spTree>
    <p:extLst>
      <p:ext uri="{BB962C8B-B14F-4D97-AF65-F5344CB8AC3E}">
        <p14:creationId xmlns:p14="http://schemas.microsoft.com/office/powerpoint/2010/main" val="374688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BAA1F8D-1AA9-43C7-84DA-4A79B18BB7B1}" type="slidenum">
              <a:rPr lang="en-US" altLang="en-US"/>
              <a:pPr/>
              <a:t>‹#›</a:t>
            </a:fld>
            <a:endParaRPr lang="en-US" altLang="en-US" dirty="0"/>
          </a:p>
        </p:txBody>
      </p:sp>
    </p:spTree>
    <p:extLst>
      <p:ext uri="{BB962C8B-B14F-4D97-AF65-F5344CB8AC3E}">
        <p14:creationId xmlns:p14="http://schemas.microsoft.com/office/powerpoint/2010/main" val="3760412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84DFE37-C861-45C9-9D4D-FB2180B02681}" type="slidenum">
              <a:rPr lang="en-US" altLang="en-US"/>
              <a:pPr/>
              <a:t>‹#›</a:t>
            </a:fld>
            <a:endParaRPr lang="en-US" altLang="en-US" dirty="0"/>
          </a:p>
        </p:txBody>
      </p:sp>
    </p:spTree>
    <p:extLst>
      <p:ext uri="{BB962C8B-B14F-4D97-AF65-F5344CB8AC3E}">
        <p14:creationId xmlns:p14="http://schemas.microsoft.com/office/powerpoint/2010/main" val="10529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7280"/>
          </a:xfrm>
        </p:spPr>
        <p:txBody>
          <a:bodyPr/>
          <a:lstStyle/>
          <a:p>
            <a:r>
              <a:rPr lang="en-US" dirty="0"/>
              <a:t>Click to edit Master title style</a:t>
            </a:r>
          </a:p>
        </p:txBody>
      </p:sp>
      <p:sp>
        <p:nvSpPr>
          <p:cNvPr id="3" name="Content Placeholder 2"/>
          <p:cNvSpPr>
            <a:spLocks noGrp="1"/>
          </p:cNvSpPr>
          <p:nvPr>
            <p:ph idx="1"/>
          </p:nvPr>
        </p:nvSpPr>
        <p:spPr>
          <a:xfrm>
            <a:off x="487680" y="1143000"/>
            <a:ext cx="11704320" cy="5486400"/>
          </a:xfrm>
        </p:spPr>
        <p:txBody>
          <a:bodyPr/>
          <a:lstStyle>
            <a:lvl1pPr marL="342900" indent="-342900">
              <a:buFont typeface="Cambria" panose="02040503050406030204" pitchFamily="18" charset="0"/>
              <a:buChar char="◙"/>
              <a:defRPr/>
            </a:lvl1pPr>
            <a:lvl2pPr marL="684213" indent="-341313">
              <a:buFont typeface="Arial" panose="020B0604020202020204" pitchFamily="34" charset="0"/>
              <a:buChar char="◘"/>
              <a:defRPr/>
            </a:lvl2pPr>
            <a:lvl3pPr marL="1025525" indent="-339725">
              <a:buFont typeface="Arial" panose="020B0604020202020204" pitchFamily="34" charset="0"/>
              <a:buChar char="■"/>
              <a:defRPr/>
            </a:lvl3pPr>
            <a:lvl4pPr marL="1376363" indent="-349250">
              <a:buClr>
                <a:schemeClr val="tx1"/>
              </a:buClr>
              <a:buFont typeface="Arial" panose="020B0604020202020204" pitchFamily="34" charset="0"/>
              <a:buChar char="□"/>
              <a:defRPr/>
            </a:lvl4pPr>
            <a:lvl5pPr marL="1598613"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CB6823EB-71C1-4EB5-9548-BF0AEE5275C3}" type="slidenum">
              <a:rPr lang="en-US" altLang="en-US"/>
              <a:pPr/>
              <a:t>‹#›</a:t>
            </a:fld>
            <a:endParaRPr lang="en-US" altLang="en-US" dirty="0"/>
          </a:p>
        </p:txBody>
      </p:sp>
    </p:spTree>
    <p:extLst>
      <p:ext uri="{BB962C8B-B14F-4D97-AF65-F5344CB8AC3E}">
        <p14:creationId xmlns:p14="http://schemas.microsoft.com/office/powerpoint/2010/main" val="2617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2"/>
            <a:ext cx="10972800" cy="761999"/>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CB6823EB-71C1-4EB5-9548-BF0AEE5275C3}" type="slidenum">
              <a:rPr lang="en-US" altLang="en-US"/>
              <a:pPr/>
              <a:t>‹#›</a:t>
            </a:fld>
            <a:endParaRPr lang="en-US" altLang="en-US" dirty="0"/>
          </a:p>
        </p:txBody>
      </p:sp>
      <p:sp>
        <p:nvSpPr>
          <p:cNvPr id="6" name="Content Placeholder 5"/>
          <p:cNvSpPr>
            <a:spLocks noGrp="1"/>
          </p:cNvSpPr>
          <p:nvPr>
            <p:ph sz="quarter" idx="11"/>
          </p:nvPr>
        </p:nvSpPr>
        <p:spPr>
          <a:xfrm>
            <a:off x="609600" y="2438400"/>
            <a:ext cx="109728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2"/>
          </p:nvPr>
        </p:nvSpPr>
        <p:spPr>
          <a:xfrm>
            <a:off x="609600" y="3200400"/>
            <a:ext cx="109728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13"/>
          </p:nvPr>
        </p:nvSpPr>
        <p:spPr>
          <a:xfrm>
            <a:off x="609600" y="3962400"/>
            <a:ext cx="10972800" cy="60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14"/>
          </p:nvPr>
        </p:nvSpPr>
        <p:spPr>
          <a:xfrm>
            <a:off x="609600" y="4724400"/>
            <a:ext cx="10972800"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p:cNvSpPr>
            <a:spLocks noGrp="1"/>
          </p:cNvSpPr>
          <p:nvPr>
            <p:ph sz="quarter" idx="15"/>
          </p:nvPr>
        </p:nvSpPr>
        <p:spPr>
          <a:xfrm>
            <a:off x="609600" y="5486400"/>
            <a:ext cx="10972800" cy="4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3733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5580D43-49B7-43DF-804C-86A086B03E34}" type="slidenum">
              <a:rPr lang="en-US" altLang="en-US"/>
              <a:pPr/>
              <a:t>‹#›</a:t>
            </a:fld>
            <a:endParaRPr lang="en-US" altLang="en-US" dirty="0"/>
          </a:p>
        </p:txBody>
      </p:sp>
    </p:spTree>
    <p:extLst>
      <p:ext uri="{BB962C8B-B14F-4D97-AF65-F5344CB8AC3E}">
        <p14:creationId xmlns:p14="http://schemas.microsoft.com/office/powerpoint/2010/main" val="127521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DBDC8B4A-02C4-45F5-A688-6EEA41B651DD}" type="slidenum">
              <a:rPr lang="en-US" altLang="en-US"/>
              <a:pPr/>
              <a:t>‹#›</a:t>
            </a:fld>
            <a:endParaRPr lang="en-US" altLang="en-US" dirty="0"/>
          </a:p>
        </p:txBody>
      </p:sp>
    </p:spTree>
    <p:extLst>
      <p:ext uri="{BB962C8B-B14F-4D97-AF65-F5344CB8AC3E}">
        <p14:creationId xmlns:p14="http://schemas.microsoft.com/office/powerpoint/2010/main" val="188445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C059A6DE-F967-448D-B099-991FCBC0B3B3}" type="slidenum">
              <a:rPr lang="en-US" altLang="en-US"/>
              <a:pPr/>
              <a:t>‹#›</a:t>
            </a:fld>
            <a:endParaRPr lang="en-US" altLang="en-US" dirty="0"/>
          </a:p>
        </p:txBody>
      </p:sp>
    </p:spTree>
    <p:extLst>
      <p:ext uri="{BB962C8B-B14F-4D97-AF65-F5344CB8AC3E}">
        <p14:creationId xmlns:p14="http://schemas.microsoft.com/office/powerpoint/2010/main" val="226804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FA7D84E8-F1D3-4C23-9271-DE8976516595}" type="slidenum">
              <a:rPr lang="en-US" altLang="en-US"/>
              <a:pPr/>
              <a:t>‹#›</a:t>
            </a:fld>
            <a:endParaRPr lang="en-US" altLang="en-US" dirty="0"/>
          </a:p>
        </p:txBody>
      </p:sp>
    </p:spTree>
    <p:extLst>
      <p:ext uri="{BB962C8B-B14F-4D97-AF65-F5344CB8AC3E}">
        <p14:creationId xmlns:p14="http://schemas.microsoft.com/office/powerpoint/2010/main" val="395970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E9BD51C-EE44-439C-9023-62F2BAE8E28C}" type="slidenum">
              <a:rPr lang="en-US" altLang="en-US"/>
              <a:pPr/>
              <a:t>‹#›</a:t>
            </a:fld>
            <a:endParaRPr lang="en-US" altLang="en-US" dirty="0"/>
          </a:p>
        </p:txBody>
      </p:sp>
    </p:spTree>
    <p:extLst>
      <p:ext uri="{BB962C8B-B14F-4D97-AF65-F5344CB8AC3E}">
        <p14:creationId xmlns:p14="http://schemas.microsoft.com/office/powerpoint/2010/main" val="424741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B7B217C-FB00-4616-BD03-378202FF40CF}" type="slidenum">
              <a:rPr lang="en-US" altLang="en-US"/>
              <a:pPr/>
              <a:t>‹#›</a:t>
            </a:fld>
            <a:endParaRPr lang="en-US" altLang="en-US" dirty="0"/>
          </a:p>
        </p:txBody>
      </p:sp>
    </p:spTree>
    <p:extLst>
      <p:ext uri="{BB962C8B-B14F-4D97-AF65-F5344CB8AC3E}">
        <p14:creationId xmlns:p14="http://schemas.microsoft.com/office/powerpoint/2010/main" val="45785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4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75C6CE76-CBE6-4B27-899D-C3BF8805F0F1}"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28"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5525" indent="-33972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ts val="600"/>
        </a:spcBef>
        <a:spcAft>
          <a:spcPct val="0"/>
        </a:spcAft>
        <a:buClrTx/>
        <a:buFont typeface="Arial" panose="020B0604020202020204" pitchFamily="34" charset="0"/>
        <a:buChar char="□"/>
        <a:defRPr sz="2200">
          <a:solidFill>
            <a:schemeClr val="tx1"/>
          </a:solidFill>
          <a:latin typeface="+mn-lt"/>
          <a:cs typeface="+mn-cs"/>
        </a:defRPr>
      </a:lvl4pPr>
      <a:lvl5pPr marL="1598613"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67000"/>
            <a:ext cx="12192000" cy="1371600"/>
          </a:xfrm>
        </p:spPr>
        <p:txBody>
          <a:bodyPr/>
          <a:lstStyle/>
          <a:p>
            <a:pPr eaLnBrk="1" hangingPunct="1">
              <a:lnSpc>
                <a:spcPts val="6500"/>
              </a:lnSpc>
              <a:spcBef>
                <a:spcPct val="50000"/>
              </a:spcBef>
            </a:pPr>
            <a:r>
              <a:rPr lang="en-US" altLang="en-US" b="1" kern="1200" dirty="0">
                <a:solidFill>
                  <a:srgbClr val="000000"/>
                </a:solidFill>
                <a:latin typeface="Arial" panose="020B0604020202020204" pitchFamily="34" charset="0"/>
                <a:ea typeface="+mn-ea"/>
                <a:cs typeface="Arial" panose="020B0604020202020204" pitchFamily="34" charset="0"/>
              </a:rPr>
              <a:t>Introduction to C++</a:t>
            </a:r>
            <a:endParaRPr lang="en-IN" dirty="0"/>
          </a:p>
        </p:txBody>
      </p:sp>
    </p:spTree>
    <p:extLst>
      <p:ext uri="{BB962C8B-B14F-4D97-AF65-F5344CB8AC3E}">
        <p14:creationId xmlns:p14="http://schemas.microsoft.com/office/powerpoint/2010/main" val="142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endl</a:t>
            </a:r>
            <a:r>
              <a:rPr lang="en-US" altLang="en-US" sz="4800" dirty="0"/>
              <a:t> Manipulator</a:t>
            </a:r>
            <a:r>
              <a:rPr lang="en-US" altLang="en-US" sz="1800" dirty="0"/>
              <a:t> (2 of 3)</a:t>
            </a:r>
            <a:endParaRPr lang="en-IN" sz="1800" dirty="0"/>
          </a:p>
        </p:txBody>
      </p:sp>
      <p:sp>
        <p:nvSpPr>
          <p:cNvPr id="3" name="Content Placeholder 2"/>
          <p:cNvSpPr>
            <a:spLocks noGrp="1"/>
          </p:cNvSpPr>
          <p:nvPr>
            <p:ph idx="1"/>
          </p:nvPr>
        </p:nvSpPr>
        <p:spPr>
          <a:xfrm>
            <a:off x="2209800" y="1295400"/>
            <a:ext cx="8229600" cy="685800"/>
          </a:xfrm>
        </p:spPr>
        <p:txBody>
          <a:bodyPr/>
          <a:lstStyle/>
          <a:p>
            <a:pPr marL="0" indent="0" eaLnBrk="1" hangingPunct="1">
              <a:lnSpc>
                <a:spcPct val="70000"/>
              </a:lnSpc>
              <a:spcBef>
                <a:spcPct val="50000"/>
              </a:spcBef>
              <a:buNone/>
            </a:pPr>
            <a:r>
              <a:rPr lang="en-US" altLang="en-US" sz="2800" kern="1200" dirty="0">
                <a:solidFill>
                  <a:srgbClr val="000000"/>
                </a:solidFill>
                <a:latin typeface="Courier New" panose="02070309020205020404" pitchFamily="49" charset="0"/>
                <a:cs typeface="Arial" panose="020B0604020202020204" pitchFamily="34" charset="0"/>
              </a:rPr>
              <a:t>cout &lt;&lt; "Programming is" &lt;&lt; endl;</a:t>
            </a:r>
            <a:br>
              <a:rPr lang="en-US" altLang="en-US" sz="2800" kern="1200" dirty="0">
                <a:solidFill>
                  <a:srgbClr val="000000"/>
                </a:solidFill>
                <a:latin typeface="Courier New" panose="02070309020205020404" pitchFamily="49" charset="0"/>
                <a:cs typeface="Arial" panose="020B0604020202020204" pitchFamily="34" charset="0"/>
              </a:rPr>
            </a:br>
            <a:r>
              <a:rPr lang="en-US" altLang="en-US" sz="2800" kern="1200" dirty="0">
                <a:solidFill>
                  <a:srgbClr val="000000"/>
                </a:solidFill>
                <a:latin typeface="Courier New" panose="02070309020205020404" pitchFamily="49" charset="0"/>
                <a:cs typeface="Arial" panose="020B0604020202020204" pitchFamily="34" charset="0"/>
              </a:rPr>
              <a:t>cout &lt;&lt; "fun!";</a:t>
            </a:r>
          </a:p>
        </p:txBody>
      </p:sp>
      <p:pic>
        <p:nvPicPr>
          <p:cNvPr id="4" name="Picture 3" descr="A graphical image displays a desktop computer. The text on the screen reads, Programming is fun!"/>
          <p:cNvPicPr>
            <a:picLocks noChangeAspect="1"/>
          </p:cNvPicPr>
          <p:nvPr/>
        </p:nvPicPr>
        <p:blipFill>
          <a:blip r:embed="rId2"/>
          <a:stretch>
            <a:fillRect/>
          </a:stretch>
        </p:blipFill>
        <p:spPr>
          <a:xfrm>
            <a:off x="3960960" y="2514600"/>
            <a:ext cx="4270080" cy="4114800"/>
          </a:xfrm>
          <a:prstGeom prst="rect">
            <a:avLst/>
          </a:prstGeom>
        </p:spPr>
      </p:pic>
      <p:sp>
        <p:nvSpPr>
          <p:cNvPr id="5" name="Slide Number Placeholder 4">
            <a:extLst>
              <a:ext uri="{FF2B5EF4-FFF2-40B4-BE49-F238E27FC236}">
                <a16:creationId xmlns:a16="http://schemas.microsoft.com/office/drawing/2014/main" id="{D75EC4B9-4828-EA59-C803-C1F95136F7E5}"/>
              </a:ext>
            </a:extLst>
          </p:cNvPr>
          <p:cNvSpPr>
            <a:spLocks noGrp="1"/>
          </p:cNvSpPr>
          <p:nvPr>
            <p:ph type="sldNum" sz="quarter" idx="10"/>
          </p:nvPr>
        </p:nvSpPr>
        <p:spPr/>
        <p:txBody>
          <a:bodyPr/>
          <a:lstStyle/>
          <a:p>
            <a:fld id="{CB6823EB-71C1-4EB5-9548-BF0AEE5275C3}" type="slidenum">
              <a:rPr lang="en-US" altLang="en-US" smtClean="0"/>
              <a:pPr/>
              <a:t>10</a:t>
            </a:fld>
            <a:endParaRPr lang="en-US" altLang="en-US" dirty="0"/>
          </a:p>
        </p:txBody>
      </p:sp>
    </p:spTree>
    <p:extLst>
      <p:ext uri="{BB962C8B-B14F-4D97-AF65-F5344CB8AC3E}">
        <p14:creationId xmlns:p14="http://schemas.microsoft.com/office/powerpoint/2010/main" val="61891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endl</a:t>
            </a:r>
            <a:r>
              <a:rPr lang="en-US" altLang="en-US" sz="4800" dirty="0"/>
              <a:t> Manipulator</a:t>
            </a:r>
            <a:r>
              <a:rPr lang="en-US" altLang="en-US" sz="1800" dirty="0"/>
              <a:t> (3 of 3)</a:t>
            </a:r>
          </a:p>
        </p:txBody>
      </p:sp>
      <p:sp>
        <p:nvSpPr>
          <p:cNvPr id="15363" name="Content Placeholder 2"/>
          <p:cNvSpPr>
            <a:spLocks noGrp="1" noChangeArrowheads="1"/>
          </p:cNvSpPr>
          <p:nvPr>
            <p:ph idx="1"/>
          </p:nvPr>
        </p:nvSpPr>
        <p:spPr>
          <a:xfrm>
            <a:off x="533400" y="1147295"/>
            <a:ext cx="11658600" cy="3043706"/>
          </a:xfrm>
        </p:spPr>
        <p:txBody>
          <a:bodyPr/>
          <a:lstStyle/>
          <a:p>
            <a:pPr eaLnBrk="1" hangingPunct="1"/>
            <a:r>
              <a:rPr lang="en-US" altLang="en-US" dirty="0"/>
              <a:t>You do NOT put quotation marks around </a:t>
            </a:r>
            <a:r>
              <a:rPr lang="en-US" altLang="en-US" b="1" dirty="0">
                <a:solidFill>
                  <a:srgbClr val="037797"/>
                </a:solidFill>
                <a:latin typeface="Courier New" panose="02070309020205020404" pitchFamily="49" charset="0"/>
              </a:rPr>
              <a:t>endl</a:t>
            </a:r>
            <a:endParaRPr lang="en-US" altLang="en-US" dirty="0">
              <a:solidFill>
                <a:srgbClr val="037797"/>
              </a:solidFill>
            </a:endParaRPr>
          </a:p>
          <a:p>
            <a:pPr eaLnBrk="1" hangingPunct="1">
              <a:spcBef>
                <a:spcPts val="4600"/>
              </a:spcBef>
            </a:pPr>
            <a:r>
              <a:rPr lang="en-US" altLang="en-US" dirty="0"/>
              <a:t>The last character in </a:t>
            </a:r>
            <a:r>
              <a:rPr lang="en-US" altLang="en-US" b="1" dirty="0">
                <a:solidFill>
                  <a:srgbClr val="037797"/>
                </a:solidFill>
                <a:latin typeface="Courier New" panose="02070309020205020404" pitchFamily="49" charset="0"/>
              </a:rPr>
              <a:t>endl</a:t>
            </a:r>
            <a:r>
              <a:rPr lang="en-US" altLang="en-US" dirty="0">
                <a:solidFill>
                  <a:srgbClr val="FA8218"/>
                </a:solidFill>
              </a:rPr>
              <a:t> </a:t>
            </a:r>
            <a:r>
              <a:rPr lang="en-US" altLang="en-US" dirty="0"/>
              <a:t>is a lowercase L, not the number 1.</a:t>
            </a:r>
          </a:p>
        </p:txBody>
      </p:sp>
      <p:pic>
        <p:nvPicPr>
          <p:cNvPr id="2" name="Picture 1" descr="The screenshot shows endl, this is a lowercase L."/>
          <p:cNvPicPr>
            <a:picLocks noChangeAspect="1"/>
          </p:cNvPicPr>
          <p:nvPr/>
        </p:nvPicPr>
        <p:blipFill>
          <a:blip r:embed="rId2"/>
          <a:stretch>
            <a:fillRect/>
          </a:stretch>
        </p:blipFill>
        <p:spPr>
          <a:xfrm>
            <a:off x="3654044" y="4543201"/>
            <a:ext cx="5870957" cy="859611"/>
          </a:xfrm>
          <a:prstGeom prst="rect">
            <a:avLst/>
          </a:prstGeom>
        </p:spPr>
      </p:pic>
      <p:sp>
        <p:nvSpPr>
          <p:cNvPr id="3" name="Slide Number Placeholder 2">
            <a:extLst>
              <a:ext uri="{FF2B5EF4-FFF2-40B4-BE49-F238E27FC236}">
                <a16:creationId xmlns:a16="http://schemas.microsoft.com/office/drawing/2014/main" id="{AD0EF8B7-048E-64F8-68C1-B92C2C906079}"/>
              </a:ext>
            </a:extLst>
          </p:cNvPr>
          <p:cNvSpPr>
            <a:spLocks noGrp="1"/>
          </p:cNvSpPr>
          <p:nvPr>
            <p:ph type="sldNum" sz="quarter" idx="10"/>
          </p:nvPr>
        </p:nvSpPr>
        <p:spPr/>
        <p:txBody>
          <a:bodyPr/>
          <a:lstStyle/>
          <a:p>
            <a:fld id="{CB6823EB-71C1-4EB5-9548-BF0AEE5275C3}" type="slidenum">
              <a:rPr lang="en-US" altLang="en-US" smtClean="0"/>
              <a:pPr/>
              <a:t>11</a:t>
            </a:fld>
            <a:endParaRPr lang="en-US" altLang="en-US" dirty="0"/>
          </a:p>
        </p:txBody>
      </p:sp>
    </p:spTree>
    <p:extLst>
      <p:ext uri="{BB962C8B-B14F-4D97-AF65-F5344CB8AC3E}">
        <p14:creationId xmlns:p14="http://schemas.microsoft.com/office/powerpoint/2010/main" val="359749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\n </a:t>
            </a:r>
            <a:r>
              <a:rPr lang="en-US" altLang="en-US" sz="4800" dirty="0"/>
              <a:t>Escape Sequence</a:t>
            </a:r>
            <a:r>
              <a:rPr lang="en-US" altLang="en-US" sz="1800" dirty="0"/>
              <a:t> (1 of 2)</a:t>
            </a:r>
          </a:p>
        </p:txBody>
      </p:sp>
      <p:sp>
        <p:nvSpPr>
          <p:cNvPr id="16387" name="Content Placeholder 2"/>
          <p:cNvSpPr>
            <a:spLocks noGrp="1" noChangeArrowheads="1"/>
          </p:cNvSpPr>
          <p:nvPr>
            <p:ph idx="1"/>
          </p:nvPr>
        </p:nvSpPr>
        <p:spPr>
          <a:xfrm>
            <a:off x="533400" y="1219200"/>
            <a:ext cx="11658600" cy="1981201"/>
          </a:xfrm>
        </p:spPr>
        <p:txBody>
          <a:bodyPr/>
          <a:lstStyle/>
          <a:p>
            <a:pPr eaLnBrk="1" hangingPunct="1"/>
            <a:r>
              <a:rPr lang="en-US" altLang="en-US" dirty="0"/>
              <a:t>You can also use the </a:t>
            </a:r>
            <a:r>
              <a:rPr lang="en-US" altLang="en-US" b="1" dirty="0">
                <a:solidFill>
                  <a:srgbClr val="037797"/>
                </a:solidFill>
                <a:latin typeface="Courier New" panose="02070309020205020404" pitchFamily="49" charset="0"/>
              </a:rPr>
              <a:t>\n</a:t>
            </a:r>
            <a:r>
              <a:rPr lang="en-US" altLang="en-US" dirty="0"/>
              <a:t> escape sequence to start a new line of output. This will produce two lines of output:</a:t>
            </a:r>
          </a:p>
        </p:txBody>
      </p:sp>
      <p:pic>
        <p:nvPicPr>
          <p:cNvPr id="4" name="Picture 3" descr="The screenshot shows the backward slash n escape sequence. The line, cout double open brackets open quotation marks Programming backward slash n close quotation marks; indicates that the backward slash n is inside the string. "/>
          <p:cNvPicPr>
            <a:picLocks noChangeAspect="1"/>
          </p:cNvPicPr>
          <p:nvPr/>
        </p:nvPicPr>
        <p:blipFill rotWithShape="1">
          <a:blip r:embed="rId2"/>
          <a:srcRect t="47071"/>
          <a:stretch/>
        </p:blipFill>
        <p:spPr>
          <a:xfrm>
            <a:off x="1844401" y="3740400"/>
            <a:ext cx="8614395" cy="2529840"/>
          </a:xfrm>
          <a:prstGeom prst="rect">
            <a:avLst/>
          </a:prstGeom>
        </p:spPr>
      </p:pic>
      <p:sp>
        <p:nvSpPr>
          <p:cNvPr id="2" name="Slide Number Placeholder 1">
            <a:extLst>
              <a:ext uri="{FF2B5EF4-FFF2-40B4-BE49-F238E27FC236}">
                <a16:creationId xmlns:a16="http://schemas.microsoft.com/office/drawing/2014/main" id="{9FF8AC36-14AA-077E-A155-77DEF78195DA}"/>
              </a:ext>
            </a:extLst>
          </p:cNvPr>
          <p:cNvSpPr>
            <a:spLocks noGrp="1"/>
          </p:cNvSpPr>
          <p:nvPr>
            <p:ph type="sldNum" sz="quarter" idx="10"/>
          </p:nvPr>
        </p:nvSpPr>
        <p:spPr/>
        <p:txBody>
          <a:bodyPr/>
          <a:lstStyle/>
          <a:p>
            <a:fld id="{CB6823EB-71C1-4EB5-9548-BF0AEE5275C3}" type="slidenum">
              <a:rPr lang="en-US" altLang="en-US" smtClean="0"/>
              <a:pPr/>
              <a:t>12</a:t>
            </a:fld>
            <a:endParaRPr lang="en-US" altLang="en-US" dirty="0"/>
          </a:p>
        </p:txBody>
      </p:sp>
    </p:spTree>
    <p:extLst>
      <p:ext uri="{BB962C8B-B14F-4D97-AF65-F5344CB8AC3E}">
        <p14:creationId xmlns:p14="http://schemas.microsoft.com/office/powerpoint/2010/main" val="26542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\n </a:t>
            </a:r>
            <a:r>
              <a:rPr lang="en-US" altLang="en-US" sz="4800" dirty="0"/>
              <a:t>Escape Sequence</a:t>
            </a:r>
            <a:r>
              <a:rPr lang="en-US" altLang="en-US" sz="1800" dirty="0"/>
              <a:t> (2 of 2)</a:t>
            </a:r>
            <a:endParaRPr lang="en-IN" sz="1800" dirty="0"/>
          </a:p>
        </p:txBody>
      </p:sp>
      <p:sp>
        <p:nvSpPr>
          <p:cNvPr id="3" name="Content Placeholder 2"/>
          <p:cNvSpPr>
            <a:spLocks noGrp="1"/>
          </p:cNvSpPr>
          <p:nvPr>
            <p:ph idx="1"/>
          </p:nvPr>
        </p:nvSpPr>
        <p:spPr>
          <a:xfrm>
            <a:off x="2286000" y="1143000"/>
            <a:ext cx="6858000" cy="761999"/>
          </a:xfrm>
        </p:spPr>
        <p:txBody>
          <a:bodyPr/>
          <a:lstStyle/>
          <a:p>
            <a:pPr marL="0" indent="0" eaLnBrk="1" hangingPunct="1">
              <a:lnSpc>
                <a:spcPct val="70000"/>
              </a:lnSpc>
              <a:spcBef>
                <a:spcPct val="50000"/>
              </a:spcBef>
              <a:buNone/>
            </a:pPr>
            <a:r>
              <a:rPr lang="en-US" altLang="en-US" kern="1200" dirty="0">
                <a:solidFill>
                  <a:srgbClr val="000000"/>
                </a:solidFill>
                <a:latin typeface="Courier New" panose="02070309020205020404" pitchFamily="49" charset="0"/>
                <a:cs typeface="Arial" panose="020B0604020202020204" pitchFamily="34" charset="0"/>
              </a:rPr>
              <a:t>cout &lt;&lt; "Programming is\n";</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cout &lt;&lt; "fun</a:t>
            </a:r>
            <a:r>
              <a:rPr lang="en-US" altLang="en-US" kern="1200" dirty="0">
                <a:latin typeface="Courier New" panose="02070309020205020404" pitchFamily="49" charset="0"/>
                <a:cs typeface="Arial" panose="020B0604020202020204" pitchFamily="34" charset="0"/>
              </a:rPr>
              <a:t>!";</a:t>
            </a:r>
          </a:p>
        </p:txBody>
      </p:sp>
      <p:pic>
        <p:nvPicPr>
          <p:cNvPr id="4" name="Picture 3" descr="A graphical image displays a desktop computer. The text on the screen reads, Programming is fun!"/>
          <p:cNvPicPr>
            <a:picLocks noChangeAspect="1"/>
          </p:cNvPicPr>
          <p:nvPr/>
        </p:nvPicPr>
        <p:blipFill>
          <a:blip r:embed="rId2"/>
          <a:stretch>
            <a:fillRect/>
          </a:stretch>
        </p:blipFill>
        <p:spPr>
          <a:xfrm>
            <a:off x="3960960" y="2531534"/>
            <a:ext cx="4270080" cy="4114800"/>
          </a:xfrm>
          <a:prstGeom prst="rect">
            <a:avLst/>
          </a:prstGeom>
        </p:spPr>
      </p:pic>
      <p:sp>
        <p:nvSpPr>
          <p:cNvPr id="5" name="Slide Number Placeholder 4">
            <a:extLst>
              <a:ext uri="{FF2B5EF4-FFF2-40B4-BE49-F238E27FC236}">
                <a16:creationId xmlns:a16="http://schemas.microsoft.com/office/drawing/2014/main" id="{DF4E8050-F146-CEBC-F5A3-BFEF189AB77E}"/>
              </a:ext>
            </a:extLst>
          </p:cNvPr>
          <p:cNvSpPr>
            <a:spLocks noGrp="1"/>
          </p:cNvSpPr>
          <p:nvPr>
            <p:ph type="sldNum" sz="quarter" idx="10"/>
          </p:nvPr>
        </p:nvSpPr>
        <p:spPr/>
        <p:txBody>
          <a:bodyPr/>
          <a:lstStyle/>
          <a:p>
            <a:fld id="{CB6823EB-71C1-4EB5-9548-BF0AEE5275C3}" type="slidenum">
              <a:rPr lang="en-US" altLang="en-US" smtClean="0"/>
              <a:pPr/>
              <a:t>13</a:t>
            </a:fld>
            <a:endParaRPr lang="en-US" altLang="en-US" dirty="0"/>
          </a:p>
        </p:txBody>
      </p:sp>
    </p:spTree>
    <p:extLst>
      <p:ext uri="{BB962C8B-B14F-4D97-AF65-F5344CB8AC3E}">
        <p14:creationId xmlns:p14="http://schemas.microsoft.com/office/powerpoint/2010/main" val="108288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#include</a:t>
            </a:r>
            <a:r>
              <a:rPr lang="en-US" altLang="en-US" sz="4800" dirty="0"/>
              <a:t> Directive</a:t>
            </a:r>
          </a:p>
        </p:txBody>
      </p:sp>
      <p:sp>
        <p:nvSpPr>
          <p:cNvPr id="19459" name="Content Placeholder 2"/>
          <p:cNvSpPr>
            <a:spLocks noGrp="1" noChangeArrowheads="1"/>
          </p:cNvSpPr>
          <p:nvPr>
            <p:ph idx="1"/>
          </p:nvPr>
        </p:nvSpPr>
        <p:spPr/>
        <p:txBody>
          <a:bodyPr/>
          <a:lstStyle/>
          <a:p>
            <a:pPr eaLnBrk="1" hangingPunct="1">
              <a:spcBef>
                <a:spcPts val="1200"/>
              </a:spcBef>
            </a:pPr>
            <a:r>
              <a:rPr lang="en-US" altLang="en-US" dirty="0"/>
              <a:t>Inserts the contents of another file into the program</a:t>
            </a:r>
          </a:p>
          <a:p>
            <a:pPr eaLnBrk="1" hangingPunct="1">
              <a:spcBef>
                <a:spcPts val="1200"/>
              </a:spcBef>
            </a:pPr>
            <a:r>
              <a:rPr lang="en-US" altLang="en-US" dirty="0"/>
              <a:t>This is a preprocessor directive, not part of C++ language</a:t>
            </a:r>
          </a:p>
          <a:p>
            <a:pPr eaLnBrk="1" hangingPunct="1">
              <a:spcBef>
                <a:spcPts val="1200"/>
              </a:spcBef>
            </a:pPr>
            <a:r>
              <a:rPr lang="en-US" altLang="en-US" dirty="0">
                <a:latin typeface="Courier New" panose="02070309020205020404" pitchFamily="49" charset="0"/>
              </a:rPr>
              <a:t>#include</a:t>
            </a:r>
            <a:r>
              <a:rPr lang="en-US" altLang="en-US" dirty="0"/>
              <a:t> lines not seen by compiler</a:t>
            </a:r>
          </a:p>
          <a:p>
            <a:pPr eaLnBrk="1" hangingPunct="1">
              <a:spcBef>
                <a:spcPts val="1200"/>
              </a:spcBef>
            </a:pPr>
            <a:r>
              <a:rPr lang="en-US" altLang="en-US" dirty="0"/>
              <a:t>Do </a:t>
            </a:r>
            <a:r>
              <a:rPr lang="en-US" altLang="en-US" u="sng" dirty="0"/>
              <a:t>not</a:t>
            </a:r>
            <a:r>
              <a:rPr lang="en-US" altLang="en-US" dirty="0"/>
              <a:t> place a semicolon at end of </a:t>
            </a:r>
            <a:r>
              <a:rPr lang="en-US" altLang="en-US" dirty="0">
                <a:latin typeface="Courier New" panose="02070309020205020404" pitchFamily="49" charset="0"/>
              </a:rPr>
              <a:t>#include</a:t>
            </a:r>
            <a:r>
              <a:rPr lang="en-US" altLang="en-US" dirty="0"/>
              <a:t> line</a:t>
            </a:r>
          </a:p>
        </p:txBody>
      </p:sp>
      <p:sp>
        <p:nvSpPr>
          <p:cNvPr id="2" name="Slide Number Placeholder 1">
            <a:extLst>
              <a:ext uri="{FF2B5EF4-FFF2-40B4-BE49-F238E27FC236}">
                <a16:creationId xmlns:a16="http://schemas.microsoft.com/office/drawing/2014/main" id="{1CBB99A5-8ABC-50BC-AA6E-4BC47A053354}"/>
              </a:ext>
            </a:extLst>
          </p:cNvPr>
          <p:cNvSpPr>
            <a:spLocks noGrp="1"/>
          </p:cNvSpPr>
          <p:nvPr>
            <p:ph type="sldNum" sz="quarter" idx="10"/>
          </p:nvPr>
        </p:nvSpPr>
        <p:spPr/>
        <p:txBody>
          <a:bodyPr/>
          <a:lstStyle/>
          <a:p>
            <a:fld id="{CB6823EB-71C1-4EB5-9548-BF0AEE5275C3}"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r>
              <a:rPr lang="en-US" altLang="en-US" dirty="0"/>
              <a:t>Variables and Literals</a:t>
            </a:r>
          </a:p>
        </p:txBody>
      </p:sp>
      <p:sp>
        <p:nvSpPr>
          <p:cNvPr id="20483" name="Content Placeholder 2"/>
          <p:cNvSpPr>
            <a:spLocks noGrp="1" noChangeArrowheads="1"/>
          </p:cNvSpPr>
          <p:nvPr>
            <p:ph idx="1"/>
          </p:nvPr>
        </p:nvSpPr>
        <p:spPr/>
        <p:txBody>
          <a:bodyPr/>
          <a:lstStyle/>
          <a:p>
            <a:pPr eaLnBrk="1" hangingPunct="1">
              <a:defRPr/>
            </a:pPr>
            <a:r>
              <a:rPr lang="en-US" altLang="en-US" b="1" dirty="0"/>
              <a:t>Variable</a:t>
            </a:r>
            <a:r>
              <a:rPr lang="en-US" altLang="en-US" dirty="0"/>
              <a:t>: a storage location in memory</a:t>
            </a:r>
          </a:p>
          <a:p>
            <a:pPr lvl="1" eaLnBrk="1" hangingPunct="1">
              <a:spcBef>
                <a:spcPts val="4530"/>
              </a:spcBef>
              <a:defRPr/>
            </a:pPr>
            <a:r>
              <a:rPr lang="en-US" altLang="en-US" dirty="0"/>
              <a:t>Has a name and a type of data it can hold</a:t>
            </a:r>
          </a:p>
          <a:p>
            <a:pPr lvl="1" eaLnBrk="1" hangingPunct="1">
              <a:defRPr/>
            </a:pPr>
            <a:r>
              <a:rPr lang="en-US" altLang="en-US" dirty="0"/>
              <a:t>Must be defined before it can be used:</a:t>
            </a:r>
          </a:p>
          <a:p>
            <a:pPr marL="914400" lvl="1" indent="0" eaLnBrk="1" hangingPunct="1">
              <a:spcBef>
                <a:spcPts val="4000"/>
              </a:spcBef>
              <a:buNone/>
              <a:defRPr/>
            </a:pPr>
            <a:r>
              <a:rPr lang="en-US" altLang="en-US" dirty="0">
                <a:latin typeface="Courier New" panose="02070309020205020404" pitchFamily="49" charset="0"/>
              </a:rPr>
              <a:t>int item;</a:t>
            </a:r>
            <a:endParaRPr lang="en-US" altLang="en-US" dirty="0"/>
          </a:p>
        </p:txBody>
      </p:sp>
      <p:sp>
        <p:nvSpPr>
          <p:cNvPr id="2" name="Slide Number Placeholder 1">
            <a:extLst>
              <a:ext uri="{FF2B5EF4-FFF2-40B4-BE49-F238E27FC236}">
                <a16:creationId xmlns:a16="http://schemas.microsoft.com/office/drawing/2014/main" id="{20F24F12-521F-CA2A-F73A-CC12EB146808}"/>
              </a:ext>
            </a:extLst>
          </p:cNvPr>
          <p:cNvSpPr>
            <a:spLocks noGrp="1"/>
          </p:cNvSpPr>
          <p:nvPr>
            <p:ph type="sldNum" sz="quarter" idx="10"/>
          </p:nvPr>
        </p:nvSpPr>
        <p:spPr/>
        <p:txBody>
          <a:bodyPr/>
          <a:lstStyle/>
          <a:p>
            <a:fld id="{CB6823EB-71C1-4EB5-9548-BF0AEE5275C3}" type="slidenum">
              <a:rPr lang="en-US" altLang="en-US" smtClean="0"/>
              <a:pPr/>
              <a:t>15</a:t>
            </a:fld>
            <a:endParaRPr lang="en-US" altLang="en-US" dirty="0"/>
          </a:p>
        </p:txBody>
      </p:sp>
    </p:spTree>
    <p:extLst>
      <p:ext uri="{BB962C8B-B14F-4D97-AF65-F5344CB8AC3E}">
        <p14:creationId xmlns:p14="http://schemas.microsoft.com/office/powerpoint/2010/main" val="106271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noChangeArrowheads="1"/>
          </p:cNvSpPr>
          <p:nvPr>
            <p:ph type="title"/>
          </p:nvPr>
        </p:nvSpPr>
        <p:spPr/>
        <p:txBody>
          <a:bodyPr/>
          <a:lstStyle/>
          <a:p>
            <a:r>
              <a:rPr lang="en-US" altLang="en-US" dirty="0"/>
              <a:t>Variable Definition</a:t>
            </a:r>
          </a:p>
        </p:txBody>
      </p:sp>
      <p:pic>
        <p:nvPicPr>
          <p:cNvPr id="2" name="Picture 1" descr="The screenshot shows the program source code for a variable definition. Step seven, int number represents the variable definition. There is a semicolon after the int number. The program output reads The value in number is 5."/>
          <p:cNvPicPr>
            <a:picLocks noChangeAspect="1"/>
          </p:cNvPicPr>
          <p:nvPr/>
        </p:nvPicPr>
        <p:blipFill>
          <a:blip r:embed="rId2"/>
          <a:stretch>
            <a:fillRect/>
          </a:stretch>
        </p:blipFill>
        <p:spPr>
          <a:xfrm>
            <a:off x="1475481" y="1188526"/>
            <a:ext cx="9241039" cy="5486400"/>
          </a:xfrm>
          <a:prstGeom prst="rect">
            <a:avLst/>
          </a:prstGeom>
        </p:spPr>
      </p:pic>
      <p:sp>
        <p:nvSpPr>
          <p:cNvPr id="3" name="Slide Number Placeholder 2">
            <a:extLst>
              <a:ext uri="{FF2B5EF4-FFF2-40B4-BE49-F238E27FC236}">
                <a16:creationId xmlns:a16="http://schemas.microsoft.com/office/drawing/2014/main" id="{3C205BD5-ABFF-349C-65FF-B4B612874910}"/>
              </a:ext>
            </a:extLst>
          </p:cNvPr>
          <p:cNvSpPr>
            <a:spLocks noGrp="1"/>
          </p:cNvSpPr>
          <p:nvPr>
            <p:ph type="sldNum" sz="quarter" idx="10"/>
          </p:nvPr>
        </p:nvSpPr>
        <p:spPr/>
        <p:txBody>
          <a:bodyPr/>
          <a:lstStyle/>
          <a:p>
            <a:fld id="{FA7D84E8-F1D3-4C23-9271-DE8976516595}" type="slidenum">
              <a:rPr lang="en-US" altLang="en-US" smtClean="0"/>
              <a:pPr/>
              <a:t>16</a:t>
            </a:fld>
            <a:endParaRPr lang="en-US" altLang="en-US" dirty="0"/>
          </a:p>
        </p:txBody>
      </p:sp>
    </p:spTree>
    <p:extLst>
      <p:ext uri="{BB962C8B-B14F-4D97-AF65-F5344CB8AC3E}">
        <p14:creationId xmlns:p14="http://schemas.microsoft.com/office/powerpoint/2010/main" val="121940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US" altLang="en-US" dirty="0"/>
              <a:t>Literals</a:t>
            </a:r>
          </a:p>
        </p:txBody>
      </p:sp>
      <p:sp>
        <p:nvSpPr>
          <p:cNvPr id="22531" name="Content Placeholder 2"/>
          <p:cNvSpPr>
            <a:spLocks noGrp="1" noChangeArrowheads="1"/>
          </p:cNvSpPr>
          <p:nvPr>
            <p:ph idx="1"/>
          </p:nvPr>
        </p:nvSpPr>
        <p:spPr>
          <a:xfrm>
            <a:off x="533400" y="1600201"/>
            <a:ext cx="11658600" cy="2667000"/>
          </a:xfrm>
        </p:spPr>
        <p:txBody>
          <a:bodyPr/>
          <a:lstStyle/>
          <a:p>
            <a:pPr eaLnBrk="1" hangingPunct="1">
              <a:defRPr/>
            </a:pPr>
            <a:r>
              <a:rPr lang="en-US" altLang="en-US" b="1" dirty="0"/>
              <a:t>Literal</a:t>
            </a:r>
            <a:r>
              <a:rPr lang="en-US" altLang="en-US" dirty="0"/>
              <a:t>: a value that is written into a program’s code.</a:t>
            </a:r>
          </a:p>
          <a:p>
            <a:pPr marL="1828800" indent="0" eaLnBrk="1" hangingPunct="1">
              <a:spcBef>
                <a:spcPts val="4500"/>
              </a:spcBef>
              <a:buNone/>
              <a:defRPr/>
            </a:pPr>
            <a:r>
              <a:rPr lang="en-US" altLang="en-US" sz="2800" dirty="0">
                <a:latin typeface="Courier New" panose="02070309020205020404" pitchFamily="49" charset="0"/>
              </a:rPr>
              <a:t>"hello, there"</a:t>
            </a:r>
            <a:r>
              <a:rPr lang="en-US" altLang="en-US" sz="2800" dirty="0"/>
              <a:t> </a:t>
            </a:r>
            <a:r>
              <a:rPr lang="en-US" altLang="en-US" sz="2800" dirty="0">
                <a:solidFill>
                  <a:srgbClr val="037797"/>
                </a:solidFill>
              </a:rPr>
              <a:t>(string literal)</a:t>
            </a:r>
          </a:p>
          <a:p>
            <a:pPr marL="1828800" indent="0" eaLnBrk="1" hangingPunct="1">
              <a:spcBef>
                <a:spcPts val="700"/>
              </a:spcBef>
              <a:buNone/>
              <a:defRPr/>
            </a:pPr>
            <a:r>
              <a:rPr lang="en-US" altLang="en-US" sz="2800" dirty="0">
                <a:latin typeface="Courier New" panose="02070309020205020404" pitchFamily="49" charset="0"/>
              </a:rPr>
              <a:t>12 </a:t>
            </a:r>
            <a:r>
              <a:rPr lang="en-US" altLang="en-US" sz="2800" dirty="0">
                <a:solidFill>
                  <a:srgbClr val="037797"/>
                </a:solidFill>
              </a:rPr>
              <a:t>(integer literal)</a:t>
            </a:r>
            <a:endParaRPr lang="en-US" altLang="en-US" sz="2800" u="sng" dirty="0">
              <a:solidFill>
                <a:srgbClr val="037797"/>
              </a:solidFill>
            </a:endParaRPr>
          </a:p>
        </p:txBody>
      </p:sp>
      <p:sp>
        <p:nvSpPr>
          <p:cNvPr id="2" name="Slide Number Placeholder 1">
            <a:extLst>
              <a:ext uri="{FF2B5EF4-FFF2-40B4-BE49-F238E27FC236}">
                <a16:creationId xmlns:a16="http://schemas.microsoft.com/office/drawing/2014/main" id="{4C279401-7592-3F2A-67A8-9971E565DAF3}"/>
              </a:ext>
            </a:extLst>
          </p:cNvPr>
          <p:cNvSpPr>
            <a:spLocks noGrp="1"/>
          </p:cNvSpPr>
          <p:nvPr>
            <p:ph type="sldNum" sz="quarter" idx="10"/>
          </p:nvPr>
        </p:nvSpPr>
        <p:spPr/>
        <p:txBody>
          <a:bodyPr/>
          <a:lstStyle/>
          <a:p>
            <a:fld id="{CB6823EB-71C1-4EB5-9548-BF0AEE5275C3}" type="slidenum">
              <a:rPr lang="en-US" altLang="en-US" smtClean="0"/>
              <a:pPr/>
              <a:t>17</a:t>
            </a:fld>
            <a:endParaRPr lang="en-US" altLang="en-US" dirty="0"/>
          </a:p>
        </p:txBody>
      </p:sp>
    </p:spTree>
    <p:extLst>
      <p:ext uri="{BB962C8B-B14F-4D97-AF65-F5344CB8AC3E}">
        <p14:creationId xmlns:p14="http://schemas.microsoft.com/office/powerpoint/2010/main" val="1692010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noChangeArrowheads="1"/>
          </p:cNvSpPr>
          <p:nvPr>
            <p:ph type="title"/>
          </p:nvPr>
        </p:nvSpPr>
        <p:spPr/>
        <p:txBody>
          <a:bodyPr/>
          <a:lstStyle/>
          <a:p>
            <a:r>
              <a:rPr lang="en-US" altLang="en-US" dirty="0"/>
              <a:t>Integer Literal</a:t>
            </a:r>
          </a:p>
        </p:txBody>
      </p:sp>
      <p:pic>
        <p:nvPicPr>
          <p:cNvPr id="2" name="Picture 1" descr="The screenshot displays the integer literal in a program. Step nine, apples equals 20 represents that the value 20 is an integer literal. There is a semicolon after the value 20. The program output reads Today we sold 20 bushels of apples."/>
          <p:cNvPicPr>
            <a:picLocks noChangeAspect="1"/>
          </p:cNvPicPr>
          <p:nvPr/>
        </p:nvPicPr>
        <p:blipFill>
          <a:blip r:embed="rId2"/>
          <a:stretch>
            <a:fillRect/>
          </a:stretch>
        </p:blipFill>
        <p:spPr>
          <a:xfrm>
            <a:off x="784326" y="1143000"/>
            <a:ext cx="10623348" cy="5486400"/>
          </a:xfrm>
          <a:prstGeom prst="rect">
            <a:avLst/>
          </a:prstGeom>
        </p:spPr>
      </p:pic>
      <p:sp>
        <p:nvSpPr>
          <p:cNvPr id="3" name="Slide Number Placeholder 2">
            <a:extLst>
              <a:ext uri="{FF2B5EF4-FFF2-40B4-BE49-F238E27FC236}">
                <a16:creationId xmlns:a16="http://schemas.microsoft.com/office/drawing/2014/main" id="{BCB2163F-A6D3-420E-D0C9-4C56074348F1}"/>
              </a:ext>
            </a:extLst>
          </p:cNvPr>
          <p:cNvSpPr>
            <a:spLocks noGrp="1"/>
          </p:cNvSpPr>
          <p:nvPr>
            <p:ph type="sldNum" sz="quarter" idx="10"/>
          </p:nvPr>
        </p:nvSpPr>
        <p:spPr/>
        <p:txBody>
          <a:bodyPr/>
          <a:lstStyle/>
          <a:p>
            <a:fld id="{CB6823EB-71C1-4EB5-9548-BF0AEE5275C3}" type="slidenum">
              <a:rPr lang="en-US" altLang="en-US" smtClean="0"/>
              <a:pPr/>
              <a:t>18</a:t>
            </a:fld>
            <a:endParaRPr lang="en-US" altLang="en-US" dirty="0"/>
          </a:p>
        </p:txBody>
      </p:sp>
    </p:spTree>
    <p:extLst>
      <p:ext uri="{BB962C8B-B14F-4D97-AF65-F5344CB8AC3E}">
        <p14:creationId xmlns:p14="http://schemas.microsoft.com/office/powerpoint/2010/main" val="211822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noChangeArrowheads="1"/>
          </p:cNvSpPr>
          <p:nvPr>
            <p:ph type="title"/>
          </p:nvPr>
        </p:nvSpPr>
        <p:spPr/>
        <p:txBody>
          <a:bodyPr/>
          <a:lstStyle/>
          <a:p>
            <a:r>
              <a:rPr lang="en-US" altLang="en-US" dirty="0"/>
              <a:t>String Literals</a:t>
            </a:r>
          </a:p>
        </p:txBody>
      </p:sp>
      <p:pic>
        <p:nvPicPr>
          <p:cNvPr id="2" name="Picture 1" descr="The screenshot displays the string literals in a program. Step ten, Today we sold close quotation marks and bushels of apples. backward slash n represents the string literals. There is a semicolon after the backward slash n escape sequence. The program output reads Today we sold 20 bushels of apples."/>
          <p:cNvPicPr>
            <a:picLocks noChangeAspect="1"/>
          </p:cNvPicPr>
          <p:nvPr/>
        </p:nvPicPr>
        <p:blipFill>
          <a:blip r:embed="rId2"/>
          <a:stretch>
            <a:fillRect/>
          </a:stretch>
        </p:blipFill>
        <p:spPr>
          <a:xfrm>
            <a:off x="504983" y="1097280"/>
            <a:ext cx="11182035" cy="5760720"/>
          </a:xfrm>
          <a:prstGeom prst="rect">
            <a:avLst/>
          </a:prstGeom>
        </p:spPr>
      </p:pic>
      <p:sp>
        <p:nvSpPr>
          <p:cNvPr id="3" name="Slide Number Placeholder 2">
            <a:extLst>
              <a:ext uri="{FF2B5EF4-FFF2-40B4-BE49-F238E27FC236}">
                <a16:creationId xmlns:a16="http://schemas.microsoft.com/office/drawing/2014/main" id="{DD3B7D5D-D5BA-2CB1-AB77-0504CE6CB26E}"/>
              </a:ext>
            </a:extLst>
          </p:cNvPr>
          <p:cNvSpPr>
            <a:spLocks noGrp="1"/>
          </p:cNvSpPr>
          <p:nvPr>
            <p:ph type="sldNum" sz="quarter" idx="10"/>
          </p:nvPr>
        </p:nvSpPr>
        <p:spPr/>
        <p:txBody>
          <a:bodyPr/>
          <a:lstStyle/>
          <a:p>
            <a:fld id="{CB6823EB-71C1-4EB5-9548-BF0AEE5275C3}" type="slidenum">
              <a:rPr lang="en-US" altLang="en-US" smtClean="0"/>
              <a:pPr/>
              <a:t>19</a:t>
            </a:fld>
            <a:endParaRPr lang="en-US" altLang="en-US" dirty="0"/>
          </a:p>
        </p:txBody>
      </p:sp>
    </p:spTree>
    <p:extLst>
      <p:ext uri="{BB962C8B-B14F-4D97-AF65-F5344CB8AC3E}">
        <p14:creationId xmlns:p14="http://schemas.microsoft.com/office/powerpoint/2010/main" val="410465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a:t>The Parts of a C++ Program</a:t>
            </a:r>
            <a:r>
              <a:rPr lang="en-US" altLang="en-US" sz="1800" dirty="0"/>
              <a:t> (1 of 2)</a:t>
            </a:r>
            <a:endParaRPr lang="en-IN" sz="1800" dirty="0"/>
          </a:p>
        </p:txBody>
      </p:sp>
      <p:sp>
        <p:nvSpPr>
          <p:cNvPr id="3" name="Content Placeholder 2"/>
          <p:cNvSpPr>
            <a:spLocks noGrp="1"/>
          </p:cNvSpPr>
          <p:nvPr>
            <p:ph idx="1"/>
          </p:nvPr>
        </p:nvSpPr>
        <p:spPr>
          <a:xfrm>
            <a:off x="457200" y="1255245"/>
            <a:ext cx="11734800" cy="5233423"/>
          </a:xfrm>
        </p:spPr>
        <p:txBody>
          <a:bodyPr/>
          <a:lstStyle/>
          <a:p>
            <a:pPr lvl="0" eaLnBrk="1" hangingPunct="1"/>
            <a:r>
              <a:rPr lang="en-US" spc="-100" dirty="0"/>
              <a:t>C++ programs have parts and components that serve specific purposes</a:t>
            </a:r>
          </a:p>
          <a:p>
            <a:pPr lvl="0" eaLnBrk="1" hangingPunct="1"/>
            <a:r>
              <a:rPr lang="en-US" dirty="0"/>
              <a:t>Let’s examine the C++ program in Figure-1</a:t>
            </a:r>
            <a:endParaRPr lang="en-US" altLang="en-US" sz="2800" dirty="0">
              <a:solidFill>
                <a:srgbClr val="000000"/>
              </a:solidFill>
              <a:latin typeface="Courier New" panose="02070309020205020404" pitchFamily="49" charset="0"/>
            </a:endParaRPr>
          </a:p>
          <a:p>
            <a:pPr lvl="0" eaLnBrk="1" hangingPunct="1">
              <a:buNone/>
            </a:pPr>
            <a:r>
              <a:rPr lang="en-US" altLang="en-US" sz="2800" dirty="0">
                <a:solidFill>
                  <a:srgbClr val="000000"/>
                </a:solidFill>
                <a:latin typeface="Courier New" panose="02070309020205020404" pitchFamily="49" charset="0"/>
              </a:rPr>
              <a:t>// sample C++ program</a:t>
            </a:r>
          </a:p>
          <a:p>
            <a:pPr lvl="0" eaLnBrk="1" hangingPunct="1">
              <a:buNone/>
            </a:pPr>
            <a:r>
              <a:rPr lang="en-US" altLang="en-US" sz="2800" dirty="0">
                <a:solidFill>
                  <a:srgbClr val="000000"/>
                </a:solidFill>
                <a:latin typeface="Courier New" panose="02070309020205020404" pitchFamily="49" charset="0"/>
              </a:rPr>
              <a:t>#include &lt;iostream&gt;</a:t>
            </a:r>
          </a:p>
          <a:p>
            <a:pPr lvl="0" eaLnBrk="1" hangingPunct="1">
              <a:buNone/>
            </a:pPr>
            <a:r>
              <a:rPr lang="en-US" altLang="en-US" sz="2800" dirty="0">
                <a:solidFill>
                  <a:srgbClr val="000000"/>
                </a:solidFill>
                <a:latin typeface="Courier New" panose="02070309020205020404" pitchFamily="49" charset="0"/>
              </a:rPr>
              <a:t>using namespace std;</a:t>
            </a:r>
          </a:p>
          <a:p>
            <a:pPr lvl="0" eaLnBrk="1" hangingPunct="1">
              <a:buNone/>
            </a:pPr>
            <a:r>
              <a:rPr lang="en-US" altLang="en-US" sz="2800" dirty="0">
                <a:solidFill>
                  <a:srgbClr val="000000"/>
                </a:solidFill>
                <a:latin typeface="Courier New" panose="02070309020205020404" pitchFamily="49" charset="0"/>
              </a:rPr>
              <a:t>int main() </a:t>
            </a:r>
          </a:p>
          <a:p>
            <a:pPr lvl="0" eaLnBrk="1" hangingPunct="1">
              <a:buNone/>
            </a:pPr>
            <a:r>
              <a:rPr lang="en-US" altLang="en-US" sz="2800" dirty="0">
                <a:solidFill>
                  <a:srgbClr val="000000"/>
                </a:solidFill>
                <a:latin typeface="Courier New" panose="02070309020205020404" pitchFamily="49" charset="0"/>
              </a:rPr>
              <a:t>{</a:t>
            </a:r>
          </a:p>
          <a:p>
            <a:pPr marL="457200" indent="0" eaLnBrk="1" hangingPunct="1">
              <a:buNone/>
            </a:pPr>
            <a:r>
              <a:rPr lang="en-US" altLang="en-US" sz="2800" dirty="0">
                <a:solidFill>
                  <a:srgbClr val="000000"/>
                </a:solidFill>
                <a:latin typeface="Courier New" panose="02070309020205020404" pitchFamily="49" charset="0"/>
              </a:rPr>
              <a:t>cout &lt;&lt; "Hello, world!";</a:t>
            </a:r>
          </a:p>
          <a:p>
            <a:pPr marL="457200" indent="0" eaLnBrk="1" hangingPunct="1">
              <a:buNone/>
            </a:pPr>
            <a:r>
              <a:rPr lang="en-US" altLang="en-US" sz="2800" dirty="0">
                <a:solidFill>
                  <a:srgbClr val="000000"/>
                </a:solidFill>
                <a:latin typeface="Courier New" panose="02070309020205020404" pitchFamily="49" charset="0"/>
              </a:rPr>
              <a:t>return 0;</a:t>
            </a:r>
          </a:p>
          <a:p>
            <a:pPr lvl="0" eaLnBrk="1" hangingPunct="1">
              <a:buNone/>
            </a:pPr>
            <a:r>
              <a:rPr lang="en-US" altLang="en-US" sz="2800" dirty="0">
                <a:solidFill>
                  <a:srgbClr val="000000"/>
                </a:solidFill>
                <a:latin typeface="Courier New" panose="02070309020205020404" pitchFamily="49" charset="0"/>
              </a:rPr>
              <a:t>}</a:t>
            </a:r>
          </a:p>
        </p:txBody>
      </p:sp>
      <p:sp>
        <p:nvSpPr>
          <p:cNvPr id="4" name="Text Box 12">
            <a:extLst>
              <a:ext uri="{FF2B5EF4-FFF2-40B4-BE49-F238E27FC236}">
                <a16:creationId xmlns:a16="http://schemas.microsoft.com/office/drawing/2014/main" id="{BBFC2B18-7EDF-5FCF-13A4-280AC4726AE3}"/>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Figure-1:	</a:t>
            </a:r>
            <a:r>
              <a:rPr lang="en-US" dirty="0">
                <a:latin typeface="Calibri" panose="020F0502020204030204" pitchFamily="34" charset="0"/>
                <a:cs typeface="Calibri" panose="020F0502020204030204" pitchFamily="34" charset="0"/>
              </a:rPr>
              <a:t>C++ Program</a:t>
            </a:r>
          </a:p>
        </p:txBody>
      </p:sp>
      <p:sp>
        <p:nvSpPr>
          <p:cNvPr id="5" name="Slide Number Placeholder 4">
            <a:extLst>
              <a:ext uri="{FF2B5EF4-FFF2-40B4-BE49-F238E27FC236}">
                <a16:creationId xmlns:a16="http://schemas.microsoft.com/office/drawing/2014/main" id="{39244C1B-5722-01C4-8D5F-726D80FEE9EE}"/>
              </a:ext>
            </a:extLst>
          </p:cNvPr>
          <p:cNvSpPr>
            <a:spLocks noGrp="1"/>
          </p:cNvSpPr>
          <p:nvPr>
            <p:ph type="sldNum" sz="quarter" idx="10"/>
          </p:nvPr>
        </p:nvSpPr>
        <p:spPr/>
        <p:txBody>
          <a:bodyPr/>
          <a:lstStyle/>
          <a:p>
            <a:fld id="{CB6823EB-71C1-4EB5-9548-BF0AEE5275C3}" type="slidenum">
              <a:rPr lang="en-US" altLang="en-US" smtClean="0"/>
              <a:pPr/>
              <a:t>2</a:t>
            </a:fld>
            <a:endParaRPr lang="en-US" altLang="en-US" dirty="0"/>
          </a:p>
        </p:txBody>
      </p:sp>
    </p:spTree>
    <p:extLst>
      <p:ext uri="{BB962C8B-B14F-4D97-AF65-F5344CB8AC3E}">
        <p14:creationId xmlns:p14="http://schemas.microsoft.com/office/powerpoint/2010/main" val="2723146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US" altLang="en-US" dirty="0"/>
              <a:t>Identifiers</a:t>
            </a:r>
          </a:p>
        </p:txBody>
      </p:sp>
      <p:sp>
        <p:nvSpPr>
          <p:cNvPr id="27651" name="Content Placeholder 2"/>
          <p:cNvSpPr>
            <a:spLocks noGrp="1" noChangeArrowheads="1"/>
          </p:cNvSpPr>
          <p:nvPr>
            <p:ph idx="1"/>
          </p:nvPr>
        </p:nvSpPr>
        <p:spPr>
          <a:xfrm>
            <a:off x="533400" y="1600201"/>
            <a:ext cx="11658600" cy="1752600"/>
          </a:xfrm>
        </p:spPr>
        <p:txBody>
          <a:bodyPr/>
          <a:lstStyle/>
          <a:p>
            <a:r>
              <a:rPr lang="en-US" altLang="en-US" dirty="0"/>
              <a:t>An </a:t>
            </a:r>
            <a:r>
              <a:rPr lang="en-US" altLang="en-US" b="1" dirty="0"/>
              <a:t>identifier</a:t>
            </a:r>
            <a:r>
              <a:rPr lang="en-US" altLang="en-US" dirty="0"/>
              <a:t> is a programmer-defined name for some part of a program: variables, functions, etc.</a:t>
            </a:r>
          </a:p>
        </p:txBody>
      </p:sp>
      <p:sp>
        <p:nvSpPr>
          <p:cNvPr id="2" name="Slide Number Placeholder 1">
            <a:extLst>
              <a:ext uri="{FF2B5EF4-FFF2-40B4-BE49-F238E27FC236}">
                <a16:creationId xmlns:a16="http://schemas.microsoft.com/office/drawing/2014/main" id="{DA63116E-F05C-BE10-D58F-28884C359ACF}"/>
              </a:ext>
            </a:extLst>
          </p:cNvPr>
          <p:cNvSpPr>
            <a:spLocks noGrp="1"/>
          </p:cNvSpPr>
          <p:nvPr>
            <p:ph type="sldNum" sz="quarter" idx="10"/>
          </p:nvPr>
        </p:nvSpPr>
        <p:spPr/>
        <p:txBody>
          <a:bodyPr/>
          <a:lstStyle/>
          <a:p>
            <a:fld id="{CB6823EB-71C1-4EB5-9548-BF0AEE5275C3}"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 Key Words</a:t>
            </a:r>
            <a:endParaRPr lang="en-IN" dirty="0"/>
          </a:p>
        </p:txBody>
      </p:sp>
      <p:pic>
        <p:nvPicPr>
          <p:cNvPr id="4" name="Picture 4" descr="A few examples of the C plus plus keywords are: alignas, alignof, auto, break, class, double, explicit, false, float, inline, new, operator, private, protected, register, short, signed, template, union, unsigned, virtual, and whi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3789" y="914400"/>
            <a:ext cx="828442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6409267"/>
            <a:ext cx="11049000" cy="457200"/>
          </a:xfrm>
        </p:spPr>
        <p:txBody>
          <a:bodyPr anchor="ctr"/>
          <a:lstStyle/>
          <a:p>
            <a:pPr marL="0" indent="0" algn="ctr" eaLnBrk="1" hangingPunct="1">
              <a:lnSpc>
                <a:spcPct val="70000"/>
              </a:lnSpc>
              <a:spcBef>
                <a:spcPct val="50000"/>
              </a:spcBef>
              <a:buNone/>
            </a:pPr>
            <a:r>
              <a:rPr lang="en-US" altLang="en-US" sz="1600" i="1" kern="1200" dirty="0">
                <a:solidFill>
                  <a:srgbClr val="037797"/>
                </a:solidFill>
                <a:latin typeface="Arial" panose="020B0604020202020204" pitchFamily="34" charset="0"/>
                <a:cs typeface="Arial" panose="020B0604020202020204" pitchFamily="34" charset="0"/>
              </a:rPr>
              <a:t>You cannot use any of the C++ key words as an identifier. These words have reserved meaning.</a:t>
            </a:r>
          </a:p>
        </p:txBody>
      </p:sp>
      <p:sp>
        <p:nvSpPr>
          <p:cNvPr id="5" name="Slide Number Placeholder 4">
            <a:extLst>
              <a:ext uri="{FF2B5EF4-FFF2-40B4-BE49-F238E27FC236}">
                <a16:creationId xmlns:a16="http://schemas.microsoft.com/office/drawing/2014/main" id="{9BD0F8DA-A17F-C152-4D99-00814897199B}"/>
              </a:ext>
            </a:extLst>
          </p:cNvPr>
          <p:cNvSpPr>
            <a:spLocks noGrp="1"/>
          </p:cNvSpPr>
          <p:nvPr>
            <p:ph type="sldNum" sz="quarter" idx="10"/>
          </p:nvPr>
        </p:nvSpPr>
        <p:spPr/>
        <p:txBody>
          <a:bodyPr/>
          <a:lstStyle/>
          <a:p>
            <a:fld id="{CB6823EB-71C1-4EB5-9548-BF0AEE5275C3}" type="slidenum">
              <a:rPr lang="en-US" altLang="en-US" smtClean="0"/>
              <a:pPr/>
              <a:t>21</a:t>
            </a:fld>
            <a:endParaRPr lang="en-US" altLang="en-US" dirty="0"/>
          </a:p>
        </p:txBody>
      </p:sp>
    </p:spTree>
    <p:extLst>
      <p:ext uri="{BB962C8B-B14F-4D97-AF65-F5344CB8AC3E}">
        <p14:creationId xmlns:p14="http://schemas.microsoft.com/office/powerpoint/2010/main" val="1707480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US" altLang="en-US" dirty="0"/>
              <a:t>Variable Names</a:t>
            </a:r>
          </a:p>
        </p:txBody>
      </p:sp>
      <p:sp>
        <p:nvSpPr>
          <p:cNvPr id="29699" name="Content Placeholder 2"/>
          <p:cNvSpPr>
            <a:spLocks noGrp="1" noChangeArrowheads="1"/>
          </p:cNvSpPr>
          <p:nvPr>
            <p:ph idx="1"/>
          </p:nvPr>
        </p:nvSpPr>
        <p:spPr/>
        <p:txBody>
          <a:bodyPr/>
          <a:lstStyle/>
          <a:p>
            <a:pPr>
              <a:spcBef>
                <a:spcPts val="2400"/>
              </a:spcBef>
            </a:pPr>
            <a:r>
              <a:rPr lang="en-US" altLang="en-US" dirty="0"/>
              <a:t>A variable name should represent the purpose of the variable. For example:</a:t>
            </a:r>
          </a:p>
          <a:p>
            <a:pPr marL="2149200" indent="0">
              <a:spcBef>
                <a:spcPts val="3900"/>
              </a:spcBef>
              <a:buNone/>
            </a:pPr>
            <a:r>
              <a:rPr lang="en-US" altLang="en-US" b="1" dirty="0">
                <a:solidFill>
                  <a:srgbClr val="037797"/>
                </a:solidFill>
                <a:latin typeface="Courier New" panose="02070309020205020404" pitchFamily="49" charset="0"/>
              </a:rPr>
              <a:t>itemsOrdered</a:t>
            </a:r>
          </a:p>
          <a:p>
            <a:pPr marL="342000" indent="0">
              <a:spcBef>
                <a:spcPts val="3800"/>
              </a:spcBef>
              <a:buNone/>
            </a:pPr>
            <a:r>
              <a:rPr lang="en-US" altLang="en-US" dirty="0"/>
              <a:t>The purpose of this variable is to hold the number of items ordered.</a:t>
            </a:r>
            <a:endParaRPr lang="en-US" altLang="en-US" b="1" dirty="0">
              <a:latin typeface="Courier New" panose="02070309020205020404" pitchFamily="49" charset="0"/>
            </a:endParaRPr>
          </a:p>
        </p:txBody>
      </p:sp>
      <p:sp>
        <p:nvSpPr>
          <p:cNvPr id="2" name="Slide Number Placeholder 1">
            <a:extLst>
              <a:ext uri="{FF2B5EF4-FFF2-40B4-BE49-F238E27FC236}">
                <a16:creationId xmlns:a16="http://schemas.microsoft.com/office/drawing/2014/main" id="{FFBAAB5B-F7B5-5295-C9F8-2322D69FC6B8}"/>
              </a:ext>
            </a:extLst>
          </p:cNvPr>
          <p:cNvSpPr>
            <a:spLocks noGrp="1"/>
          </p:cNvSpPr>
          <p:nvPr>
            <p:ph type="sldNum" sz="quarter" idx="10"/>
          </p:nvPr>
        </p:nvSpPr>
        <p:spPr/>
        <p:txBody>
          <a:bodyPr/>
          <a:lstStyle/>
          <a:p>
            <a:fld id="{CB6823EB-71C1-4EB5-9548-BF0AEE5275C3}" type="slidenum">
              <a:rPr lang="en-US" altLang="en-US" smtClean="0"/>
              <a:pPr/>
              <a:t>22</a:t>
            </a:fld>
            <a:endParaRPr lang="en-US" altLang="en-US" dirty="0"/>
          </a:p>
        </p:txBody>
      </p:sp>
    </p:spTree>
    <p:extLst>
      <p:ext uri="{BB962C8B-B14F-4D97-AF65-F5344CB8AC3E}">
        <p14:creationId xmlns:p14="http://schemas.microsoft.com/office/powerpoint/2010/main" val="390925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US" altLang="en-US" dirty="0"/>
              <a:t>Identifier Rules</a:t>
            </a:r>
          </a:p>
        </p:txBody>
      </p:sp>
      <p:sp>
        <p:nvSpPr>
          <p:cNvPr id="30723" name="Content Placeholder 2"/>
          <p:cNvSpPr>
            <a:spLocks noGrp="1" noChangeArrowheads="1"/>
          </p:cNvSpPr>
          <p:nvPr>
            <p:ph idx="1"/>
          </p:nvPr>
        </p:nvSpPr>
        <p:spPr/>
        <p:txBody>
          <a:bodyPr/>
          <a:lstStyle/>
          <a:p>
            <a:pPr>
              <a:lnSpc>
                <a:spcPct val="90000"/>
              </a:lnSpc>
              <a:spcBef>
                <a:spcPct val="40000"/>
              </a:spcBef>
            </a:pPr>
            <a:r>
              <a:rPr lang="en-US" altLang="en-US" dirty="0"/>
              <a:t>The first character of an identifier must be an alphabetic character or and underscore ( _ ),</a:t>
            </a:r>
          </a:p>
          <a:p>
            <a:pPr>
              <a:lnSpc>
                <a:spcPct val="90000"/>
              </a:lnSpc>
              <a:spcBef>
                <a:spcPct val="40000"/>
              </a:spcBef>
            </a:pPr>
            <a:r>
              <a:rPr lang="en-US" altLang="en-US" dirty="0"/>
              <a:t>After the first character you may use alphabetic characters, numbers, or underscore characters.</a:t>
            </a:r>
          </a:p>
          <a:p>
            <a:pPr>
              <a:lnSpc>
                <a:spcPct val="90000"/>
              </a:lnSpc>
              <a:spcBef>
                <a:spcPct val="40000"/>
              </a:spcBef>
            </a:pPr>
            <a:r>
              <a:rPr lang="en-US" altLang="en-US" dirty="0"/>
              <a:t>Upper- and lowercase characters are distinct</a:t>
            </a:r>
          </a:p>
        </p:txBody>
      </p:sp>
      <p:sp>
        <p:nvSpPr>
          <p:cNvPr id="2" name="Slide Number Placeholder 1">
            <a:extLst>
              <a:ext uri="{FF2B5EF4-FFF2-40B4-BE49-F238E27FC236}">
                <a16:creationId xmlns:a16="http://schemas.microsoft.com/office/drawing/2014/main" id="{F6D5FB0F-97D8-CC49-837F-2244960167D6}"/>
              </a:ext>
            </a:extLst>
          </p:cNvPr>
          <p:cNvSpPr>
            <a:spLocks noGrp="1"/>
          </p:cNvSpPr>
          <p:nvPr>
            <p:ph type="sldNum" sz="quarter" idx="10"/>
          </p:nvPr>
        </p:nvSpPr>
        <p:spPr/>
        <p:txBody>
          <a:bodyPr/>
          <a:lstStyle/>
          <a:p>
            <a:fld id="{CB6823EB-71C1-4EB5-9548-BF0AEE5275C3}"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a:xfrm>
            <a:off x="0" y="0"/>
            <a:ext cx="12192000" cy="1143000"/>
          </a:xfrm>
        </p:spPr>
        <p:txBody>
          <a:bodyPr/>
          <a:lstStyle/>
          <a:p>
            <a:r>
              <a:rPr lang="en-US" altLang="en-US" dirty="0"/>
              <a:t>Valid and Invalid Identifiers</a:t>
            </a:r>
          </a:p>
        </p:txBody>
      </p:sp>
      <p:graphicFrame>
        <p:nvGraphicFramePr>
          <p:cNvPr id="2" name="Table 1" descr="The details of valid and invalid identifiers shows the identifier, valid options as yes or no, and the reason if invalid. The response for the valid identifiers is yes, and invalid identifiers are no. The reason for invalid identifiers include cannot contain a period between two identifiers, cannot begin with a digit, and cannot contain a dollar sign."/>
          <p:cNvGraphicFramePr>
            <a:graphicFrameLocks noGrp="1"/>
          </p:cNvGraphicFramePr>
          <p:nvPr>
            <p:extLst>
              <p:ext uri="{D42A27DB-BD31-4B8C-83A1-F6EECF244321}">
                <p14:modId xmlns:p14="http://schemas.microsoft.com/office/powerpoint/2010/main" val="1290424378"/>
              </p:ext>
            </p:extLst>
          </p:nvPr>
        </p:nvGraphicFramePr>
        <p:xfrm>
          <a:off x="609600" y="1447800"/>
          <a:ext cx="10972800" cy="4495800"/>
        </p:xfrm>
        <a:graphic>
          <a:graphicData uri="http://schemas.openxmlformats.org/drawingml/2006/table">
            <a:tbl>
              <a:tblPr firstRow="1" firstCol="1">
                <a:tableStyleId>{B301B821-A1FF-4177-AEE7-76D212191A09}</a:tableStyleId>
              </a:tblPr>
              <a:tblGrid>
                <a:gridCol w="3657600">
                  <a:extLst>
                    <a:ext uri="{9D8B030D-6E8A-4147-A177-3AD203B41FA5}">
                      <a16:colId xmlns:a16="http://schemas.microsoft.com/office/drawing/2014/main" val="20000"/>
                    </a:ext>
                  </a:extLst>
                </a:gridCol>
                <a:gridCol w="2187724">
                  <a:extLst>
                    <a:ext uri="{9D8B030D-6E8A-4147-A177-3AD203B41FA5}">
                      <a16:colId xmlns:a16="http://schemas.microsoft.com/office/drawing/2014/main" val="20001"/>
                    </a:ext>
                  </a:extLst>
                </a:gridCol>
                <a:gridCol w="5127476">
                  <a:extLst>
                    <a:ext uri="{9D8B030D-6E8A-4147-A177-3AD203B41FA5}">
                      <a16:colId xmlns:a16="http://schemas.microsoft.com/office/drawing/2014/main" val="20002"/>
                    </a:ext>
                  </a:extLst>
                </a:gridCol>
              </a:tblGrid>
              <a:tr h="7493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800" u="none" strike="noStrike" cap="none" normalizeH="0" baseline="0" dirty="0">
                          <a:ln>
                            <a:noFill/>
                          </a:ln>
                          <a:effectLst/>
                        </a:rPr>
                        <a:t>IDENTIFIER</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800" u="none" strike="noStrike" cap="none" normalizeH="0" baseline="0" dirty="0">
                          <a:ln>
                            <a:noFill/>
                          </a:ln>
                          <a:effectLst/>
                        </a:rPr>
                        <a:t>VALID?</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2800" u="none" strike="noStrike" cap="none" normalizeH="0" baseline="0" dirty="0">
                          <a:ln>
                            <a:noFill/>
                          </a:ln>
                          <a:effectLst/>
                        </a:rPr>
                        <a:t>REASON IF INVALID</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0"/>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totalSales</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Yes</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bg1"/>
                          </a:solidFill>
                          <a:effectLst/>
                        </a:rPr>
                        <a:t>Blank cell</a:t>
                      </a:r>
                      <a:endParaRPr kumimoji="0" lang="en-US" sz="2400" b="0" i="0" u="none" strike="noStrike" cap="none" normalizeH="0" baseline="0" dirty="0">
                        <a:ln>
                          <a:noFill/>
                        </a:ln>
                        <a:solidFill>
                          <a:schemeClr val="bg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1"/>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total_Sales</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Yes</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u="none" strike="noStrike" cap="none" normalizeH="0" baseline="0" dirty="0">
                          <a:ln>
                            <a:noFill/>
                          </a:ln>
                          <a:solidFill>
                            <a:schemeClr val="bg1"/>
                          </a:solidFill>
                          <a:effectLst/>
                        </a:rPr>
                        <a:t>Blank cell</a:t>
                      </a:r>
                      <a:endParaRPr kumimoji="0" lang="en-US" sz="2400" b="0" i="0" u="none" strike="noStrike" cap="none" normalizeH="0" baseline="0" dirty="0">
                        <a:ln>
                          <a:noFill/>
                        </a:ln>
                        <a:solidFill>
                          <a:schemeClr val="bg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2"/>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total.Sales</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No</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Cannot contain .</a:t>
                      </a:r>
                      <a:endParaRPr kumimoji="0" lang="en-US" sz="2400" b="1"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extLst>
                  <a:ext uri="{0D108BD9-81ED-4DB2-BD59-A6C34878D82A}">
                    <a16:rowId xmlns:a16="http://schemas.microsoft.com/office/drawing/2014/main" val="10003"/>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4thQtrSales</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No</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Cannot begin with digit</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4"/>
                  </a:ext>
                </a:extLst>
              </a:tr>
              <a:tr h="749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totalSale$</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No</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Cannot contain $</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3EBEC444-D716-AFFA-D9B8-067CEA54D36F}"/>
              </a:ext>
            </a:extLst>
          </p:cNvPr>
          <p:cNvSpPr>
            <a:spLocks noGrp="1"/>
          </p:cNvSpPr>
          <p:nvPr>
            <p:ph type="sldNum" sz="quarter" idx="10"/>
          </p:nvPr>
        </p:nvSpPr>
        <p:spPr/>
        <p:txBody>
          <a:bodyPr/>
          <a:lstStyle/>
          <a:p>
            <a:fld id="{CB6823EB-71C1-4EB5-9548-BF0AEE5275C3}" type="slidenum">
              <a:rPr lang="en-US" altLang="en-US" smtClean="0"/>
              <a:pPr/>
              <a:t>24</a:t>
            </a:fld>
            <a:endParaRPr lang="en-US" altLang="en-US" dirty="0"/>
          </a:p>
        </p:txBody>
      </p:sp>
    </p:spTree>
    <p:extLst>
      <p:ext uri="{BB962C8B-B14F-4D97-AF65-F5344CB8AC3E}">
        <p14:creationId xmlns:p14="http://schemas.microsoft.com/office/powerpoint/2010/main" val="1022812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Data Types</a:t>
            </a:r>
            <a:endParaRPr lang="en-IN" dirty="0"/>
          </a:p>
        </p:txBody>
      </p:sp>
      <p:sp>
        <p:nvSpPr>
          <p:cNvPr id="3" name="Content Placeholder 2"/>
          <p:cNvSpPr>
            <a:spLocks noGrp="1"/>
          </p:cNvSpPr>
          <p:nvPr>
            <p:ph idx="1"/>
          </p:nvPr>
        </p:nvSpPr>
        <p:spPr>
          <a:xfrm>
            <a:off x="533400" y="1147294"/>
            <a:ext cx="11658600" cy="914400"/>
          </a:xfrm>
        </p:spPr>
        <p:txBody>
          <a:bodyPr/>
          <a:lstStyle/>
          <a:p>
            <a:pPr marL="457200" indent="-457200">
              <a:lnSpc>
                <a:spcPct val="90000"/>
              </a:lnSpc>
            </a:pPr>
            <a:r>
              <a:rPr lang="en-US" sz="2800" dirty="0"/>
              <a:t>Integer variables can hold whole numbers such as 12, 7, and −99.</a:t>
            </a:r>
            <a:endParaRPr lang="en-IN" sz="2800" dirty="0"/>
          </a:p>
        </p:txBody>
      </p:sp>
      <p:pic>
        <p:nvPicPr>
          <p:cNvPr id="4" name="Picture 2" descr="The various integer data types, along with the typical size, and the typical range are shown. A few examples of the data types are short int, unsigned short int, int, unsigned int, long int, unsigned long int, long long int, and unsigned long long int. The size ranges from 2 to 8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9889"/>
            <a:ext cx="11430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a:extLst>
              <a:ext uri="{FF2B5EF4-FFF2-40B4-BE49-F238E27FC236}">
                <a16:creationId xmlns:a16="http://schemas.microsoft.com/office/drawing/2014/main" id="{C562BF12-81F6-E5E9-9ACB-A3EB9D09E539}"/>
              </a:ext>
            </a:extLst>
          </p:cNvPr>
          <p:cNvSpPr>
            <a:spLocks noGrp="1"/>
          </p:cNvSpPr>
          <p:nvPr>
            <p:ph type="sldNum" sz="quarter" idx="10"/>
          </p:nvPr>
        </p:nvSpPr>
        <p:spPr/>
        <p:txBody>
          <a:bodyPr/>
          <a:lstStyle/>
          <a:p>
            <a:fld id="{CB6823EB-71C1-4EB5-9548-BF0AEE5275C3}" type="slidenum">
              <a:rPr lang="en-US" altLang="en-US" smtClean="0"/>
              <a:pPr/>
              <a:t>25</a:t>
            </a:fld>
            <a:endParaRPr lang="en-US" altLang="en-US" dirty="0"/>
          </a:p>
        </p:txBody>
      </p:sp>
    </p:spTree>
    <p:extLst>
      <p:ext uri="{BB962C8B-B14F-4D97-AF65-F5344CB8AC3E}">
        <p14:creationId xmlns:p14="http://schemas.microsoft.com/office/powerpoint/2010/main" val="2990581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dirty="0"/>
              <a:t>Defining Variables</a:t>
            </a:r>
          </a:p>
        </p:txBody>
      </p:sp>
      <p:sp>
        <p:nvSpPr>
          <p:cNvPr id="34819" name="Content Placeholder 2"/>
          <p:cNvSpPr>
            <a:spLocks noGrp="1" noChangeArrowheads="1"/>
          </p:cNvSpPr>
          <p:nvPr>
            <p:ph idx="1"/>
          </p:nvPr>
        </p:nvSpPr>
        <p:spPr/>
        <p:txBody>
          <a:bodyPr/>
          <a:lstStyle/>
          <a:p>
            <a:pPr>
              <a:lnSpc>
                <a:spcPct val="90000"/>
              </a:lnSpc>
            </a:pPr>
            <a:r>
              <a:rPr lang="en-US" altLang="en-US" dirty="0"/>
              <a:t>Variables of the same type can be defined</a:t>
            </a:r>
          </a:p>
          <a:p>
            <a:pPr marL="687388" lvl="1" indent="-342900">
              <a:lnSpc>
                <a:spcPct val="90000"/>
              </a:lnSpc>
            </a:pPr>
            <a:r>
              <a:rPr lang="en-US" altLang="en-US" dirty="0"/>
              <a:t>On  separate lines:</a:t>
            </a:r>
          </a:p>
          <a:p>
            <a:pPr marL="1027112" lvl="2" indent="-342900">
              <a:lnSpc>
                <a:spcPct val="90000"/>
              </a:lnSpc>
            </a:pPr>
            <a:r>
              <a:rPr lang="en-US" altLang="en-US" dirty="0">
                <a:latin typeface="Courier New" panose="02070309020205020404" pitchFamily="49" charset="0"/>
              </a:rPr>
              <a:t>int length;</a:t>
            </a:r>
          </a:p>
          <a:p>
            <a:pPr marL="1027112" lvl="2" indent="-342900">
              <a:lnSpc>
                <a:spcPct val="90000"/>
              </a:lnSpc>
            </a:pPr>
            <a:r>
              <a:rPr lang="en-US" altLang="en-US" dirty="0">
                <a:latin typeface="Courier New" panose="02070309020205020404" pitchFamily="49" charset="0"/>
              </a:rPr>
              <a:t>int width;</a:t>
            </a:r>
          </a:p>
          <a:p>
            <a:pPr marL="1027112" lvl="2" indent="-342900">
              <a:lnSpc>
                <a:spcPct val="90000"/>
              </a:lnSpc>
            </a:pPr>
            <a:r>
              <a:rPr lang="en-US" altLang="en-US" dirty="0">
                <a:latin typeface="Courier New" panose="02070309020205020404" pitchFamily="49" charset="0"/>
              </a:rPr>
              <a:t>unsigned int area</a:t>
            </a:r>
            <a:r>
              <a:rPr lang="en-US" altLang="en-US" sz="2200" dirty="0">
                <a:latin typeface="Courier New" panose="02070309020205020404" pitchFamily="49" charset="0"/>
              </a:rPr>
              <a:t>;</a:t>
            </a:r>
          </a:p>
          <a:p>
            <a:pPr marL="685800" lvl="1" indent="-342900">
              <a:lnSpc>
                <a:spcPct val="90000"/>
              </a:lnSpc>
            </a:pPr>
            <a:r>
              <a:rPr lang="en-US" altLang="en-US" dirty="0"/>
              <a:t>On the same line:</a:t>
            </a:r>
          </a:p>
          <a:p>
            <a:pPr marL="1027112" lvl="2" indent="-342900">
              <a:lnSpc>
                <a:spcPct val="90000"/>
              </a:lnSpc>
            </a:pPr>
            <a:r>
              <a:rPr lang="en-US" altLang="en-US" dirty="0">
                <a:latin typeface="Courier New" panose="02070309020205020404" pitchFamily="49" charset="0"/>
              </a:rPr>
              <a:t>int length, width;</a:t>
            </a:r>
          </a:p>
          <a:p>
            <a:pPr marL="1027112" lvl="2" indent="-342900">
              <a:lnSpc>
                <a:spcPct val="90000"/>
              </a:lnSpc>
            </a:pPr>
            <a:r>
              <a:rPr lang="en-US" altLang="en-US" dirty="0">
                <a:latin typeface="Courier New" panose="02070309020205020404" pitchFamily="49" charset="0"/>
              </a:rPr>
              <a:t>unsigned int area;</a:t>
            </a:r>
          </a:p>
          <a:p>
            <a:pPr>
              <a:lnSpc>
                <a:spcPct val="90000"/>
              </a:lnSpc>
            </a:pPr>
            <a:r>
              <a:rPr lang="en-US" altLang="en-US" dirty="0"/>
              <a:t>Variables of different types must be in different definitions</a:t>
            </a:r>
          </a:p>
        </p:txBody>
      </p:sp>
      <p:sp>
        <p:nvSpPr>
          <p:cNvPr id="2" name="Slide Number Placeholder 1">
            <a:extLst>
              <a:ext uri="{FF2B5EF4-FFF2-40B4-BE49-F238E27FC236}">
                <a16:creationId xmlns:a16="http://schemas.microsoft.com/office/drawing/2014/main" id="{89F62A4E-17C3-3D79-7011-EE51EAA7276B}"/>
              </a:ext>
            </a:extLst>
          </p:cNvPr>
          <p:cNvSpPr>
            <a:spLocks noGrp="1"/>
          </p:cNvSpPr>
          <p:nvPr>
            <p:ph type="sldNum" sz="quarter" idx="10"/>
          </p:nvPr>
        </p:nvSpPr>
        <p:spPr/>
        <p:txBody>
          <a:bodyPr/>
          <a:lstStyle/>
          <a:p>
            <a:fld id="{CB6823EB-71C1-4EB5-9548-BF0AEE5275C3}" type="slidenum">
              <a:rPr lang="en-US" altLang="en-US" smtClean="0"/>
              <a:pPr/>
              <a:t>26</a:t>
            </a:fld>
            <a:endParaRPr lang="en-US" altLang="en-US" dirty="0"/>
          </a:p>
        </p:txBody>
      </p:sp>
    </p:spTree>
    <p:extLst>
      <p:ext uri="{BB962C8B-B14F-4D97-AF65-F5344CB8AC3E}">
        <p14:creationId xmlns:p14="http://schemas.microsoft.com/office/powerpoint/2010/main" val="343647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noChangeArrowheads="1"/>
          </p:cNvSpPr>
          <p:nvPr>
            <p:ph type="title"/>
          </p:nvPr>
        </p:nvSpPr>
        <p:spPr>
          <a:xfrm>
            <a:off x="0" y="4294"/>
            <a:ext cx="12192000" cy="1062506"/>
          </a:xfrm>
        </p:spPr>
        <p:txBody>
          <a:bodyPr/>
          <a:lstStyle/>
          <a:p>
            <a:r>
              <a:rPr lang="en-US" altLang="en-US" dirty="0"/>
              <a:t>Integer Types in Program 2-11</a:t>
            </a:r>
          </a:p>
        </p:txBody>
      </p:sp>
      <p:pic>
        <p:nvPicPr>
          <p:cNvPr id="2" name="Picture 1" descr="The screenshot shows a program with three variables of three integer types: checking, miles, and diameter. Step 7, checking equals negative 20, Step 8, miles equals 4276, and Step 9, diameter equals 100000. There is a semicolon after each integer."/>
          <p:cNvPicPr>
            <a:picLocks noChangeAspect="1"/>
          </p:cNvPicPr>
          <p:nvPr/>
        </p:nvPicPr>
        <p:blipFill>
          <a:blip r:embed="rId2"/>
          <a:stretch>
            <a:fillRect/>
          </a:stretch>
        </p:blipFill>
        <p:spPr>
          <a:xfrm>
            <a:off x="1849046" y="1097280"/>
            <a:ext cx="8493909" cy="5760720"/>
          </a:xfrm>
          <a:prstGeom prst="rect">
            <a:avLst/>
          </a:prstGeom>
        </p:spPr>
      </p:pic>
      <p:sp>
        <p:nvSpPr>
          <p:cNvPr id="3" name="Slide Number Placeholder 2">
            <a:extLst>
              <a:ext uri="{FF2B5EF4-FFF2-40B4-BE49-F238E27FC236}">
                <a16:creationId xmlns:a16="http://schemas.microsoft.com/office/drawing/2014/main" id="{C3469962-6A14-7E3E-E100-089DA2D16E8C}"/>
              </a:ext>
            </a:extLst>
          </p:cNvPr>
          <p:cNvSpPr>
            <a:spLocks noGrp="1"/>
          </p:cNvSpPr>
          <p:nvPr>
            <p:ph type="sldNum" sz="quarter" idx="10"/>
          </p:nvPr>
        </p:nvSpPr>
        <p:spPr/>
        <p:txBody>
          <a:bodyPr/>
          <a:lstStyle/>
          <a:p>
            <a:fld id="{CB6823EB-71C1-4EB5-9548-BF0AEE5275C3}" type="slidenum">
              <a:rPr lang="en-US" altLang="en-US" smtClean="0"/>
              <a:pPr/>
              <a:t>27</a:t>
            </a:fld>
            <a:endParaRPr lang="en-US" altLang="en-US" dirty="0"/>
          </a:p>
        </p:txBody>
      </p:sp>
    </p:spTree>
    <p:extLst>
      <p:ext uri="{BB962C8B-B14F-4D97-AF65-F5344CB8AC3E}">
        <p14:creationId xmlns:p14="http://schemas.microsoft.com/office/powerpoint/2010/main" val="2045295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a:xfrm>
            <a:off x="0" y="4294"/>
            <a:ext cx="12192000" cy="1138706"/>
          </a:xfrm>
        </p:spPr>
        <p:txBody>
          <a:bodyPr/>
          <a:lstStyle/>
          <a:p>
            <a:r>
              <a:rPr lang="en-US" altLang="en-US" dirty="0"/>
              <a:t>Integer Literals</a:t>
            </a:r>
            <a:r>
              <a:rPr lang="en-US" altLang="en-US" sz="1800" dirty="0"/>
              <a:t> (1 of 2)</a:t>
            </a:r>
          </a:p>
        </p:txBody>
      </p:sp>
      <p:sp>
        <p:nvSpPr>
          <p:cNvPr id="36867" name="Content Placeholder 2"/>
          <p:cNvSpPr>
            <a:spLocks noGrp="1" noChangeArrowheads="1"/>
          </p:cNvSpPr>
          <p:nvPr>
            <p:ph idx="1"/>
          </p:nvPr>
        </p:nvSpPr>
        <p:spPr/>
        <p:txBody>
          <a:bodyPr/>
          <a:lstStyle/>
          <a:p>
            <a:r>
              <a:rPr lang="en-US" altLang="en-US" dirty="0"/>
              <a:t>An integer literal is an integer value that is typed into a program’s code. For example:</a:t>
            </a:r>
          </a:p>
          <a:p>
            <a:pPr marL="1569600" indent="0">
              <a:spcBef>
                <a:spcPts val="3720"/>
              </a:spcBef>
              <a:buNone/>
            </a:pPr>
            <a:r>
              <a:rPr lang="en-US" altLang="en-US" b="1" dirty="0">
                <a:solidFill>
                  <a:srgbClr val="037797"/>
                </a:solidFill>
                <a:latin typeface="Courier New" panose="02070309020205020404" pitchFamily="49" charset="0"/>
              </a:rPr>
              <a:t>itemsOrdered = 15;</a:t>
            </a:r>
            <a:endParaRPr lang="en-US" altLang="en-US" dirty="0">
              <a:solidFill>
                <a:srgbClr val="037797"/>
              </a:solidFill>
            </a:endParaRPr>
          </a:p>
          <a:p>
            <a:pPr marL="342000" indent="0">
              <a:spcBef>
                <a:spcPts val="3950"/>
              </a:spcBef>
              <a:buNone/>
            </a:pPr>
            <a:r>
              <a:rPr lang="en-US" altLang="en-US" dirty="0"/>
              <a:t>In this code, 15 is an integer literal.</a:t>
            </a:r>
          </a:p>
        </p:txBody>
      </p:sp>
      <p:sp>
        <p:nvSpPr>
          <p:cNvPr id="2" name="Slide Number Placeholder 1">
            <a:extLst>
              <a:ext uri="{FF2B5EF4-FFF2-40B4-BE49-F238E27FC236}">
                <a16:creationId xmlns:a16="http://schemas.microsoft.com/office/drawing/2014/main" id="{6922B628-BFA5-0591-A596-E74FA3274F98}"/>
              </a:ext>
            </a:extLst>
          </p:cNvPr>
          <p:cNvSpPr>
            <a:spLocks noGrp="1"/>
          </p:cNvSpPr>
          <p:nvPr>
            <p:ph type="sldNum" sz="quarter" idx="10"/>
          </p:nvPr>
        </p:nvSpPr>
        <p:spPr/>
        <p:txBody>
          <a:bodyPr/>
          <a:lstStyle/>
          <a:p>
            <a:fld id="{CB6823EB-71C1-4EB5-9548-BF0AEE5275C3}" type="slidenum">
              <a:rPr lang="en-US" altLang="en-US" smtClean="0"/>
              <a:pPr/>
              <a:t>28</a:t>
            </a:fld>
            <a:endParaRPr lang="en-US" altLang="en-US" dirty="0"/>
          </a:p>
        </p:txBody>
      </p:sp>
    </p:spTree>
    <p:extLst>
      <p:ext uri="{BB962C8B-B14F-4D97-AF65-F5344CB8AC3E}">
        <p14:creationId xmlns:p14="http://schemas.microsoft.com/office/powerpoint/2010/main" val="1538518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noChangeArrowheads="1"/>
          </p:cNvSpPr>
          <p:nvPr>
            <p:ph type="title"/>
          </p:nvPr>
        </p:nvSpPr>
        <p:spPr>
          <a:xfrm>
            <a:off x="0" y="0"/>
            <a:ext cx="12192000" cy="1143000"/>
          </a:xfrm>
        </p:spPr>
        <p:txBody>
          <a:bodyPr/>
          <a:lstStyle/>
          <a:p>
            <a:r>
              <a:rPr lang="en-US" altLang="en-US" dirty="0"/>
              <a:t>Integer Literals in Program 2-11</a:t>
            </a:r>
          </a:p>
        </p:txBody>
      </p:sp>
      <p:pic>
        <p:nvPicPr>
          <p:cNvPr id="2" name="Picture 1" descr="The screenshot shows a program that has three variables of three different integer types. The integer literals assigned to the variables are as follows: Step 11, checking equals negative 20, Step 12, miles equals 4276, and Step 13, diameter equals 100000. Negative 20, 4276, and 100000 are integer literals. There is a semicolon after each integer literal."/>
          <p:cNvPicPr>
            <a:picLocks noChangeAspect="1"/>
          </p:cNvPicPr>
          <p:nvPr/>
        </p:nvPicPr>
        <p:blipFill>
          <a:blip r:embed="rId2"/>
          <a:stretch>
            <a:fillRect/>
          </a:stretch>
        </p:blipFill>
        <p:spPr>
          <a:xfrm>
            <a:off x="1982721" y="1066800"/>
            <a:ext cx="8226559" cy="5760720"/>
          </a:xfrm>
          <a:prstGeom prst="rect">
            <a:avLst/>
          </a:prstGeom>
        </p:spPr>
      </p:pic>
      <p:sp>
        <p:nvSpPr>
          <p:cNvPr id="3" name="Slide Number Placeholder 2">
            <a:extLst>
              <a:ext uri="{FF2B5EF4-FFF2-40B4-BE49-F238E27FC236}">
                <a16:creationId xmlns:a16="http://schemas.microsoft.com/office/drawing/2014/main" id="{50B17CCE-2287-E4AD-4C0E-9CE3818E83E4}"/>
              </a:ext>
            </a:extLst>
          </p:cNvPr>
          <p:cNvSpPr>
            <a:spLocks noGrp="1"/>
          </p:cNvSpPr>
          <p:nvPr>
            <p:ph type="sldNum" sz="quarter" idx="10"/>
          </p:nvPr>
        </p:nvSpPr>
        <p:spPr/>
        <p:txBody>
          <a:bodyPr/>
          <a:lstStyle/>
          <a:p>
            <a:fld id="{CB6823EB-71C1-4EB5-9548-BF0AEE5275C3}" type="slidenum">
              <a:rPr lang="en-US" altLang="en-US" smtClean="0"/>
              <a:pPr/>
              <a:t>29</a:t>
            </a:fld>
            <a:endParaRPr lang="en-US" altLang="en-US" dirty="0"/>
          </a:p>
        </p:txBody>
      </p:sp>
    </p:spTree>
    <p:extLst>
      <p:ext uri="{BB962C8B-B14F-4D97-AF65-F5344CB8AC3E}">
        <p14:creationId xmlns:p14="http://schemas.microsoft.com/office/powerpoint/2010/main" val="414308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a:t>The Parts of a C++ Program</a:t>
            </a:r>
            <a:r>
              <a:rPr lang="en-US" altLang="en-US" sz="1800" dirty="0"/>
              <a:t> (2 of 2)</a:t>
            </a:r>
            <a:endParaRPr lang="en-IN" sz="1800" dirty="0"/>
          </a:p>
        </p:txBody>
      </p:sp>
      <p:pic>
        <p:nvPicPr>
          <p:cNvPr id="3" name="Picture 2" descr="The screenshot shows a sample C plus plus program. The line, double slash sample C plus plus program represents the comment. The line, pound sign include open bracket iostream close bracket represents the preprocessor directive. The line using namespace std ; represents the namespace to use. The line, int main open parentheses space close parentheses, represents the beginning of the function named main. The open brace represents the beginning of the block for the main. The next line cout double open brackets open quotation marks Hello, world! close quotation marks;. The comma and the semicolon in the statement represent the string literals. The line return 0 ; sends 0 to the operating system. The close brace represents the end of the block for the main. "/>
          <p:cNvPicPr>
            <a:picLocks noChangeAspect="1"/>
          </p:cNvPicPr>
          <p:nvPr/>
        </p:nvPicPr>
        <p:blipFill rotWithShape="1">
          <a:blip r:embed="rId2"/>
          <a:srcRect b="8875"/>
          <a:stretch/>
        </p:blipFill>
        <p:spPr>
          <a:xfrm>
            <a:off x="1848000" y="1530001"/>
            <a:ext cx="8626588" cy="4188823"/>
          </a:xfrm>
          <a:prstGeom prst="rect">
            <a:avLst/>
          </a:prstGeom>
        </p:spPr>
      </p:pic>
      <p:sp>
        <p:nvSpPr>
          <p:cNvPr id="4" name="Slide Number Placeholder 3">
            <a:extLst>
              <a:ext uri="{FF2B5EF4-FFF2-40B4-BE49-F238E27FC236}">
                <a16:creationId xmlns:a16="http://schemas.microsoft.com/office/drawing/2014/main" id="{53EDA887-CAAF-9DC9-85C2-C17577421B58}"/>
              </a:ext>
            </a:extLst>
          </p:cNvPr>
          <p:cNvSpPr>
            <a:spLocks noGrp="1"/>
          </p:cNvSpPr>
          <p:nvPr>
            <p:ph type="sldNum" sz="quarter" idx="10"/>
          </p:nvPr>
        </p:nvSpPr>
        <p:spPr/>
        <p:txBody>
          <a:bodyPr/>
          <a:lstStyle/>
          <a:p>
            <a:fld id="{CB6823EB-71C1-4EB5-9548-BF0AEE5275C3}" type="slidenum">
              <a:rPr lang="en-US" altLang="en-US" smtClean="0"/>
              <a:pPr/>
              <a:t>3</a:t>
            </a:fld>
            <a:endParaRPr lang="en-US" altLang="en-US" dirty="0"/>
          </a:p>
        </p:txBody>
      </p:sp>
    </p:spTree>
    <p:extLst>
      <p:ext uri="{BB962C8B-B14F-4D97-AF65-F5344CB8AC3E}">
        <p14:creationId xmlns:p14="http://schemas.microsoft.com/office/powerpoint/2010/main" val="3582348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US" altLang="en-US" dirty="0"/>
              <a:t>Integer Literals</a:t>
            </a:r>
            <a:r>
              <a:rPr lang="en-US" altLang="en-US" sz="1800" dirty="0"/>
              <a:t> (2 of 2)</a:t>
            </a:r>
          </a:p>
        </p:txBody>
      </p:sp>
      <p:sp>
        <p:nvSpPr>
          <p:cNvPr id="38915" name="Content Placeholder 2"/>
          <p:cNvSpPr>
            <a:spLocks noGrp="1" noChangeArrowheads="1"/>
          </p:cNvSpPr>
          <p:nvPr>
            <p:ph idx="1"/>
          </p:nvPr>
        </p:nvSpPr>
        <p:spPr/>
        <p:txBody>
          <a:bodyPr/>
          <a:lstStyle/>
          <a:p>
            <a:pPr>
              <a:lnSpc>
                <a:spcPct val="90000"/>
              </a:lnSpc>
              <a:spcBef>
                <a:spcPct val="30000"/>
              </a:spcBef>
            </a:pPr>
            <a:r>
              <a:rPr lang="en-US" altLang="en-US" dirty="0"/>
              <a:t>Integer literals are stored in memory as </a:t>
            </a:r>
            <a:r>
              <a:rPr lang="en-US" altLang="en-US" dirty="0">
                <a:latin typeface="Courier New" panose="02070309020205020404" pitchFamily="49" charset="0"/>
              </a:rPr>
              <a:t>int</a:t>
            </a:r>
            <a:r>
              <a:rPr lang="en-US" altLang="en-US" dirty="0"/>
              <a:t>s by default</a:t>
            </a:r>
          </a:p>
          <a:p>
            <a:pPr>
              <a:lnSpc>
                <a:spcPct val="90000"/>
              </a:lnSpc>
              <a:spcBef>
                <a:spcPct val="30000"/>
              </a:spcBef>
            </a:pPr>
            <a:r>
              <a:rPr lang="en-US" altLang="en-US" dirty="0"/>
              <a:t>To store an integer constant in a long memory location, put ‘</a:t>
            </a:r>
            <a:r>
              <a:rPr lang="en-US" altLang="en-US" dirty="0">
                <a:latin typeface="Courier New" panose="02070309020205020404" pitchFamily="49" charset="0"/>
              </a:rPr>
              <a:t>L</a:t>
            </a:r>
            <a:r>
              <a:rPr lang="en-US" altLang="en-US" dirty="0"/>
              <a:t>’ at the end of the number: </a:t>
            </a:r>
            <a:r>
              <a:rPr lang="en-US" altLang="en-US" dirty="0">
                <a:latin typeface="Courier New" panose="02070309020205020404" pitchFamily="49" charset="0"/>
              </a:rPr>
              <a:t>1234L</a:t>
            </a:r>
          </a:p>
          <a:p>
            <a:pPr>
              <a:lnSpc>
                <a:spcPct val="90000"/>
              </a:lnSpc>
              <a:spcBef>
                <a:spcPts val="2000"/>
              </a:spcBef>
            </a:pPr>
            <a:r>
              <a:rPr lang="en-US" altLang="en-US" dirty="0"/>
              <a:t>To store an integer constant in a long long memory location, put ‘</a:t>
            </a:r>
            <a:r>
              <a:rPr lang="en-US" altLang="en-US" dirty="0">
                <a:latin typeface="Courier New" panose="02070309020205020404" pitchFamily="49" charset="0"/>
              </a:rPr>
              <a:t>LL</a:t>
            </a:r>
            <a:r>
              <a:rPr lang="en-US" altLang="en-US" dirty="0"/>
              <a:t>’ at the end of the number: </a:t>
            </a:r>
            <a:r>
              <a:rPr lang="en-US" altLang="en-US" dirty="0">
                <a:latin typeface="Courier New" panose="02070309020205020404" pitchFamily="49" charset="0"/>
              </a:rPr>
              <a:t>324LL</a:t>
            </a:r>
            <a:endParaRPr lang="en-US" altLang="en-US" dirty="0"/>
          </a:p>
          <a:p>
            <a:pPr>
              <a:lnSpc>
                <a:spcPct val="89000"/>
              </a:lnSpc>
              <a:spcBef>
                <a:spcPts val="2100"/>
              </a:spcBef>
            </a:pPr>
            <a:r>
              <a:rPr lang="en-US" altLang="en-US" dirty="0"/>
              <a:t>Constants that begin with ‘</a:t>
            </a:r>
            <a:r>
              <a:rPr lang="en-US" altLang="en-US" dirty="0">
                <a:latin typeface="Courier New" panose="02070309020205020404" pitchFamily="49" charset="0"/>
              </a:rPr>
              <a:t>0</a:t>
            </a:r>
            <a:r>
              <a:rPr lang="en-US" altLang="en-US" dirty="0"/>
              <a:t>’ (zero) are base 8: </a:t>
            </a:r>
            <a:r>
              <a:rPr lang="en-US" altLang="en-US" dirty="0">
                <a:latin typeface="Courier New" panose="02070309020205020404" pitchFamily="49" charset="0"/>
              </a:rPr>
              <a:t>075</a:t>
            </a:r>
            <a:endParaRPr lang="en-US" altLang="en-US" dirty="0"/>
          </a:p>
          <a:p>
            <a:pPr>
              <a:lnSpc>
                <a:spcPct val="90000"/>
              </a:lnSpc>
              <a:spcBef>
                <a:spcPts val="2000"/>
              </a:spcBef>
            </a:pPr>
            <a:r>
              <a:rPr lang="en-US" altLang="en-US" dirty="0"/>
              <a:t>Constants that begin with ‘</a:t>
            </a:r>
            <a:r>
              <a:rPr lang="en-US" altLang="en-US" dirty="0">
                <a:latin typeface="Courier New" panose="02070309020205020404" pitchFamily="49" charset="0"/>
              </a:rPr>
              <a:t>0x</a:t>
            </a:r>
            <a:r>
              <a:rPr lang="en-US" altLang="en-US" dirty="0"/>
              <a:t>’ are base 16: </a:t>
            </a:r>
            <a:r>
              <a:rPr lang="en-US" altLang="en-US" dirty="0">
                <a:latin typeface="Courier New" panose="02070309020205020404" pitchFamily="49" charset="0"/>
              </a:rPr>
              <a:t>0x75A</a:t>
            </a:r>
            <a:endParaRPr lang="en-US" altLang="en-US" dirty="0"/>
          </a:p>
        </p:txBody>
      </p:sp>
      <p:sp>
        <p:nvSpPr>
          <p:cNvPr id="2" name="Slide Number Placeholder 1">
            <a:extLst>
              <a:ext uri="{FF2B5EF4-FFF2-40B4-BE49-F238E27FC236}">
                <a16:creationId xmlns:a16="http://schemas.microsoft.com/office/drawing/2014/main" id="{E5D77111-6DB2-A853-3FE9-A8D6B5318051}"/>
              </a:ext>
            </a:extLst>
          </p:cNvPr>
          <p:cNvSpPr>
            <a:spLocks noGrp="1"/>
          </p:cNvSpPr>
          <p:nvPr>
            <p:ph type="sldNum" sz="quarter" idx="10"/>
          </p:nvPr>
        </p:nvSpPr>
        <p:spPr/>
        <p:txBody>
          <a:bodyPr/>
          <a:lstStyle/>
          <a:p>
            <a:fld id="{CB6823EB-71C1-4EB5-9548-BF0AEE5275C3}" type="slidenum">
              <a:rPr lang="en-US" altLang="en-US" smtClean="0"/>
              <a:pPr/>
              <a:t>30</a:t>
            </a:fld>
            <a:endParaRPr lang="en-US" altLang="en-US" dirty="0"/>
          </a:p>
        </p:txBody>
      </p:sp>
    </p:spTree>
    <p:extLst>
      <p:ext uri="{BB962C8B-B14F-4D97-AF65-F5344CB8AC3E}">
        <p14:creationId xmlns:p14="http://schemas.microsoft.com/office/powerpoint/2010/main" val="25378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char</a:t>
            </a:r>
            <a:r>
              <a:rPr lang="en-US" altLang="en-US" dirty="0"/>
              <a:t> Data Type</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Used to hold characters or very small integer values</a:t>
            </a:r>
          </a:p>
          <a:p>
            <a:r>
              <a:rPr lang="en-US" altLang="en-US" dirty="0">
                <a:solidFill>
                  <a:srgbClr val="000000"/>
                </a:solidFill>
              </a:rPr>
              <a:t>Usually 1 byte of memory</a:t>
            </a:r>
          </a:p>
          <a:p>
            <a:r>
              <a:rPr lang="en-US" altLang="en-US" dirty="0">
                <a:solidFill>
                  <a:srgbClr val="000000"/>
                </a:solidFill>
              </a:rPr>
              <a:t>Numeric value of character from the character set is stored in memory:</a:t>
            </a:r>
          </a:p>
        </p:txBody>
      </p:sp>
      <p:sp>
        <p:nvSpPr>
          <p:cNvPr id="7" name="Slide Number Placeholder 6">
            <a:extLst>
              <a:ext uri="{FF2B5EF4-FFF2-40B4-BE49-F238E27FC236}">
                <a16:creationId xmlns:a16="http://schemas.microsoft.com/office/drawing/2014/main" id="{44CBFC7D-4DB8-1D9B-FD9C-094D4A0C117C}"/>
              </a:ext>
            </a:extLst>
          </p:cNvPr>
          <p:cNvSpPr>
            <a:spLocks noGrp="1"/>
          </p:cNvSpPr>
          <p:nvPr>
            <p:ph type="sldNum" sz="quarter" idx="10"/>
          </p:nvPr>
        </p:nvSpPr>
        <p:spPr/>
        <p:txBody>
          <a:bodyPr/>
          <a:lstStyle/>
          <a:p>
            <a:fld id="{CB6823EB-71C1-4EB5-9548-BF0AEE5275C3}" type="slidenum">
              <a:rPr lang="en-US" altLang="en-US" smtClean="0"/>
              <a:pPr/>
              <a:t>31</a:t>
            </a:fld>
            <a:endParaRPr lang="en-US" altLang="en-US" dirty="0"/>
          </a:p>
        </p:txBody>
      </p:sp>
      <p:sp>
        <p:nvSpPr>
          <p:cNvPr id="4" name="Content Placeholder 3"/>
          <p:cNvSpPr>
            <a:spLocks noGrp="1"/>
          </p:cNvSpPr>
          <p:nvPr>
            <p:ph sz="quarter" idx="4294967295"/>
          </p:nvPr>
        </p:nvSpPr>
        <p:spPr>
          <a:xfrm>
            <a:off x="1600200" y="3124200"/>
            <a:ext cx="2133600" cy="838200"/>
          </a:xfrm>
        </p:spPr>
        <p:txBody>
          <a:bodyPr/>
          <a:lstStyle/>
          <a:p>
            <a:pPr marL="0" indent="0" eaLnBrk="1" hangingPunct="1">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CODE:</a:t>
            </a:r>
          </a:p>
          <a:p>
            <a:pPr marL="0" indent="0" eaLnBrk="1" hangingPunct="1">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char letter;</a:t>
            </a:r>
          </a:p>
          <a:p>
            <a:pPr marL="0" indent="0" eaLnBrk="1" hangingPunct="1">
              <a:spcBef>
                <a:spcPct val="0"/>
              </a:spcBef>
              <a:buNone/>
            </a:pPr>
            <a:r>
              <a:rPr lang="en-US" altLang="en-US" sz="1800" kern="1200" dirty="0">
                <a:solidFill>
                  <a:srgbClr val="000000"/>
                </a:solidFill>
                <a:latin typeface="Courier New" panose="02070309020205020404" pitchFamily="49" charset="0"/>
                <a:cs typeface="Arial" panose="020B0604020202020204" pitchFamily="34" charset="0"/>
              </a:rPr>
              <a:t>letter = 'C';</a:t>
            </a:r>
          </a:p>
        </p:txBody>
      </p:sp>
      <p:sp>
        <p:nvSpPr>
          <p:cNvPr id="5" name="Content Placeholder 4"/>
          <p:cNvSpPr>
            <a:spLocks noGrp="1"/>
          </p:cNvSpPr>
          <p:nvPr>
            <p:ph sz="quarter" idx="4294967295"/>
          </p:nvPr>
        </p:nvSpPr>
        <p:spPr>
          <a:xfrm>
            <a:off x="8077200" y="3124200"/>
            <a:ext cx="1524000" cy="685800"/>
          </a:xfrm>
        </p:spPr>
        <p:txBody>
          <a:bodyPr/>
          <a:lstStyle/>
          <a:p>
            <a:pPr marL="0" indent="0" eaLnBrk="1" hangingPunct="1">
              <a:spcBef>
                <a:spcPct val="0"/>
              </a:spcBef>
              <a:buNone/>
            </a:pPr>
            <a:r>
              <a:rPr lang="en-US" altLang="en-US" sz="1800" kern="1200" dirty="0">
                <a:solidFill>
                  <a:srgbClr val="000000"/>
                </a:solidFill>
                <a:latin typeface="Arial" panose="020B0604020202020204" pitchFamily="34" charset="0"/>
                <a:cs typeface="Arial" panose="020B0604020202020204" pitchFamily="34" charset="0"/>
              </a:rPr>
              <a:t>MEMORY: </a:t>
            </a:r>
            <a:r>
              <a:rPr lang="en-US" altLang="en-US" sz="1800" kern="1200" dirty="0">
                <a:solidFill>
                  <a:srgbClr val="000000"/>
                </a:solidFill>
                <a:latin typeface="Courier New" panose="02070309020205020404" pitchFamily="49" charset="0"/>
                <a:cs typeface="Arial" panose="020B0604020202020204" pitchFamily="34" charset="0"/>
              </a:rPr>
              <a:t>letter</a:t>
            </a:r>
          </a:p>
        </p:txBody>
      </p:sp>
      <p:sp>
        <p:nvSpPr>
          <p:cNvPr id="6" name="Content Placeholder 5"/>
          <p:cNvSpPr>
            <a:spLocks noGrp="1"/>
          </p:cNvSpPr>
          <p:nvPr>
            <p:ph sz="quarter" idx="4294967295"/>
          </p:nvPr>
        </p:nvSpPr>
        <p:spPr>
          <a:xfrm>
            <a:off x="8339667" y="3801533"/>
            <a:ext cx="533400" cy="533400"/>
          </a:xfr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spcBef>
                <a:spcPct val="0"/>
              </a:spcBef>
              <a:buFontTx/>
              <a:buNone/>
            </a:pPr>
            <a:r>
              <a:rPr lang="en-US" altLang="en-US" sz="1800" kern="1200" dirty="0">
                <a:latin typeface="Courier New" panose="02070309020205020404" pitchFamily="49" charset="0"/>
                <a:cs typeface="Arial" panose="020B0604020202020204" pitchFamily="34" charset="0"/>
              </a:rPr>
              <a:t>67</a:t>
            </a:r>
          </a:p>
        </p:txBody>
      </p:sp>
    </p:spTree>
    <p:extLst>
      <p:ext uri="{BB962C8B-B14F-4D97-AF65-F5344CB8AC3E}">
        <p14:creationId xmlns:p14="http://schemas.microsoft.com/office/powerpoint/2010/main" val="3816122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r>
              <a:rPr lang="en-US" altLang="en-US" dirty="0"/>
              <a:t>Character Literals</a:t>
            </a:r>
            <a:r>
              <a:rPr lang="en-US" altLang="en-US" sz="1800" dirty="0"/>
              <a:t> (1 of 2)</a:t>
            </a:r>
          </a:p>
        </p:txBody>
      </p:sp>
      <p:sp>
        <p:nvSpPr>
          <p:cNvPr id="3" name="Content Placeholder 2"/>
          <p:cNvSpPr>
            <a:spLocks noGrp="1"/>
          </p:cNvSpPr>
          <p:nvPr>
            <p:ph idx="1"/>
          </p:nvPr>
        </p:nvSpPr>
        <p:spPr>
          <a:xfrm>
            <a:off x="541867" y="1219200"/>
            <a:ext cx="11658600" cy="5410200"/>
          </a:xfrm>
        </p:spPr>
        <p:txBody>
          <a:bodyPr/>
          <a:lstStyle/>
          <a:p>
            <a:pPr>
              <a:spcBef>
                <a:spcPts val="2400"/>
              </a:spcBef>
              <a:defRPr/>
            </a:pPr>
            <a:r>
              <a:rPr lang="en-US" altLang="en-US" dirty="0"/>
              <a:t>Character literals must be enclosed in single quote marks. Example:</a:t>
            </a:r>
          </a:p>
          <a:p>
            <a:pPr marL="3276000" indent="0">
              <a:spcBef>
                <a:spcPts val="3900"/>
              </a:spcBef>
              <a:buNone/>
              <a:defRPr/>
            </a:pPr>
            <a:r>
              <a:rPr lang="en-US" altLang="en-US" dirty="0">
                <a:latin typeface="Courier New" pitchFamily="-16" charset="0"/>
              </a:rPr>
              <a:t>'A'</a:t>
            </a:r>
          </a:p>
        </p:txBody>
      </p:sp>
      <p:sp>
        <p:nvSpPr>
          <p:cNvPr id="2" name="Slide Number Placeholder 1">
            <a:extLst>
              <a:ext uri="{FF2B5EF4-FFF2-40B4-BE49-F238E27FC236}">
                <a16:creationId xmlns:a16="http://schemas.microsoft.com/office/drawing/2014/main" id="{3C14B2AC-9B30-645B-ECAC-137CBD8CF91C}"/>
              </a:ext>
            </a:extLst>
          </p:cNvPr>
          <p:cNvSpPr>
            <a:spLocks noGrp="1"/>
          </p:cNvSpPr>
          <p:nvPr>
            <p:ph type="sldNum" sz="quarter" idx="10"/>
          </p:nvPr>
        </p:nvSpPr>
        <p:spPr/>
        <p:txBody>
          <a:bodyPr/>
          <a:lstStyle/>
          <a:p>
            <a:fld id="{CB6823EB-71C1-4EB5-9548-BF0AEE5275C3}" type="slidenum">
              <a:rPr lang="en-US" altLang="en-US" smtClean="0"/>
              <a:pPr/>
              <a:t>32</a:t>
            </a:fld>
            <a:endParaRPr lang="en-US" altLang="en-US" dirty="0"/>
          </a:p>
        </p:txBody>
      </p:sp>
    </p:spTree>
    <p:extLst>
      <p:ext uri="{BB962C8B-B14F-4D97-AF65-F5344CB8AC3E}">
        <p14:creationId xmlns:p14="http://schemas.microsoft.com/office/powerpoint/2010/main" val="1173121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a:xfrm>
            <a:off x="0" y="0"/>
            <a:ext cx="12192000" cy="1143000"/>
          </a:xfrm>
        </p:spPr>
        <p:txBody>
          <a:bodyPr/>
          <a:lstStyle/>
          <a:p>
            <a:r>
              <a:rPr lang="en-US" altLang="en-US" dirty="0"/>
              <a:t>Character Literals</a:t>
            </a:r>
            <a:r>
              <a:rPr lang="en-US" altLang="en-US" sz="1800" dirty="0"/>
              <a:t> (2 of 2)</a:t>
            </a:r>
          </a:p>
        </p:txBody>
      </p:sp>
      <p:pic>
        <p:nvPicPr>
          <p:cNvPr id="2" name="Picture 1" descr="The screenshot shows a program that uses the character literals A and B. Step 9, letter equals open single quotation A close single quotation. Step 11, letter equals open single quotation B close single quotation.  There is a semicolon after the character literals A and B. The program output shows A above B."/>
          <p:cNvPicPr>
            <a:picLocks noChangeAspect="1"/>
          </p:cNvPicPr>
          <p:nvPr/>
        </p:nvPicPr>
        <p:blipFill>
          <a:blip r:embed="rId2"/>
          <a:stretch>
            <a:fillRect/>
          </a:stretch>
        </p:blipFill>
        <p:spPr>
          <a:xfrm>
            <a:off x="2126856" y="1097280"/>
            <a:ext cx="7938288" cy="5760720"/>
          </a:xfrm>
          <a:prstGeom prst="rect">
            <a:avLst/>
          </a:prstGeom>
        </p:spPr>
      </p:pic>
      <p:sp>
        <p:nvSpPr>
          <p:cNvPr id="3" name="Slide Number Placeholder 2">
            <a:extLst>
              <a:ext uri="{FF2B5EF4-FFF2-40B4-BE49-F238E27FC236}">
                <a16:creationId xmlns:a16="http://schemas.microsoft.com/office/drawing/2014/main" id="{F3D3CAC0-1F42-23ED-475F-A9EFCEEB5AB5}"/>
              </a:ext>
            </a:extLst>
          </p:cNvPr>
          <p:cNvSpPr>
            <a:spLocks noGrp="1"/>
          </p:cNvSpPr>
          <p:nvPr>
            <p:ph type="sldNum" sz="quarter" idx="10"/>
          </p:nvPr>
        </p:nvSpPr>
        <p:spPr/>
        <p:txBody>
          <a:bodyPr/>
          <a:lstStyle/>
          <a:p>
            <a:fld id="{CB6823EB-71C1-4EB5-9548-BF0AEE5275C3}" type="slidenum">
              <a:rPr lang="en-US" altLang="en-US" smtClean="0"/>
              <a:pPr/>
              <a:t>33</a:t>
            </a:fld>
            <a:endParaRPr lang="en-US" altLang="en-US" dirty="0"/>
          </a:p>
        </p:txBody>
      </p:sp>
    </p:spTree>
    <p:extLst>
      <p:ext uri="{BB962C8B-B14F-4D97-AF65-F5344CB8AC3E}">
        <p14:creationId xmlns:p14="http://schemas.microsoft.com/office/powerpoint/2010/main" val="34536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r>
              <a:rPr lang="en-US" altLang="en-US" dirty="0"/>
              <a:t>Character Strings</a:t>
            </a:r>
          </a:p>
        </p:txBody>
      </p:sp>
      <p:sp>
        <p:nvSpPr>
          <p:cNvPr id="44035" name="Content Placeholder 2"/>
          <p:cNvSpPr>
            <a:spLocks noGrp="1" noChangeArrowheads="1"/>
          </p:cNvSpPr>
          <p:nvPr>
            <p:ph idx="1"/>
          </p:nvPr>
        </p:nvSpPr>
        <p:spPr>
          <a:xfrm>
            <a:off x="533400" y="1147294"/>
            <a:ext cx="11658600" cy="3196107"/>
          </a:xfrm>
        </p:spPr>
        <p:txBody>
          <a:bodyPr/>
          <a:lstStyle/>
          <a:p>
            <a:pPr>
              <a:lnSpc>
                <a:spcPct val="90000"/>
              </a:lnSpc>
            </a:pPr>
            <a:r>
              <a:rPr lang="en-US" altLang="en-US" sz="2800" dirty="0"/>
              <a:t>A series of characters in consecutive memory locations:</a:t>
            </a:r>
          </a:p>
          <a:p>
            <a:pPr marL="914400" indent="0">
              <a:lnSpc>
                <a:spcPct val="90000"/>
              </a:lnSpc>
              <a:buNone/>
            </a:pPr>
            <a:r>
              <a:rPr lang="en-US" altLang="en-US" sz="2400" dirty="0">
                <a:latin typeface="Courier New" panose="02070309020205020404" pitchFamily="49" charset="0"/>
              </a:rPr>
              <a:t>"Hello"</a:t>
            </a:r>
            <a:endParaRPr lang="en-US" altLang="en-US" sz="2400" dirty="0"/>
          </a:p>
          <a:p>
            <a:pPr>
              <a:lnSpc>
                <a:spcPct val="90000"/>
              </a:lnSpc>
            </a:pPr>
            <a:r>
              <a:rPr lang="en-US" altLang="en-US" sz="2800" dirty="0"/>
              <a:t>Stored with the </a:t>
            </a:r>
            <a:r>
              <a:rPr lang="en-US" altLang="en-US" sz="2800" u="sng" dirty="0"/>
              <a:t>null terminator</a:t>
            </a:r>
            <a:r>
              <a:rPr lang="en-US" altLang="en-US" sz="2800" dirty="0"/>
              <a:t>, </a:t>
            </a:r>
            <a:r>
              <a:rPr lang="en-US" altLang="en-US" sz="2800" b="1" dirty="0">
                <a:solidFill>
                  <a:srgbClr val="037797"/>
                </a:solidFill>
                <a:latin typeface="Courier New" panose="02070309020205020404" pitchFamily="49" charset="0"/>
              </a:rPr>
              <a:t>\0</a:t>
            </a:r>
            <a:r>
              <a:rPr lang="en-US" altLang="en-US" sz="2800" dirty="0"/>
              <a:t>, at the end:</a:t>
            </a:r>
            <a:endParaRPr lang="en-US" altLang="en-US" sz="2400" dirty="0"/>
          </a:p>
          <a:p>
            <a:pPr>
              <a:lnSpc>
                <a:spcPct val="90000"/>
              </a:lnSpc>
              <a:spcBef>
                <a:spcPts val="3800"/>
              </a:spcBef>
            </a:pPr>
            <a:r>
              <a:rPr lang="en-US" altLang="en-US" sz="2800" dirty="0"/>
              <a:t>Comprised of the characters between the </a:t>
            </a:r>
            <a:r>
              <a:rPr lang="en-US" altLang="en-US" sz="2800" dirty="0">
                <a:latin typeface="Courier New" panose="02070309020205020404" pitchFamily="49" charset="0"/>
              </a:rPr>
              <a:t>" "</a:t>
            </a:r>
            <a:endParaRPr lang="en-US" altLang="en-US" sz="2800" dirty="0"/>
          </a:p>
        </p:txBody>
      </p:sp>
      <p:pic>
        <p:nvPicPr>
          <p:cNvPr id="3" name="Picture 2" descr="A series of characters are stored in consecutive memory locations. The five characters from the word Hello - H, e, L, L, o are stored separately inside five consecutive memory compartments. The null terminator backward slash zero is in the sixth compartment at the end."/>
          <p:cNvPicPr>
            <a:picLocks noChangeAspect="1"/>
          </p:cNvPicPr>
          <p:nvPr/>
        </p:nvPicPr>
        <p:blipFill>
          <a:blip r:embed="rId2"/>
          <a:stretch>
            <a:fillRect/>
          </a:stretch>
        </p:blipFill>
        <p:spPr>
          <a:xfrm>
            <a:off x="3821995" y="3505200"/>
            <a:ext cx="4548010" cy="646232"/>
          </a:xfrm>
          <a:prstGeom prst="rect">
            <a:avLst/>
          </a:prstGeom>
        </p:spPr>
      </p:pic>
      <p:sp>
        <p:nvSpPr>
          <p:cNvPr id="2" name="Slide Number Placeholder 1">
            <a:extLst>
              <a:ext uri="{FF2B5EF4-FFF2-40B4-BE49-F238E27FC236}">
                <a16:creationId xmlns:a16="http://schemas.microsoft.com/office/drawing/2014/main" id="{1BB8DF1A-FEB0-4798-49CC-F276C32D2B57}"/>
              </a:ext>
            </a:extLst>
          </p:cNvPr>
          <p:cNvSpPr>
            <a:spLocks noGrp="1"/>
          </p:cNvSpPr>
          <p:nvPr>
            <p:ph type="sldNum" sz="quarter" idx="10"/>
          </p:nvPr>
        </p:nvSpPr>
        <p:spPr/>
        <p:txBody>
          <a:bodyPr/>
          <a:lstStyle/>
          <a:p>
            <a:fld id="{CB6823EB-71C1-4EB5-9548-BF0AEE5275C3}" type="slidenum">
              <a:rPr lang="en-US" altLang="en-US" smtClean="0"/>
              <a:pPr/>
              <a:t>34</a:t>
            </a:fld>
            <a:endParaRPr lang="en-US" altLang="en-US" dirty="0"/>
          </a:p>
        </p:txBody>
      </p:sp>
    </p:spTree>
    <p:extLst>
      <p:ext uri="{BB962C8B-B14F-4D97-AF65-F5344CB8AC3E}">
        <p14:creationId xmlns:p14="http://schemas.microsoft.com/office/powerpoint/2010/main" val="240853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dirty="0"/>
              <a:t>The C++ </a:t>
            </a:r>
            <a:r>
              <a:rPr lang="en-US" altLang="en-US" dirty="0">
                <a:latin typeface="Courier New" panose="02070309020205020404" pitchFamily="49" charset="0"/>
                <a:cs typeface="Courier New" panose="02070309020205020404" pitchFamily="49" charset="0"/>
              </a:rPr>
              <a:t>string</a:t>
            </a:r>
            <a:r>
              <a:rPr lang="en-US" altLang="en-US" dirty="0"/>
              <a:t> Class</a:t>
            </a:r>
          </a:p>
        </p:txBody>
      </p:sp>
      <p:sp>
        <p:nvSpPr>
          <p:cNvPr id="3" name="Content Placeholder 2"/>
          <p:cNvSpPr>
            <a:spLocks noGrp="1"/>
          </p:cNvSpPr>
          <p:nvPr>
            <p:ph idx="1"/>
          </p:nvPr>
        </p:nvSpPr>
        <p:spPr>
          <a:xfrm>
            <a:off x="533400" y="1219200"/>
            <a:ext cx="11658600" cy="4191001"/>
          </a:xfrm>
        </p:spPr>
        <p:txBody>
          <a:bodyPr/>
          <a:lstStyle/>
          <a:p>
            <a:pPr>
              <a:lnSpc>
                <a:spcPct val="85000"/>
              </a:lnSpc>
              <a:defRPr/>
            </a:pPr>
            <a:r>
              <a:rPr lang="en-US" altLang="en-US" sz="2800" dirty="0"/>
              <a:t>Special data type supports working with strings</a:t>
            </a:r>
          </a:p>
          <a:p>
            <a:pPr marL="918000" indent="0">
              <a:lnSpc>
                <a:spcPct val="85000"/>
              </a:lnSpc>
              <a:buNone/>
              <a:defRPr/>
            </a:pPr>
            <a:r>
              <a:rPr lang="en-US" altLang="en-US" sz="2800" dirty="0">
                <a:latin typeface="Courier New" pitchFamily="-16" charset="0"/>
              </a:rPr>
              <a:t>#include &lt;string&gt;</a:t>
            </a:r>
          </a:p>
          <a:p>
            <a:pPr>
              <a:lnSpc>
                <a:spcPct val="85000"/>
              </a:lnSpc>
              <a:defRPr/>
            </a:pPr>
            <a:r>
              <a:rPr lang="en-US" altLang="en-US" sz="2800" dirty="0"/>
              <a:t>Can define </a:t>
            </a:r>
            <a:r>
              <a:rPr lang="en-US" altLang="en-US" sz="2800" dirty="0">
                <a:latin typeface="Courier New" pitchFamily="-16" charset="0"/>
              </a:rPr>
              <a:t>string</a:t>
            </a:r>
            <a:r>
              <a:rPr lang="en-US" altLang="en-US" sz="2800" dirty="0"/>
              <a:t> variables in programs:</a:t>
            </a:r>
          </a:p>
          <a:p>
            <a:pPr marL="914400" indent="0">
              <a:lnSpc>
                <a:spcPct val="85000"/>
              </a:lnSpc>
              <a:buNone/>
              <a:defRPr/>
            </a:pPr>
            <a:r>
              <a:rPr lang="en-US" altLang="en-US" sz="2400" dirty="0">
                <a:latin typeface="Courier New" pitchFamily="-16" charset="0"/>
              </a:rPr>
              <a:t>string firstName, lastName;</a:t>
            </a:r>
          </a:p>
          <a:p>
            <a:pPr>
              <a:lnSpc>
                <a:spcPct val="85000"/>
              </a:lnSpc>
              <a:defRPr/>
            </a:pPr>
            <a:r>
              <a:rPr lang="en-US" altLang="en-US" sz="2800" dirty="0"/>
              <a:t>Can receive values with assignment operator:</a:t>
            </a:r>
          </a:p>
          <a:p>
            <a:pPr marL="914400" lvl="1" indent="0">
              <a:lnSpc>
                <a:spcPct val="85000"/>
              </a:lnSpc>
              <a:buClr>
                <a:srgbClr val="3333CC"/>
              </a:buClr>
              <a:buNone/>
              <a:defRPr/>
            </a:pPr>
            <a:r>
              <a:rPr lang="en-US" altLang="en-US" sz="2400" dirty="0">
                <a:latin typeface="Courier New" pitchFamily="-16" charset="0"/>
              </a:rPr>
              <a:t>firstName = "George";</a:t>
            </a:r>
          </a:p>
          <a:p>
            <a:pPr marL="914400" lvl="1" indent="0">
              <a:lnSpc>
                <a:spcPct val="85000"/>
              </a:lnSpc>
              <a:buClr>
                <a:srgbClr val="3333CC"/>
              </a:buClr>
              <a:buNone/>
              <a:defRPr/>
            </a:pPr>
            <a:r>
              <a:rPr lang="en-US" altLang="en-US" sz="2400" dirty="0">
                <a:latin typeface="Courier New" pitchFamily="-16" charset="0"/>
              </a:rPr>
              <a:t>lastName = "Washington";</a:t>
            </a:r>
          </a:p>
          <a:p>
            <a:pPr>
              <a:lnSpc>
                <a:spcPct val="85000"/>
              </a:lnSpc>
              <a:defRPr/>
            </a:pPr>
            <a:r>
              <a:rPr lang="en-US" altLang="en-US" sz="2800" dirty="0"/>
              <a:t>Can be displayed via </a:t>
            </a:r>
            <a:r>
              <a:rPr lang="en-US" altLang="en-US" sz="2800" dirty="0">
                <a:latin typeface="Courier New" pitchFamily="-16" charset="0"/>
              </a:rPr>
              <a:t>cout</a:t>
            </a:r>
          </a:p>
          <a:p>
            <a:pPr marL="914400" lvl="1" indent="0">
              <a:lnSpc>
                <a:spcPct val="85000"/>
              </a:lnSpc>
              <a:buClr>
                <a:srgbClr val="3333CC"/>
              </a:buClr>
              <a:buNone/>
              <a:defRPr/>
            </a:pPr>
            <a:r>
              <a:rPr lang="en-US" altLang="en-US" sz="2400" dirty="0">
                <a:latin typeface="Courier New" pitchFamily="-16" charset="0"/>
              </a:rPr>
              <a:t>cout &lt;&lt; firstName &lt;&lt; " " &lt;&lt; lastName;</a:t>
            </a:r>
            <a:endParaRPr lang="en-US" altLang="en-US" sz="2400" dirty="0"/>
          </a:p>
        </p:txBody>
      </p:sp>
      <p:sp>
        <p:nvSpPr>
          <p:cNvPr id="2" name="Slide Number Placeholder 1">
            <a:extLst>
              <a:ext uri="{FF2B5EF4-FFF2-40B4-BE49-F238E27FC236}">
                <a16:creationId xmlns:a16="http://schemas.microsoft.com/office/drawing/2014/main" id="{4EC90D7D-FCBE-BBA8-D5BF-F67FBA42DB45}"/>
              </a:ext>
            </a:extLst>
          </p:cNvPr>
          <p:cNvSpPr>
            <a:spLocks noGrp="1"/>
          </p:cNvSpPr>
          <p:nvPr>
            <p:ph type="sldNum" sz="quarter" idx="10"/>
          </p:nvPr>
        </p:nvSpPr>
        <p:spPr/>
        <p:txBody>
          <a:bodyPr/>
          <a:lstStyle/>
          <a:p>
            <a:fld id="{CB6823EB-71C1-4EB5-9548-BF0AEE5275C3}" type="slidenum">
              <a:rPr lang="en-US" altLang="en-US" smtClean="0"/>
              <a:pPr/>
              <a:t>35</a:t>
            </a:fld>
            <a:endParaRPr lang="en-US" altLang="en-US" dirty="0"/>
          </a:p>
        </p:txBody>
      </p:sp>
    </p:spTree>
    <p:extLst>
      <p:ext uri="{BB962C8B-B14F-4D97-AF65-F5344CB8AC3E}">
        <p14:creationId xmlns:p14="http://schemas.microsoft.com/office/powerpoint/2010/main" val="2039072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a:xfrm>
            <a:off x="0" y="0"/>
            <a:ext cx="12192000" cy="1143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a:t>
            </a:r>
          </a:p>
        </p:txBody>
      </p:sp>
      <p:pic>
        <p:nvPicPr>
          <p:cNvPr id="2" name="Picture 1" descr="The screenshot shows a program that demonstrates the string class. There is a semicolon after the string class Wheels of Fury and My favorite movie is. The program output reads My favorite movie is Wheels of Fury."/>
          <p:cNvPicPr>
            <a:picLocks noChangeAspect="1"/>
          </p:cNvPicPr>
          <p:nvPr/>
        </p:nvPicPr>
        <p:blipFill>
          <a:blip r:embed="rId2"/>
          <a:stretch>
            <a:fillRect/>
          </a:stretch>
        </p:blipFill>
        <p:spPr>
          <a:xfrm>
            <a:off x="1387026" y="1170236"/>
            <a:ext cx="9417949" cy="5486400"/>
          </a:xfrm>
          <a:prstGeom prst="rect">
            <a:avLst/>
          </a:prstGeom>
        </p:spPr>
      </p:pic>
      <p:sp>
        <p:nvSpPr>
          <p:cNvPr id="3" name="Slide Number Placeholder 2">
            <a:extLst>
              <a:ext uri="{FF2B5EF4-FFF2-40B4-BE49-F238E27FC236}">
                <a16:creationId xmlns:a16="http://schemas.microsoft.com/office/drawing/2014/main" id="{7E8DB111-24E7-A55E-F4BF-4D52226025CB}"/>
              </a:ext>
            </a:extLst>
          </p:cNvPr>
          <p:cNvSpPr>
            <a:spLocks noGrp="1"/>
          </p:cNvSpPr>
          <p:nvPr>
            <p:ph type="sldNum" sz="quarter" idx="10"/>
          </p:nvPr>
        </p:nvSpPr>
        <p:spPr/>
        <p:txBody>
          <a:bodyPr/>
          <a:lstStyle/>
          <a:p>
            <a:fld id="{CB6823EB-71C1-4EB5-9548-BF0AEE5275C3}" type="slidenum">
              <a:rPr lang="en-US" altLang="en-US" smtClean="0"/>
              <a:pPr/>
              <a:t>36</a:t>
            </a:fld>
            <a:endParaRPr lang="en-US" altLang="en-US" dirty="0"/>
          </a:p>
        </p:txBody>
      </p:sp>
    </p:spTree>
    <p:extLst>
      <p:ext uri="{BB962C8B-B14F-4D97-AF65-F5344CB8AC3E}">
        <p14:creationId xmlns:p14="http://schemas.microsoft.com/office/powerpoint/2010/main" val="892128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r>
              <a:rPr lang="en-US" altLang="en-US" dirty="0"/>
              <a:t>Floating-Point Data Types</a:t>
            </a:r>
            <a:r>
              <a:rPr lang="en-US" altLang="en-US" sz="1800" dirty="0"/>
              <a:t> (1 of 2)</a:t>
            </a:r>
          </a:p>
        </p:txBody>
      </p:sp>
      <p:sp>
        <p:nvSpPr>
          <p:cNvPr id="49155" name="Content Placeholder 2"/>
          <p:cNvSpPr>
            <a:spLocks noGrp="1" noChangeArrowheads="1"/>
          </p:cNvSpPr>
          <p:nvPr>
            <p:ph idx="1"/>
          </p:nvPr>
        </p:nvSpPr>
        <p:spPr/>
        <p:txBody>
          <a:bodyPr/>
          <a:lstStyle/>
          <a:p>
            <a:pPr>
              <a:lnSpc>
                <a:spcPct val="80000"/>
              </a:lnSpc>
            </a:pPr>
            <a:r>
              <a:rPr lang="en-US" altLang="en-US" dirty="0"/>
              <a:t>The floating-point data types are:</a:t>
            </a:r>
            <a:br>
              <a:rPr lang="en-US" altLang="en-US" dirty="0"/>
            </a:br>
            <a:r>
              <a:rPr lang="en-US" altLang="en-US" b="1" dirty="0">
                <a:solidFill>
                  <a:srgbClr val="037797"/>
                </a:solidFill>
                <a:latin typeface="Courier New" panose="02070309020205020404" pitchFamily="49" charset="0"/>
              </a:rPr>
              <a:t>float</a:t>
            </a:r>
            <a:br>
              <a:rPr lang="en-US" altLang="en-US" b="1" dirty="0">
                <a:solidFill>
                  <a:srgbClr val="037797"/>
                </a:solidFill>
                <a:latin typeface="Courier New" panose="02070309020205020404" pitchFamily="49" charset="0"/>
              </a:rPr>
            </a:br>
            <a:r>
              <a:rPr lang="en-US" altLang="en-US" b="1" dirty="0">
                <a:solidFill>
                  <a:srgbClr val="037797"/>
                </a:solidFill>
                <a:latin typeface="Courier New" panose="02070309020205020404" pitchFamily="49" charset="0"/>
              </a:rPr>
              <a:t>double</a:t>
            </a:r>
            <a:br>
              <a:rPr lang="en-US" altLang="en-US" b="1" dirty="0">
                <a:solidFill>
                  <a:srgbClr val="037797"/>
                </a:solidFill>
                <a:latin typeface="Courier New" panose="02070309020205020404" pitchFamily="49" charset="0"/>
              </a:rPr>
            </a:br>
            <a:r>
              <a:rPr lang="en-US" altLang="en-US" b="1" dirty="0">
                <a:solidFill>
                  <a:srgbClr val="037797"/>
                </a:solidFill>
                <a:latin typeface="Courier New" panose="02070309020205020404" pitchFamily="49" charset="0"/>
              </a:rPr>
              <a:t>long double</a:t>
            </a:r>
            <a:endParaRPr lang="en-US" altLang="en-US" dirty="0">
              <a:solidFill>
                <a:srgbClr val="037797"/>
              </a:solidFill>
            </a:endParaRPr>
          </a:p>
          <a:p>
            <a:pPr>
              <a:lnSpc>
                <a:spcPct val="80000"/>
              </a:lnSpc>
              <a:spcBef>
                <a:spcPts val="2900"/>
              </a:spcBef>
            </a:pPr>
            <a:r>
              <a:rPr lang="en-US" altLang="en-US" dirty="0"/>
              <a:t>They can hold real numbers such as:</a:t>
            </a:r>
          </a:p>
          <a:p>
            <a:pPr marL="914400" lvl="1" indent="0">
              <a:lnSpc>
                <a:spcPct val="80000"/>
              </a:lnSpc>
              <a:buNone/>
            </a:pPr>
            <a:r>
              <a:rPr lang="en-US" altLang="en-US" sz="2800" dirty="0">
                <a:latin typeface="Courier New" panose="02070309020205020404" pitchFamily="49" charset="0"/>
              </a:rPr>
              <a:t>12.45      -3.8</a:t>
            </a:r>
            <a:endParaRPr lang="en-US" altLang="en-US" sz="2800" dirty="0"/>
          </a:p>
          <a:p>
            <a:pPr>
              <a:lnSpc>
                <a:spcPct val="80000"/>
              </a:lnSpc>
              <a:spcBef>
                <a:spcPts val="2500"/>
              </a:spcBef>
            </a:pPr>
            <a:r>
              <a:rPr lang="en-US" altLang="en-US" dirty="0"/>
              <a:t>Stored in a form similar to scientific notation</a:t>
            </a:r>
          </a:p>
          <a:p>
            <a:pPr>
              <a:lnSpc>
                <a:spcPct val="78000"/>
              </a:lnSpc>
              <a:spcBef>
                <a:spcPts val="2900"/>
              </a:spcBef>
            </a:pPr>
            <a:r>
              <a:rPr lang="en-US" altLang="en-US" dirty="0"/>
              <a:t>All floating-point numbers are signed</a:t>
            </a:r>
            <a:endParaRPr lang="en-US" altLang="en-US" dirty="0">
              <a:latin typeface="Courier New" panose="02070309020205020404" pitchFamily="49" charset="0"/>
            </a:endParaRPr>
          </a:p>
        </p:txBody>
      </p:sp>
      <p:sp>
        <p:nvSpPr>
          <p:cNvPr id="2" name="Slide Number Placeholder 1">
            <a:extLst>
              <a:ext uri="{FF2B5EF4-FFF2-40B4-BE49-F238E27FC236}">
                <a16:creationId xmlns:a16="http://schemas.microsoft.com/office/drawing/2014/main" id="{81E9A77F-A3B7-D727-706E-117FA7368B63}"/>
              </a:ext>
            </a:extLst>
          </p:cNvPr>
          <p:cNvSpPr>
            <a:spLocks noGrp="1"/>
          </p:cNvSpPr>
          <p:nvPr>
            <p:ph type="sldNum" sz="quarter" idx="10"/>
          </p:nvPr>
        </p:nvSpPr>
        <p:spPr/>
        <p:txBody>
          <a:bodyPr/>
          <a:lstStyle/>
          <a:p>
            <a:fld id="{CB6823EB-71C1-4EB5-9548-BF0AEE5275C3}" type="slidenum">
              <a:rPr lang="en-US" altLang="en-US" smtClean="0"/>
              <a:pPr/>
              <a:t>37</a:t>
            </a:fld>
            <a:endParaRPr lang="en-US" altLang="en-US" dirty="0"/>
          </a:p>
        </p:txBody>
      </p:sp>
    </p:spTree>
    <p:extLst>
      <p:ext uri="{BB962C8B-B14F-4D97-AF65-F5344CB8AC3E}">
        <p14:creationId xmlns:p14="http://schemas.microsoft.com/office/powerpoint/2010/main" val="4229872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US" altLang="en-US" dirty="0"/>
              <a:t>Floating-Point Data Types</a:t>
            </a:r>
            <a:r>
              <a:rPr lang="en-US" altLang="en-US" sz="1800" dirty="0"/>
              <a:t> (2 of 2)</a:t>
            </a:r>
          </a:p>
        </p:txBody>
      </p:sp>
      <p:pic>
        <p:nvPicPr>
          <p:cNvPr id="50179" name="Picture 3" descr="A table shows the floating-point data types on PCs. The table lists the three data types, single precision, double precision, and long double precision, key words such as float, double, and long double, and a description of each data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1600200"/>
            <a:ext cx="12070080" cy="227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1244F67-2FC1-1A0B-85CF-8DE0025C2FB0}"/>
              </a:ext>
            </a:extLst>
          </p:cNvPr>
          <p:cNvSpPr>
            <a:spLocks noGrp="1"/>
          </p:cNvSpPr>
          <p:nvPr>
            <p:ph type="sldNum" sz="quarter" idx="10"/>
          </p:nvPr>
        </p:nvSpPr>
        <p:spPr/>
        <p:txBody>
          <a:bodyPr/>
          <a:lstStyle/>
          <a:p>
            <a:fld id="{CB6823EB-71C1-4EB5-9548-BF0AEE5275C3}" type="slidenum">
              <a:rPr lang="en-US" altLang="en-US" smtClean="0"/>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altLang="en-US" dirty="0"/>
              <a:t>Floating-Point Literals</a:t>
            </a:r>
          </a:p>
        </p:txBody>
      </p:sp>
      <p:sp>
        <p:nvSpPr>
          <p:cNvPr id="51203" name="Content Placeholder 2"/>
          <p:cNvSpPr>
            <a:spLocks noGrp="1" noChangeArrowheads="1"/>
          </p:cNvSpPr>
          <p:nvPr>
            <p:ph idx="1"/>
          </p:nvPr>
        </p:nvSpPr>
        <p:spPr/>
        <p:txBody>
          <a:bodyPr/>
          <a:lstStyle/>
          <a:p>
            <a:pPr>
              <a:lnSpc>
                <a:spcPct val="90000"/>
              </a:lnSpc>
            </a:pPr>
            <a:r>
              <a:rPr lang="en-US" altLang="en-US" dirty="0"/>
              <a:t>Can be represented in</a:t>
            </a:r>
          </a:p>
          <a:p>
            <a:pPr marL="457200" lvl="1" indent="0">
              <a:lnSpc>
                <a:spcPct val="90000"/>
              </a:lnSpc>
              <a:buNone/>
            </a:pPr>
            <a:r>
              <a:rPr lang="en-US" altLang="en-US" dirty="0"/>
              <a:t>Fixed point (decimal) notation:</a:t>
            </a:r>
          </a:p>
          <a:p>
            <a:pPr marL="914400" lvl="1" indent="0">
              <a:lnSpc>
                <a:spcPct val="91000"/>
              </a:lnSpc>
              <a:buNone/>
            </a:pPr>
            <a:r>
              <a:rPr lang="en-US" altLang="en-US" dirty="0">
                <a:latin typeface="Courier New" panose="02070309020205020404" pitchFamily="49" charset="0"/>
              </a:rPr>
              <a:t>31.4159			0.0000625</a:t>
            </a:r>
          </a:p>
          <a:p>
            <a:pPr marL="457200" lvl="1" indent="0">
              <a:lnSpc>
                <a:spcPct val="90000"/>
              </a:lnSpc>
              <a:buNone/>
            </a:pPr>
            <a:r>
              <a:rPr lang="en-US" altLang="en-US" dirty="0"/>
              <a:t>E notation:</a:t>
            </a:r>
          </a:p>
          <a:p>
            <a:pPr marL="914400" lvl="1" indent="0">
              <a:lnSpc>
                <a:spcPct val="90000"/>
              </a:lnSpc>
              <a:buNone/>
            </a:pPr>
            <a:r>
              <a:rPr lang="en-US" altLang="en-US" dirty="0">
                <a:latin typeface="Courier New" panose="02070309020205020404" pitchFamily="49" charset="0"/>
              </a:rPr>
              <a:t>3.14159E1			6.25e-5</a:t>
            </a:r>
          </a:p>
          <a:p>
            <a:pPr>
              <a:lnSpc>
                <a:spcPct val="90000"/>
              </a:lnSpc>
            </a:pPr>
            <a:r>
              <a:rPr lang="en-US" altLang="en-US" dirty="0"/>
              <a:t>Are </a:t>
            </a:r>
            <a:r>
              <a:rPr lang="en-US" altLang="en-US" dirty="0">
                <a:latin typeface="Courier New" panose="02070309020205020404" pitchFamily="49" charset="0"/>
              </a:rPr>
              <a:t>double</a:t>
            </a:r>
            <a:r>
              <a:rPr lang="en-US" altLang="en-US" dirty="0"/>
              <a:t> by default</a:t>
            </a:r>
          </a:p>
          <a:p>
            <a:pPr>
              <a:lnSpc>
                <a:spcPct val="90000"/>
              </a:lnSpc>
            </a:pPr>
            <a:r>
              <a:rPr lang="en-US" altLang="en-US" dirty="0"/>
              <a:t>Can be forced to be float (</a:t>
            </a:r>
            <a:r>
              <a:rPr lang="en-US" altLang="en-US" dirty="0">
                <a:latin typeface="Courier New" panose="02070309020205020404" pitchFamily="49" charset="0"/>
              </a:rPr>
              <a:t>3.14159f</a:t>
            </a:r>
            <a:r>
              <a:rPr lang="en-US" altLang="en-US" dirty="0"/>
              <a:t>) or long double (</a:t>
            </a:r>
            <a:r>
              <a:rPr lang="en-US" altLang="en-US" dirty="0">
                <a:latin typeface="Courier New" panose="02070309020205020404" pitchFamily="49" charset="0"/>
              </a:rPr>
              <a:t>0.0000625L</a:t>
            </a:r>
            <a:r>
              <a:rPr lang="en-US" altLang="en-US" dirty="0"/>
              <a:t>)</a:t>
            </a:r>
          </a:p>
        </p:txBody>
      </p:sp>
      <p:sp>
        <p:nvSpPr>
          <p:cNvPr id="2" name="Slide Number Placeholder 1">
            <a:extLst>
              <a:ext uri="{FF2B5EF4-FFF2-40B4-BE49-F238E27FC236}">
                <a16:creationId xmlns:a16="http://schemas.microsoft.com/office/drawing/2014/main" id="{1D3DAA4A-2BB6-366D-89C1-4C58CCF4F97C}"/>
              </a:ext>
            </a:extLst>
          </p:cNvPr>
          <p:cNvSpPr>
            <a:spLocks noGrp="1"/>
          </p:cNvSpPr>
          <p:nvPr>
            <p:ph type="sldNum" sz="quarter" idx="10"/>
          </p:nvPr>
        </p:nvSpPr>
        <p:spPr/>
        <p:txBody>
          <a:bodyPr/>
          <a:lstStyle/>
          <a:p>
            <a:fld id="{CB6823EB-71C1-4EB5-9548-BF0AEE5275C3}" type="slidenum">
              <a:rPr lang="en-US" altLang="en-US" smtClean="0"/>
              <a:pPr/>
              <a:t>39</a:t>
            </a:fld>
            <a:endParaRPr lang="en-US" altLang="en-US" dirty="0"/>
          </a:p>
        </p:txBody>
      </p:sp>
    </p:spTree>
    <p:extLst>
      <p:ext uri="{BB962C8B-B14F-4D97-AF65-F5344CB8AC3E}">
        <p14:creationId xmlns:p14="http://schemas.microsoft.com/office/powerpoint/2010/main" val="117137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Comments</a:t>
            </a:r>
            <a:endParaRPr lang="en-IN" sz="4800" dirty="0"/>
          </a:p>
        </p:txBody>
      </p:sp>
      <p:sp>
        <p:nvSpPr>
          <p:cNvPr id="3" name="Subtitle 2"/>
          <p:cNvSpPr>
            <a:spLocks noGrp="1"/>
          </p:cNvSpPr>
          <p:nvPr>
            <p:ph idx="1"/>
          </p:nvPr>
        </p:nvSpPr>
        <p:spPr/>
        <p:txBody>
          <a:bodyPr/>
          <a:lstStyle/>
          <a:p>
            <a:pPr lvl="0" eaLnBrk="1" hangingPunct="1">
              <a:spcBef>
                <a:spcPts val="1200"/>
              </a:spcBef>
            </a:pPr>
            <a:r>
              <a:rPr lang="en-US" dirty="0"/>
              <a:t>The // marks the beginning of a </a:t>
            </a:r>
            <a:r>
              <a:rPr lang="en-US" b="1" dirty="0"/>
              <a:t>comment</a:t>
            </a:r>
            <a:r>
              <a:rPr lang="en-US" dirty="0"/>
              <a:t>. </a:t>
            </a:r>
          </a:p>
          <a:p>
            <a:pPr lvl="0" eaLnBrk="1" hangingPunct="1">
              <a:spcBef>
                <a:spcPts val="1200"/>
              </a:spcBef>
            </a:pPr>
            <a:r>
              <a:rPr lang="en-US" dirty="0"/>
              <a:t>The C++ compiler ignores everything from the double slash to the end of the line, so they do not cause the computer to perform any action when the C++ program executes.</a:t>
            </a:r>
          </a:p>
          <a:p>
            <a:pPr lvl="0" eaLnBrk="1" hangingPunct="1">
              <a:spcBef>
                <a:spcPts val="1200"/>
              </a:spcBef>
            </a:pPr>
            <a:r>
              <a:rPr lang="en-US" altLang="en-US" dirty="0">
                <a:solidFill>
                  <a:srgbClr val="000000"/>
                </a:solidFill>
              </a:rPr>
              <a:t>A comment that begins with // is called a single-line comment, because it terminates at the end of the line on which it appears.</a:t>
            </a:r>
          </a:p>
          <a:p>
            <a:pPr lvl="0" eaLnBrk="1" hangingPunct="1">
              <a:spcBef>
                <a:spcPts val="1200"/>
              </a:spcBef>
            </a:pPr>
            <a:r>
              <a:rPr lang="en-US" altLang="en-US" dirty="0">
                <a:solidFill>
                  <a:srgbClr val="000000"/>
                </a:solidFill>
              </a:rPr>
              <a:t>A // comment also can begin in the middle of a line and continue until the end of that line.</a:t>
            </a:r>
          </a:p>
          <a:p>
            <a:pPr lvl="0" eaLnBrk="1" hangingPunct="1">
              <a:spcBef>
                <a:spcPts val="1200"/>
              </a:spcBef>
            </a:pPr>
            <a:r>
              <a:rPr lang="en-US" altLang="en-US" dirty="0">
                <a:solidFill>
                  <a:srgbClr val="000000"/>
                </a:solidFill>
              </a:rPr>
              <a:t>Delimited comments begin with the delimiter /* and end with the delimiter */. All text between the delimiters is ignored by the compiler</a:t>
            </a:r>
          </a:p>
        </p:txBody>
      </p:sp>
      <p:sp>
        <p:nvSpPr>
          <p:cNvPr id="4" name="Slide Number Placeholder 3">
            <a:extLst>
              <a:ext uri="{FF2B5EF4-FFF2-40B4-BE49-F238E27FC236}">
                <a16:creationId xmlns:a16="http://schemas.microsoft.com/office/drawing/2014/main" id="{C98BA87E-C737-3237-0DD7-1D116919D8D8}"/>
              </a:ext>
            </a:extLst>
          </p:cNvPr>
          <p:cNvSpPr>
            <a:spLocks noGrp="1"/>
          </p:cNvSpPr>
          <p:nvPr>
            <p:ph type="sldNum" sz="quarter" idx="10"/>
          </p:nvPr>
        </p:nvSpPr>
        <p:spPr/>
        <p:txBody>
          <a:bodyPr/>
          <a:lstStyle/>
          <a:p>
            <a:fld id="{CB6823EB-71C1-4EB5-9548-BF0AEE5275C3}" type="slidenum">
              <a:rPr lang="en-US" altLang="en-US" smtClean="0"/>
              <a:pPr/>
              <a:t>4</a:t>
            </a:fld>
            <a:endParaRPr lang="en-US" altLang="en-US" dirty="0"/>
          </a:p>
        </p:txBody>
      </p:sp>
    </p:spTree>
    <p:extLst>
      <p:ext uri="{BB962C8B-B14F-4D97-AF65-F5344CB8AC3E}">
        <p14:creationId xmlns:p14="http://schemas.microsoft.com/office/powerpoint/2010/main" val="3143732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a:xfrm>
            <a:off x="0" y="0"/>
            <a:ext cx="12192000" cy="1066800"/>
          </a:xfrm>
        </p:spPr>
        <p:txBody>
          <a:bodyPr/>
          <a:lstStyle/>
          <a:p>
            <a:r>
              <a:rPr lang="en-US" altLang="en-US" sz="4400" dirty="0"/>
              <a:t>Floating-Point Data Types in Program 2-17</a:t>
            </a:r>
          </a:p>
        </p:txBody>
      </p:sp>
      <p:pic>
        <p:nvPicPr>
          <p:cNvPr id="2" name="Picture 1" descr="The screenshot shows a program that uses the floating-point data types. The data types are float distance, and double mass. There is a semicolon after each data type. The program output reads The sun is 1.49598e plus 011 meters away. The sun's mass is 1.989e plus 030 kilograms. "/>
          <p:cNvPicPr>
            <a:picLocks noChangeAspect="1"/>
          </p:cNvPicPr>
          <p:nvPr/>
        </p:nvPicPr>
        <p:blipFill>
          <a:blip r:embed="rId2"/>
          <a:stretch>
            <a:fillRect/>
          </a:stretch>
        </p:blipFill>
        <p:spPr>
          <a:xfrm>
            <a:off x="1979474" y="1075267"/>
            <a:ext cx="8233053" cy="5486400"/>
          </a:xfrm>
          <a:prstGeom prst="rect">
            <a:avLst/>
          </a:prstGeom>
        </p:spPr>
      </p:pic>
      <p:sp>
        <p:nvSpPr>
          <p:cNvPr id="3" name="Slide Number Placeholder 2">
            <a:extLst>
              <a:ext uri="{FF2B5EF4-FFF2-40B4-BE49-F238E27FC236}">
                <a16:creationId xmlns:a16="http://schemas.microsoft.com/office/drawing/2014/main" id="{C8687DCF-6D54-9314-354B-3AD9FD088FBB}"/>
              </a:ext>
            </a:extLst>
          </p:cNvPr>
          <p:cNvSpPr>
            <a:spLocks noGrp="1"/>
          </p:cNvSpPr>
          <p:nvPr>
            <p:ph type="sldNum" sz="quarter" idx="10"/>
          </p:nvPr>
        </p:nvSpPr>
        <p:spPr/>
        <p:txBody>
          <a:bodyPr/>
          <a:lstStyle/>
          <a:p>
            <a:fld id="{CB6823EB-71C1-4EB5-9548-BF0AEE5275C3}" type="slidenum">
              <a:rPr lang="en-US" altLang="en-US" smtClean="0"/>
              <a:pPr/>
              <a:t>40</a:t>
            </a:fld>
            <a:endParaRPr lang="en-US" altLang="en-US" dirty="0"/>
          </a:p>
        </p:txBody>
      </p:sp>
    </p:spTree>
    <p:extLst>
      <p:ext uri="{BB962C8B-B14F-4D97-AF65-F5344CB8AC3E}">
        <p14:creationId xmlns:p14="http://schemas.microsoft.com/office/powerpoint/2010/main" val="343895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94"/>
            <a:ext cx="12192000" cy="1062506"/>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bool</a:t>
            </a:r>
            <a:r>
              <a:rPr lang="en-US" altLang="en-US" dirty="0"/>
              <a:t> Data Type</a:t>
            </a:r>
            <a:endParaRPr lang="en-IN" dirty="0"/>
          </a:p>
        </p:txBody>
      </p:sp>
      <p:sp>
        <p:nvSpPr>
          <p:cNvPr id="3" name="Content Placeholder 2"/>
          <p:cNvSpPr>
            <a:spLocks noGrp="1"/>
          </p:cNvSpPr>
          <p:nvPr>
            <p:ph idx="1"/>
          </p:nvPr>
        </p:nvSpPr>
        <p:spPr>
          <a:xfrm>
            <a:off x="533400" y="1171200"/>
            <a:ext cx="11658600" cy="3477001"/>
          </a:xfrm>
        </p:spPr>
        <p:txBody>
          <a:bodyPr/>
          <a:lstStyle/>
          <a:p>
            <a:pPr>
              <a:spcBef>
                <a:spcPct val="50000"/>
              </a:spcBef>
              <a:buClrTx/>
              <a:buFont typeface="Cambria" panose="02040503050406030204" pitchFamily="18" charset="0"/>
              <a:buChar char="◙"/>
            </a:pPr>
            <a:r>
              <a:rPr lang="en-US" altLang="en-US" dirty="0">
                <a:solidFill>
                  <a:srgbClr val="000000"/>
                </a:solidFill>
              </a:rPr>
              <a:t>Represents values that are </a:t>
            </a:r>
            <a:r>
              <a:rPr lang="en-US" altLang="en-US" dirty="0">
                <a:solidFill>
                  <a:srgbClr val="000000"/>
                </a:solidFill>
                <a:latin typeface="Courier New" panose="02070309020205020404" pitchFamily="49" charset="0"/>
              </a:rPr>
              <a:t>true</a:t>
            </a:r>
            <a:r>
              <a:rPr lang="en-US" altLang="en-US" dirty="0">
                <a:solidFill>
                  <a:srgbClr val="000000"/>
                </a:solidFill>
              </a:rPr>
              <a:t> or </a:t>
            </a:r>
            <a:r>
              <a:rPr lang="en-US" altLang="en-US" dirty="0">
                <a:solidFill>
                  <a:srgbClr val="000000"/>
                </a:solidFill>
                <a:latin typeface="Courier New" panose="02070309020205020404" pitchFamily="49" charset="0"/>
              </a:rPr>
              <a:t>false</a:t>
            </a:r>
          </a:p>
          <a:p>
            <a:pPr>
              <a:spcBef>
                <a:spcPct val="50000"/>
              </a:spcBef>
              <a:buClrTx/>
              <a:buFont typeface="Cambria" panose="02040503050406030204" pitchFamily="18" charset="0"/>
              <a:buChar char="◙"/>
            </a:pPr>
            <a:r>
              <a:rPr lang="en-US" altLang="en-US" dirty="0">
                <a:solidFill>
                  <a:srgbClr val="000000"/>
                </a:solidFill>
                <a:latin typeface="Courier New" panose="02070309020205020404" pitchFamily="49" charset="0"/>
              </a:rPr>
              <a:t>bool</a:t>
            </a:r>
            <a:r>
              <a:rPr lang="en-US" altLang="en-US" dirty="0">
                <a:solidFill>
                  <a:srgbClr val="000000"/>
                </a:solidFill>
              </a:rPr>
              <a:t> variables are stored as small integers</a:t>
            </a:r>
            <a:endParaRPr lang="en-US" altLang="en-US" dirty="0">
              <a:solidFill>
                <a:srgbClr val="000000"/>
              </a:solidFill>
              <a:latin typeface="Courier New" panose="02070309020205020404" pitchFamily="49" charset="0"/>
            </a:endParaRPr>
          </a:p>
          <a:p>
            <a:pPr>
              <a:spcBef>
                <a:spcPct val="50000"/>
              </a:spcBef>
              <a:buClrTx/>
              <a:buFont typeface="Cambria" panose="02040503050406030204" pitchFamily="18" charset="0"/>
              <a:buChar char="◙"/>
            </a:pPr>
            <a:r>
              <a:rPr lang="en-US" altLang="en-US" dirty="0">
                <a:solidFill>
                  <a:srgbClr val="000000"/>
                </a:solidFill>
                <a:latin typeface="Courier New" panose="02070309020205020404" pitchFamily="49" charset="0"/>
              </a:rPr>
              <a:t>false </a:t>
            </a:r>
            <a:r>
              <a:rPr lang="en-US" altLang="en-US" dirty="0">
                <a:solidFill>
                  <a:srgbClr val="000000"/>
                </a:solidFill>
              </a:rPr>
              <a:t>is represented by 0, </a:t>
            </a:r>
            <a:r>
              <a:rPr lang="en-US" altLang="en-US" dirty="0">
                <a:solidFill>
                  <a:srgbClr val="000000"/>
                </a:solidFill>
                <a:latin typeface="Courier New" panose="02070309020205020404" pitchFamily="49" charset="0"/>
              </a:rPr>
              <a:t>true</a:t>
            </a:r>
            <a:r>
              <a:rPr lang="en-US" altLang="en-US" dirty="0">
                <a:solidFill>
                  <a:srgbClr val="000000"/>
                </a:solidFill>
              </a:rPr>
              <a:t> by 1:</a:t>
            </a:r>
          </a:p>
        </p:txBody>
      </p:sp>
      <p:sp>
        <p:nvSpPr>
          <p:cNvPr id="4" name="Content Placeholder 3"/>
          <p:cNvSpPr>
            <a:spLocks noGrp="1"/>
          </p:cNvSpPr>
          <p:nvPr>
            <p:ph sz="quarter" idx="11"/>
          </p:nvPr>
        </p:nvSpPr>
        <p:spPr>
          <a:xfrm>
            <a:off x="1037167" y="3124200"/>
            <a:ext cx="5334000" cy="1295400"/>
          </a:xfrm>
        </p:spPr>
        <p:txBody>
          <a:bodyPr/>
          <a:lstStyle/>
          <a:p>
            <a:pPr marL="457200" lvl="1" indent="0">
              <a:spcBef>
                <a:spcPct val="50000"/>
              </a:spcBef>
              <a:buNone/>
            </a:pPr>
            <a:r>
              <a:rPr lang="en-US" altLang="en-US" dirty="0">
                <a:solidFill>
                  <a:srgbClr val="000000"/>
                </a:solidFill>
                <a:latin typeface="Courier New" panose="02070309020205020404" pitchFamily="49" charset="0"/>
              </a:rPr>
              <a:t>bool allDone = true;</a:t>
            </a:r>
          </a:p>
          <a:p>
            <a:pPr marL="457200" lvl="1" indent="0">
              <a:spcBef>
                <a:spcPts val="1600"/>
              </a:spcBef>
              <a:buNone/>
            </a:pPr>
            <a:r>
              <a:rPr lang="en-US" altLang="en-US" dirty="0">
                <a:solidFill>
                  <a:srgbClr val="000000"/>
                </a:solidFill>
                <a:latin typeface="Courier New" panose="02070309020205020404" pitchFamily="49" charset="0"/>
              </a:rPr>
              <a:t>bool finished = false;</a:t>
            </a:r>
            <a:endParaRPr lang="en-US" altLang="en-US" dirty="0">
              <a:solidFill>
                <a:srgbClr val="000000"/>
              </a:solidFill>
            </a:endParaRPr>
          </a:p>
        </p:txBody>
      </p:sp>
      <p:sp>
        <p:nvSpPr>
          <p:cNvPr id="5" name="Content Placeholder 4"/>
          <p:cNvSpPr>
            <a:spLocks noGrp="1"/>
          </p:cNvSpPr>
          <p:nvPr>
            <p:ph sz="quarter" idx="12"/>
          </p:nvPr>
        </p:nvSpPr>
        <p:spPr>
          <a:xfrm>
            <a:off x="7525800" y="3120933"/>
            <a:ext cx="1295400" cy="360600"/>
          </a:xfrm>
        </p:spPr>
        <p:txBody>
          <a:bodyPr anchor="ctr"/>
          <a:lstStyle/>
          <a:p>
            <a:pPr marL="0" indent="0" algn="ctr" eaLnBrk="1" hangingPunct="1">
              <a:lnSpc>
                <a:spcPct val="70000"/>
              </a:lnSpc>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allDone</a:t>
            </a:r>
          </a:p>
        </p:txBody>
      </p:sp>
      <p:sp>
        <p:nvSpPr>
          <p:cNvPr id="6" name="Content Placeholder 5"/>
          <p:cNvSpPr>
            <a:spLocks noGrp="1"/>
          </p:cNvSpPr>
          <p:nvPr>
            <p:ph sz="quarter" idx="13"/>
          </p:nvPr>
        </p:nvSpPr>
        <p:spPr>
          <a:xfrm>
            <a:off x="7754100" y="3518866"/>
            <a:ext cx="838800" cy="763200"/>
          </a:xfrm>
          <a:ln>
            <a:solidFill>
              <a:schemeClr val="tx1"/>
            </a:solidFill>
          </a:ln>
        </p:spPr>
        <p:txBody>
          <a:bodyPr/>
          <a:lstStyle/>
          <a:p>
            <a:pPr marL="0" indent="0" algn="ctr">
              <a:lnSpc>
                <a:spcPts val="384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1</a:t>
            </a:r>
            <a:endParaRPr lang="en-IN" dirty="0"/>
          </a:p>
        </p:txBody>
      </p:sp>
      <p:sp>
        <p:nvSpPr>
          <p:cNvPr id="7" name="Content Placeholder 6"/>
          <p:cNvSpPr>
            <a:spLocks noGrp="1"/>
          </p:cNvSpPr>
          <p:nvPr>
            <p:ph sz="quarter" idx="14"/>
          </p:nvPr>
        </p:nvSpPr>
        <p:spPr>
          <a:xfrm>
            <a:off x="9490533" y="3120933"/>
            <a:ext cx="1447800" cy="381000"/>
          </a:xfrm>
        </p:spPr>
        <p:txBody>
          <a:bodyPr anchor="ctr"/>
          <a:lstStyle/>
          <a:p>
            <a:pPr marL="0" indent="0" algn="ctr" eaLnBrk="1" hangingPunct="1">
              <a:lnSpc>
                <a:spcPct val="70000"/>
              </a:lnSpc>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finished</a:t>
            </a:r>
          </a:p>
        </p:txBody>
      </p:sp>
      <p:sp>
        <p:nvSpPr>
          <p:cNvPr id="8" name="Content Placeholder 7"/>
          <p:cNvSpPr>
            <a:spLocks noGrp="1"/>
          </p:cNvSpPr>
          <p:nvPr>
            <p:ph sz="quarter" idx="15"/>
          </p:nvPr>
        </p:nvSpPr>
        <p:spPr>
          <a:xfrm>
            <a:off x="9832833" y="3518866"/>
            <a:ext cx="763200" cy="763200"/>
          </a:xfr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lgn="ctr">
              <a:lnSpc>
                <a:spcPts val="3840"/>
              </a:lnSpc>
              <a:spcBef>
                <a:spcPts val="0"/>
              </a:spcBef>
              <a:buNone/>
            </a:pPr>
            <a:r>
              <a:rPr lang="en-US" altLang="en-US" sz="1800" kern="1200" dirty="0">
                <a:solidFill>
                  <a:srgbClr val="000000"/>
                </a:solidFill>
                <a:latin typeface="Courier New" panose="02070309020205020404" pitchFamily="49" charset="0"/>
                <a:cs typeface="Arial" panose="020B0604020202020204" pitchFamily="34" charset="0"/>
              </a:rPr>
              <a:t>0</a:t>
            </a:r>
          </a:p>
        </p:txBody>
      </p:sp>
      <p:sp>
        <p:nvSpPr>
          <p:cNvPr id="9" name="Slide Number Placeholder 8">
            <a:extLst>
              <a:ext uri="{FF2B5EF4-FFF2-40B4-BE49-F238E27FC236}">
                <a16:creationId xmlns:a16="http://schemas.microsoft.com/office/drawing/2014/main" id="{AB5370B9-E5BC-570D-95F3-25352ACAC517}"/>
              </a:ext>
            </a:extLst>
          </p:cNvPr>
          <p:cNvSpPr>
            <a:spLocks noGrp="1"/>
          </p:cNvSpPr>
          <p:nvPr>
            <p:ph type="sldNum" sz="quarter" idx="10"/>
          </p:nvPr>
        </p:nvSpPr>
        <p:spPr/>
        <p:txBody>
          <a:bodyPr/>
          <a:lstStyle/>
          <a:p>
            <a:fld id="{CB6823EB-71C1-4EB5-9548-BF0AEE5275C3}" type="slidenum">
              <a:rPr lang="en-US" altLang="en-US" smtClean="0"/>
              <a:pPr/>
              <a:t>41</a:t>
            </a:fld>
            <a:endParaRPr lang="en-US" altLang="en-US" dirty="0"/>
          </a:p>
        </p:txBody>
      </p:sp>
    </p:spTree>
    <p:extLst>
      <p:ext uri="{BB962C8B-B14F-4D97-AF65-F5344CB8AC3E}">
        <p14:creationId xmlns:p14="http://schemas.microsoft.com/office/powerpoint/2010/main" val="77335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p:txBody>
          <a:bodyPr/>
          <a:lstStyle/>
          <a:p>
            <a:r>
              <a:rPr lang="en-US" altLang="en-US" dirty="0"/>
              <a:t>Boolean Variables</a:t>
            </a:r>
          </a:p>
        </p:txBody>
      </p:sp>
      <p:sp>
        <p:nvSpPr>
          <p:cNvPr id="3" name="Slide Number Placeholder 2">
            <a:extLst>
              <a:ext uri="{FF2B5EF4-FFF2-40B4-BE49-F238E27FC236}">
                <a16:creationId xmlns:a16="http://schemas.microsoft.com/office/drawing/2014/main" id="{9AC90190-6472-5B72-03C2-14C75E425446}"/>
              </a:ext>
            </a:extLst>
          </p:cNvPr>
          <p:cNvSpPr>
            <a:spLocks noGrp="1"/>
          </p:cNvSpPr>
          <p:nvPr>
            <p:ph type="sldNum" sz="quarter" idx="10"/>
          </p:nvPr>
        </p:nvSpPr>
        <p:spPr/>
        <p:txBody>
          <a:bodyPr/>
          <a:lstStyle/>
          <a:p>
            <a:fld id="{CB6823EB-71C1-4EB5-9548-BF0AEE5275C3}" type="slidenum">
              <a:rPr lang="en-US" altLang="en-US" smtClean="0"/>
              <a:pPr/>
              <a:t>42</a:t>
            </a:fld>
            <a:endParaRPr lang="en-US" altLang="en-US" dirty="0"/>
          </a:p>
        </p:txBody>
      </p:sp>
      <p:pic>
        <p:nvPicPr>
          <p:cNvPr id="2" name="Picture 1" descr="The screenshot shows a program that demonstrates Boolean variables. If the variable boolvalue is true, the program output is 1, If the boolvalue is false, the program output is 0."/>
          <p:cNvPicPr>
            <a:picLocks noChangeAspect="1"/>
          </p:cNvPicPr>
          <p:nvPr/>
        </p:nvPicPr>
        <p:blipFill>
          <a:blip r:embed="rId2"/>
          <a:stretch>
            <a:fillRect/>
          </a:stretch>
        </p:blipFill>
        <p:spPr>
          <a:xfrm>
            <a:off x="2356834" y="1097280"/>
            <a:ext cx="7478333" cy="5760720"/>
          </a:xfrm>
          <a:prstGeom prst="rect">
            <a:avLst/>
          </a:prstGeom>
        </p:spPr>
      </p:pic>
    </p:spTree>
    <p:extLst>
      <p:ext uri="{BB962C8B-B14F-4D97-AF65-F5344CB8AC3E}">
        <p14:creationId xmlns:p14="http://schemas.microsoft.com/office/powerpoint/2010/main" val="4033320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US" altLang="en-US" sz="4800" dirty="0"/>
              <a:t>Determining the Size of a Data Type</a:t>
            </a:r>
          </a:p>
        </p:txBody>
      </p:sp>
      <p:sp>
        <p:nvSpPr>
          <p:cNvPr id="3" name="Content Placeholder 2"/>
          <p:cNvSpPr>
            <a:spLocks noGrp="1"/>
          </p:cNvSpPr>
          <p:nvPr>
            <p:ph idx="1"/>
          </p:nvPr>
        </p:nvSpPr>
        <p:spPr>
          <a:xfrm>
            <a:off x="533400" y="1219200"/>
            <a:ext cx="11658600" cy="4419601"/>
          </a:xfrm>
        </p:spPr>
        <p:txBody>
          <a:bodyPr/>
          <a:lstStyle/>
          <a:p>
            <a:pPr>
              <a:defRPr/>
            </a:pPr>
            <a:r>
              <a:rPr lang="en-US" sz="2800" dirty="0"/>
              <a:t>The </a:t>
            </a:r>
            <a:r>
              <a:rPr lang="en-US" sz="2800" dirty="0">
                <a:latin typeface="Courier New" pitchFamily="-16" charset="0"/>
              </a:rPr>
              <a:t>sizeof</a:t>
            </a:r>
            <a:r>
              <a:rPr lang="en-US" sz="2800" dirty="0"/>
              <a:t> operator gives the size of any data type or variable</a:t>
            </a:r>
            <a:r>
              <a:rPr lang="en-US" sz="2400" dirty="0"/>
              <a:t>:</a:t>
            </a:r>
          </a:p>
          <a:p>
            <a:pPr marL="914400" indent="0">
              <a:spcBef>
                <a:spcPts val="4000"/>
              </a:spcBef>
              <a:buNone/>
              <a:defRPr/>
            </a:pPr>
            <a:r>
              <a:rPr lang="en-US" sz="2400" dirty="0">
                <a:latin typeface="Courier New" pitchFamily="-16" charset="0"/>
              </a:rPr>
              <a:t>double amount;</a:t>
            </a:r>
            <a:endParaRPr lang="en-US" sz="2400" dirty="0"/>
          </a:p>
          <a:p>
            <a:pPr marL="914400" indent="0">
              <a:buNone/>
              <a:defRPr/>
            </a:pPr>
            <a:r>
              <a:rPr lang="en-US" sz="2400" dirty="0">
                <a:latin typeface="Courier New" pitchFamily="-16" charset="0"/>
              </a:rPr>
              <a:t>cout &lt;&lt; "A double is stored in "</a:t>
            </a:r>
          </a:p>
          <a:p>
            <a:pPr marL="1836000" indent="0">
              <a:buNone/>
              <a:defRPr/>
            </a:pPr>
            <a:r>
              <a:rPr lang="en-US" sz="2400" dirty="0">
                <a:latin typeface="Courier New" pitchFamily="-16" charset="0"/>
              </a:rPr>
              <a:t>&lt;&lt; sizeof(double) &lt;&lt; "bytes\n";</a:t>
            </a:r>
          </a:p>
          <a:p>
            <a:pPr marL="914400" indent="0">
              <a:buNone/>
              <a:defRPr/>
            </a:pPr>
            <a:r>
              <a:rPr lang="en-US" sz="2400" dirty="0">
                <a:latin typeface="Courier New" pitchFamily="-16" charset="0"/>
              </a:rPr>
              <a:t>cout &lt;&lt; "Variable amount is stored in "</a:t>
            </a:r>
          </a:p>
          <a:p>
            <a:pPr marL="1836000" indent="0">
              <a:buNone/>
              <a:defRPr/>
            </a:pPr>
            <a:r>
              <a:rPr lang="en-US" sz="2400" dirty="0">
                <a:latin typeface="Courier New" pitchFamily="-16" charset="0"/>
              </a:rPr>
              <a:t>&lt;&lt; sizeof(amount) </a:t>
            </a:r>
          </a:p>
          <a:p>
            <a:pPr marL="1836000" indent="0">
              <a:buNone/>
              <a:defRPr/>
            </a:pPr>
            <a:r>
              <a:rPr lang="en-US" sz="2400" dirty="0">
                <a:latin typeface="Courier New" pitchFamily="-16" charset="0"/>
              </a:rPr>
              <a:t>&lt;&lt; "bytes\n";</a:t>
            </a:r>
          </a:p>
        </p:txBody>
      </p:sp>
      <p:sp>
        <p:nvSpPr>
          <p:cNvPr id="2" name="Slide Number Placeholder 1">
            <a:extLst>
              <a:ext uri="{FF2B5EF4-FFF2-40B4-BE49-F238E27FC236}">
                <a16:creationId xmlns:a16="http://schemas.microsoft.com/office/drawing/2014/main" id="{37605AD0-F4CC-7484-1407-A59511CB06BA}"/>
              </a:ext>
            </a:extLst>
          </p:cNvPr>
          <p:cNvSpPr>
            <a:spLocks noGrp="1"/>
          </p:cNvSpPr>
          <p:nvPr>
            <p:ph type="sldNum" sz="quarter" idx="10"/>
          </p:nvPr>
        </p:nvSpPr>
        <p:spPr/>
        <p:txBody>
          <a:bodyPr/>
          <a:lstStyle/>
          <a:p>
            <a:fld id="{CB6823EB-71C1-4EB5-9548-BF0AEE5275C3}" type="slidenum">
              <a:rPr lang="en-US" altLang="en-US" smtClean="0"/>
              <a:pPr/>
              <a:t>43</a:t>
            </a:fld>
            <a:endParaRPr lang="en-US" altLang="en-US" dirty="0"/>
          </a:p>
        </p:txBody>
      </p:sp>
    </p:spTree>
    <p:extLst>
      <p:ext uri="{BB962C8B-B14F-4D97-AF65-F5344CB8AC3E}">
        <p14:creationId xmlns:p14="http://schemas.microsoft.com/office/powerpoint/2010/main" val="2099949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US" altLang="en-US" dirty="0"/>
              <a:t>Variable Assignments and Initialization</a:t>
            </a:r>
          </a:p>
        </p:txBody>
      </p:sp>
      <p:sp>
        <p:nvSpPr>
          <p:cNvPr id="59395" name="Content Placeholder 2"/>
          <p:cNvSpPr>
            <a:spLocks noGrp="1" noChangeArrowheads="1"/>
          </p:cNvSpPr>
          <p:nvPr>
            <p:ph idx="1"/>
          </p:nvPr>
        </p:nvSpPr>
        <p:spPr/>
        <p:txBody>
          <a:bodyPr/>
          <a:lstStyle/>
          <a:p>
            <a:pPr>
              <a:lnSpc>
                <a:spcPct val="90000"/>
              </a:lnSpc>
              <a:spcBef>
                <a:spcPts val="3000"/>
              </a:spcBef>
            </a:pPr>
            <a:r>
              <a:rPr lang="en-US" altLang="en-US" dirty="0"/>
              <a:t>An assignment statement uses the </a:t>
            </a:r>
            <a:r>
              <a:rPr lang="en-US" altLang="en-US" dirty="0">
                <a:latin typeface="Courier New" panose="02070309020205020404" pitchFamily="49" charset="0"/>
              </a:rPr>
              <a:t>=</a:t>
            </a:r>
            <a:r>
              <a:rPr lang="en-US" altLang="en-US" dirty="0"/>
              <a:t> operator to store a value in a variable.</a:t>
            </a:r>
          </a:p>
          <a:p>
            <a:pPr marL="342000" indent="0">
              <a:lnSpc>
                <a:spcPct val="89000"/>
              </a:lnSpc>
              <a:spcBef>
                <a:spcPts val="3500"/>
              </a:spcBef>
              <a:buNone/>
            </a:pPr>
            <a:r>
              <a:rPr lang="en-US" altLang="en-US" dirty="0">
                <a:latin typeface="Courier New" panose="02070309020205020404" pitchFamily="49" charset="0"/>
              </a:rPr>
              <a:t>item = 12;</a:t>
            </a:r>
          </a:p>
          <a:p>
            <a:pPr>
              <a:lnSpc>
                <a:spcPct val="90000"/>
              </a:lnSpc>
              <a:spcBef>
                <a:spcPts val="5000"/>
              </a:spcBef>
            </a:pPr>
            <a:r>
              <a:rPr lang="en-US" altLang="en-US" dirty="0"/>
              <a:t>This statement assigns the value 12 to the </a:t>
            </a:r>
            <a:r>
              <a:rPr lang="en-US" altLang="en-US" dirty="0">
                <a:latin typeface="Courier New" panose="02070309020205020404" pitchFamily="49" charset="0"/>
              </a:rPr>
              <a:t>item</a:t>
            </a:r>
            <a:r>
              <a:rPr lang="en-US" altLang="en-US" dirty="0"/>
              <a:t> variable.</a:t>
            </a:r>
          </a:p>
        </p:txBody>
      </p:sp>
      <p:sp>
        <p:nvSpPr>
          <p:cNvPr id="2" name="Slide Number Placeholder 1">
            <a:extLst>
              <a:ext uri="{FF2B5EF4-FFF2-40B4-BE49-F238E27FC236}">
                <a16:creationId xmlns:a16="http://schemas.microsoft.com/office/drawing/2014/main" id="{16F8B40A-B75C-9E7C-8D2C-8950A95B52D5}"/>
              </a:ext>
            </a:extLst>
          </p:cNvPr>
          <p:cNvSpPr>
            <a:spLocks noGrp="1"/>
          </p:cNvSpPr>
          <p:nvPr>
            <p:ph type="sldNum" sz="quarter" idx="10"/>
          </p:nvPr>
        </p:nvSpPr>
        <p:spPr/>
        <p:txBody>
          <a:bodyPr/>
          <a:lstStyle/>
          <a:p>
            <a:fld id="{CB6823EB-71C1-4EB5-9548-BF0AEE5275C3}" type="slidenum">
              <a:rPr lang="en-US" altLang="en-US" smtClean="0"/>
              <a:pPr/>
              <a:t>44</a:t>
            </a:fld>
            <a:endParaRPr lang="en-US" altLang="en-US" dirty="0"/>
          </a:p>
        </p:txBody>
      </p:sp>
    </p:spTree>
    <p:extLst>
      <p:ext uri="{BB962C8B-B14F-4D97-AF65-F5344CB8AC3E}">
        <p14:creationId xmlns:p14="http://schemas.microsoft.com/office/powerpoint/2010/main" val="847845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t>Assignment</a:t>
            </a:r>
          </a:p>
        </p:txBody>
      </p:sp>
      <p:sp>
        <p:nvSpPr>
          <p:cNvPr id="60419" name="Content Placeholder 2"/>
          <p:cNvSpPr>
            <a:spLocks noGrp="1" noChangeArrowheads="1"/>
          </p:cNvSpPr>
          <p:nvPr>
            <p:ph idx="1"/>
          </p:nvPr>
        </p:nvSpPr>
        <p:spPr/>
        <p:txBody>
          <a:bodyPr/>
          <a:lstStyle/>
          <a:p>
            <a:r>
              <a:rPr lang="en-US" altLang="en-US" dirty="0"/>
              <a:t>The variable receiving the value must appear on the left side of the = operator.</a:t>
            </a:r>
          </a:p>
          <a:p>
            <a:r>
              <a:rPr lang="en-US" altLang="en-US" dirty="0"/>
              <a:t>This will NOT work:</a:t>
            </a:r>
          </a:p>
          <a:p>
            <a:pPr marL="576000" indent="0">
              <a:spcBef>
                <a:spcPts val="3900"/>
              </a:spcBef>
              <a:buNone/>
            </a:pPr>
            <a:r>
              <a:rPr lang="en-US" altLang="en-US" dirty="0">
                <a:latin typeface="Courier New" panose="02070309020205020404" pitchFamily="49" charset="0"/>
              </a:rPr>
              <a:t>// ERROR!</a:t>
            </a:r>
            <a:br>
              <a:rPr lang="en-US" altLang="en-US" dirty="0">
                <a:latin typeface="Courier New" panose="02070309020205020404" pitchFamily="49" charset="0"/>
              </a:rPr>
            </a:br>
            <a:r>
              <a:rPr lang="en-US" altLang="en-US" dirty="0">
                <a:latin typeface="Courier New" panose="02070309020205020404" pitchFamily="49" charset="0"/>
              </a:rPr>
              <a:t>12 = item;</a:t>
            </a:r>
          </a:p>
        </p:txBody>
      </p:sp>
      <p:sp>
        <p:nvSpPr>
          <p:cNvPr id="2" name="Slide Number Placeholder 1">
            <a:extLst>
              <a:ext uri="{FF2B5EF4-FFF2-40B4-BE49-F238E27FC236}">
                <a16:creationId xmlns:a16="http://schemas.microsoft.com/office/drawing/2014/main" id="{933751F9-1AB4-1CD9-6F90-E318C477F8F0}"/>
              </a:ext>
            </a:extLst>
          </p:cNvPr>
          <p:cNvSpPr>
            <a:spLocks noGrp="1"/>
          </p:cNvSpPr>
          <p:nvPr>
            <p:ph type="sldNum" sz="quarter" idx="10"/>
          </p:nvPr>
        </p:nvSpPr>
        <p:spPr/>
        <p:txBody>
          <a:bodyPr/>
          <a:lstStyle/>
          <a:p>
            <a:fld id="{CB6823EB-71C1-4EB5-9548-BF0AEE5275C3}" type="slidenum">
              <a:rPr lang="en-US" altLang="en-US" smtClean="0"/>
              <a:pPr/>
              <a:t>45</a:t>
            </a:fld>
            <a:endParaRPr lang="en-US" altLang="en-US" dirty="0"/>
          </a:p>
        </p:txBody>
      </p:sp>
    </p:spTree>
    <p:extLst>
      <p:ext uri="{BB962C8B-B14F-4D97-AF65-F5344CB8AC3E}">
        <p14:creationId xmlns:p14="http://schemas.microsoft.com/office/powerpoint/2010/main" val="116611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lstStyle/>
          <a:p>
            <a:r>
              <a:rPr lang="en-US" altLang="en-US" sz="4800" dirty="0"/>
              <a:t>Variable Initialization</a:t>
            </a:r>
            <a:r>
              <a:rPr lang="en-US" altLang="en-US" sz="1800" dirty="0"/>
              <a:t> (1 of 2)</a:t>
            </a:r>
          </a:p>
        </p:txBody>
      </p:sp>
      <p:sp>
        <p:nvSpPr>
          <p:cNvPr id="61443" name="Content Placeholder 2"/>
          <p:cNvSpPr>
            <a:spLocks noGrp="1" noChangeArrowheads="1"/>
          </p:cNvSpPr>
          <p:nvPr>
            <p:ph idx="1"/>
          </p:nvPr>
        </p:nvSpPr>
        <p:spPr/>
        <p:txBody>
          <a:bodyPr/>
          <a:lstStyle/>
          <a:p>
            <a:r>
              <a:rPr lang="en-US" altLang="en-US" dirty="0"/>
              <a:t>To initialize a variable means to assign it a value when it is defined:</a:t>
            </a:r>
          </a:p>
          <a:p>
            <a:pPr marL="914400" lvl="1" indent="0">
              <a:spcBef>
                <a:spcPts val="1200"/>
              </a:spcBef>
              <a:buNone/>
            </a:pPr>
            <a:r>
              <a:rPr lang="en-US" altLang="en-US" dirty="0">
                <a:latin typeface="Courier New" panose="02070309020205020404" pitchFamily="49" charset="0"/>
              </a:rPr>
              <a:t>int length = 12;</a:t>
            </a:r>
            <a:endParaRPr lang="en-US" altLang="en-US" dirty="0"/>
          </a:p>
          <a:p>
            <a:pPr>
              <a:spcBef>
                <a:spcPts val="4100"/>
              </a:spcBef>
            </a:pPr>
            <a:r>
              <a:rPr lang="en-US" altLang="en-US" dirty="0"/>
              <a:t>Can initialize some or all variables:</a:t>
            </a:r>
          </a:p>
          <a:p>
            <a:pPr marL="914400" lvl="1" indent="0">
              <a:spcBef>
                <a:spcPts val="1200"/>
              </a:spcBef>
              <a:buClr>
                <a:schemeClr val="tx1"/>
              </a:buClr>
              <a:buNone/>
            </a:pPr>
            <a:r>
              <a:rPr lang="en-US" altLang="en-US" dirty="0">
                <a:latin typeface="Courier New" panose="02070309020205020404" pitchFamily="49" charset="0"/>
              </a:rPr>
              <a:t>int length = 12, width = 5, area;</a:t>
            </a:r>
            <a:endParaRPr lang="en-US" altLang="en-US" u="sng" dirty="0"/>
          </a:p>
        </p:txBody>
      </p:sp>
      <p:sp>
        <p:nvSpPr>
          <p:cNvPr id="2" name="Slide Number Placeholder 1">
            <a:extLst>
              <a:ext uri="{FF2B5EF4-FFF2-40B4-BE49-F238E27FC236}">
                <a16:creationId xmlns:a16="http://schemas.microsoft.com/office/drawing/2014/main" id="{F9288358-B463-1BEF-3358-969638357BA2}"/>
              </a:ext>
            </a:extLst>
          </p:cNvPr>
          <p:cNvSpPr>
            <a:spLocks noGrp="1"/>
          </p:cNvSpPr>
          <p:nvPr>
            <p:ph type="sldNum" sz="quarter" idx="10"/>
          </p:nvPr>
        </p:nvSpPr>
        <p:spPr/>
        <p:txBody>
          <a:bodyPr/>
          <a:lstStyle/>
          <a:p>
            <a:fld id="{CB6823EB-71C1-4EB5-9548-BF0AEE5275C3}" type="slidenum">
              <a:rPr lang="en-US" altLang="en-US" smtClean="0"/>
              <a:pPr/>
              <a:t>46</a:t>
            </a:fld>
            <a:endParaRPr lang="en-US" altLang="en-US" dirty="0"/>
          </a:p>
        </p:txBody>
      </p:sp>
    </p:spTree>
    <p:extLst>
      <p:ext uri="{BB962C8B-B14F-4D97-AF65-F5344CB8AC3E}">
        <p14:creationId xmlns:p14="http://schemas.microsoft.com/office/powerpoint/2010/main" val="618774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p:txBody>
          <a:bodyPr/>
          <a:lstStyle/>
          <a:p>
            <a:r>
              <a:rPr lang="en-US" altLang="en-US" sz="4800" dirty="0"/>
              <a:t>Variable Initialization</a:t>
            </a:r>
            <a:r>
              <a:rPr lang="en-US" altLang="en-US" sz="1800" dirty="0"/>
              <a:t> (2 of 2)</a:t>
            </a:r>
          </a:p>
        </p:txBody>
      </p:sp>
      <p:sp>
        <p:nvSpPr>
          <p:cNvPr id="2" name="Slide Number Placeholder 1">
            <a:extLst>
              <a:ext uri="{FF2B5EF4-FFF2-40B4-BE49-F238E27FC236}">
                <a16:creationId xmlns:a16="http://schemas.microsoft.com/office/drawing/2014/main" id="{6FE8184F-6814-AFD6-EF62-84F2E760073F}"/>
              </a:ext>
            </a:extLst>
          </p:cNvPr>
          <p:cNvSpPr>
            <a:spLocks noGrp="1"/>
          </p:cNvSpPr>
          <p:nvPr>
            <p:ph type="sldNum" sz="quarter" idx="10"/>
          </p:nvPr>
        </p:nvSpPr>
        <p:spPr/>
        <p:txBody>
          <a:bodyPr/>
          <a:lstStyle/>
          <a:p>
            <a:fld id="{FA7D84E8-F1D3-4C23-9271-DE8976516595}" type="slidenum">
              <a:rPr lang="en-US" altLang="en-US" smtClean="0"/>
              <a:pPr/>
              <a:t>47</a:t>
            </a:fld>
            <a:endParaRPr lang="en-US" altLang="en-US" dirty="0"/>
          </a:p>
        </p:txBody>
      </p:sp>
      <p:pic>
        <p:nvPicPr>
          <p:cNvPr id="62467" name="Picture 1" descr="The screenshot shows a program source code for variable initialization. There is a semicolon after the variable initialization. The program output for step 7, int month equals 2, days equals 28, reads Month 2 has 28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91" y="1107292"/>
            <a:ext cx="1120621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857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t>Declaring Variables With the </a:t>
            </a:r>
            <a:r>
              <a:rPr lang="en-US" altLang="en-US" sz="4400" dirty="0">
                <a:latin typeface="Courier New" panose="02070309020205020404" pitchFamily="49" charset="0"/>
                <a:cs typeface="Courier New" panose="02070309020205020404" pitchFamily="49" charset="0"/>
              </a:rPr>
              <a:t>auto</a:t>
            </a:r>
            <a:r>
              <a:rPr lang="en-US" altLang="en-US" sz="4400" dirty="0"/>
              <a:t> Key Word</a:t>
            </a:r>
            <a:endParaRPr lang="en-IN" sz="4400" dirty="0"/>
          </a:p>
        </p:txBody>
      </p:sp>
      <p:sp>
        <p:nvSpPr>
          <p:cNvPr id="3" name="Content Placeholder 2"/>
          <p:cNvSpPr>
            <a:spLocks noGrp="1"/>
          </p:cNvSpPr>
          <p:nvPr>
            <p:ph idx="1"/>
          </p:nvPr>
        </p:nvSpPr>
        <p:spPr>
          <a:xfrm>
            <a:off x="457200" y="1113222"/>
            <a:ext cx="11734800" cy="1629979"/>
          </a:xfrm>
        </p:spPr>
        <p:txBody>
          <a:bodyPr/>
          <a:lstStyle/>
          <a:p>
            <a:pPr>
              <a:buFont typeface="Cambria" panose="02040503050406030204" pitchFamily="18" charset="0"/>
              <a:buChar char="◙"/>
              <a:defRPr/>
            </a:pPr>
            <a:r>
              <a:rPr lang="en-US" dirty="0">
                <a:solidFill>
                  <a:srgbClr val="000000"/>
                </a:solidFill>
              </a:rPr>
              <a:t>C++ 11 introduces an alternative way to define variables, using the </a:t>
            </a:r>
            <a:r>
              <a:rPr lang="en-US" dirty="0">
                <a:solidFill>
                  <a:srgbClr val="000000"/>
                </a:solidFill>
                <a:latin typeface="Courier New" panose="02070309020205020404" pitchFamily="49" charset="0"/>
                <a:cs typeface="Courier New" panose="02070309020205020404" pitchFamily="49" charset="0"/>
              </a:rPr>
              <a:t>auto</a:t>
            </a:r>
            <a:r>
              <a:rPr lang="en-US" dirty="0">
                <a:solidFill>
                  <a:srgbClr val="000000"/>
                </a:solidFill>
              </a:rPr>
              <a:t> key word and an initialization value. Here is an example:</a:t>
            </a:r>
          </a:p>
        </p:txBody>
      </p:sp>
      <p:pic>
        <p:nvPicPr>
          <p:cNvPr id="9" name="Picture 8" descr="C plus plus eleven shows the alternative way to define variables. The statement displays the variable initialization using the auto keyword and the initialization value 100. The line reads auto amount equals 100. There is a semicolon after 100, which represents the integer."/>
          <p:cNvPicPr>
            <a:picLocks noChangeAspect="1"/>
          </p:cNvPicPr>
          <p:nvPr/>
        </p:nvPicPr>
        <p:blipFill rotWithShape="1">
          <a:blip r:embed="rId2"/>
          <a:srcRect t="29942" b="61667"/>
          <a:stretch/>
        </p:blipFill>
        <p:spPr>
          <a:xfrm>
            <a:off x="1981201" y="2209799"/>
            <a:ext cx="8083211" cy="365760"/>
          </a:xfrm>
          <a:prstGeom prst="rect">
            <a:avLst/>
          </a:prstGeom>
        </p:spPr>
      </p:pic>
      <p:sp>
        <p:nvSpPr>
          <p:cNvPr id="4" name="Content Placeholder 3"/>
          <p:cNvSpPr>
            <a:spLocks noGrp="1"/>
          </p:cNvSpPr>
          <p:nvPr>
            <p:ph sz="quarter" idx="11"/>
          </p:nvPr>
        </p:nvSpPr>
        <p:spPr>
          <a:xfrm>
            <a:off x="533400" y="3352800"/>
            <a:ext cx="11658600" cy="914400"/>
          </a:xfrm>
        </p:spPr>
        <p:txBody>
          <a:bodyPr/>
          <a:lstStyle/>
          <a:p>
            <a:pPr>
              <a:defRPr/>
            </a:pPr>
            <a:r>
              <a:rPr lang="en-US" dirty="0">
                <a:solidFill>
                  <a:srgbClr val="000000"/>
                </a:solidFill>
              </a:rPr>
              <a:t>The </a:t>
            </a:r>
            <a:r>
              <a:rPr lang="en-US" dirty="0">
                <a:solidFill>
                  <a:srgbClr val="000000"/>
                </a:solidFill>
                <a:latin typeface="Courier New" panose="02070309020205020404" pitchFamily="49" charset="0"/>
                <a:cs typeface="Courier New" panose="02070309020205020404" pitchFamily="49" charset="0"/>
              </a:rPr>
              <a:t>auto</a:t>
            </a:r>
            <a:r>
              <a:rPr lang="en-US" dirty="0">
                <a:solidFill>
                  <a:srgbClr val="000000"/>
                </a:solidFill>
              </a:rPr>
              <a:t> key word tells the compiler to determine the variable’s data type from the initialization value.</a:t>
            </a:r>
          </a:p>
        </p:txBody>
      </p:sp>
      <p:pic>
        <p:nvPicPr>
          <p:cNvPr id="11" name="Picture 10" descr="The statement shows the variable auto keyword and initialization value. The first line, auto interestRate equals 12.0 represents the double data type. The second line, auto stockCode equals ' D '  represents char. The third line, auto customerNum equals 459L represents the long data type. There is a semicolon after the initialization values 12.0, D, and 459L."/>
          <p:cNvPicPr>
            <a:picLocks noChangeAspect="1"/>
          </p:cNvPicPr>
          <p:nvPr/>
        </p:nvPicPr>
        <p:blipFill rotWithShape="1">
          <a:blip r:embed="rId3"/>
          <a:srcRect t="65749"/>
          <a:stretch/>
        </p:blipFill>
        <p:spPr>
          <a:xfrm>
            <a:off x="1828800" y="4564800"/>
            <a:ext cx="9491239" cy="1737360"/>
          </a:xfrm>
          <a:prstGeom prst="rect">
            <a:avLst/>
          </a:prstGeom>
        </p:spPr>
      </p:pic>
      <p:sp>
        <p:nvSpPr>
          <p:cNvPr id="5" name="Slide Number Placeholder 4">
            <a:extLst>
              <a:ext uri="{FF2B5EF4-FFF2-40B4-BE49-F238E27FC236}">
                <a16:creationId xmlns:a16="http://schemas.microsoft.com/office/drawing/2014/main" id="{2B3D683B-1E79-A2A2-5963-6EC4EA69B560}"/>
              </a:ext>
            </a:extLst>
          </p:cNvPr>
          <p:cNvSpPr>
            <a:spLocks noGrp="1"/>
          </p:cNvSpPr>
          <p:nvPr>
            <p:ph type="sldNum" sz="quarter" idx="10"/>
          </p:nvPr>
        </p:nvSpPr>
        <p:spPr/>
        <p:txBody>
          <a:bodyPr/>
          <a:lstStyle/>
          <a:p>
            <a:fld id="{CB6823EB-71C1-4EB5-9548-BF0AEE5275C3}" type="slidenum">
              <a:rPr lang="en-US" altLang="en-US" smtClean="0"/>
              <a:pPr/>
              <a:t>48</a:t>
            </a:fld>
            <a:endParaRPr lang="en-US" altLang="en-US" dirty="0"/>
          </a:p>
        </p:txBody>
      </p:sp>
    </p:spTree>
    <p:extLst>
      <p:ext uri="{BB962C8B-B14F-4D97-AF65-F5344CB8AC3E}">
        <p14:creationId xmlns:p14="http://schemas.microsoft.com/office/powerpoint/2010/main" val="3869908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p:txBody>
          <a:bodyPr/>
          <a:lstStyle/>
          <a:p>
            <a:r>
              <a:rPr lang="en-US" altLang="en-US" sz="4800" dirty="0"/>
              <a:t>Scope</a:t>
            </a:r>
          </a:p>
        </p:txBody>
      </p:sp>
      <p:sp>
        <p:nvSpPr>
          <p:cNvPr id="65539" name="Content Placeholder 2"/>
          <p:cNvSpPr>
            <a:spLocks noGrp="1" noChangeArrowheads="1"/>
          </p:cNvSpPr>
          <p:nvPr>
            <p:ph idx="1"/>
          </p:nvPr>
        </p:nvSpPr>
        <p:spPr/>
        <p:txBody>
          <a:bodyPr/>
          <a:lstStyle/>
          <a:p>
            <a:pPr>
              <a:spcBef>
                <a:spcPct val="50000"/>
              </a:spcBef>
            </a:pPr>
            <a:r>
              <a:rPr lang="en-US" altLang="en-US" dirty="0"/>
              <a:t>The </a:t>
            </a:r>
            <a:r>
              <a:rPr lang="en-US" altLang="en-US" u="sng" dirty="0"/>
              <a:t>scope</a:t>
            </a:r>
            <a:r>
              <a:rPr lang="en-US" altLang="en-US" dirty="0"/>
              <a:t> of a variable: the part of the program in which the variable can be accessed</a:t>
            </a:r>
          </a:p>
          <a:p>
            <a:pPr>
              <a:spcBef>
                <a:spcPct val="50000"/>
              </a:spcBef>
            </a:pPr>
            <a:r>
              <a:rPr lang="en-US" altLang="en-US" dirty="0"/>
              <a:t>A variable cannot be used before it is defined</a:t>
            </a:r>
          </a:p>
        </p:txBody>
      </p:sp>
      <p:sp>
        <p:nvSpPr>
          <p:cNvPr id="2" name="Slide Number Placeholder 1">
            <a:extLst>
              <a:ext uri="{FF2B5EF4-FFF2-40B4-BE49-F238E27FC236}">
                <a16:creationId xmlns:a16="http://schemas.microsoft.com/office/drawing/2014/main" id="{444AB046-EC5E-B8E8-F58D-28E35C56F2EA}"/>
              </a:ext>
            </a:extLst>
          </p:cNvPr>
          <p:cNvSpPr>
            <a:spLocks noGrp="1"/>
          </p:cNvSpPr>
          <p:nvPr>
            <p:ph type="sldNum" sz="quarter" idx="10"/>
          </p:nvPr>
        </p:nvSpPr>
        <p:spPr/>
        <p:txBody>
          <a:bodyPr/>
          <a:lstStyle/>
          <a:p>
            <a:fld id="{CB6823EB-71C1-4EB5-9548-BF0AEE5275C3}" type="slidenum">
              <a:rPr lang="en-US" altLang="en-US" smtClean="0"/>
              <a:pPr/>
              <a:t>49</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lstStyle/>
          <a:p>
            <a:r>
              <a:rPr lang="en-US" altLang="en-US" sz="4800" dirty="0"/>
              <a:t>Special Characters</a:t>
            </a:r>
            <a:endParaRPr lang="en-IN" sz="4800" dirty="0"/>
          </a:p>
        </p:txBody>
      </p:sp>
      <p:graphicFrame>
        <p:nvGraphicFramePr>
          <p:cNvPr id="4" name="Table 3" descr="The table shows the symbols of five special characters, the name and the meaning as follows: double slash, beginning of a comment; pound sign, beginning of a preprocessor directive; open or close brackets, enclose the file name in #include, open or close parentheses, used when naming a function, open or close brace, encloses a group of statements, open or close quotation marks, encloses a string of characters, and ;, end of a programming statement."/>
          <p:cNvGraphicFramePr>
            <a:graphicFrameLocks noGrp="1"/>
          </p:cNvGraphicFramePr>
          <p:nvPr>
            <p:extLst>
              <p:ext uri="{D42A27DB-BD31-4B8C-83A1-F6EECF244321}">
                <p14:modId xmlns:p14="http://schemas.microsoft.com/office/powerpoint/2010/main" val="4150383328"/>
              </p:ext>
            </p:extLst>
          </p:nvPr>
        </p:nvGraphicFramePr>
        <p:xfrm>
          <a:off x="609600" y="1143000"/>
          <a:ext cx="11582399" cy="4911728"/>
        </p:xfrm>
        <a:graphic>
          <a:graphicData uri="http://schemas.openxmlformats.org/drawingml/2006/table">
            <a:tbl>
              <a:tblPr firstRow="1" firstCol="1">
                <a:tableStyleId>{B301B821-A1FF-4177-AEE7-76D212191A09}</a:tableStyleId>
              </a:tblPr>
              <a:tblGrid>
                <a:gridCol w="2399047">
                  <a:extLst>
                    <a:ext uri="{9D8B030D-6E8A-4147-A177-3AD203B41FA5}">
                      <a16:colId xmlns:a16="http://schemas.microsoft.com/office/drawing/2014/main" val="20000"/>
                    </a:ext>
                  </a:extLst>
                </a:gridCol>
                <a:gridCol w="3885264">
                  <a:extLst>
                    <a:ext uri="{9D8B030D-6E8A-4147-A177-3AD203B41FA5}">
                      <a16:colId xmlns:a16="http://schemas.microsoft.com/office/drawing/2014/main" val="20001"/>
                    </a:ext>
                  </a:extLst>
                </a:gridCol>
                <a:gridCol w="5298088">
                  <a:extLst>
                    <a:ext uri="{9D8B030D-6E8A-4147-A177-3AD203B41FA5}">
                      <a16:colId xmlns:a16="http://schemas.microsoft.com/office/drawing/2014/main" val="20002"/>
                    </a:ext>
                  </a:extLst>
                </a:gridCol>
              </a:tblGrid>
              <a:tr h="519477">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a:ln>
                            <a:noFill/>
                          </a:ln>
                          <a:effectLst/>
                        </a:rPr>
                        <a:t>Character</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a:ln>
                            <a:noFill/>
                          </a:ln>
                          <a:effectLst/>
                        </a:rPr>
                        <a:t>Name</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a:ln>
                            <a:noFill/>
                          </a:ln>
                          <a:effectLst/>
                        </a:rPr>
                        <a:t>Meaning</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0"/>
                  </a:ext>
                </a:extLst>
              </a:tr>
              <a:tr h="51781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Double slash</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Beginning of a comment</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1"/>
                  </a:ext>
                </a:extLst>
              </a:tr>
              <a:tr h="6713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Pound sign</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Beginning of preprocessor directive</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2"/>
                  </a:ext>
                </a:extLst>
              </a:tr>
              <a:tr h="51781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&lt; &gt;</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Open/close brackets</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Enclose filename in #include </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3"/>
                  </a:ext>
                </a:extLst>
              </a:tr>
              <a:tr h="6713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Open/close parentheses</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Used when naming a function</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4"/>
                  </a:ext>
                </a:extLst>
              </a:tr>
              <a:tr h="6713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Open/close brace</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Encloses a group of statements</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5"/>
                  </a:ext>
                </a:extLst>
              </a:tr>
              <a:tr h="6713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Open/close quotation marks</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Encloses string of characters</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6"/>
                  </a:ext>
                </a:extLst>
              </a:tr>
              <a:tr h="67132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a:t>
                      </a:r>
                      <a:endParaRPr kumimoji="0" lang="en-US" sz="20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Semicolon</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rPr>
                        <a:t>End of a programming statement</a:t>
                      </a:r>
                      <a:endParaRPr kumimoji="0" lang="en-US" sz="20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7"/>
                  </a:ext>
                </a:extLst>
              </a:tr>
            </a:tbl>
          </a:graphicData>
        </a:graphic>
      </p:graphicFrame>
      <p:sp>
        <p:nvSpPr>
          <p:cNvPr id="3" name="Slide Number Placeholder 2">
            <a:extLst>
              <a:ext uri="{FF2B5EF4-FFF2-40B4-BE49-F238E27FC236}">
                <a16:creationId xmlns:a16="http://schemas.microsoft.com/office/drawing/2014/main" id="{4AE9586F-DEBD-CBFC-AE1A-6B74C57C380B}"/>
              </a:ext>
            </a:extLst>
          </p:cNvPr>
          <p:cNvSpPr>
            <a:spLocks noGrp="1"/>
          </p:cNvSpPr>
          <p:nvPr>
            <p:ph type="sldNum" sz="quarter" idx="10"/>
          </p:nvPr>
        </p:nvSpPr>
        <p:spPr/>
        <p:txBody>
          <a:bodyPr/>
          <a:lstStyle/>
          <a:p>
            <a:fld id="{CB6823EB-71C1-4EB5-9548-BF0AEE5275C3}" type="slidenum">
              <a:rPr lang="en-US" altLang="en-US" smtClean="0"/>
              <a:pPr/>
              <a:t>5</a:t>
            </a:fld>
            <a:endParaRPr lang="en-US" altLang="en-US" dirty="0"/>
          </a:p>
        </p:txBody>
      </p:sp>
    </p:spTree>
    <p:extLst>
      <p:ext uri="{BB962C8B-B14F-4D97-AF65-F5344CB8AC3E}">
        <p14:creationId xmlns:p14="http://schemas.microsoft.com/office/powerpoint/2010/main" val="3388553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sz="4800" dirty="0"/>
              <a:t>Variable Out of Scope</a:t>
            </a:r>
          </a:p>
        </p:txBody>
      </p:sp>
      <p:pic>
        <p:nvPicPr>
          <p:cNvPr id="2" name="Picture 1" descr="The screenshot shows a program source code for an undefined variable. The error statement reads that the value of the variable is not yet defined."/>
          <p:cNvPicPr>
            <a:picLocks noChangeAspect="1"/>
          </p:cNvPicPr>
          <p:nvPr/>
        </p:nvPicPr>
        <p:blipFill>
          <a:blip r:embed="rId2"/>
          <a:stretch>
            <a:fillRect/>
          </a:stretch>
        </p:blipFill>
        <p:spPr>
          <a:xfrm>
            <a:off x="728685" y="1142999"/>
            <a:ext cx="10734630" cy="5486400"/>
          </a:xfrm>
          <a:prstGeom prst="rect">
            <a:avLst/>
          </a:prstGeom>
        </p:spPr>
      </p:pic>
      <p:sp>
        <p:nvSpPr>
          <p:cNvPr id="3" name="Slide Number Placeholder 2">
            <a:extLst>
              <a:ext uri="{FF2B5EF4-FFF2-40B4-BE49-F238E27FC236}">
                <a16:creationId xmlns:a16="http://schemas.microsoft.com/office/drawing/2014/main" id="{0C5DAC11-B282-3797-2AEE-1F07E0777296}"/>
              </a:ext>
            </a:extLst>
          </p:cNvPr>
          <p:cNvSpPr>
            <a:spLocks noGrp="1"/>
          </p:cNvSpPr>
          <p:nvPr>
            <p:ph type="sldNum" sz="quarter" idx="10"/>
          </p:nvPr>
        </p:nvSpPr>
        <p:spPr/>
        <p:txBody>
          <a:bodyPr/>
          <a:lstStyle/>
          <a:p>
            <a:fld id="{CB6823EB-71C1-4EB5-9548-BF0AEE5275C3}" type="slidenum">
              <a:rPr lang="en-US" altLang="en-US" smtClean="0"/>
              <a:pPr/>
              <a:t>50</a:t>
            </a:fld>
            <a:endParaRPr lang="en-US" altLang="en-US" dirty="0"/>
          </a:p>
        </p:txBody>
      </p:sp>
    </p:spTree>
    <p:extLst>
      <p:ext uri="{BB962C8B-B14F-4D97-AF65-F5344CB8AC3E}">
        <p14:creationId xmlns:p14="http://schemas.microsoft.com/office/powerpoint/2010/main" val="3760554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US" altLang="en-US" sz="4800" dirty="0"/>
              <a:t>Arithmetic Operators</a:t>
            </a:r>
            <a:r>
              <a:rPr lang="en-US" altLang="en-US" sz="1800" dirty="0"/>
              <a:t> (1 of 2)</a:t>
            </a:r>
          </a:p>
        </p:txBody>
      </p:sp>
      <p:sp>
        <p:nvSpPr>
          <p:cNvPr id="68611" name="Content Placeholder 2"/>
          <p:cNvSpPr>
            <a:spLocks noGrp="1" noChangeArrowheads="1"/>
          </p:cNvSpPr>
          <p:nvPr>
            <p:ph idx="1"/>
          </p:nvPr>
        </p:nvSpPr>
        <p:spPr/>
        <p:txBody>
          <a:bodyPr/>
          <a:lstStyle/>
          <a:p>
            <a:pPr>
              <a:spcBef>
                <a:spcPct val="30000"/>
              </a:spcBef>
            </a:pPr>
            <a:r>
              <a:rPr lang="en-US" altLang="en-US" dirty="0"/>
              <a:t>Used for performing numeric calculations</a:t>
            </a:r>
          </a:p>
          <a:p>
            <a:pPr>
              <a:spcBef>
                <a:spcPct val="30000"/>
              </a:spcBef>
            </a:pPr>
            <a:r>
              <a:rPr lang="en-US" altLang="en-US" dirty="0"/>
              <a:t>C++ has unary, binary, and ternary operators:</a:t>
            </a:r>
          </a:p>
          <a:p>
            <a:pPr lvl="1">
              <a:spcBef>
                <a:spcPct val="30000"/>
              </a:spcBef>
            </a:pPr>
            <a:r>
              <a:rPr lang="en-US" altLang="en-US" dirty="0"/>
              <a:t>unary (1 operand) </a:t>
            </a:r>
            <a:r>
              <a:rPr lang="en-US" altLang="en-US" dirty="0">
                <a:latin typeface="Courier New" panose="02070309020205020404" pitchFamily="49" charset="0"/>
              </a:rPr>
              <a:t>-5</a:t>
            </a:r>
          </a:p>
          <a:p>
            <a:pPr lvl="1">
              <a:spcBef>
                <a:spcPct val="30000"/>
              </a:spcBef>
            </a:pPr>
            <a:r>
              <a:rPr lang="en-US" altLang="en-US" dirty="0"/>
              <a:t>binary (2 operands) </a:t>
            </a:r>
            <a:r>
              <a:rPr lang="en-US" altLang="en-US" dirty="0">
                <a:latin typeface="Courier New" panose="02070309020205020404" pitchFamily="49" charset="0"/>
              </a:rPr>
              <a:t>13 - 7</a:t>
            </a:r>
            <a:endParaRPr lang="en-US" altLang="en-US" dirty="0"/>
          </a:p>
          <a:p>
            <a:pPr lvl="1">
              <a:spcBef>
                <a:spcPct val="30000"/>
              </a:spcBef>
            </a:pPr>
            <a:r>
              <a:rPr lang="en-US" altLang="en-US" dirty="0"/>
              <a:t>ternary (3 operands) </a:t>
            </a:r>
            <a:r>
              <a:rPr lang="en-US" altLang="en-US" dirty="0">
                <a:latin typeface="Courier New" panose="02070309020205020404" pitchFamily="49" charset="0"/>
              </a:rPr>
              <a:t>exp1 ? exp2 : exp3</a:t>
            </a:r>
            <a:endParaRPr lang="en-US" altLang="en-US" dirty="0"/>
          </a:p>
        </p:txBody>
      </p:sp>
      <p:sp>
        <p:nvSpPr>
          <p:cNvPr id="2" name="Slide Number Placeholder 1">
            <a:extLst>
              <a:ext uri="{FF2B5EF4-FFF2-40B4-BE49-F238E27FC236}">
                <a16:creationId xmlns:a16="http://schemas.microsoft.com/office/drawing/2014/main" id="{EA369109-BB9F-DF95-E46D-85BA77BE4004}"/>
              </a:ext>
            </a:extLst>
          </p:cNvPr>
          <p:cNvSpPr>
            <a:spLocks noGrp="1"/>
          </p:cNvSpPr>
          <p:nvPr>
            <p:ph type="sldNum" sz="quarter" idx="10"/>
          </p:nvPr>
        </p:nvSpPr>
        <p:spPr/>
        <p:txBody>
          <a:bodyPr/>
          <a:lstStyle/>
          <a:p>
            <a:fld id="{CB6823EB-71C1-4EB5-9548-BF0AEE5275C3}" type="slidenum">
              <a:rPr lang="en-US" altLang="en-US" smtClean="0"/>
              <a:pPr/>
              <a:t>51</a:t>
            </a:fld>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r>
              <a:rPr lang="en-US" altLang="en-US" dirty="0"/>
              <a:t>Binary Arithmetic Operators</a:t>
            </a:r>
          </a:p>
        </p:txBody>
      </p:sp>
      <p:graphicFrame>
        <p:nvGraphicFramePr>
          <p:cNvPr id="2" name="Table 1" descr="The symbols to perform numeric calculations in C plus plus are shown. The table presents the symbol for each operation along with an example and the value of the example. The operations are addition, subtraction, multiplication, division, and modulus."/>
          <p:cNvGraphicFramePr>
            <a:graphicFrameLocks noGrp="1"/>
          </p:cNvGraphicFramePr>
          <p:nvPr>
            <p:extLst>
              <p:ext uri="{D42A27DB-BD31-4B8C-83A1-F6EECF244321}">
                <p14:modId xmlns:p14="http://schemas.microsoft.com/office/powerpoint/2010/main" val="3704641920"/>
              </p:ext>
            </p:extLst>
          </p:nvPr>
        </p:nvGraphicFramePr>
        <p:xfrm>
          <a:off x="533400" y="1752600"/>
          <a:ext cx="11049000" cy="4343401"/>
        </p:xfrm>
        <a:graphic>
          <a:graphicData uri="http://schemas.openxmlformats.org/drawingml/2006/table">
            <a:tbl>
              <a:tblPr firstRow="1" firstCol="1">
                <a:tableStyleId>{69012ECD-51FC-41F1-AA8D-1B2483CD663E}</a:tableStyleId>
              </a:tblPr>
              <a:tblGrid>
                <a:gridCol w="1723238">
                  <a:extLst>
                    <a:ext uri="{9D8B030D-6E8A-4147-A177-3AD203B41FA5}">
                      <a16:colId xmlns:a16="http://schemas.microsoft.com/office/drawing/2014/main" val="20000"/>
                    </a:ext>
                  </a:extLst>
                </a:gridCol>
                <a:gridCol w="3041010">
                  <a:extLst>
                    <a:ext uri="{9D8B030D-6E8A-4147-A177-3AD203B41FA5}">
                      <a16:colId xmlns:a16="http://schemas.microsoft.com/office/drawing/2014/main" val="20001"/>
                    </a:ext>
                  </a:extLst>
                </a:gridCol>
                <a:gridCol w="3750578">
                  <a:extLst>
                    <a:ext uri="{9D8B030D-6E8A-4147-A177-3AD203B41FA5}">
                      <a16:colId xmlns:a16="http://schemas.microsoft.com/office/drawing/2014/main" val="20002"/>
                    </a:ext>
                  </a:extLst>
                </a:gridCol>
                <a:gridCol w="2534174">
                  <a:extLst>
                    <a:ext uri="{9D8B030D-6E8A-4147-A177-3AD203B41FA5}">
                      <a16:colId xmlns:a16="http://schemas.microsoft.com/office/drawing/2014/main" val="20003"/>
                    </a:ext>
                  </a:extLst>
                </a:gridCol>
              </a:tblGrid>
              <a:tr h="747713">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2400" u="none" strike="noStrike" cap="none" normalizeH="0" baseline="0" dirty="0">
                          <a:ln>
                            <a:noFill/>
                          </a:ln>
                          <a:effectLst/>
                        </a:rPr>
                        <a:t>SYMBOL</a:t>
                      </a:r>
                      <a:endParaRPr kumimoji="0" lang="en-US" sz="2400" b="1"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2400" u="none" strike="noStrike" cap="none" normalizeH="0" baseline="0" dirty="0">
                          <a:ln>
                            <a:noFill/>
                          </a:ln>
                          <a:effectLst/>
                        </a:rPr>
                        <a:t>OPERATION</a:t>
                      </a:r>
                      <a:endParaRPr kumimoji="0" lang="en-US" sz="2400" b="1"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2400" u="none" strike="noStrike" cap="none" normalizeH="0" baseline="0" dirty="0">
                          <a:ln>
                            <a:noFill/>
                          </a:ln>
                          <a:effectLst/>
                        </a:rPr>
                        <a:t>EXAMPLE</a:t>
                      </a:r>
                      <a:endParaRPr kumimoji="0" lang="en-US" sz="2400" b="1"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2400" u="none" strike="noStrike" cap="none" normalizeH="0" baseline="0" dirty="0">
                          <a:ln>
                            <a:noFill/>
                          </a:ln>
                          <a:effectLst/>
                        </a:rPr>
                        <a:t>VALUE OF ans</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addition</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ans = 7 + 3;</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10</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1"/>
                  </a:ext>
                </a:extLst>
              </a:tr>
              <a:tr h="719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subtraction</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ans = 7 - 3;</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4</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2"/>
                  </a:ext>
                </a:extLst>
              </a:tr>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multiplication</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ans = 7 * 3;</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21</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3"/>
                  </a:ext>
                </a:extLst>
              </a:tr>
              <a:tr h="717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division</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ans = 7 / 3;</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2</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4"/>
                  </a:ext>
                </a:extLst>
              </a:tr>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modulus</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ans = 7 % 3;</a:t>
                      </a:r>
                      <a:endParaRPr kumimoji="0" lang="en-US" sz="2400" b="0" i="0" u="none" strike="noStrike" cap="none" normalizeH="0" baseline="0" dirty="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1</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4BEEDD14-147E-6DE1-06AC-1F43CBEAFBEF}"/>
              </a:ext>
            </a:extLst>
          </p:cNvPr>
          <p:cNvSpPr>
            <a:spLocks noGrp="1"/>
          </p:cNvSpPr>
          <p:nvPr>
            <p:ph type="sldNum" sz="quarter" idx="10"/>
          </p:nvPr>
        </p:nvSpPr>
        <p:spPr/>
        <p:txBody>
          <a:bodyPr/>
          <a:lstStyle/>
          <a:p>
            <a:fld id="{CB6823EB-71C1-4EB5-9548-BF0AEE5275C3}" type="slidenum">
              <a:rPr lang="en-US" altLang="en-US" smtClean="0"/>
              <a:pPr/>
              <a:t>52</a:t>
            </a:fld>
            <a:endParaRPr lang="en-US" altLang="en-US" dirty="0"/>
          </a:p>
        </p:txBody>
      </p:sp>
    </p:spTree>
    <p:extLst>
      <p:ext uri="{BB962C8B-B14F-4D97-AF65-F5344CB8AC3E}">
        <p14:creationId xmlns:p14="http://schemas.microsoft.com/office/powerpoint/2010/main" val="18710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sz="4800" dirty="0"/>
              <a:t>Arithmetic Operators</a:t>
            </a:r>
            <a:r>
              <a:rPr lang="en-US" altLang="en-US" sz="1800" dirty="0"/>
              <a:t> (2 of 2)</a:t>
            </a:r>
          </a:p>
        </p:txBody>
      </p:sp>
      <p:sp>
        <p:nvSpPr>
          <p:cNvPr id="3" name="Slide Number Placeholder 2">
            <a:extLst>
              <a:ext uri="{FF2B5EF4-FFF2-40B4-BE49-F238E27FC236}">
                <a16:creationId xmlns:a16="http://schemas.microsoft.com/office/drawing/2014/main" id="{8FE3436C-F18A-B5E7-2E50-9BBE32C65265}"/>
              </a:ext>
            </a:extLst>
          </p:cNvPr>
          <p:cNvSpPr>
            <a:spLocks noGrp="1"/>
          </p:cNvSpPr>
          <p:nvPr>
            <p:ph type="sldNum" sz="quarter" idx="10"/>
          </p:nvPr>
        </p:nvSpPr>
        <p:spPr/>
        <p:txBody>
          <a:bodyPr/>
          <a:lstStyle/>
          <a:p>
            <a:fld id="{CB6823EB-71C1-4EB5-9548-BF0AEE5275C3}" type="slidenum">
              <a:rPr lang="en-US" altLang="en-US" smtClean="0"/>
              <a:pPr/>
              <a:t>53</a:t>
            </a:fld>
            <a:endParaRPr lang="en-US" altLang="en-US" dirty="0"/>
          </a:p>
        </p:txBody>
      </p:sp>
      <p:pic>
        <p:nvPicPr>
          <p:cNvPr id="2" name="Picture 1" descr="The screenshot shows the program source code to calculate the hourly wages, including overtime. The program allows the user to calculate the regular wages, overtime wages, total wages, and display the total wages. The program output reads Wages for this week are 1007.8 dollars."/>
          <p:cNvPicPr>
            <a:picLocks noChangeAspect="1"/>
          </p:cNvPicPr>
          <p:nvPr/>
        </p:nvPicPr>
        <p:blipFill>
          <a:blip r:embed="rId2"/>
          <a:stretch>
            <a:fillRect/>
          </a:stretch>
        </p:blipFill>
        <p:spPr>
          <a:xfrm>
            <a:off x="2925815" y="1097280"/>
            <a:ext cx="6340371" cy="5760720"/>
          </a:xfrm>
          <a:prstGeom prst="rect">
            <a:avLst/>
          </a:prstGeom>
        </p:spPr>
      </p:pic>
    </p:spTree>
    <p:extLst>
      <p:ext uri="{BB962C8B-B14F-4D97-AF65-F5344CB8AC3E}">
        <p14:creationId xmlns:p14="http://schemas.microsoft.com/office/powerpoint/2010/main" val="3274426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US" altLang="en-US" sz="4800" dirty="0"/>
              <a:t>A Closer Look at the </a:t>
            </a:r>
            <a:r>
              <a:rPr lang="en-US" altLang="en-US" sz="4800" b="1" dirty="0">
                <a:latin typeface="Courier New" panose="02070309020205020404" pitchFamily="49" charset="0"/>
                <a:cs typeface="Courier New" panose="02070309020205020404" pitchFamily="49" charset="0"/>
              </a:rPr>
              <a:t>/</a:t>
            </a:r>
            <a:r>
              <a:rPr lang="en-US" altLang="en-US" sz="4800" dirty="0"/>
              <a:t> Operator</a:t>
            </a:r>
          </a:p>
        </p:txBody>
      </p:sp>
      <p:sp>
        <p:nvSpPr>
          <p:cNvPr id="71683" name="Content Placeholder 2"/>
          <p:cNvSpPr>
            <a:spLocks noGrp="1" noChangeArrowheads="1"/>
          </p:cNvSpPr>
          <p:nvPr>
            <p:ph idx="1"/>
          </p:nvPr>
        </p:nvSpPr>
        <p:spPr/>
        <p:txBody>
          <a:bodyPr/>
          <a:lstStyle/>
          <a:p>
            <a:pPr>
              <a:lnSpc>
                <a:spcPct val="90000"/>
              </a:lnSpc>
            </a:pPr>
            <a:r>
              <a:rPr lang="en-US" altLang="en-US" dirty="0">
                <a:latin typeface="Courier New" panose="02070309020205020404" pitchFamily="49" charset="0"/>
              </a:rPr>
              <a:t>/</a:t>
            </a:r>
            <a:r>
              <a:rPr lang="en-US" altLang="en-US" dirty="0"/>
              <a:t> (division) operator performs integer division if both operands are integers</a:t>
            </a:r>
          </a:p>
          <a:p>
            <a:pPr marL="457200" lvl="1" indent="0">
              <a:lnSpc>
                <a:spcPct val="90000"/>
              </a:lnSpc>
              <a:buNone/>
            </a:pPr>
            <a:r>
              <a:rPr lang="en-US" altLang="en-US" dirty="0">
                <a:latin typeface="Courier New" panose="02070309020205020404" pitchFamily="49" charset="0"/>
              </a:rPr>
              <a:t>cout &lt;&lt; 13 / 5; // displays 2</a:t>
            </a:r>
          </a:p>
          <a:p>
            <a:pPr marL="457200" lvl="1" indent="0">
              <a:lnSpc>
                <a:spcPct val="90000"/>
              </a:lnSpc>
              <a:buNone/>
            </a:pPr>
            <a:r>
              <a:rPr lang="en-US" altLang="en-US" dirty="0">
                <a:latin typeface="Courier New" panose="02070309020205020404" pitchFamily="49" charset="0"/>
              </a:rPr>
              <a:t>cout &lt;&lt; 91 / 7; // displays 13</a:t>
            </a:r>
          </a:p>
          <a:p>
            <a:pPr>
              <a:lnSpc>
                <a:spcPct val="90000"/>
              </a:lnSpc>
            </a:pPr>
            <a:r>
              <a:rPr lang="en-US" altLang="en-US" dirty="0"/>
              <a:t>If either operand is floating point, the result is floating point</a:t>
            </a:r>
          </a:p>
          <a:p>
            <a:pPr marL="457200" lvl="1" indent="0">
              <a:lnSpc>
                <a:spcPct val="90000"/>
              </a:lnSpc>
              <a:buNone/>
            </a:pPr>
            <a:r>
              <a:rPr lang="en-US" altLang="en-US" dirty="0">
                <a:latin typeface="Courier New" panose="02070309020205020404" pitchFamily="49" charset="0"/>
              </a:rPr>
              <a:t>cout &lt;&lt; 13 / 5.0; // displays 2.6</a:t>
            </a:r>
          </a:p>
          <a:p>
            <a:pPr marL="457200" lvl="1" indent="0">
              <a:lnSpc>
                <a:spcPct val="90000"/>
              </a:lnSpc>
              <a:buNone/>
            </a:pPr>
            <a:r>
              <a:rPr lang="en-US" altLang="en-US" dirty="0">
                <a:latin typeface="Courier New" panose="02070309020205020404" pitchFamily="49" charset="0"/>
              </a:rPr>
              <a:t>cout &lt;&lt; 91.0 / 7; // displays 13.0</a:t>
            </a:r>
          </a:p>
        </p:txBody>
      </p:sp>
      <p:sp>
        <p:nvSpPr>
          <p:cNvPr id="2" name="Slide Number Placeholder 1">
            <a:extLst>
              <a:ext uri="{FF2B5EF4-FFF2-40B4-BE49-F238E27FC236}">
                <a16:creationId xmlns:a16="http://schemas.microsoft.com/office/drawing/2014/main" id="{87DD7390-A9C9-AEF5-270F-A3AB1C1E1EAC}"/>
              </a:ext>
            </a:extLst>
          </p:cNvPr>
          <p:cNvSpPr>
            <a:spLocks noGrp="1"/>
          </p:cNvSpPr>
          <p:nvPr>
            <p:ph type="sldNum" sz="quarter" idx="10"/>
          </p:nvPr>
        </p:nvSpPr>
        <p:spPr/>
        <p:txBody>
          <a:bodyPr/>
          <a:lstStyle/>
          <a:p>
            <a:fld id="{CB6823EB-71C1-4EB5-9548-BF0AEE5275C3}" type="slidenum">
              <a:rPr lang="en-US" altLang="en-US" smtClean="0"/>
              <a:pPr/>
              <a:t>54</a:t>
            </a:fld>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sz="4800" dirty="0"/>
              <a:t>A Closer Look at the </a:t>
            </a:r>
            <a:r>
              <a:rPr lang="en-US" altLang="en-US" sz="4800" b="1" dirty="0">
                <a:latin typeface="Courier New" panose="02070309020205020404" pitchFamily="49" charset="0"/>
                <a:cs typeface="Courier New" panose="02070309020205020404" pitchFamily="49" charset="0"/>
              </a:rPr>
              <a:t>%</a:t>
            </a:r>
            <a:r>
              <a:rPr lang="en-US" altLang="en-US" sz="4800" dirty="0"/>
              <a:t> Operator</a:t>
            </a:r>
          </a:p>
        </p:txBody>
      </p:sp>
      <p:sp>
        <p:nvSpPr>
          <p:cNvPr id="72707" name="Content Placeholder 2"/>
          <p:cNvSpPr>
            <a:spLocks noGrp="1" noChangeArrowheads="1"/>
          </p:cNvSpPr>
          <p:nvPr>
            <p:ph idx="1"/>
          </p:nvPr>
        </p:nvSpPr>
        <p:spPr>
          <a:xfrm>
            <a:off x="533400" y="1143000"/>
            <a:ext cx="11658600" cy="3429001"/>
          </a:xfrm>
        </p:spPr>
        <p:txBody>
          <a:bodyPr/>
          <a:lstStyle/>
          <a:p>
            <a:pPr>
              <a:spcBef>
                <a:spcPct val="40000"/>
              </a:spcBef>
            </a:pPr>
            <a:r>
              <a:rPr lang="en-US" altLang="en-US" dirty="0">
                <a:latin typeface="Courier New" panose="02070309020205020404" pitchFamily="49" charset="0"/>
              </a:rPr>
              <a:t>%</a:t>
            </a:r>
            <a:r>
              <a:rPr lang="en-US" altLang="en-US" dirty="0"/>
              <a:t> (modulus) operator computes the remainder resulting from integer division</a:t>
            </a:r>
          </a:p>
          <a:p>
            <a:pPr marL="457200" lvl="1" indent="0">
              <a:spcBef>
                <a:spcPct val="40000"/>
              </a:spcBef>
              <a:buNone/>
            </a:pPr>
            <a:r>
              <a:rPr lang="en-US" altLang="en-US" dirty="0">
                <a:latin typeface="Courier New" panose="02070309020205020404" pitchFamily="49" charset="0"/>
              </a:rPr>
              <a:t>cout &lt;&lt; 13 % 5; // displays 3</a:t>
            </a:r>
          </a:p>
          <a:p>
            <a:pPr>
              <a:spcBef>
                <a:spcPct val="40000"/>
              </a:spcBef>
            </a:pPr>
            <a:r>
              <a:rPr lang="en-US" altLang="en-US" dirty="0">
                <a:latin typeface="Courier New" panose="02070309020205020404" pitchFamily="49" charset="0"/>
              </a:rPr>
              <a:t>%</a:t>
            </a:r>
            <a:r>
              <a:rPr lang="en-US" altLang="en-US" dirty="0"/>
              <a:t> requires integers for both operands</a:t>
            </a:r>
          </a:p>
          <a:p>
            <a:pPr marL="457200" lvl="1" indent="0">
              <a:spcBef>
                <a:spcPct val="40000"/>
              </a:spcBef>
              <a:buNone/>
            </a:pPr>
            <a:r>
              <a:rPr lang="en-US" altLang="en-US" dirty="0">
                <a:latin typeface="Courier New" panose="02070309020205020404" pitchFamily="49" charset="0"/>
              </a:rPr>
              <a:t>cout &lt;&lt; 13 % 5.0; // error</a:t>
            </a:r>
            <a:endParaRPr lang="en-US" altLang="en-US" dirty="0"/>
          </a:p>
        </p:txBody>
      </p:sp>
      <p:sp>
        <p:nvSpPr>
          <p:cNvPr id="2" name="Slide Number Placeholder 1">
            <a:extLst>
              <a:ext uri="{FF2B5EF4-FFF2-40B4-BE49-F238E27FC236}">
                <a16:creationId xmlns:a16="http://schemas.microsoft.com/office/drawing/2014/main" id="{99550FC4-B0BB-5B88-C94F-7C55D66EB57C}"/>
              </a:ext>
            </a:extLst>
          </p:cNvPr>
          <p:cNvSpPr>
            <a:spLocks noGrp="1"/>
          </p:cNvSpPr>
          <p:nvPr>
            <p:ph type="sldNum" sz="quarter" idx="10"/>
          </p:nvPr>
        </p:nvSpPr>
        <p:spPr/>
        <p:txBody>
          <a:bodyPr/>
          <a:lstStyle/>
          <a:p>
            <a:fld id="{CB6823EB-71C1-4EB5-9548-BF0AEE5275C3}" type="slidenum">
              <a:rPr lang="en-US" altLang="en-US" smtClean="0"/>
              <a:pPr/>
              <a:t>55</a:t>
            </a:fld>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r>
              <a:rPr lang="en-US" altLang="en-US" dirty="0"/>
              <a:t>Comments</a:t>
            </a:r>
          </a:p>
        </p:txBody>
      </p:sp>
      <p:sp>
        <p:nvSpPr>
          <p:cNvPr id="74755" name="Content Placeholder 2"/>
          <p:cNvSpPr>
            <a:spLocks noGrp="1" noChangeArrowheads="1"/>
          </p:cNvSpPr>
          <p:nvPr>
            <p:ph idx="1"/>
          </p:nvPr>
        </p:nvSpPr>
        <p:spPr/>
        <p:txBody>
          <a:bodyPr/>
          <a:lstStyle/>
          <a:p>
            <a:r>
              <a:rPr lang="en-US" altLang="en-US" dirty="0"/>
              <a:t>Used to document parts of the program</a:t>
            </a:r>
          </a:p>
          <a:p>
            <a:r>
              <a:rPr lang="en-US" altLang="en-US" dirty="0"/>
              <a:t>Intended for persons reading the source code of the program:</a:t>
            </a:r>
          </a:p>
          <a:p>
            <a:pPr lvl="1"/>
            <a:r>
              <a:rPr lang="en-US" altLang="en-US" dirty="0"/>
              <a:t>Indicate the purpose of the program</a:t>
            </a:r>
          </a:p>
          <a:p>
            <a:pPr lvl="1"/>
            <a:r>
              <a:rPr lang="en-US" altLang="en-US" dirty="0"/>
              <a:t>Describe the use of variables</a:t>
            </a:r>
          </a:p>
          <a:p>
            <a:pPr lvl="1"/>
            <a:r>
              <a:rPr lang="en-US" altLang="en-US" dirty="0"/>
              <a:t>Explain complex sections of code</a:t>
            </a:r>
          </a:p>
          <a:p>
            <a:r>
              <a:rPr lang="en-US" altLang="en-US" dirty="0"/>
              <a:t>Are ignored by the compiler</a:t>
            </a:r>
          </a:p>
        </p:txBody>
      </p:sp>
      <p:sp>
        <p:nvSpPr>
          <p:cNvPr id="2" name="Slide Number Placeholder 1">
            <a:extLst>
              <a:ext uri="{FF2B5EF4-FFF2-40B4-BE49-F238E27FC236}">
                <a16:creationId xmlns:a16="http://schemas.microsoft.com/office/drawing/2014/main" id="{BACE364F-9EC2-9F55-E23D-517889F2934F}"/>
              </a:ext>
            </a:extLst>
          </p:cNvPr>
          <p:cNvSpPr>
            <a:spLocks noGrp="1"/>
          </p:cNvSpPr>
          <p:nvPr>
            <p:ph type="sldNum" sz="quarter" idx="10"/>
          </p:nvPr>
        </p:nvSpPr>
        <p:spPr/>
        <p:txBody>
          <a:bodyPr/>
          <a:lstStyle/>
          <a:p>
            <a:fld id="{CB6823EB-71C1-4EB5-9548-BF0AEE5275C3}" type="slidenum">
              <a:rPr lang="en-US" altLang="en-US" smtClean="0"/>
              <a:pPr/>
              <a:t>56</a:t>
            </a:fld>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r>
              <a:rPr lang="en-US" altLang="en-US" dirty="0"/>
              <a:t>Single-Line Comments</a:t>
            </a:r>
          </a:p>
        </p:txBody>
      </p:sp>
      <p:sp>
        <p:nvSpPr>
          <p:cNvPr id="74755" name="Content Placeholder 2"/>
          <p:cNvSpPr>
            <a:spLocks noGrp="1" noChangeArrowheads="1"/>
          </p:cNvSpPr>
          <p:nvPr>
            <p:ph idx="1"/>
          </p:nvPr>
        </p:nvSpPr>
        <p:spPr/>
        <p:txBody>
          <a:bodyPr/>
          <a:lstStyle/>
          <a:p>
            <a:pPr>
              <a:defRPr/>
            </a:pPr>
            <a:r>
              <a:rPr lang="en-US" altLang="en-US" dirty="0"/>
              <a:t>Begin with </a:t>
            </a:r>
            <a:r>
              <a:rPr lang="en-US" altLang="en-US" dirty="0">
                <a:latin typeface="Courier New" panose="02070309020205020404" pitchFamily="49" charset="0"/>
              </a:rPr>
              <a:t>//</a:t>
            </a:r>
            <a:r>
              <a:rPr lang="en-US" altLang="en-US" dirty="0"/>
              <a:t> through to the end of line:</a:t>
            </a:r>
          </a:p>
          <a:p>
            <a:pPr marL="457200" lvl="1" indent="0">
              <a:buNone/>
              <a:defRPr/>
            </a:pPr>
            <a:r>
              <a:rPr lang="en-US" altLang="en-US" dirty="0">
                <a:latin typeface="Courier New" panose="02070309020205020404" pitchFamily="49" charset="0"/>
              </a:rPr>
              <a:t>int length = 12; // length in inches</a:t>
            </a:r>
          </a:p>
          <a:p>
            <a:pPr marL="457200" lvl="1" indent="0">
              <a:buNone/>
              <a:defRPr/>
            </a:pPr>
            <a:r>
              <a:rPr lang="en-US" altLang="en-US" dirty="0">
                <a:latin typeface="Courier New" panose="02070309020205020404" pitchFamily="49" charset="0"/>
              </a:rPr>
              <a:t>int width = 15; // width in inches</a:t>
            </a:r>
          </a:p>
          <a:p>
            <a:pPr marL="457200" lvl="1" indent="0">
              <a:buNone/>
              <a:defRPr/>
            </a:pPr>
            <a:r>
              <a:rPr lang="en-US" altLang="en-US" dirty="0">
                <a:latin typeface="Courier New" panose="02070309020205020404" pitchFamily="49" charset="0"/>
              </a:rPr>
              <a:t>int area; // calculated area</a:t>
            </a:r>
          </a:p>
          <a:p>
            <a:pPr marL="457200" lvl="1" indent="0">
              <a:spcBef>
                <a:spcPts val="4700"/>
              </a:spcBef>
              <a:buNone/>
              <a:defRPr/>
            </a:pPr>
            <a:r>
              <a:rPr lang="en-US" altLang="en-US" dirty="0">
                <a:latin typeface="Courier New" panose="02070309020205020404" pitchFamily="49" charset="0"/>
              </a:rPr>
              <a:t>// calculate rectangle area</a:t>
            </a:r>
          </a:p>
          <a:p>
            <a:pPr marL="457200" lvl="1" indent="0">
              <a:buNone/>
              <a:defRPr/>
            </a:pPr>
            <a:r>
              <a:rPr lang="en-US" altLang="en-US" dirty="0">
                <a:latin typeface="Courier New" panose="02070309020205020404" pitchFamily="49" charset="0"/>
              </a:rPr>
              <a:t>area = length * width;</a:t>
            </a:r>
          </a:p>
        </p:txBody>
      </p:sp>
      <p:sp>
        <p:nvSpPr>
          <p:cNvPr id="2" name="Slide Number Placeholder 1">
            <a:extLst>
              <a:ext uri="{FF2B5EF4-FFF2-40B4-BE49-F238E27FC236}">
                <a16:creationId xmlns:a16="http://schemas.microsoft.com/office/drawing/2014/main" id="{87BC3E03-2A16-8A07-2DA6-9126DD57BD74}"/>
              </a:ext>
            </a:extLst>
          </p:cNvPr>
          <p:cNvSpPr>
            <a:spLocks noGrp="1"/>
          </p:cNvSpPr>
          <p:nvPr>
            <p:ph type="sldNum" sz="quarter" idx="10"/>
          </p:nvPr>
        </p:nvSpPr>
        <p:spPr/>
        <p:txBody>
          <a:bodyPr/>
          <a:lstStyle/>
          <a:p>
            <a:fld id="{CB6823EB-71C1-4EB5-9548-BF0AEE5275C3}" type="slidenum">
              <a:rPr lang="en-US" altLang="en-US" smtClean="0"/>
              <a:pPr/>
              <a:t>57</a:t>
            </a:fld>
            <a:endParaRPr lang="en-US" altLang="en-US" dirty="0"/>
          </a:p>
        </p:txBody>
      </p:sp>
    </p:spTree>
    <p:extLst>
      <p:ext uri="{BB962C8B-B14F-4D97-AF65-F5344CB8AC3E}">
        <p14:creationId xmlns:p14="http://schemas.microsoft.com/office/powerpoint/2010/main" val="1646060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p:txBody>
          <a:bodyPr/>
          <a:lstStyle/>
          <a:p>
            <a:r>
              <a:rPr lang="en-US" altLang="en-US" dirty="0"/>
              <a:t>Multi-Line Comments</a:t>
            </a:r>
          </a:p>
        </p:txBody>
      </p:sp>
      <p:sp>
        <p:nvSpPr>
          <p:cNvPr id="76803" name="Content Placeholder 2"/>
          <p:cNvSpPr>
            <a:spLocks noGrp="1" noChangeArrowheads="1"/>
          </p:cNvSpPr>
          <p:nvPr>
            <p:ph idx="1"/>
          </p:nvPr>
        </p:nvSpPr>
        <p:spPr/>
        <p:txBody>
          <a:bodyPr/>
          <a:lstStyle/>
          <a:p>
            <a:r>
              <a:rPr lang="en-US" altLang="en-US" dirty="0"/>
              <a:t>Begin with </a:t>
            </a:r>
            <a:r>
              <a:rPr lang="en-US" altLang="en-US" dirty="0">
                <a:latin typeface="Courier New" panose="02070309020205020404" pitchFamily="49" charset="0"/>
              </a:rPr>
              <a:t>/*</a:t>
            </a:r>
            <a:r>
              <a:rPr lang="en-US" altLang="en-US" dirty="0"/>
              <a:t>, end with </a:t>
            </a:r>
            <a:r>
              <a:rPr lang="en-US" altLang="en-US" dirty="0">
                <a:latin typeface="Courier New" panose="02070309020205020404" pitchFamily="49" charset="0"/>
              </a:rPr>
              <a:t>*/</a:t>
            </a:r>
            <a:endParaRPr lang="en-US" altLang="en-US" dirty="0"/>
          </a:p>
          <a:p>
            <a:r>
              <a:rPr lang="en-US" altLang="en-US" dirty="0"/>
              <a:t>Can span multiple lines:</a:t>
            </a:r>
          </a:p>
          <a:p>
            <a:pPr marL="457200" lvl="1" indent="0">
              <a:buClr>
                <a:srgbClr val="3333CC"/>
              </a:buClr>
              <a:buNone/>
            </a:pPr>
            <a:r>
              <a:rPr lang="en-US" altLang="en-US" dirty="0">
                <a:latin typeface="Courier New" panose="02070309020205020404" pitchFamily="49" charset="0"/>
              </a:rPr>
              <a:t>/* this is a multi-line</a:t>
            </a:r>
          </a:p>
          <a:p>
            <a:pPr marL="457200" lvl="1" indent="0">
              <a:buClr>
                <a:srgbClr val="3333CC"/>
              </a:buClr>
              <a:buNone/>
            </a:pPr>
            <a:r>
              <a:rPr lang="en-US" altLang="en-US" dirty="0">
                <a:latin typeface="Courier New" panose="02070309020205020404" pitchFamily="49" charset="0"/>
              </a:rPr>
              <a:t>   comment</a:t>
            </a:r>
          </a:p>
          <a:p>
            <a:pPr marL="457200" lvl="1" indent="0">
              <a:buClr>
                <a:srgbClr val="3333CC"/>
              </a:buClr>
              <a:buNone/>
            </a:pPr>
            <a:r>
              <a:rPr lang="en-US" altLang="en-US" dirty="0">
                <a:latin typeface="Courier New" panose="02070309020205020404" pitchFamily="49" charset="0"/>
              </a:rPr>
              <a:t>*/</a:t>
            </a:r>
            <a:endParaRPr lang="en-US" altLang="en-US" dirty="0"/>
          </a:p>
          <a:p>
            <a:r>
              <a:rPr lang="en-US" altLang="en-US" dirty="0"/>
              <a:t>Can begin and end on the same line:</a:t>
            </a:r>
          </a:p>
          <a:p>
            <a:pPr marL="457200" lvl="1" indent="0">
              <a:buClr>
                <a:srgbClr val="3333CC"/>
              </a:buClr>
              <a:buNone/>
            </a:pPr>
            <a:r>
              <a:rPr lang="en-US" altLang="en-US" dirty="0">
                <a:latin typeface="Courier New" panose="02070309020205020404" pitchFamily="49" charset="0"/>
              </a:rPr>
              <a:t>int area; /* calculated area */</a:t>
            </a:r>
          </a:p>
        </p:txBody>
      </p:sp>
      <p:sp>
        <p:nvSpPr>
          <p:cNvPr id="2" name="Slide Number Placeholder 1">
            <a:extLst>
              <a:ext uri="{FF2B5EF4-FFF2-40B4-BE49-F238E27FC236}">
                <a16:creationId xmlns:a16="http://schemas.microsoft.com/office/drawing/2014/main" id="{5738944E-483B-EB4A-9049-C7EE47508DA5}"/>
              </a:ext>
            </a:extLst>
          </p:cNvPr>
          <p:cNvSpPr>
            <a:spLocks noGrp="1"/>
          </p:cNvSpPr>
          <p:nvPr>
            <p:ph type="sldNum" sz="quarter" idx="10"/>
          </p:nvPr>
        </p:nvSpPr>
        <p:spPr/>
        <p:txBody>
          <a:bodyPr/>
          <a:lstStyle/>
          <a:p>
            <a:fld id="{CB6823EB-71C1-4EB5-9548-BF0AEE5275C3}" type="slidenum">
              <a:rPr lang="en-US" altLang="en-US" smtClean="0"/>
              <a:pPr/>
              <a:t>58</a:t>
            </a:fld>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US" altLang="en-US" dirty="0"/>
              <a:t>Named Constants</a:t>
            </a:r>
          </a:p>
        </p:txBody>
      </p:sp>
      <p:sp>
        <p:nvSpPr>
          <p:cNvPr id="78851" name="Content Placeholder 2"/>
          <p:cNvSpPr>
            <a:spLocks noGrp="1" noChangeArrowheads="1"/>
          </p:cNvSpPr>
          <p:nvPr>
            <p:ph idx="1"/>
          </p:nvPr>
        </p:nvSpPr>
        <p:spPr/>
        <p:txBody>
          <a:bodyPr/>
          <a:lstStyle/>
          <a:p>
            <a:pPr>
              <a:lnSpc>
                <a:spcPct val="90000"/>
              </a:lnSpc>
            </a:pPr>
            <a:r>
              <a:rPr lang="en-US" altLang="en-US" b="1" dirty="0"/>
              <a:t>Named constant</a:t>
            </a:r>
            <a:r>
              <a:rPr lang="en-US" altLang="en-US" dirty="0"/>
              <a:t> (</a:t>
            </a:r>
            <a:r>
              <a:rPr lang="en-US" altLang="en-US" b="1" dirty="0"/>
              <a:t>constant variable</a:t>
            </a:r>
            <a:r>
              <a:rPr lang="en-US" altLang="en-US" dirty="0"/>
              <a:t>): variable whose content cannot be changed during program execution</a:t>
            </a:r>
          </a:p>
          <a:p>
            <a:pPr>
              <a:lnSpc>
                <a:spcPct val="90000"/>
              </a:lnSpc>
            </a:pPr>
            <a:r>
              <a:rPr lang="en-US" altLang="en-US" dirty="0"/>
              <a:t>Used for representing constant values with descriptive names:</a:t>
            </a:r>
          </a:p>
          <a:p>
            <a:pPr marL="685800" lvl="1" indent="-338138">
              <a:lnSpc>
                <a:spcPct val="90000"/>
              </a:lnSpc>
            </a:pPr>
            <a:r>
              <a:rPr lang="en-US" altLang="en-US" dirty="0">
                <a:latin typeface="Courier New" panose="02070309020205020404" pitchFamily="49" charset="0"/>
              </a:rPr>
              <a:t>const double TAX_RATE = 0.0675;</a:t>
            </a:r>
          </a:p>
          <a:p>
            <a:pPr marL="685800" lvl="1" indent="-338138">
              <a:lnSpc>
                <a:spcPct val="90000"/>
              </a:lnSpc>
            </a:pPr>
            <a:r>
              <a:rPr lang="en-US" altLang="en-US" dirty="0">
                <a:latin typeface="Courier New" panose="02070309020205020404" pitchFamily="49" charset="0"/>
              </a:rPr>
              <a:t>const int NUM_STATES = 50;</a:t>
            </a:r>
          </a:p>
          <a:p>
            <a:pPr>
              <a:lnSpc>
                <a:spcPct val="90000"/>
              </a:lnSpc>
            </a:pPr>
            <a:r>
              <a:rPr lang="en-US" altLang="en-US" dirty="0"/>
              <a:t>Often named in uppercase letters</a:t>
            </a:r>
          </a:p>
        </p:txBody>
      </p:sp>
      <p:sp>
        <p:nvSpPr>
          <p:cNvPr id="2" name="Slide Number Placeholder 1">
            <a:extLst>
              <a:ext uri="{FF2B5EF4-FFF2-40B4-BE49-F238E27FC236}">
                <a16:creationId xmlns:a16="http://schemas.microsoft.com/office/drawing/2014/main" id="{7E3F4B93-E98B-4D37-1018-B9E72119522F}"/>
              </a:ext>
            </a:extLst>
          </p:cNvPr>
          <p:cNvSpPr>
            <a:spLocks noGrp="1"/>
          </p:cNvSpPr>
          <p:nvPr>
            <p:ph type="sldNum" sz="quarter" idx="10"/>
          </p:nvPr>
        </p:nvSpPr>
        <p:spPr/>
        <p:txBody>
          <a:bodyPr/>
          <a:lstStyle/>
          <a:p>
            <a:fld id="{CB6823EB-71C1-4EB5-9548-BF0AEE5275C3}" type="slidenum">
              <a:rPr lang="en-US" altLang="en-US" smtClean="0"/>
              <a:pPr/>
              <a:t>59</a:t>
            </a:fld>
            <a:endParaRPr lang="en-US" altLang="en-US" dirty="0"/>
          </a:p>
        </p:txBody>
      </p:sp>
    </p:spTree>
    <p:extLst>
      <p:ext uri="{BB962C8B-B14F-4D97-AF65-F5344CB8AC3E}">
        <p14:creationId xmlns:p14="http://schemas.microsoft.com/office/powerpoint/2010/main" val="342169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US" altLang="en-US" sz="4800" dirty="0"/>
              <a:t>The </a:t>
            </a:r>
            <a:r>
              <a:rPr lang="en-US" altLang="en-US" sz="4800" dirty="0">
                <a:latin typeface="Courier New" panose="02070309020205020404" pitchFamily="49" charset="0"/>
                <a:cs typeface="Courier New" panose="02070309020205020404" pitchFamily="49" charset="0"/>
              </a:rPr>
              <a:t>cout</a:t>
            </a:r>
            <a:r>
              <a:rPr lang="en-US" altLang="en-US" sz="4800" dirty="0"/>
              <a:t> Object</a:t>
            </a:r>
            <a:r>
              <a:rPr lang="en-US" altLang="en-US" sz="1800" dirty="0"/>
              <a:t> (1 of 3)</a:t>
            </a:r>
          </a:p>
        </p:txBody>
      </p:sp>
      <p:sp>
        <p:nvSpPr>
          <p:cNvPr id="10243" name="Content Placeholder 2"/>
          <p:cNvSpPr>
            <a:spLocks noGrp="1" noChangeArrowheads="1"/>
          </p:cNvSpPr>
          <p:nvPr>
            <p:ph idx="1"/>
          </p:nvPr>
        </p:nvSpPr>
        <p:spPr/>
        <p:txBody>
          <a:bodyPr/>
          <a:lstStyle/>
          <a:p>
            <a:pPr eaLnBrk="1" hangingPunct="1"/>
            <a:r>
              <a:rPr lang="en-US" altLang="en-US" dirty="0"/>
              <a:t>Displays output on the computer screen</a:t>
            </a:r>
          </a:p>
          <a:p>
            <a:pPr eaLnBrk="1" hangingPunct="1">
              <a:spcBef>
                <a:spcPts val="4600"/>
              </a:spcBef>
            </a:pPr>
            <a:r>
              <a:rPr lang="en-US" altLang="en-US" dirty="0"/>
              <a:t>Programmer use the stream insertion operator </a:t>
            </a:r>
            <a:r>
              <a:rPr lang="en-US" altLang="en-US" dirty="0">
                <a:latin typeface="Courier New" panose="02070309020205020404" pitchFamily="49" charset="0"/>
              </a:rPr>
              <a:t>&lt;&lt;</a:t>
            </a:r>
            <a:r>
              <a:rPr lang="en-US" altLang="en-US" dirty="0"/>
              <a:t> to send output to </a:t>
            </a:r>
            <a:r>
              <a:rPr lang="en-US" altLang="en-US" dirty="0">
                <a:latin typeface="Courier New" panose="02070309020205020404" pitchFamily="49" charset="0"/>
              </a:rPr>
              <a:t>cout</a:t>
            </a:r>
            <a:r>
              <a:rPr lang="en-US" altLang="en-US" dirty="0"/>
              <a:t>:</a:t>
            </a:r>
          </a:p>
          <a:p>
            <a:pPr marL="342900" lvl="1" indent="0" eaLnBrk="1" hangingPunct="1">
              <a:spcBef>
                <a:spcPts val="4500"/>
              </a:spcBef>
              <a:buNone/>
            </a:pPr>
            <a:r>
              <a:rPr lang="en-US" altLang="en-US" sz="2800" dirty="0">
                <a:latin typeface="Courier New" panose="02070309020205020404" pitchFamily="49" charset="0"/>
              </a:rPr>
              <a:t>cout &lt;&lt; "Programming is fun!";</a:t>
            </a:r>
            <a:endParaRPr lang="en-US" altLang="en-US" sz="2800" dirty="0"/>
          </a:p>
        </p:txBody>
      </p:sp>
      <p:sp>
        <p:nvSpPr>
          <p:cNvPr id="2" name="Slide Number Placeholder 1">
            <a:extLst>
              <a:ext uri="{FF2B5EF4-FFF2-40B4-BE49-F238E27FC236}">
                <a16:creationId xmlns:a16="http://schemas.microsoft.com/office/drawing/2014/main" id="{BAB5A4B4-BE00-5A59-A0C7-6277EE9DAE77}"/>
              </a:ext>
            </a:extLst>
          </p:cNvPr>
          <p:cNvSpPr>
            <a:spLocks noGrp="1"/>
          </p:cNvSpPr>
          <p:nvPr>
            <p:ph type="sldNum" sz="quarter" idx="10"/>
          </p:nvPr>
        </p:nvSpPr>
        <p:spPr/>
        <p:txBody>
          <a:bodyPr/>
          <a:lstStyle/>
          <a:p>
            <a:fld id="{CB6823EB-71C1-4EB5-9548-BF0AEE5275C3}" type="slidenum">
              <a:rPr lang="en-US" altLang="en-US" smtClean="0"/>
              <a:pPr/>
              <a:t>6</a:t>
            </a:fld>
            <a:endParaRPr lang="en-US" altLang="en-US" dirty="0"/>
          </a:p>
        </p:txBody>
      </p:sp>
    </p:spTree>
    <p:extLst>
      <p:ext uri="{BB962C8B-B14F-4D97-AF65-F5344CB8AC3E}">
        <p14:creationId xmlns:p14="http://schemas.microsoft.com/office/powerpoint/2010/main" val="431295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p:txBody>
          <a:bodyPr/>
          <a:lstStyle/>
          <a:p>
            <a:r>
              <a:rPr lang="en-US" altLang="en-US" sz="4000" dirty="0"/>
              <a:t>Named Constants in Program 2-28</a:t>
            </a:r>
          </a:p>
        </p:txBody>
      </p:sp>
      <p:sp>
        <p:nvSpPr>
          <p:cNvPr id="3" name="Slide Number Placeholder 2">
            <a:extLst>
              <a:ext uri="{FF2B5EF4-FFF2-40B4-BE49-F238E27FC236}">
                <a16:creationId xmlns:a16="http://schemas.microsoft.com/office/drawing/2014/main" id="{EDF9C329-4F74-A61E-56BC-664D6AE81B6D}"/>
              </a:ext>
            </a:extLst>
          </p:cNvPr>
          <p:cNvSpPr>
            <a:spLocks noGrp="1"/>
          </p:cNvSpPr>
          <p:nvPr>
            <p:ph type="sldNum" sz="quarter" idx="10"/>
          </p:nvPr>
        </p:nvSpPr>
        <p:spPr/>
        <p:txBody>
          <a:bodyPr/>
          <a:lstStyle/>
          <a:p>
            <a:fld id="{CB6823EB-71C1-4EB5-9548-BF0AEE5275C3}" type="slidenum">
              <a:rPr lang="en-US" altLang="en-US" smtClean="0"/>
              <a:pPr/>
              <a:t>60</a:t>
            </a:fld>
            <a:endParaRPr lang="en-US" altLang="en-US" dirty="0"/>
          </a:p>
        </p:txBody>
      </p:sp>
      <p:pic>
        <p:nvPicPr>
          <p:cNvPr id="2" name="Picture 1" descr="The screenshot shows a program source code to calculate the circumference of a circle. It displays the constants, the variable, the calculation for a circumference, and the command to display the output. The program output reads The circumference is: 31.4159."/>
          <p:cNvPicPr>
            <a:picLocks noChangeAspect="1"/>
          </p:cNvPicPr>
          <p:nvPr/>
        </p:nvPicPr>
        <p:blipFill>
          <a:blip r:embed="rId2"/>
          <a:stretch>
            <a:fillRect/>
          </a:stretch>
        </p:blipFill>
        <p:spPr>
          <a:xfrm>
            <a:off x="2338204" y="1097280"/>
            <a:ext cx="7515592" cy="5760720"/>
          </a:xfrm>
          <a:prstGeom prst="rect">
            <a:avLst/>
          </a:prstGeom>
        </p:spPr>
      </p:pic>
    </p:spTree>
    <p:extLst>
      <p:ext uri="{BB962C8B-B14F-4D97-AF65-F5344CB8AC3E}">
        <p14:creationId xmlns:p14="http://schemas.microsoft.com/office/powerpoint/2010/main" val="28694396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noChangeArrowheads="1"/>
          </p:cNvSpPr>
          <p:nvPr>
            <p:ph type="title"/>
          </p:nvPr>
        </p:nvSpPr>
        <p:spPr/>
        <p:txBody>
          <a:bodyPr/>
          <a:lstStyle/>
          <a:p>
            <a:r>
              <a:rPr lang="en-US" altLang="en-US" dirty="0"/>
              <a:t>Programming Style</a:t>
            </a:r>
          </a:p>
        </p:txBody>
      </p:sp>
      <p:sp>
        <p:nvSpPr>
          <p:cNvPr id="81923" name="Content Placeholder 2"/>
          <p:cNvSpPr>
            <a:spLocks noGrp="1" noChangeArrowheads="1"/>
          </p:cNvSpPr>
          <p:nvPr>
            <p:ph idx="1"/>
          </p:nvPr>
        </p:nvSpPr>
        <p:spPr/>
        <p:txBody>
          <a:bodyPr/>
          <a:lstStyle/>
          <a:p>
            <a:r>
              <a:rPr lang="en-US" altLang="en-US" dirty="0"/>
              <a:t>The visual organization of the source code</a:t>
            </a:r>
          </a:p>
          <a:p>
            <a:r>
              <a:rPr lang="en-US" altLang="en-US" dirty="0"/>
              <a:t>Includes the use of spaces, tabs, and blank lines</a:t>
            </a:r>
          </a:p>
          <a:p>
            <a:r>
              <a:rPr lang="en-US" altLang="en-US" dirty="0"/>
              <a:t>Does not affect the syntax of the program</a:t>
            </a:r>
          </a:p>
          <a:p>
            <a:r>
              <a:rPr lang="en-US" altLang="en-US" dirty="0"/>
              <a:t>Affects the readability of the source code</a:t>
            </a:r>
          </a:p>
        </p:txBody>
      </p:sp>
      <p:sp>
        <p:nvSpPr>
          <p:cNvPr id="2" name="Slide Number Placeholder 1">
            <a:extLst>
              <a:ext uri="{FF2B5EF4-FFF2-40B4-BE49-F238E27FC236}">
                <a16:creationId xmlns:a16="http://schemas.microsoft.com/office/drawing/2014/main" id="{CDDD6E8A-E417-276C-38E3-EBD825BF7C67}"/>
              </a:ext>
            </a:extLst>
          </p:cNvPr>
          <p:cNvSpPr>
            <a:spLocks noGrp="1"/>
          </p:cNvSpPr>
          <p:nvPr>
            <p:ph type="sldNum" sz="quarter" idx="10"/>
          </p:nvPr>
        </p:nvSpPr>
        <p:spPr/>
        <p:txBody>
          <a:bodyPr/>
          <a:lstStyle/>
          <a:p>
            <a:fld id="{CB6823EB-71C1-4EB5-9548-BF0AEE5275C3}" type="slidenum">
              <a:rPr lang="en-US" altLang="en-US" smtClean="0"/>
              <a:pPr/>
              <a:t>61</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cout</a:t>
            </a:r>
            <a:r>
              <a:rPr lang="en-US" altLang="en-US" sz="4800" dirty="0"/>
              <a:t> Object</a:t>
            </a:r>
            <a:r>
              <a:rPr lang="en-US" altLang="en-US" sz="1800" dirty="0"/>
              <a:t> (2 of 3)</a:t>
            </a:r>
          </a:p>
        </p:txBody>
      </p:sp>
      <p:sp>
        <p:nvSpPr>
          <p:cNvPr id="11267" name="Content Placeholder 2"/>
          <p:cNvSpPr>
            <a:spLocks noGrp="1" noChangeArrowheads="1"/>
          </p:cNvSpPr>
          <p:nvPr>
            <p:ph idx="1"/>
          </p:nvPr>
        </p:nvSpPr>
        <p:spPr/>
        <p:txBody>
          <a:bodyPr/>
          <a:lstStyle/>
          <a:p>
            <a:pPr eaLnBrk="1" hangingPunct="1">
              <a:lnSpc>
                <a:spcPct val="90000"/>
              </a:lnSpc>
            </a:pPr>
            <a:r>
              <a:rPr lang="en-US" altLang="en-US" dirty="0"/>
              <a:t>Can be used to send more than one item to </a:t>
            </a:r>
            <a:r>
              <a:rPr lang="en-US" altLang="en-US" dirty="0">
                <a:latin typeface="Courier New" panose="02070309020205020404" pitchFamily="49" charset="0"/>
                <a:cs typeface="Courier New" panose="02070309020205020404" pitchFamily="49" charset="0"/>
              </a:rPr>
              <a:t>cout</a:t>
            </a:r>
            <a:r>
              <a:rPr lang="en-US" altLang="en-US" dirty="0"/>
              <a:t>:</a:t>
            </a:r>
          </a:p>
          <a:p>
            <a:pPr marL="914400" lvl="1" indent="0" eaLnBrk="1" hangingPunct="1">
              <a:lnSpc>
                <a:spcPct val="95000"/>
              </a:lnSpc>
              <a:spcBef>
                <a:spcPts val="3900"/>
              </a:spcBef>
              <a:buClr>
                <a:schemeClr val="tx1"/>
              </a:buClr>
              <a:buNone/>
            </a:pPr>
            <a:r>
              <a:rPr lang="en-US" altLang="en-US" dirty="0">
                <a:latin typeface="Courier New" panose="02070309020205020404" pitchFamily="49" charset="0"/>
              </a:rPr>
              <a:t>cout &lt;&lt; "Hello " &lt;&lt; "there!";</a:t>
            </a:r>
            <a:endParaRPr lang="en-US" altLang="en-US" dirty="0"/>
          </a:p>
          <a:p>
            <a:pPr marL="457200" lvl="1" indent="0" eaLnBrk="1" hangingPunct="1">
              <a:lnSpc>
                <a:spcPct val="85000"/>
              </a:lnSpc>
              <a:spcBef>
                <a:spcPts val="4600"/>
              </a:spcBef>
              <a:buClr>
                <a:schemeClr val="tx1"/>
              </a:buClr>
              <a:buNone/>
            </a:pPr>
            <a:r>
              <a:rPr lang="en-US" altLang="en-US" dirty="0"/>
              <a:t>Or:</a:t>
            </a:r>
          </a:p>
          <a:p>
            <a:pPr marL="914400" lvl="1" indent="0" eaLnBrk="1" hangingPunct="1">
              <a:lnSpc>
                <a:spcPct val="92000"/>
              </a:lnSpc>
              <a:spcBef>
                <a:spcPts val="3600"/>
              </a:spcBef>
              <a:buClr>
                <a:schemeClr val="tx1"/>
              </a:buClr>
              <a:buNone/>
            </a:pPr>
            <a:r>
              <a:rPr lang="en-US" altLang="en-US" dirty="0">
                <a:latin typeface="Courier New" panose="02070309020205020404" pitchFamily="49" charset="0"/>
              </a:rPr>
              <a:t>cout &lt;&lt; "Hello ";</a:t>
            </a:r>
          </a:p>
          <a:p>
            <a:pPr marL="914400" lvl="1" indent="0" eaLnBrk="1" hangingPunct="1">
              <a:lnSpc>
                <a:spcPct val="90000"/>
              </a:lnSpc>
              <a:buClr>
                <a:schemeClr val="tx1"/>
              </a:buClr>
              <a:buNone/>
            </a:pPr>
            <a:r>
              <a:rPr lang="en-US" altLang="en-US" dirty="0">
                <a:latin typeface="Courier New" panose="02070309020205020404" pitchFamily="49" charset="0"/>
              </a:rPr>
              <a:t>cout &lt;&lt; "there!";</a:t>
            </a:r>
          </a:p>
        </p:txBody>
      </p:sp>
      <p:sp>
        <p:nvSpPr>
          <p:cNvPr id="2" name="Slide Number Placeholder 1">
            <a:extLst>
              <a:ext uri="{FF2B5EF4-FFF2-40B4-BE49-F238E27FC236}">
                <a16:creationId xmlns:a16="http://schemas.microsoft.com/office/drawing/2014/main" id="{C881AED9-E8C4-4BF5-6B3B-EB1F2F12815E}"/>
              </a:ext>
            </a:extLst>
          </p:cNvPr>
          <p:cNvSpPr>
            <a:spLocks noGrp="1"/>
          </p:cNvSpPr>
          <p:nvPr>
            <p:ph type="sldNum" sz="quarter" idx="10"/>
          </p:nvPr>
        </p:nvSpPr>
        <p:spPr/>
        <p:txBody>
          <a:bodyPr/>
          <a:lstStyle/>
          <a:p>
            <a:fld id="{CB6823EB-71C1-4EB5-9548-BF0AEE5275C3}" type="slidenum">
              <a:rPr lang="en-US" altLang="en-US" smtClean="0"/>
              <a:pPr/>
              <a:t>7</a:t>
            </a:fld>
            <a:endParaRPr lang="en-US" altLang="en-US" dirty="0"/>
          </a:p>
        </p:txBody>
      </p:sp>
    </p:spTree>
    <p:extLst>
      <p:ext uri="{BB962C8B-B14F-4D97-AF65-F5344CB8AC3E}">
        <p14:creationId xmlns:p14="http://schemas.microsoft.com/office/powerpoint/2010/main" val="393606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cout</a:t>
            </a:r>
            <a:r>
              <a:rPr lang="en-US" altLang="en-US" sz="4800" dirty="0"/>
              <a:t> Object</a:t>
            </a:r>
            <a:r>
              <a:rPr lang="en-US" altLang="en-US" sz="1800" dirty="0"/>
              <a:t> (3 of 3)</a:t>
            </a:r>
          </a:p>
        </p:txBody>
      </p:sp>
      <p:sp>
        <p:nvSpPr>
          <p:cNvPr id="12291" name="Content Placeholder 2"/>
          <p:cNvSpPr>
            <a:spLocks noGrp="1" noChangeArrowheads="1"/>
          </p:cNvSpPr>
          <p:nvPr>
            <p:ph idx="1"/>
          </p:nvPr>
        </p:nvSpPr>
        <p:spPr/>
        <p:txBody>
          <a:bodyPr/>
          <a:lstStyle/>
          <a:p>
            <a:pPr>
              <a:spcBef>
                <a:spcPts val="3600"/>
              </a:spcBef>
            </a:pPr>
            <a:r>
              <a:rPr lang="en-US" altLang="en-US" dirty="0"/>
              <a:t>This produces one line of output:</a:t>
            </a:r>
          </a:p>
          <a:p>
            <a:pPr marL="342000" indent="0">
              <a:spcBef>
                <a:spcPts val="3800"/>
              </a:spcBef>
              <a:buNone/>
            </a:pPr>
            <a:r>
              <a:rPr lang="en-US" altLang="en-US" dirty="0">
                <a:latin typeface="Courier New" panose="02070309020205020404" pitchFamily="49" charset="0"/>
              </a:rPr>
              <a:t>cout &lt;&lt; "Programming is ";</a:t>
            </a:r>
            <a:br>
              <a:rPr lang="en-US" altLang="en-US" dirty="0">
                <a:latin typeface="Courier New" panose="02070309020205020404" pitchFamily="49" charset="0"/>
              </a:rPr>
            </a:br>
            <a:r>
              <a:rPr lang="en-US" altLang="en-US" dirty="0">
                <a:latin typeface="Courier New" panose="02070309020205020404" pitchFamily="49" charset="0"/>
              </a:rPr>
              <a:t>cout &lt;&lt; "fun!";</a:t>
            </a:r>
          </a:p>
        </p:txBody>
      </p:sp>
      <p:sp>
        <p:nvSpPr>
          <p:cNvPr id="2" name="Slide Number Placeholder 1">
            <a:extLst>
              <a:ext uri="{FF2B5EF4-FFF2-40B4-BE49-F238E27FC236}">
                <a16:creationId xmlns:a16="http://schemas.microsoft.com/office/drawing/2014/main" id="{DAC697FE-6305-98B0-1743-C2F540DD058A}"/>
              </a:ext>
            </a:extLst>
          </p:cNvPr>
          <p:cNvSpPr>
            <a:spLocks noGrp="1"/>
          </p:cNvSpPr>
          <p:nvPr>
            <p:ph type="sldNum" sz="quarter" idx="10"/>
          </p:nvPr>
        </p:nvSpPr>
        <p:spPr/>
        <p:txBody>
          <a:bodyPr/>
          <a:lstStyle/>
          <a:p>
            <a:fld id="{CB6823EB-71C1-4EB5-9548-BF0AEE5275C3}" type="slidenum">
              <a:rPr lang="en-US" altLang="en-US" smtClean="0"/>
              <a:pPr/>
              <a:t>8</a:t>
            </a:fld>
            <a:endParaRPr lang="en-US" altLang="en-US" dirty="0"/>
          </a:p>
        </p:txBody>
      </p:sp>
    </p:spTree>
    <p:extLst>
      <p:ext uri="{BB962C8B-B14F-4D97-AF65-F5344CB8AC3E}">
        <p14:creationId xmlns:p14="http://schemas.microsoft.com/office/powerpoint/2010/main" val="275088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US" altLang="en-US" sz="4800" dirty="0"/>
              <a:t>The </a:t>
            </a:r>
            <a:r>
              <a:rPr lang="en-US" altLang="en-US" sz="4800" dirty="0">
                <a:latin typeface="Courier New" panose="02070309020205020404" pitchFamily="49" charset="0"/>
                <a:cs typeface="Courier New" panose="02070309020205020404" pitchFamily="49" charset="0"/>
              </a:rPr>
              <a:t>endl</a:t>
            </a:r>
            <a:r>
              <a:rPr lang="en-US" altLang="en-US" sz="4800" dirty="0"/>
              <a:t> Manipulator</a:t>
            </a:r>
            <a:r>
              <a:rPr lang="en-US" altLang="en-US" sz="1800" dirty="0"/>
              <a:t> (1 of 3)</a:t>
            </a:r>
          </a:p>
        </p:txBody>
      </p:sp>
      <p:sp>
        <p:nvSpPr>
          <p:cNvPr id="13315" name="Content Placeholder 2"/>
          <p:cNvSpPr>
            <a:spLocks noGrp="1" noChangeArrowheads="1"/>
          </p:cNvSpPr>
          <p:nvPr>
            <p:ph idx="1"/>
          </p:nvPr>
        </p:nvSpPr>
        <p:spPr/>
        <p:txBody>
          <a:bodyPr/>
          <a:lstStyle/>
          <a:p>
            <a:pPr>
              <a:spcBef>
                <a:spcPts val="1800"/>
              </a:spcBef>
            </a:pPr>
            <a:r>
              <a:rPr lang="en-US" altLang="en-US" dirty="0"/>
              <a:t>You can use the </a:t>
            </a:r>
            <a:r>
              <a:rPr lang="en-US" altLang="en-US" b="1" dirty="0">
                <a:solidFill>
                  <a:srgbClr val="037797"/>
                </a:solidFill>
                <a:latin typeface="Courier New" panose="02070309020205020404" pitchFamily="49" charset="0"/>
              </a:rPr>
              <a:t>endl</a:t>
            </a:r>
            <a:r>
              <a:rPr lang="en-US" altLang="en-US" dirty="0"/>
              <a:t> manipulator to start a new line of output. This will produce two lines of output:</a:t>
            </a:r>
          </a:p>
          <a:p>
            <a:pPr marL="342000" indent="0">
              <a:spcBef>
                <a:spcPts val="7700"/>
              </a:spcBef>
              <a:buNone/>
            </a:pPr>
            <a:r>
              <a:rPr lang="en-US" altLang="en-US" sz="2800" dirty="0">
                <a:latin typeface="Courier New" panose="02070309020205020404" pitchFamily="49" charset="0"/>
              </a:rPr>
              <a:t>cout &lt;&lt; "Programming is" &lt;&lt; endl;</a:t>
            </a:r>
            <a:br>
              <a:rPr lang="en-US" altLang="en-US" sz="2800" dirty="0">
                <a:latin typeface="Courier New" panose="02070309020205020404" pitchFamily="49" charset="0"/>
              </a:rPr>
            </a:br>
            <a:r>
              <a:rPr lang="en-US" altLang="en-US" sz="2800" dirty="0">
                <a:latin typeface="Courier New" panose="02070309020205020404" pitchFamily="49" charset="0"/>
              </a:rPr>
              <a:t>cout &lt;&lt; "fun!";</a:t>
            </a:r>
          </a:p>
        </p:txBody>
      </p:sp>
      <p:sp>
        <p:nvSpPr>
          <p:cNvPr id="2" name="Slide Number Placeholder 1">
            <a:extLst>
              <a:ext uri="{FF2B5EF4-FFF2-40B4-BE49-F238E27FC236}">
                <a16:creationId xmlns:a16="http://schemas.microsoft.com/office/drawing/2014/main" id="{C489292C-3A65-7543-FF90-EDC1D8008A70}"/>
              </a:ext>
            </a:extLst>
          </p:cNvPr>
          <p:cNvSpPr>
            <a:spLocks noGrp="1"/>
          </p:cNvSpPr>
          <p:nvPr>
            <p:ph type="sldNum" sz="quarter" idx="10"/>
          </p:nvPr>
        </p:nvSpPr>
        <p:spPr/>
        <p:txBody>
          <a:bodyPr/>
          <a:lstStyle/>
          <a:p>
            <a:fld id="{CB6823EB-71C1-4EB5-9548-BF0AEE5275C3}" type="slidenum">
              <a:rPr lang="en-US" altLang="en-US" smtClean="0"/>
              <a:pPr/>
              <a:t>9</a:t>
            </a:fld>
            <a:endParaRPr lang="en-US" altLang="en-US" dirty="0"/>
          </a:p>
        </p:txBody>
      </p:sp>
    </p:spTree>
    <p:extLst>
      <p:ext uri="{BB962C8B-B14F-4D97-AF65-F5344CB8AC3E}">
        <p14:creationId xmlns:p14="http://schemas.microsoft.com/office/powerpoint/2010/main" val="25249554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2009</TotalTime>
  <Words>2066</Words>
  <Application>Microsoft Office PowerPoint</Application>
  <PresentationFormat>Widescreen</PresentationFormat>
  <Paragraphs>365</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Cambria</vt:lpstr>
      <vt:lpstr>Courier New</vt:lpstr>
      <vt:lpstr>Default Design</vt:lpstr>
      <vt:lpstr>Introduction to C++</vt:lpstr>
      <vt:lpstr>The Parts of a C++ Program (1 of 2)</vt:lpstr>
      <vt:lpstr>The Parts of a C++ Program (2 of 2)</vt:lpstr>
      <vt:lpstr>Comments</vt:lpstr>
      <vt:lpstr>Special Characters</vt:lpstr>
      <vt:lpstr>The cout Object (1 of 3)</vt:lpstr>
      <vt:lpstr>The cout Object (2 of 3)</vt:lpstr>
      <vt:lpstr>The cout Object (3 of 3)</vt:lpstr>
      <vt:lpstr>The endl Manipulator (1 of 3)</vt:lpstr>
      <vt:lpstr>The endl Manipulator (2 of 3)</vt:lpstr>
      <vt:lpstr>The endl Manipulator (3 of 3)</vt:lpstr>
      <vt:lpstr>The \n Escape Sequence (1 of 2)</vt:lpstr>
      <vt:lpstr>The \n Escape Sequence (2 of 2)</vt:lpstr>
      <vt:lpstr>The #include Directive</vt:lpstr>
      <vt:lpstr>Variables and Literals</vt:lpstr>
      <vt:lpstr>Variable Definition</vt:lpstr>
      <vt:lpstr>Literals</vt:lpstr>
      <vt:lpstr>Integer Literal</vt:lpstr>
      <vt:lpstr>String Literals</vt:lpstr>
      <vt:lpstr>Identifiers</vt:lpstr>
      <vt:lpstr>C++ Key Words</vt:lpstr>
      <vt:lpstr>Variable Names</vt:lpstr>
      <vt:lpstr>Identifier Rules</vt:lpstr>
      <vt:lpstr>Valid and Invalid Identifiers</vt:lpstr>
      <vt:lpstr>Integer Data Types</vt:lpstr>
      <vt:lpstr>Defining Variables</vt:lpstr>
      <vt:lpstr>Integer Types in Program 2-11</vt:lpstr>
      <vt:lpstr>Integer Literals (1 of 2)</vt:lpstr>
      <vt:lpstr>Integer Literals in Program 2-11</vt:lpstr>
      <vt:lpstr>Integer Literals (2 of 2)</vt:lpstr>
      <vt:lpstr>The char Data Type</vt:lpstr>
      <vt:lpstr>Character Literals (1 of 2)</vt:lpstr>
      <vt:lpstr>Character Literals (2 of 2)</vt:lpstr>
      <vt:lpstr>Character Strings</vt:lpstr>
      <vt:lpstr>The C++ string Class</vt:lpstr>
      <vt:lpstr>The string Class</vt:lpstr>
      <vt:lpstr>Floating-Point Data Types (1 of 2)</vt:lpstr>
      <vt:lpstr>Floating-Point Data Types (2 of 2)</vt:lpstr>
      <vt:lpstr>Floating-Point Literals</vt:lpstr>
      <vt:lpstr>Floating-Point Data Types in Program 2-17</vt:lpstr>
      <vt:lpstr>The bool Data Type</vt:lpstr>
      <vt:lpstr>Boolean Variables</vt:lpstr>
      <vt:lpstr>Determining the Size of a Data Type</vt:lpstr>
      <vt:lpstr>Variable Assignments and Initialization</vt:lpstr>
      <vt:lpstr>Assignment</vt:lpstr>
      <vt:lpstr>Variable Initialization (1 of 2)</vt:lpstr>
      <vt:lpstr>Variable Initialization (2 of 2)</vt:lpstr>
      <vt:lpstr>Declaring Variables With the auto Key Word</vt:lpstr>
      <vt:lpstr>Scope</vt:lpstr>
      <vt:lpstr>Variable Out of Scope</vt:lpstr>
      <vt:lpstr>Arithmetic Operators (1 of 2)</vt:lpstr>
      <vt:lpstr>Binary Arithmetic Operators</vt:lpstr>
      <vt:lpstr>Arithmetic Operators (2 of 2)</vt:lpstr>
      <vt:lpstr>A Closer Look at the / Operator</vt:lpstr>
      <vt:lpstr>A Closer Look at the % Operator</vt:lpstr>
      <vt:lpstr>Comments</vt:lpstr>
      <vt:lpstr>Single-Line Comments</vt:lpstr>
      <vt:lpstr>Multi-Line Comments</vt:lpstr>
      <vt:lpstr>Named Constants</vt:lpstr>
      <vt:lpstr>Named Constants in Program 2-28</vt:lpstr>
      <vt:lpstr>Programming Style</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184</cp:revision>
  <dcterms:created xsi:type="dcterms:W3CDTF">2011-02-16T20:47:20Z</dcterms:created>
  <dcterms:modified xsi:type="dcterms:W3CDTF">2023-02-19T04:38:59Z</dcterms:modified>
</cp:coreProperties>
</file>