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347" r:id="rId2"/>
    <p:sldId id="362" r:id="rId3"/>
    <p:sldId id="264" r:id="rId4"/>
    <p:sldId id="265" r:id="rId5"/>
    <p:sldId id="373" r:id="rId6"/>
    <p:sldId id="267" r:id="rId7"/>
    <p:sldId id="268" r:id="rId8"/>
    <p:sldId id="269" r:id="rId9"/>
    <p:sldId id="270" r:id="rId10"/>
    <p:sldId id="271" r:id="rId11"/>
    <p:sldId id="350" r:id="rId12"/>
    <p:sldId id="273" r:id="rId13"/>
    <p:sldId id="274" r:id="rId14"/>
    <p:sldId id="275" r:id="rId15"/>
    <p:sldId id="277" r:id="rId16"/>
    <p:sldId id="279" r:id="rId17"/>
    <p:sldId id="281" r:id="rId18"/>
    <p:sldId id="282" r:id="rId19"/>
    <p:sldId id="283" r:id="rId20"/>
    <p:sldId id="363" r:id="rId21"/>
    <p:sldId id="364" r:id="rId22"/>
    <p:sldId id="287" r:id="rId23"/>
    <p:sldId id="288" r:id="rId24"/>
    <p:sldId id="289" r:id="rId25"/>
    <p:sldId id="365" r:id="rId26"/>
    <p:sldId id="291" r:id="rId27"/>
    <p:sldId id="293" r:id="rId28"/>
    <p:sldId id="294" r:id="rId29"/>
    <p:sldId id="295" r:id="rId30"/>
    <p:sldId id="296" r:id="rId31"/>
    <p:sldId id="366" r:id="rId32"/>
    <p:sldId id="353" r:id="rId33"/>
    <p:sldId id="354" r:id="rId34"/>
    <p:sldId id="298" r:id="rId35"/>
    <p:sldId id="300" r:id="rId36"/>
    <p:sldId id="355" r:id="rId37"/>
    <p:sldId id="302" r:id="rId38"/>
    <p:sldId id="303" r:id="rId39"/>
    <p:sldId id="304" r:id="rId40"/>
    <p:sldId id="305" r:id="rId41"/>
    <p:sldId id="307" r:id="rId42"/>
    <p:sldId id="309" r:id="rId43"/>
    <p:sldId id="310" r:id="rId44"/>
    <p:sldId id="312" r:id="rId45"/>
    <p:sldId id="367" r:id="rId46"/>
    <p:sldId id="356" r:id="rId47"/>
    <p:sldId id="316" r:id="rId48"/>
    <p:sldId id="368" r:id="rId49"/>
    <p:sldId id="318" r:id="rId50"/>
    <p:sldId id="320" r:id="rId51"/>
    <p:sldId id="321" r:id="rId52"/>
    <p:sldId id="322" r:id="rId53"/>
    <p:sldId id="324" r:id="rId54"/>
    <p:sldId id="325" r:id="rId55"/>
    <p:sldId id="369" r:id="rId56"/>
    <p:sldId id="327" r:id="rId57"/>
    <p:sldId id="328" r:id="rId58"/>
    <p:sldId id="329" r:id="rId59"/>
    <p:sldId id="357" r:id="rId60"/>
    <p:sldId id="370" r:id="rId61"/>
    <p:sldId id="371" r:id="rId62"/>
    <p:sldId id="332" r:id="rId63"/>
    <p:sldId id="344" r:id="rId64"/>
    <p:sldId id="359" r:id="rId65"/>
    <p:sldId id="360" r:id="rId66"/>
    <p:sldId id="334" r:id="rId67"/>
    <p:sldId id="335" r:id="rId68"/>
    <p:sldId id="336" r:id="rId69"/>
    <p:sldId id="372" r:id="rId7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3" pos="448" userDrawn="1">
          <p15:clr>
            <a:srgbClr val="A4A3A4"/>
          </p15:clr>
        </p15:guide>
        <p15:guide id="9" orient="horz" pos="369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7797"/>
    <a:srgbClr val="FA8218"/>
    <a:srgbClr val="0488AE"/>
    <a:srgbClr val="E6FCFE"/>
    <a:srgbClr val="DAFBF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7" autoAdjust="0"/>
    <p:restoredTop sz="85731" autoAdjust="0"/>
  </p:normalViewPr>
  <p:slideViewPr>
    <p:cSldViewPr showGuides="1">
      <p:cViewPr varScale="1">
        <p:scale>
          <a:sx n="94" d="100"/>
          <a:sy n="94" d="100"/>
        </p:scale>
        <p:origin x="101" y="110"/>
      </p:cViewPr>
      <p:guideLst>
        <p:guide pos="448"/>
        <p:guide orient="horz" pos="3696"/>
      </p:guideLst>
    </p:cSldViewPr>
  </p:slideViewPr>
  <p:outlineViewPr>
    <p:cViewPr>
      <p:scale>
        <a:sx n="33" d="100"/>
        <a:sy n="33" d="100"/>
      </p:scale>
      <p:origin x="0" y="-34368"/>
    </p:cViewPr>
  </p:outlineViewPr>
  <p:notesTextViewPr>
    <p:cViewPr>
      <p:scale>
        <a:sx n="100" d="100"/>
        <a:sy n="100" d="100"/>
      </p:scale>
      <p:origin x="0" y="0"/>
    </p:cViewPr>
  </p:notesTextViewPr>
  <p:sorterViewPr>
    <p:cViewPr>
      <p:scale>
        <a:sx n="100" d="100"/>
        <a:sy n="100" d="100"/>
      </p:scale>
      <p:origin x="0" y="-18750"/>
    </p:cViewPr>
  </p:sorterViewPr>
  <p:notesViewPr>
    <p:cSldViewPr showGuides="1">
      <p:cViewPr varScale="1">
        <p:scale>
          <a:sx n="56" d="100"/>
          <a:sy n="56" d="100"/>
        </p:scale>
        <p:origin x="-285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261412DD-DDA6-4640-871E-755266CF81B5}" type="datetimeFigureOut">
              <a:rPr lang="en-US"/>
              <a:pPr>
                <a:defRPr/>
              </a:pPr>
              <a:t>2/21/2023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CF17C4BF-8436-41B0-9322-8E6C938C5A40}" type="slidenum">
              <a:rPr lang="en-US" altLang="en-US"/>
              <a:pPr/>
              <a:t>‹#›</a:t>
            </a:fld>
            <a:endParaRPr lang="en-US" altLang="en-US" dirty="0"/>
          </a:p>
        </p:txBody>
      </p:sp>
    </p:spTree>
    <p:extLst>
      <p:ext uri="{BB962C8B-B14F-4D97-AF65-F5344CB8AC3E}">
        <p14:creationId xmlns:p14="http://schemas.microsoft.com/office/powerpoint/2010/main" val="941487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E0669E-F1D5-41C3-9A7C-4C144CCC8D6A}" type="datetimeFigureOut">
              <a:rPr lang="en-US" smtClean="0"/>
              <a:t>2/21/2023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A9943D-9954-4EC1-ABA3-DF699BB80185}" type="slidenum">
              <a:rPr lang="en-US" smtClean="0"/>
              <a:t>‹#›</a:t>
            </a:fld>
            <a:endParaRPr lang="en-US"/>
          </a:p>
        </p:txBody>
      </p:sp>
    </p:spTree>
    <p:extLst>
      <p:ext uri="{BB962C8B-B14F-4D97-AF65-F5344CB8AC3E}">
        <p14:creationId xmlns:p14="http://schemas.microsoft.com/office/powerpoint/2010/main" val="3269480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0" y="2057400"/>
            <a:ext cx="12192000" cy="1371601"/>
          </a:xfrm>
        </p:spPr>
        <p:txBody>
          <a:bodyPr/>
          <a:lstStyle>
            <a:lvl1pPr algn="ctr">
              <a:defRPr sz="6000">
                <a:solidFill>
                  <a:schemeClr val="tx1"/>
                </a:solidFill>
              </a:defRPr>
            </a:lvl1pPr>
          </a:lstStyle>
          <a:p>
            <a:endParaRPr lang="en-US" dirty="0"/>
          </a:p>
        </p:txBody>
      </p:sp>
      <p:sp>
        <p:nvSpPr>
          <p:cNvPr id="11267" name="Rectangle 3"/>
          <p:cNvSpPr>
            <a:spLocks noGrp="1" noChangeArrowheads="1"/>
          </p:cNvSpPr>
          <p:nvPr>
            <p:ph type="subTitle" idx="1"/>
          </p:nvPr>
        </p:nvSpPr>
        <p:spPr>
          <a:xfrm>
            <a:off x="0" y="3426350"/>
            <a:ext cx="12192000" cy="1371601"/>
          </a:xfrm>
        </p:spPr>
        <p:txBody>
          <a:bodyPr anchor="ctr"/>
          <a:lstStyle>
            <a:lvl1pPr marL="0" indent="0" algn="ctr">
              <a:buFontTx/>
              <a:buNone/>
              <a:defRPr sz="5400" b="1"/>
            </a:lvl1pPr>
          </a:lstStyle>
          <a:p>
            <a:r>
              <a:rPr lang="en-US" dirty="0"/>
              <a:t>Click to edit Master subtitle style</a:t>
            </a:r>
          </a:p>
        </p:txBody>
      </p:sp>
    </p:spTree>
    <p:extLst>
      <p:ext uri="{BB962C8B-B14F-4D97-AF65-F5344CB8AC3E}">
        <p14:creationId xmlns:p14="http://schemas.microsoft.com/office/powerpoint/2010/main" val="840513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8FBBB5E9-200F-49A5-BE4A-170B505D214C}" type="slidenum">
              <a:rPr lang="en-US" altLang="en-US"/>
              <a:pPr/>
              <a:t>‹#›</a:t>
            </a:fld>
            <a:endParaRPr lang="en-US" altLang="en-US" dirty="0"/>
          </a:p>
        </p:txBody>
      </p:sp>
    </p:spTree>
    <p:extLst>
      <p:ext uri="{BB962C8B-B14F-4D97-AF65-F5344CB8AC3E}">
        <p14:creationId xmlns:p14="http://schemas.microsoft.com/office/powerpoint/2010/main" val="126110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24" y="0"/>
            <a:ext cx="12188952" cy="1097280"/>
          </a:xfrm>
        </p:spPr>
        <p:txBody>
          <a:bodyPr/>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7B8EBA8C-5E8E-4736-8A81-355E7A94343F}" type="slidenum">
              <a:rPr lang="en-US" altLang="en-US"/>
              <a:pPr/>
              <a:t>‹#›</a:t>
            </a:fld>
            <a:endParaRPr lang="en-US" altLang="en-US" dirty="0"/>
          </a:p>
        </p:txBody>
      </p:sp>
    </p:spTree>
    <p:extLst>
      <p:ext uri="{BB962C8B-B14F-4D97-AF65-F5344CB8AC3E}">
        <p14:creationId xmlns:p14="http://schemas.microsoft.com/office/powerpoint/2010/main" val="250717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A1D14A0F-52E7-4209-8B30-974AB8751107}" type="slidenum">
              <a:rPr lang="en-US" altLang="en-US"/>
              <a:pPr/>
              <a:t>‹#›</a:t>
            </a:fld>
            <a:endParaRPr lang="en-US" altLang="en-US" dirty="0"/>
          </a:p>
        </p:txBody>
      </p:sp>
    </p:spTree>
    <p:extLst>
      <p:ext uri="{BB962C8B-B14F-4D97-AF65-F5344CB8AC3E}">
        <p14:creationId xmlns:p14="http://schemas.microsoft.com/office/powerpoint/2010/main" val="1520446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Cambria" panose="02040503050406030204" pitchFamily="18" charset="0"/>
              <a:buChar char="◙"/>
              <a:defRPr baseline="0"/>
            </a:lvl1pPr>
            <a:lvl2pPr marL="684213" indent="-341313">
              <a:buFont typeface="Arial" panose="020B0604020202020204" pitchFamily="34" charset="0"/>
              <a:buChar char="◘"/>
              <a:defRPr baseline="0"/>
            </a:lvl2pPr>
            <a:lvl3pPr marL="1025525" indent="-339725">
              <a:buFont typeface="Arial" panose="020B0604020202020204" pitchFamily="34" charset="0"/>
              <a:buChar char="■"/>
              <a:defRPr baseline="0"/>
            </a:lvl3pPr>
            <a:lvl4pPr marL="1376363" indent="-349250">
              <a:buFont typeface="Arial" panose="020B0604020202020204" pitchFamily="34" charset="0"/>
              <a:buChar char="□"/>
              <a:defRPr sz="2200" baseline="0"/>
            </a:lvl4pPr>
            <a:lvl5pPr marL="1598613" indent="-228600">
              <a:buFont typeface="Arial" panose="020B0604020202020204" pitchFamily="34" charset="0"/>
              <a:buChar char="▪"/>
              <a:defRPr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fld id="{AF21CD36-ACAC-4307-B4A1-0AFDDC346CB3}" type="slidenum">
              <a:rPr lang="en-US" altLang="en-US"/>
              <a:pPr/>
              <a:t>‹#›</a:t>
            </a:fld>
            <a:endParaRPr lang="en-US" altLang="en-US" dirty="0"/>
          </a:p>
        </p:txBody>
      </p:sp>
    </p:spTree>
    <p:extLst>
      <p:ext uri="{BB962C8B-B14F-4D97-AF65-F5344CB8AC3E}">
        <p14:creationId xmlns:p14="http://schemas.microsoft.com/office/powerpoint/2010/main" val="1563025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1F67CA4F-94DE-49E9-A894-0051FAFCF1A7}" type="slidenum">
              <a:rPr lang="en-US" altLang="en-US"/>
              <a:pPr/>
              <a:t>‹#›</a:t>
            </a:fld>
            <a:endParaRPr lang="en-US" altLang="en-US" dirty="0"/>
          </a:p>
        </p:txBody>
      </p:sp>
    </p:spTree>
    <p:extLst>
      <p:ext uri="{BB962C8B-B14F-4D97-AF65-F5344CB8AC3E}">
        <p14:creationId xmlns:p14="http://schemas.microsoft.com/office/powerpoint/2010/main" val="18772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2CB0466D-1DDB-4F82-826F-9A9D58E84608}" type="slidenum">
              <a:rPr lang="en-US" altLang="en-US"/>
              <a:pPr/>
              <a:t>‹#›</a:t>
            </a:fld>
            <a:endParaRPr lang="en-US" altLang="en-US" dirty="0"/>
          </a:p>
        </p:txBody>
      </p:sp>
    </p:spTree>
    <p:extLst>
      <p:ext uri="{BB962C8B-B14F-4D97-AF65-F5344CB8AC3E}">
        <p14:creationId xmlns:p14="http://schemas.microsoft.com/office/powerpoint/2010/main" val="3550311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_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2"/>
            <a:ext cx="10769600" cy="12953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3078164"/>
            <a:ext cx="4572000" cy="8080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2CB0466D-1DDB-4F82-826F-9A9D58E84608}" type="slidenum">
              <a:rPr lang="en-US" altLang="en-US"/>
              <a:pPr/>
              <a:t>‹#›</a:t>
            </a:fld>
            <a:endParaRPr lang="en-US" altLang="en-US" dirty="0"/>
          </a:p>
        </p:txBody>
      </p:sp>
      <p:sp>
        <p:nvSpPr>
          <p:cNvPr id="7" name="Content Placeholder 6"/>
          <p:cNvSpPr>
            <a:spLocks noGrp="1"/>
          </p:cNvSpPr>
          <p:nvPr>
            <p:ph sz="quarter" idx="11"/>
          </p:nvPr>
        </p:nvSpPr>
        <p:spPr>
          <a:xfrm>
            <a:off x="609600" y="4191000"/>
            <a:ext cx="45720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2"/>
          </p:nvPr>
        </p:nvSpPr>
        <p:spPr>
          <a:xfrm>
            <a:off x="609600" y="5334000"/>
            <a:ext cx="477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3"/>
          </p:nvPr>
        </p:nvSpPr>
        <p:spPr>
          <a:xfrm>
            <a:off x="6705600" y="3276600"/>
            <a:ext cx="4470400" cy="114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5921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D89E1A64-8925-4694-935C-549F3F121541}" type="slidenum">
              <a:rPr lang="en-US" altLang="en-US"/>
              <a:pPr/>
              <a:t>‹#›</a:t>
            </a:fld>
            <a:endParaRPr lang="en-US" altLang="en-US" dirty="0"/>
          </a:p>
        </p:txBody>
      </p:sp>
    </p:spTree>
    <p:extLst>
      <p:ext uri="{BB962C8B-B14F-4D97-AF65-F5344CB8AC3E}">
        <p14:creationId xmlns:p14="http://schemas.microsoft.com/office/powerpoint/2010/main" val="854512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69029687-7D02-4863-BDE5-3933E3D76261}" type="slidenum">
              <a:rPr lang="en-US" altLang="en-US"/>
              <a:pPr/>
              <a:t>‹#›</a:t>
            </a:fld>
            <a:endParaRPr lang="en-US" altLang="en-US" dirty="0"/>
          </a:p>
        </p:txBody>
      </p:sp>
    </p:spTree>
    <p:extLst>
      <p:ext uri="{BB962C8B-B14F-4D97-AF65-F5344CB8AC3E}">
        <p14:creationId xmlns:p14="http://schemas.microsoft.com/office/powerpoint/2010/main" val="888601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B2B936F4-DAF1-466C-9926-84C0E9DBDBAB}" type="slidenum">
              <a:rPr lang="en-US" altLang="en-US"/>
              <a:pPr/>
              <a:t>‹#›</a:t>
            </a:fld>
            <a:endParaRPr lang="en-US" altLang="en-US" dirty="0"/>
          </a:p>
        </p:txBody>
      </p:sp>
    </p:spTree>
    <p:extLst>
      <p:ext uri="{BB962C8B-B14F-4D97-AF65-F5344CB8AC3E}">
        <p14:creationId xmlns:p14="http://schemas.microsoft.com/office/powerpoint/2010/main" val="1118928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F00322A-06F6-4D12-AF69-AA15B3F46D4C}" type="slidenum">
              <a:rPr lang="en-US" altLang="en-US"/>
              <a:pPr/>
              <a:t>‹#›</a:t>
            </a:fld>
            <a:endParaRPr lang="en-US" altLang="en-US" dirty="0"/>
          </a:p>
        </p:txBody>
      </p:sp>
    </p:spTree>
    <p:extLst>
      <p:ext uri="{BB962C8B-B14F-4D97-AF65-F5344CB8AC3E}">
        <p14:creationId xmlns:p14="http://schemas.microsoft.com/office/powerpoint/2010/main" val="3875235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 y="0"/>
            <a:ext cx="12188952"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87680" y="1143000"/>
            <a:ext cx="1170432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Rectangle 6"/>
          <p:cNvSpPr>
            <a:spLocks noGrp="1" noChangeArrowheads="1"/>
          </p:cNvSpPr>
          <p:nvPr>
            <p:ph type="sldNum" sz="quarter" idx="4"/>
          </p:nvPr>
        </p:nvSpPr>
        <p:spPr bwMode="auto">
          <a:xfrm>
            <a:off x="11643360" y="6629400"/>
            <a:ext cx="548640" cy="228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hangingPunct="1">
              <a:defRPr sz="1400" b="1"/>
            </a:lvl1pPr>
          </a:lstStyle>
          <a:p>
            <a:fld id="{4C9C60DF-F7E3-4B7C-BB3D-C63D08073D22}"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sldLayoutIdLst>
    <p:sldLayoutId id="2147483851" r:id="rId1"/>
    <p:sldLayoutId id="2147483841" r:id="rId2"/>
    <p:sldLayoutId id="2147483842" r:id="rId3"/>
    <p:sldLayoutId id="2147483843" r:id="rId4"/>
    <p:sldLayoutId id="2147483852" r:id="rId5"/>
    <p:sldLayoutId id="2147483844" r:id="rId6"/>
    <p:sldLayoutId id="2147483845" r:id="rId7"/>
    <p:sldLayoutId id="2147483846" r:id="rId8"/>
    <p:sldLayoutId id="2147483847" r:id="rId9"/>
    <p:sldLayoutId id="2147483848" r:id="rId10"/>
    <p:sldLayoutId id="2147483849" r:id="rId11"/>
    <p:sldLayoutId id="2147483850" r:id="rId12"/>
  </p:sldLayoutIdLst>
  <p:hf hdr="0" ftr="0" dt="0"/>
  <p:txStyles>
    <p:titleStyle>
      <a:lvl1pPr algn="ctr" rtl="0" eaLnBrk="0" fontAlgn="base" hangingPunct="0">
        <a:spcBef>
          <a:spcPct val="0"/>
        </a:spcBef>
        <a:spcAft>
          <a:spcPct val="0"/>
        </a:spcAft>
        <a:defRPr sz="4800" b="1">
          <a:solidFill>
            <a:schemeClr val="tx1"/>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ts val="600"/>
        </a:spcBef>
        <a:spcAft>
          <a:spcPct val="0"/>
        </a:spcAft>
        <a:buClr>
          <a:schemeClr val="tx1"/>
        </a:buClr>
        <a:buFont typeface="Cambria" panose="02040503050406030204" pitchFamily="18" charset="0"/>
        <a:buChar char="◙"/>
        <a:defRPr sz="2800" baseline="0">
          <a:solidFill>
            <a:schemeClr val="tx1"/>
          </a:solidFill>
          <a:latin typeface="+mn-lt"/>
          <a:ea typeface="+mn-ea"/>
          <a:cs typeface="+mn-cs"/>
        </a:defRPr>
      </a:lvl1pPr>
      <a:lvl2pPr marL="685800" indent="-342900" algn="l" rtl="0" eaLnBrk="0" fontAlgn="base" hangingPunct="0">
        <a:spcBef>
          <a:spcPts val="600"/>
        </a:spcBef>
        <a:spcAft>
          <a:spcPct val="0"/>
        </a:spcAft>
        <a:buClr>
          <a:schemeClr val="tx1"/>
        </a:buClr>
        <a:buFont typeface="Arial" panose="020B0604020202020204" pitchFamily="34" charset="0"/>
        <a:buChar char="◘"/>
        <a:defRPr sz="2600" baseline="0">
          <a:solidFill>
            <a:schemeClr val="tx1"/>
          </a:solidFill>
          <a:latin typeface="+mn-lt"/>
          <a:cs typeface="+mn-cs"/>
        </a:defRPr>
      </a:lvl2pPr>
      <a:lvl3pPr marL="1025525" indent="-339725" algn="l" rtl="0" eaLnBrk="0" fontAlgn="base" hangingPunct="0">
        <a:spcBef>
          <a:spcPts val="600"/>
        </a:spcBef>
        <a:spcAft>
          <a:spcPct val="0"/>
        </a:spcAft>
        <a:buClr>
          <a:schemeClr val="tx1"/>
        </a:buClr>
        <a:buFont typeface="Arial" panose="020B0604020202020204" pitchFamily="34" charset="0"/>
        <a:buChar char="■"/>
        <a:defRPr sz="2400" baseline="0">
          <a:solidFill>
            <a:schemeClr val="tx1"/>
          </a:solidFill>
          <a:latin typeface="+mn-lt"/>
          <a:cs typeface="+mn-cs"/>
        </a:defRPr>
      </a:lvl3pPr>
      <a:lvl4pPr marL="1371600" indent="-334963" algn="l" rtl="0" eaLnBrk="0" fontAlgn="base" hangingPunct="0">
        <a:spcBef>
          <a:spcPts val="600"/>
        </a:spcBef>
        <a:spcAft>
          <a:spcPct val="0"/>
        </a:spcAft>
        <a:buClr>
          <a:schemeClr val="tx1"/>
        </a:buClr>
        <a:buFont typeface="Arial" panose="020B0604020202020204" pitchFamily="34" charset="0"/>
        <a:buChar char="□"/>
        <a:defRPr sz="2200" baseline="0">
          <a:solidFill>
            <a:schemeClr val="tx1"/>
          </a:solidFill>
          <a:latin typeface="+mn-lt"/>
          <a:cs typeface="+mn-cs"/>
        </a:defRPr>
      </a:lvl4pPr>
      <a:lvl5pPr marL="1598613" indent="-228600" algn="l" rtl="0" eaLnBrk="0" fontAlgn="base" hangingPunct="0">
        <a:spcBef>
          <a:spcPts val="600"/>
        </a:spcBef>
        <a:spcAft>
          <a:spcPct val="0"/>
        </a:spcAft>
        <a:buClr>
          <a:schemeClr val="tx1"/>
        </a:buClr>
        <a:buFont typeface="Arial" panose="020B0604020202020204" pitchFamily="34" charset="0"/>
        <a:buChar char="▪"/>
        <a:defRPr sz="2000" baseline="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743200"/>
            <a:ext cx="12192000" cy="1371601"/>
          </a:xfrm>
        </p:spPr>
        <p:txBody>
          <a:bodyPr/>
          <a:lstStyle/>
          <a:p>
            <a:pPr lvl="0" eaLnBrk="1" hangingPunct="1">
              <a:lnSpc>
                <a:spcPct val="140000"/>
              </a:lnSpc>
              <a:spcBef>
                <a:spcPct val="50000"/>
              </a:spcBef>
            </a:pPr>
            <a:r>
              <a:rPr lang="en-US" altLang="en-US" b="1" kern="1200" dirty="0">
                <a:solidFill>
                  <a:srgbClr val="000000"/>
                </a:solidFill>
                <a:latin typeface="Arial" panose="020B0604020202020204" pitchFamily="34" charset="0"/>
                <a:cs typeface="Arial" panose="020B0604020202020204" pitchFamily="34" charset="0"/>
              </a:rPr>
              <a:t>Making Decisions</a:t>
            </a:r>
            <a:endParaRPr lang="en-US" dirty="0"/>
          </a:p>
        </p:txBody>
      </p:sp>
    </p:spTree>
    <p:extLst>
      <p:ext uri="{BB962C8B-B14F-4D97-AF65-F5344CB8AC3E}">
        <p14:creationId xmlns:p14="http://schemas.microsoft.com/office/powerpoint/2010/main" val="2888130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if</a:t>
            </a:r>
            <a:r>
              <a:rPr lang="en-US" altLang="en-US" dirty="0"/>
              <a:t> Statement-What Happens</a:t>
            </a:r>
          </a:p>
        </p:txBody>
      </p:sp>
      <p:sp>
        <p:nvSpPr>
          <p:cNvPr id="14339" name="Content Placeholder 2"/>
          <p:cNvSpPr>
            <a:spLocks noGrp="1" noChangeArrowheads="1"/>
          </p:cNvSpPr>
          <p:nvPr>
            <p:ph idx="1"/>
          </p:nvPr>
        </p:nvSpPr>
        <p:spPr/>
        <p:txBody>
          <a:bodyPr/>
          <a:lstStyle/>
          <a:p>
            <a:r>
              <a:rPr lang="en-US" altLang="en-US" dirty="0"/>
              <a:t>Simplest way to make a decision structure in C++ is with the </a:t>
            </a:r>
            <a:r>
              <a:rPr lang="en-US" altLang="en-US" b="1" dirty="0">
                <a:latin typeface="Courier New" panose="02070309020205020404" pitchFamily="49" charset="0"/>
              </a:rPr>
              <a:t>if</a:t>
            </a:r>
            <a:r>
              <a:rPr lang="en-US" altLang="en-US" dirty="0"/>
              <a:t> statement:</a:t>
            </a:r>
          </a:p>
          <a:p>
            <a:pPr marL="1203325" lvl="1">
              <a:buFontTx/>
              <a:buNone/>
            </a:pPr>
            <a:r>
              <a:rPr lang="en-US" altLang="en-US" dirty="0">
                <a:latin typeface="Courier New" panose="02070309020205020404" pitchFamily="49" charset="0"/>
              </a:rPr>
              <a:t>if (</a:t>
            </a:r>
            <a:r>
              <a:rPr lang="en-US" altLang="en-US" i="1" dirty="0">
                <a:latin typeface="Courier New" panose="02070309020205020404" pitchFamily="49" charset="0"/>
              </a:rPr>
              <a:t>expression</a:t>
            </a:r>
            <a:r>
              <a:rPr lang="en-US" altLang="en-US" dirty="0">
                <a:latin typeface="Courier New" panose="02070309020205020404" pitchFamily="49" charset="0"/>
              </a:rPr>
              <a:t>)</a:t>
            </a:r>
          </a:p>
          <a:p>
            <a:pPr marL="1941513" lvl="1">
              <a:buNone/>
            </a:pPr>
            <a:r>
              <a:rPr lang="en-US" altLang="en-US" i="1" dirty="0">
                <a:latin typeface="Courier New" panose="02070309020205020404" pitchFamily="49" charset="0"/>
              </a:rPr>
              <a:t>statement</a:t>
            </a:r>
            <a:r>
              <a:rPr lang="en-US" altLang="en-US" dirty="0">
                <a:latin typeface="Courier New" panose="02070309020205020404" pitchFamily="49" charset="0"/>
              </a:rPr>
              <a:t>;</a:t>
            </a:r>
            <a:endParaRPr lang="en-US" altLang="en-US" dirty="0"/>
          </a:p>
          <a:p>
            <a:pPr lvl="1"/>
            <a:r>
              <a:rPr lang="en-US" altLang="en-US" dirty="0"/>
              <a:t>If the value of the </a:t>
            </a:r>
            <a:r>
              <a:rPr lang="en-US" altLang="en-US" i="1" dirty="0">
                <a:latin typeface="Courier New" panose="02070309020205020404" pitchFamily="49" charset="0"/>
              </a:rPr>
              <a:t>expression</a:t>
            </a:r>
            <a:r>
              <a:rPr lang="en-US" altLang="en-US" dirty="0"/>
              <a:t> inside the parenthesis is </a:t>
            </a:r>
            <a:r>
              <a:rPr lang="en-US" altLang="en-US" dirty="0">
                <a:latin typeface="Courier New" panose="02070309020205020404" pitchFamily="49" charset="0"/>
              </a:rPr>
              <a:t>true</a:t>
            </a:r>
            <a:r>
              <a:rPr lang="en-US" altLang="en-US" dirty="0"/>
              <a:t>, then the very next </a:t>
            </a:r>
            <a:r>
              <a:rPr lang="en-US" altLang="en-US" i="1" dirty="0">
                <a:latin typeface="Courier New" panose="02070309020205020404" pitchFamily="49" charset="0"/>
              </a:rPr>
              <a:t>statement</a:t>
            </a:r>
            <a:r>
              <a:rPr lang="en-US" altLang="en-US" dirty="0"/>
              <a:t> block is executed.</a:t>
            </a:r>
          </a:p>
          <a:p>
            <a:pPr lvl="1"/>
            <a:r>
              <a:rPr lang="en-US" altLang="en-US" dirty="0"/>
              <a:t>Otherwise, If the value of the </a:t>
            </a:r>
            <a:r>
              <a:rPr lang="en-US" altLang="en-US" i="1" dirty="0">
                <a:latin typeface="Courier New" panose="02070309020205020404" pitchFamily="49" charset="0"/>
              </a:rPr>
              <a:t>expression</a:t>
            </a:r>
            <a:r>
              <a:rPr lang="en-US" altLang="en-US" dirty="0">
                <a:latin typeface="Courier New" panose="02070309020205020404" pitchFamily="49" charset="0"/>
              </a:rPr>
              <a:t> </a:t>
            </a:r>
            <a:r>
              <a:rPr lang="en-US" altLang="en-US" dirty="0"/>
              <a:t>is </a:t>
            </a:r>
            <a:r>
              <a:rPr lang="en-US" altLang="en-US" dirty="0">
                <a:latin typeface="Courier New" panose="02070309020205020404" pitchFamily="49" charset="0"/>
              </a:rPr>
              <a:t>false</a:t>
            </a:r>
            <a:r>
              <a:rPr lang="en-US" altLang="en-US" dirty="0"/>
              <a:t>, then </a:t>
            </a:r>
            <a:r>
              <a:rPr lang="en-US" altLang="en-US" i="1" dirty="0">
                <a:latin typeface="Courier New" panose="02070309020205020404" pitchFamily="49" charset="0"/>
              </a:rPr>
              <a:t>statement</a:t>
            </a:r>
            <a:r>
              <a:rPr lang="en-US" altLang="en-US" dirty="0"/>
              <a:t> block is skipped.</a:t>
            </a:r>
          </a:p>
          <a:p>
            <a:r>
              <a:rPr lang="en-US" altLang="en-US" dirty="0"/>
              <a:t>The </a:t>
            </a:r>
            <a:r>
              <a:rPr lang="en-US" altLang="en-US" sz="2600" i="1" dirty="0">
                <a:latin typeface="Courier New" panose="02070309020205020404" pitchFamily="49" charset="0"/>
              </a:rPr>
              <a:t>statement</a:t>
            </a:r>
            <a:r>
              <a:rPr lang="en-US" altLang="en-US" dirty="0"/>
              <a:t> block is conditionally executed because it only executes under the condition that the </a:t>
            </a:r>
            <a:r>
              <a:rPr lang="en-US" altLang="en-US" sz="2600" i="1" dirty="0">
                <a:latin typeface="Courier New" panose="02070309020205020404" pitchFamily="49" charset="0"/>
              </a:rPr>
              <a:t>expression</a:t>
            </a:r>
            <a:r>
              <a:rPr lang="en-US" altLang="en-US" dirty="0"/>
              <a:t> in the parentheses is true.</a:t>
            </a:r>
          </a:p>
        </p:txBody>
      </p:sp>
      <p:sp>
        <p:nvSpPr>
          <p:cNvPr id="2" name="Slide Number Placeholder 1">
            <a:extLst>
              <a:ext uri="{FF2B5EF4-FFF2-40B4-BE49-F238E27FC236}">
                <a16:creationId xmlns:a16="http://schemas.microsoft.com/office/drawing/2014/main" id="{C46D9E0D-7224-677A-EAF7-3ABCE735F266}"/>
              </a:ext>
            </a:extLst>
          </p:cNvPr>
          <p:cNvSpPr>
            <a:spLocks noGrp="1"/>
          </p:cNvSpPr>
          <p:nvPr>
            <p:ph type="sldNum" sz="quarter" idx="10"/>
          </p:nvPr>
        </p:nvSpPr>
        <p:spPr/>
        <p:txBody>
          <a:bodyPr/>
          <a:lstStyle/>
          <a:p>
            <a:fld id="{AF21CD36-ACAC-4307-B4A1-0AFDDC346CB3}" type="slidenum">
              <a:rPr lang="en-US" altLang="en-US" smtClean="0"/>
              <a:pPr/>
              <a:t>10</a:t>
            </a:fld>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Courier New" panose="02070309020205020404" pitchFamily="49" charset="0"/>
                <a:cs typeface="Courier New" panose="02070309020205020404" pitchFamily="49" charset="0"/>
              </a:rPr>
              <a:t>if</a:t>
            </a:r>
            <a:r>
              <a:rPr lang="en-US" altLang="en-US" dirty="0"/>
              <a:t> Statement</a:t>
            </a:r>
            <a:r>
              <a:rPr lang="en-US" altLang="en-US" sz="1800" dirty="0"/>
              <a:t> (1 of 2)</a:t>
            </a:r>
            <a:endParaRPr lang="en-US" sz="1800" dirty="0"/>
          </a:p>
        </p:txBody>
      </p:sp>
      <p:sp>
        <p:nvSpPr>
          <p:cNvPr id="5" name="Content Placeholder 4">
            <a:extLst>
              <a:ext uri="{FF2B5EF4-FFF2-40B4-BE49-F238E27FC236}">
                <a16:creationId xmlns:a16="http://schemas.microsoft.com/office/drawing/2014/main" id="{9223D83C-7A05-F148-46F3-84F79E083CAF}"/>
              </a:ext>
            </a:extLst>
          </p:cNvPr>
          <p:cNvSpPr>
            <a:spLocks noGrp="1"/>
          </p:cNvSpPr>
          <p:nvPr>
            <p:ph idx="1"/>
          </p:nvPr>
        </p:nvSpPr>
        <p:spPr/>
        <p:txBody>
          <a:bodyPr/>
          <a:lstStyle/>
          <a:p>
            <a:pPr marL="0" indent="0">
              <a:buNone/>
            </a:pPr>
            <a:r>
              <a:rPr lang="en-US" b="1" dirty="0"/>
              <a:t>Example-2</a:t>
            </a:r>
          </a:p>
        </p:txBody>
      </p:sp>
      <p:sp>
        <p:nvSpPr>
          <p:cNvPr id="3" name="Slide Number Placeholder 2">
            <a:extLst>
              <a:ext uri="{FF2B5EF4-FFF2-40B4-BE49-F238E27FC236}">
                <a16:creationId xmlns:a16="http://schemas.microsoft.com/office/drawing/2014/main" id="{4A825B7B-89BA-A107-FB92-BAFAFCC22645}"/>
              </a:ext>
            </a:extLst>
          </p:cNvPr>
          <p:cNvSpPr>
            <a:spLocks noGrp="1"/>
          </p:cNvSpPr>
          <p:nvPr>
            <p:ph type="sldNum" sz="quarter" idx="10"/>
          </p:nvPr>
        </p:nvSpPr>
        <p:spPr/>
        <p:txBody>
          <a:bodyPr/>
          <a:lstStyle/>
          <a:p>
            <a:fld id="{AF21CD36-ACAC-4307-B4A1-0AFDDC346CB3}" type="slidenum">
              <a:rPr lang="en-US" altLang="en-US" smtClean="0"/>
              <a:pPr/>
              <a:t>11</a:t>
            </a:fld>
            <a:endParaRPr lang="en-US" altLang="en-US" dirty="0"/>
          </a:p>
        </p:txBody>
      </p:sp>
      <p:pic>
        <p:nvPicPr>
          <p:cNvPr id="4" name="Picture 1" descr="The screenshot shows a program source code to average three test scores. The constant or variable and their description are as follows: constant int high underscore score equals 95; A high score is greater than 95, int score 1, score 2, and score 3; To hold three test scores, and double average; to hold the average score.&#10;"/>
          <p:cNvPicPr>
            <a:picLocks noChangeAspect="1" noChangeArrowheads="1"/>
          </p:cNvPicPr>
          <p:nvPr/>
        </p:nvPicPr>
        <p:blipFill rotWithShape="1">
          <a:blip r:embed="rId2">
            <a:extLst>
              <a:ext uri="{28A0092B-C50C-407E-A947-70E740481C1C}">
                <a14:useLocalDpi xmlns:a14="http://schemas.microsoft.com/office/drawing/2010/main" val="0"/>
              </a:ext>
            </a:extLst>
          </a:blip>
          <a:srcRect t="16568"/>
          <a:stretch/>
        </p:blipFill>
        <p:spPr bwMode="auto">
          <a:xfrm>
            <a:off x="1524" y="1676400"/>
            <a:ext cx="12188952"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5096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p:txBody>
          <a:bodyPr/>
          <a:lstStyle/>
          <a:p>
            <a:r>
              <a:rPr lang="en-US" altLang="en-US" b="1" dirty="0">
                <a:latin typeface="Courier New" panose="02070309020205020404" pitchFamily="49" charset="0"/>
                <a:cs typeface="Courier New" panose="02070309020205020404" pitchFamily="49" charset="0"/>
              </a:rPr>
              <a:t>if</a:t>
            </a:r>
            <a:r>
              <a:rPr lang="en-US" altLang="en-US" dirty="0"/>
              <a:t> Statement</a:t>
            </a:r>
            <a:r>
              <a:rPr lang="en-US" altLang="en-US" sz="1800" dirty="0"/>
              <a:t> (2 of 2)</a:t>
            </a:r>
          </a:p>
        </p:txBody>
      </p:sp>
      <p:pic>
        <p:nvPicPr>
          <p:cNvPr id="16387" name="Picture 1" descr="The screenshot shows a program source code to average three test scores. The constant or variable and their description are as follows: constant int high underscore score equals 95; A high score is greater than 95, int score 1, score 2, and score 3; To hold three test scores, and double average; to hold the average score. The statement gets the three test scores and calculates and displays the average score. The program executes the if statement, if the average is greater than the high score. The text reads, 'Congratulations! That's a high score! backslash n escape sequence.&quot; The screenshot shows the program output with example input in bold. The program asks the user to enter the three test scores to get an average. The first input reads, Enter 3 test scores and I will average them. The input is 80, 90, 70 in bold. The output reads, Your average is 80.0. The second input reads, Enter 3 test scores and I will average them. The input is 100, 100, 100 in bold. The output reads, Your average is 100.0 Congratulations! That's a high score! The button to press enter is next to each sequence of input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94" y="1188720"/>
            <a:ext cx="7632813"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222F3C38-F14C-6937-92C7-A39FB248566A}"/>
              </a:ext>
            </a:extLst>
          </p:cNvPr>
          <p:cNvSpPr>
            <a:spLocks noGrp="1"/>
          </p:cNvSpPr>
          <p:nvPr>
            <p:ph type="sldNum" sz="quarter" idx="10"/>
          </p:nvPr>
        </p:nvSpPr>
        <p:spPr/>
        <p:txBody>
          <a:bodyPr/>
          <a:lstStyle/>
          <a:p>
            <a:fld id="{AF21CD36-ACAC-4307-B4A1-0AFDDC346CB3}" type="slidenum">
              <a:rPr lang="en-US" altLang="en-US" smtClean="0"/>
              <a:pPr/>
              <a:t>12</a:t>
            </a:fld>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400" dirty="0"/>
              <a:t>Flowchart for Program 4-2 Lines 22 and 23</a:t>
            </a:r>
          </a:p>
        </p:txBody>
      </p:sp>
      <p:sp>
        <p:nvSpPr>
          <p:cNvPr id="4" name="Content Placeholder 3">
            <a:extLst>
              <a:ext uri="{FF2B5EF4-FFF2-40B4-BE49-F238E27FC236}">
                <a16:creationId xmlns:a16="http://schemas.microsoft.com/office/drawing/2014/main" id="{92956C4C-6B5B-E6F5-2433-664D64FF78B1}"/>
              </a:ext>
            </a:extLst>
          </p:cNvPr>
          <p:cNvSpPr>
            <a:spLocks noGrp="1"/>
          </p:cNvSpPr>
          <p:nvPr>
            <p:ph idx="1"/>
          </p:nvPr>
        </p:nvSpPr>
        <p:spPr/>
        <p:txBody>
          <a:bodyPr/>
          <a:lstStyle/>
          <a:p>
            <a:r>
              <a:rPr lang="en-US" dirty="0"/>
              <a:t>Following figure shows the logic of this </a:t>
            </a:r>
            <a:r>
              <a:rPr lang="en-US" b="1" dirty="0">
                <a:latin typeface="Courier New" panose="02070309020205020404" pitchFamily="49" charset="0"/>
              </a:rPr>
              <a:t>if</a:t>
            </a:r>
            <a:r>
              <a:rPr lang="en-US" dirty="0"/>
              <a:t> statement.</a:t>
            </a:r>
          </a:p>
        </p:txBody>
      </p:sp>
      <p:sp>
        <p:nvSpPr>
          <p:cNvPr id="3" name="Slide Number Placeholder 2">
            <a:extLst>
              <a:ext uri="{FF2B5EF4-FFF2-40B4-BE49-F238E27FC236}">
                <a16:creationId xmlns:a16="http://schemas.microsoft.com/office/drawing/2014/main" id="{BC3649F9-464A-F72D-6169-94D95EC38DA0}"/>
              </a:ext>
            </a:extLst>
          </p:cNvPr>
          <p:cNvSpPr>
            <a:spLocks noGrp="1"/>
          </p:cNvSpPr>
          <p:nvPr>
            <p:ph type="sldNum" sz="quarter" idx="10"/>
          </p:nvPr>
        </p:nvSpPr>
        <p:spPr/>
        <p:txBody>
          <a:bodyPr/>
          <a:lstStyle/>
          <a:p>
            <a:fld id="{69029687-7D02-4863-BDE5-3933E3D76261}" type="slidenum">
              <a:rPr lang="en-US" altLang="en-US" smtClean="0"/>
              <a:pPr/>
              <a:t>13</a:t>
            </a:fld>
            <a:endParaRPr lang="en-US" altLang="en-US" dirty="0"/>
          </a:p>
        </p:txBody>
      </p:sp>
      <p:pic>
        <p:nvPicPr>
          <p:cNvPr id="17411" name="Picture 3" descr="The screenshot shows a flowchart for an if statement. If the average is a high score, congratulate the user. If the average is greater than the high score, display the message, &quot;Congratulations! That's a high score! backslash n escape sequence.&quot; The program checks if the average is greater than 95. If true, Display &quot;Congratulations! That's a high score!&quot; If false, skip the statement and exit the program.&#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869260"/>
            <a:ext cx="7315200" cy="4988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title"/>
          </p:nvPr>
        </p:nvSpPr>
        <p:spPr/>
        <p:txBody>
          <a:bodyPr/>
          <a:lstStyle/>
          <a:p>
            <a:r>
              <a:rPr lang="en-US" altLang="en-US" b="1" dirty="0">
                <a:latin typeface="Courier New" panose="02070309020205020404" pitchFamily="49" charset="0"/>
                <a:cs typeface="Courier New" panose="02070309020205020404" pitchFamily="49" charset="0"/>
              </a:rPr>
              <a:t>if</a:t>
            </a:r>
            <a:r>
              <a:rPr lang="en-US" altLang="en-US" dirty="0"/>
              <a:t> Statement Notes</a:t>
            </a:r>
          </a:p>
        </p:txBody>
      </p:sp>
      <p:sp>
        <p:nvSpPr>
          <p:cNvPr id="18435" name="Content Placeholder 2"/>
          <p:cNvSpPr>
            <a:spLocks noGrp="1" noChangeArrowheads="1"/>
          </p:cNvSpPr>
          <p:nvPr>
            <p:ph idx="1"/>
          </p:nvPr>
        </p:nvSpPr>
        <p:spPr/>
        <p:txBody>
          <a:bodyPr/>
          <a:lstStyle/>
          <a:p>
            <a:pPr>
              <a:spcBef>
                <a:spcPts val="300"/>
              </a:spcBef>
            </a:pPr>
            <a:r>
              <a:rPr lang="en-US" altLang="en-US" dirty="0"/>
              <a:t>Be Careful with Semicolons </a:t>
            </a:r>
            <a:r>
              <a:rPr lang="en-US" altLang="en-US" sz="2800" dirty="0">
                <a:latin typeface="Courier New" panose="02070309020205020404" pitchFamily="49" charset="0"/>
              </a:rPr>
              <a:t>;</a:t>
            </a:r>
            <a:r>
              <a:rPr lang="en-US" altLang="en-US" dirty="0"/>
              <a:t>. Semicolons do not mark the end of a line, but the end of a complete C++ statement.</a:t>
            </a:r>
          </a:p>
          <a:p>
            <a:pPr>
              <a:spcBef>
                <a:spcPts val="300"/>
              </a:spcBef>
            </a:pPr>
            <a:r>
              <a:rPr lang="en-US" altLang="en-US" dirty="0"/>
              <a:t>The </a:t>
            </a:r>
            <a:r>
              <a:rPr lang="en-US" altLang="en-US" b="1" dirty="0">
                <a:latin typeface="Courier New" panose="02070309020205020404" pitchFamily="49" charset="0"/>
              </a:rPr>
              <a:t>if</a:t>
            </a:r>
            <a:r>
              <a:rPr lang="en-US" altLang="en-US" dirty="0"/>
              <a:t> statement is not complete without the conditionally executed statement that comes after </a:t>
            </a:r>
            <a:r>
              <a:rPr lang="en-US" altLang="en-US" b="1" dirty="0">
                <a:latin typeface="Courier New" panose="02070309020205020404" pitchFamily="49" charset="0"/>
              </a:rPr>
              <a:t>if</a:t>
            </a:r>
            <a:r>
              <a:rPr lang="en-US" altLang="en-US" sz="2800" dirty="0"/>
              <a:t> (</a:t>
            </a:r>
            <a:r>
              <a:rPr lang="en-US" altLang="en-US" sz="2800" i="1" dirty="0">
                <a:latin typeface="Courier New" panose="02070309020205020404" pitchFamily="49" charset="0"/>
              </a:rPr>
              <a:t>expression</a:t>
            </a:r>
            <a:r>
              <a:rPr lang="en-US" altLang="en-US" sz="2800" dirty="0">
                <a:latin typeface="Courier New" panose="02070309020205020404" pitchFamily="49" charset="0"/>
              </a:rPr>
              <a:t>)</a:t>
            </a:r>
            <a:r>
              <a:rPr lang="en-US" altLang="en-US" dirty="0"/>
              <a:t>portion .</a:t>
            </a:r>
          </a:p>
          <a:p>
            <a:pPr>
              <a:spcBef>
                <a:spcPts val="300"/>
              </a:spcBef>
            </a:pPr>
            <a:r>
              <a:rPr lang="en-US" altLang="en-US" dirty="0"/>
              <a:t>Do</a:t>
            </a:r>
            <a:r>
              <a:rPr lang="en-US" altLang="en-US" sz="2800" dirty="0"/>
              <a:t> not place </a:t>
            </a:r>
            <a:r>
              <a:rPr lang="en-US" altLang="en-US" sz="2800" dirty="0">
                <a:latin typeface="Courier New" panose="02070309020205020404" pitchFamily="49" charset="0"/>
              </a:rPr>
              <a:t>;</a:t>
            </a:r>
            <a:r>
              <a:rPr lang="en-US" altLang="en-US" sz="2800" dirty="0"/>
              <a:t> after the </a:t>
            </a:r>
            <a:r>
              <a:rPr lang="en-US" altLang="en-US" b="1" dirty="0">
                <a:latin typeface="Courier New" panose="02070309020205020404" pitchFamily="49" charset="0"/>
              </a:rPr>
              <a:t>if</a:t>
            </a:r>
            <a:r>
              <a:rPr lang="en-US" altLang="en-US" sz="2800" dirty="0"/>
              <a:t> (</a:t>
            </a:r>
            <a:r>
              <a:rPr lang="en-US" altLang="en-US" sz="2800" i="1" dirty="0">
                <a:latin typeface="Courier New" panose="02070309020205020404" pitchFamily="49" charset="0"/>
              </a:rPr>
              <a:t>expression</a:t>
            </a:r>
            <a:r>
              <a:rPr lang="en-US" altLang="en-US" sz="2800" dirty="0">
                <a:latin typeface="Courier New" panose="02070309020205020404" pitchFamily="49" charset="0"/>
              </a:rPr>
              <a:t>)</a:t>
            </a:r>
            <a:r>
              <a:rPr lang="en-US" altLang="en-US" dirty="0"/>
              <a:t>portion of </a:t>
            </a:r>
            <a:r>
              <a:rPr lang="en-US" altLang="en-US" sz="2800" b="1" dirty="0">
                <a:latin typeface="Courier New" panose="02070309020205020404" pitchFamily="49" charset="0"/>
              </a:rPr>
              <a:t>if</a:t>
            </a:r>
            <a:r>
              <a:rPr lang="en-US" altLang="en-US" dirty="0"/>
              <a:t> statement</a:t>
            </a:r>
          </a:p>
          <a:p>
            <a:pPr>
              <a:spcBef>
                <a:spcPts val="300"/>
              </a:spcBef>
            </a:pPr>
            <a:r>
              <a:rPr lang="en-US" altLang="en-US" sz="2800" dirty="0"/>
              <a:t>Place </a:t>
            </a:r>
            <a:r>
              <a:rPr lang="en-US" altLang="en-US" sz="2800" i="1" dirty="0">
                <a:latin typeface="Courier New" panose="02070309020205020404" pitchFamily="49" charset="0"/>
              </a:rPr>
              <a:t>statement</a:t>
            </a:r>
            <a:r>
              <a:rPr lang="en-US" altLang="en-US" sz="2800" dirty="0">
                <a:latin typeface="Courier New" panose="02070309020205020404" pitchFamily="49" charset="0"/>
              </a:rPr>
              <a:t>;</a:t>
            </a:r>
            <a:r>
              <a:rPr lang="en-US" altLang="en-US" sz="2800" dirty="0"/>
              <a:t> on a separate line after </a:t>
            </a:r>
            <a:r>
              <a:rPr lang="en-US" altLang="en-US" sz="2800" dirty="0">
                <a:latin typeface="Courier New" panose="02070309020205020404" pitchFamily="49" charset="0"/>
              </a:rPr>
              <a:t>(</a:t>
            </a:r>
            <a:r>
              <a:rPr lang="en-US" altLang="en-US" sz="2800" i="1" dirty="0">
                <a:latin typeface="Courier New" panose="02070309020205020404" pitchFamily="49" charset="0"/>
              </a:rPr>
              <a:t>expression</a:t>
            </a:r>
            <a:r>
              <a:rPr lang="en-US" altLang="en-US" sz="2800" dirty="0">
                <a:latin typeface="Courier New" panose="02070309020205020404" pitchFamily="49" charset="0"/>
              </a:rPr>
              <a:t>)</a:t>
            </a:r>
            <a:r>
              <a:rPr lang="en-US" altLang="en-US" sz="2800" dirty="0"/>
              <a:t>, indented. Indentation and spacing are for the human readers of a program, not for the compiler.</a:t>
            </a:r>
          </a:p>
          <a:p>
            <a:pPr marL="914400" indent="0">
              <a:spcBef>
                <a:spcPts val="300"/>
              </a:spcBef>
              <a:buNone/>
            </a:pPr>
            <a:r>
              <a:rPr lang="en-US" altLang="en-US" sz="2400" dirty="0">
                <a:latin typeface="Courier New" panose="02070309020205020404" pitchFamily="49" charset="0"/>
              </a:rPr>
              <a:t>if (score &gt; 90)</a:t>
            </a:r>
          </a:p>
          <a:p>
            <a:pPr marL="1463040" lvl="1" indent="0">
              <a:spcBef>
                <a:spcPts val="300"/>
              </a:spcBef>
              <a:buNone/>
            </a:pPr>
            <a:r>
              <a:rPr lang="en-US" altLang="en-US" sz="2400" dirty="0">
                <a:latin typeface="Courier New" panose="02070309020205020404" pitchFamily="49" charset="0"/>
              </a:rPr>
              <a:t>grade = 'A';</a:t>
            </a:r>
            <a:endParaRPr lang="en-US" altLang="en-US" sz="2400" dirty="0"/>
          </a:p>
          <a:p>
            <a:pPr>
              <a:spcBef>
                <a:spcPts val="300"/>
              </a:spcBef>
            </a:pPr>
            <a:r>
              <a:rPr lang="en-US" altLang="en-US" sz="2800" dirty="0"/>
              <a:t>Be careful testing </a:t>
            </a:r>
            <a:r>
              <a:rPr lang="en-US" altLang="en-US" b="1" dirty="0">
                <a:latin typeface="Courier New" panose="02070309020205020404" pitchFamily="49" charset="0"/>
              </a:rPr>
              <a:t>float</a:t>
            </a:r>
            <a:r>
              <a:rPr lang="en-US" altLang="en-US" sz="2800" dirty="0"/>
              <a:t>s and </a:t>
            </a:r>
            <a:r>
              <a:rPr lang="en-US" altLang="en-US" b="1" dirty="0">
                <a:latin typeface="Courier New" panose="02070309020205020404" pitchFamily="49" charset="0"/>
              </a:rPr>
              <a:t>double</a:t>
            </a:r>
            <a:r>
              <a:rPr lang="en-US" altLang="en-US" sz="2800" dirty="0"/>
              <a:t>s for equality (==).</a:t>
            </a:r>
          </a:p>
          <a:p>
            <a:pPr>
              <a:spcBef>
                <a:spcPts val="300"/>
              </a:spcBef>
            </a:pPr>
            <a:r>
              <a:rPr lang="en-US" altLang="en-US" sz="2800" dirty="0">
                <a:latin typeface="Courier New" panose="02070309020205020404" pitchFamily="49" charset="0"/>
              </a:rPr>
              <a:t>0</a:t>
            </a:r>
            <a:r>
              <a:rPr lang="en-US" altLang="en-US" sz="2800" dirty="0"/>
              <a:t> is </a:t>
            </a:r>
            <a:r>
              <a:rPr lang="en-US" altLang="en-US" b="1" dirty="0">
                <a:latin typeface="Courier New" panose="02070309020205020404" pitchFamily="49" charset="0"/>
              </a:rPr>
              <a:t>false</a:t>
            </a:r>
            <a:r>
              <a:rPr lang="en-US" altLang="en-US" sz="2800" dirty="0"/>
              <a:t>; any other value is </a:t>
            </a:r>
            <a:r>
              <a:rPr lang="en-US" altLang="en-US" b="1" dirty="0">
                <a:latin typeface="Courier New" panose="02070309020205020404" pitchFamily="49" charset="0"/>
              </a:rPr>
              <a:t>true</a:t>
            </a:r>
            <a:r>
              <a:rPr lang="en-US" altLang="en-US" dirty="0"/>
              <a:t>. This means that any value, even a negative number, represents as </a:t>
            </a:r>
            <a:r>
              <a:rPr lang="en-US" altLang="en-US" b="1" dirty="0">
                <a:latin typeface="Courier New" panose="02070309020205020404" pitchFamily="49" charset="0"/>
              </a:rPr>
              <a:t>true</a:t>
            </a:r>
            <a:r>
              <a:rPr lang="en-US" altLang="en-US" dirty="0"/>
              <a:t> as long as it is not 0.</a:t>
            </a:r>
          </a:p>
        </p:txBody>
      </p:sp>
      <p:sp>
        <p:nvSpPr>
          <p:cNvPr id="2" name="Slide Number Placeholder 1">
            <a:extLst>
              <a:ext uri="{FF2B5EF4-FFF2-40B4-BE49-F238E27FC236}">
                <a16:creationId xmlns:a16="http://schemas.microsoft.com/office/drawing/2014/main" id="{A871E7F6-EDAE-0371-C6EB-946F40610F66}"/>
              </a:ext>
            </a:extLst>
          </p:cNvPr>
          <p:cNvSpPr>
            <a:spLocks noGrp="1"/>
          </p:cNvSpPr>
          <p:nvPr>
            <p:ph type="sldNum" sz="quarter" idx="10"/>
          </p:nvPr>
        </p:nvSpPr>
        <p:spPr/>
        <p:txBody>
          <a:bodyPr/>
          <a:lstStyle/>
          <a:p>
            <a:fld id="{AF21CD36-ACAC-4307-B4A1-0AFDDC346CB3}" type="slidenum">
              <a:rPr lang="en-US" altLang="en-US" smtClean="0"/>
              <a:pPr/>
              <a:t>14</a:t>
            </a:fld>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p:txBody>
          <a:bodyPr/>
          <a:lstStyle/>
          <a:p>
            <a:r>
              <a:rPr lang="en-US" altLang="en-US" dirty="0"/>
              <a:t>Expanding the </a:t>
            </a:r>
            <a:r>
              <a:rPr lang="en-US" altLang="en-US" b="1" dirty="0">
                <a:latin typeface="Courier New" panose="02070309020205020404" pitchFamily="49" charset="0"/>
                <a:cs typeface="Courier New" panose="02070309020205020404" pitchFamily="49" charset="0"/>
              </a:rPr>
              <a:t>if</a:t>
            </a:r>
            <a:r>
              <a:rPr lang="en-US" altLang="en-US" dirty="0"/>
              <a:t> Statement</a:t>
            </a:r>
          </a:p>
        </p:txBody>
      </p:sp>
      <p:sp>
        <p:nvSpPr>
          <p:cNvPr id="20483" name="Content Placeholder 2"/>
          <p:cNvSpPr>
            <a:spLocks noGrp="1" noChangeArrowheads="1"/>
          </p:cNvSpPr>
          <p:nvPr>
            <p:ph idx="1"/>
          </p:nvPr>
        </p:nvSpPr>
        <p:spPr/>
        <p:txBody>
          <a:bodyPr/>
          <a:lstStyle/>
          <a:p>
            <a:r>
              <a:rPr lang="en-US" altLang="en-US" sz="2800" dirty="0"/>
              <a:t>To execute more than one statement as part of an </a:t>
            </a:r>
            <a:r>
              <a:rPr lang="en-US" altLang="en-US" sz="2800" b="1" dirty="0">
                <a:latin typeface="Courier New" panose="02070309020205020404" pitchFamily="49" charset="0"/>
              </a:rPr>
              <a:t>if</a:t>
            </a:r>
            <a:r>
              <a:rPr lang="en-US" altLang="en-US" sz="2800" dirty="0"/>
              <a:t> statement, enclose them in braces </a:t>
            </a:r>
            <a:r>
              <a:rPr lang="en-US" altLang="en-US" sz="2800" dirty="0">
                <a:latin typeface="Courier New" panose="02070309020205020404" pitchFamily="49" charset="0"/>
              </a:rPr>
              <a:t>{ }</a:t>
            </a:r>
            <a:r>
              <a:rPr lang="en-US" altLang="en-US" sz="2800" dirty="0"/>
              <a:t>:</a:t>
            </a:r>
          </a:p>
          <a:p>
            <a:pPr marL="914400" indent="0">
              <a:spcBef>
                <a:spcPts val="0"/>
              </a:spcBef>
              <a:buNone/>
            </a:pPr>
            <a:r>
              <a:rPr lang="en-US" altLang="en-US" dirty="0">
                <a:latin typeface="Courier New" panose="02070309020205020404" pitchFamily="49" charset="0"/>
              </a:rPr>
              <a:t>if (score &gt; 90)</a:t>
            </a:r>
          </a:p>
          <a:p>
            <a:pPr marL="914400" lvl="1" indent="0">
              <a:spcBef>
                <a:spcPts val="0"/>
              </a:spcBef>
              <a:buNone/>
            </a:pPr>
            <a:r>
              <a:rPr lang="en-US" altLang="en-US" sz="2800" dirty="0">
                <a:latin typeface="Courier New" panose="02070309020205020404" pitchFamily="49" charset="0"/>
              </a:rPr>
              <a:t>{</a:t>
            </a:r>
          </a:p>
          <a:p>
            <a:pPr marL="1371600" lvl="1" indent="0">
              <a:spcBef>
                <a:spcPts val="0"/>
              </a:spcBef>
              <a:buNone/>
            </a:pPr>
            <a:r>
              <a:rPr lang="en-US" altLang="en-US" sz="2800" dirty="0">
                <a:latin typeface="Courier New" panose="02070309020205020404" pitchFamily="49" charset="0"/>
              </a:rPr>
              <a:t>grade = 'A';</a:t>
            </a:r>
          </a:p>
          <a:p>
            <a:pPr marL="1371600" lvl="1" indent="0">
              <a:spcBef>
                <a:spcPts val="0"/>
              </a:spcBef>
              <a:buNone/>
            </a:pPr>
            <a:r>
              <a:rPr lang="en-US" altLang="en-US" sz="2800" dirty="0">
                <a:latin typeface="Courier New" panose="02070309020205020404" pitchFamily="49" charset="0"/>
              </a:rPr>
              <a:t>cout &lt;&lt; "Good Job!\n";</a:t>
            </a:r>
          </a:p>
          <a:p>
            <a:pPr marL="914400" lvl="1" indent="0">
              <a:spcBef>
                <a:spcPts val="0"/>
              </a:spcBef>
              <a:buNone/>
            </a:pPr>
            <a:r>
              <a:rPr lang="en-US" altLang="en-US" sz="2800" dirty="0">
                <a:latin typeface="Courier New" panose="02070309020205020404" pitchFamily="49" charset="0"/>
              </a:rPr>
              <a:t>}</a:t>
            </a:r>
            <a:endParaRPr lang="en-US" altLang="en-US" sz="2800" dirty="0"/>
          </a:p>
          <a:p>
            <a:pPr marL="344488" indent="0">
              <a:buNone/>
            </a:pPr>
            <a:r>
              <a:rPr lang="en-US" altLang="en-US" sz="2800" dirty="0"/>
              <a:t> </a:t>
            </a:r>
            <a:r>
              <a:rPr lang="en-US" altLang="en-US" sz="2800" dirty="0">
                <a:latin typeface="Courier New" panose="02070309020205020404" pitchFamily="49" charset="0"/>
              </a:rPr>
              <a:t>{ }</a:t>
            </a:r>
            <a:r>
              <a:rPr lang="en-US" altLang="en-US" sz="2800" dirty="0"/>
              <a:t> creates a </a:t>
            </a:r>
            <a:r>
              <a:rPr lang="en-US" altLang="en-US" sz="2800" u="sng" dirty="0"/>
              <a:t>block</a:t>
            </a:r>
            <a:r>
              <a:rPr lang="en-US" altLang="en-US" sz="2800" dirty="0"/>
              <a:t> of code</a:t>
            </a:r>
          </a:p>
        </p:txBody>
      </p:sp>
      <p:sp>
        <p:nvSpPr>
          <p:cNvPr id="2" name="Slide Number Placeholder 1">
            <a:extLst>
              <a:ext uri="{FF2B5EF4-FFF2-40B4-BE49-F238E27FC236}">
                <a16:creationId xmlns:a16="http://schemas.microsoft.com/office/drawing/2014/main" id="{81E5B231-EE06-98C1-D9D0-CA0F496D79B3}"/>
              </a:ext>
            </a:extLst>
          </p:cNvPr>
          <p:cNvSpPr>
            <a:spLocks noGrp="1"/>
          </p:cNvSpPr>
          <p:nvPr>
            <p:ph type="sldNum" sz="quarter" idx="10"/>
          </p:nvPr>
        </p:nvSpPr>
        <p:spPr/>
        <p:txBody>
          <a:bodyPr/>
          <a:lstStyle/>
          <a:p>
            <a:fld id="{AF21CD36-ACAC-4307-B4A1-0AFDDC346CB3}" type="slidenum">
              <a:rPr lang="en-US" altLang="en-US" smtClean="0"/>
              <a:pPr/>
              <a:t>15</a:t>
            </a:fld>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noChangeArrowheads="1"/>
          </p:cNvSpPr>
          <p:nvPr>
            <p:ph type="title"/>
          </p:nvPr>
        </p:nvSpPr>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if/else</a:t>
            </a:r>
            <a:r>
              <a:rPr lang="en-US" altLang="en-US" dirty="0"/>
              <a:t> statement</a:t>
            </a:r>
            <a:r>
              <a:rPr lang="en-US" altLang="en-US" sz="1800" dirty="0"/>
              <a:t> (1 of 2)</a:t>
            </a:r>
          </a:p>
        </p:txBody>
      </p:sp>
      <p:sp>
        <p:nvSpPr>
          <p:cNvPr id="22531" name="Content Placeholder 2"/>
          <p:cNvSpPr>
            <a:spLocks noGrp="1" noChangeArrowheads="1"/>
          </p:cNvSpPr>
          <p:nvPr>
            <p:ph idx="1"/>
          </p:nvPr>
        </p:nvSpPr>
        <p:spPr/>
        <p:txBody>
          <a:bodyPr/>
          <a:lstStyle/>
          <a:p>
            <a:r>
              <a:rPr lang="en-US" altLang="en-US" dirty="0"/>
              <a:t>The </a:t>
            </a:r>
            <a:r>
              <a:rPr lang="en-US" altLang="en-US" b="1" dirty="0">
                <a:latin typeface="Courier New" panose="02070309020205020404" pitchFamily="49" charset="0"/>
              </a:rPr>
              <a:t>if/else</a:t>
            </a:r>
            <a:r>
              <a:rPr lang="en-US" altLang="en-US" dirty="0"/>
              <a:t> statement provides two possible paths of execution</a:t>
            </a:r>
          </a:p>
          <a:p>
            <a:pPr lvl="1"/>
            <a:r>
              <a:rPr lang="en-US" altLang="en-US" dirty="0"/>
              <a:t>Performs one statement or block if the </a:t>
            </a:r>
            <a:r>
              <a:rPr lang="en-US" altLang="en-US" i="1" dirty="0">
                <a:latin typeface="Courier New" panose="02070309020205020404" pitchFamily="49" charset="0"/>
              </a:rPr>
              <a:t>expression</a:t>
            </a:r>
            <a:r>
              <a:rPr lang="en-US" altLang="en-US" dirty="0"/>
              <a:t> is true, otherwise performs another statement or block.</a:t>
            </a:r>
          </a:p>
          <a:p>
            <a:r>
              <a:rPr lang="en-US" altLang="en-US" dirty="0"/>
              <a:t>General Format of </a:t>
            </a:r>
            <a:r>
              <a:rPr lang="en-US" altLang="en-US" b="1" dirty="0">
                <a:latin typeface="Courier New" panose="02070309020205020404" pitchFamily="49" charset="0"/>
              </a:rPr>
              <a:t>if/else</a:t>
            </a:r>
            <a:r>
              <a:rPr lang="en-US" altLang="en-US" dirty="0"/>
              <a:t> statement is:</a:t>
            </a:r>
          </a:p>
          <a:p>
            <a:pPr marL="731520" indent="0">
              <a:buNone/>
            </a:pPr>
            <a:r>
              <a:rPr lang="en-US" altLang="en-US" sz="2800" dirty="0">
                <a:latin typeface="Courier New" panose="02070309020205020404" pitchFamily="49" charset="0"/>
              </a:rPr>
              <a:t>if (</a:t>
            </a:r>
            <a:r>
              <a:rPr lang="en-US" altLang="en-US" sz="2800" i="1" dirty="0">
                <a:latin typeface="Courier New" panose="02070309020205020404" pitchFamily="49" charset="0"/>
              </a:rPr>
              <a:t>expression</a:t>
            </a:r>
            <a:r>
              <a:rPr lang="en-US" altLang="en-US" sz="2800" dirty="0">
                <a:latin typeface="Courier New" panose="02070309020205020404" pitchFamily="49" charset="0"/>
              </a:rPr>
              <a:t>)</a:t>
            </a:r>
          </a:p>
          <a:p>
            <a:pPr marL="1554480" lvl="1" indent="-182880">
              <a:buNone/>
            </a:pPr>
            <a:r>
              <a:rPr lang="en-US" altLang="en-US" i="1" dirty="0">
                <a:latin typeface="Courier New" panose="02070309020205020404" pitchFamily="49" charset="0"/>
              </a:rPr>
              <a:t>statement1</a:t>
            </a:r>
            <a:r>
              <a:rPr lang="en-US" altLang="en-US" dirty="0">
                <a:latin typeface="Courier New" panose="02070309020205020404" pitchFamily="49" charset="0"/>
              </a:rPr>
              <a:t>; // or block</a:t>
            </a:r>
          </a:p>
          <a:p>
            <a:pPr marL="731520" lvl="1" indent="0">
              <a:buNone/>
            </a:pPr>
            <a:r>
              <a:rPr lang="en-US" altLang="en-US" dirty="0">
                <a:latin typeface="Courier New" panose="02070309020205020404" pitchFamily="49" charset="0"/>
              </a:rPr>
              <a:t>else</a:t>
            </a:r>
          </a:p>
          <a:p>
            <a:pPr marL="1554480" lvl="1" indent="-182880">
              <a:buNone/>
            </a:pPr>
            <a:r>
              <a:rPr lang="en-US" altLang="en-US" i="1" dirty="0">
                <a:latin typeface="Courier New" panose="02070309020205020404" pitchFamily="49" charset="0"/>
              </a:rPr>
              <a:t>statement2</a:t>
            </a:r>
            <a:r>
              <a:rPr lang="en-US" altLang="en-US" dirty="0">
                <a:latin typeface="Courier New" panose="02070309020205020404" pitchFamily="49" charset="0"/>
              </a:rPr>
              <a:t>; // or block</a:t>
            </a:r>
            <a:endParaRPr lang="en-US" altLang="en-US" dirty="0"/>
          </a:p>
        </p:txBody>
      </p:sp>
      <p:sp>
        <p:nvSpPr>
          <p:cNvPr id="2" name="Slide Number Placeholder 1">
            <a:extLst>
              <a:ext uri="{FF2B5EF4-FFF2-40B4-BE49-F238E27FC236}">
                <a16:creationId xmlns:a16="http://schemas.microsoft.com/office/drawing/2014/main" id="{473AB9F4-CA28-EBC6-E6F8-C157FDEE4662}"/>
              </a:ext>
            </a:extLst>
          </p:cNvPr>
          <p:cNvSpPr>
            <a:spLocks noGrp="1"/>
          </p:cNvSpPr>
          <p:nvPr>
            <p:ph type="sldNum" sz="quarter" idx="10"/>
          </p:nvPr>
        </p:nvSpPr>
        <p:spPr/>
        <p:txBody>
          <a:bodyPr/>
          <a:lstStyle/>
          <a:p>
            <a:fld id="{AF21CD36-ACAC-4307-B4A1-0AFDDC346CB3}" type="slidenum">
              <a:rPr lang="en-US" altLang="en-US" smtClean="0"/>
              <a:pPr/>
              <a:t>16</a:t>
            </a:fld>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p:txBody>
          <a:bodyPr/>
          <a:lstStyle/>
          <a:p>
            <a:r>
              <a:rPr lang="en-US" altLang="en-US" b="1" dirty="0">
                <a:latin typeface="Courier New" panose="02070309020205020404" pitchFamily="49" charset="0"/>
                <a:cs typeface="Courier New" panose="02070309020205020404" pitchFamily="49" charset="0"/>
              </a:rPr>
              <a:t>if/else</a:t>
            </a:r>
            <a:r>
              <a:rPr lang="en-US" altLang="en-US" dirty="0"/>
              <a:t>-What Happens</a:t>
            </a:r>
          </a:p>
        </p:txBody>
      </p:sp>
      <p:sp>
        <p:nvSpPr>
          <p:cNvPr id="24579" name="Content Placeholder 2"/>
          <p:cNvSpPr>
            <a:spLocks noGrp="1" noChangeArrowheads="1"/>
          </p:cNvSpPr>
          <p:nvPr>
            <p:ph idx="1"/>
          </p:nvPr>
        </p:nvSpPr>
        <p:spPr/>
        <p:txBody>
          <a:bodyPr/>
          <a:lstStyle/>
          <a:p>
            <a:r>
              <a:rPr lang="en-US" altLang="en-US" dirty="0"/>
              <a:t>To evaluate:</a:t>
            </a:r>
          </a:p>
          <a:p>
            <a:pPr marL="731520" lvl="1" indent="0">
              <a:buNone/>
            </a:pPr>
            <a:r>
              <a:rPr lang="en-US" altLang="en-US" sz="2800" dirty="0">
                <a:latin typeface="Courier New" panose="02070309020205020404" pitchFamily="49" charset="0"/>
              </a:rPr>
              <a:t>if (</a:t>
            </a:r>
            <a:r>
              <a:rPr lang="en-US" altLang="en-US" sz="2800" i="1" dirty="0">
                <a:latin typeface="Courier New" panose="02070309020205020404" pitchFamily="49" charset="0"/>
              </a:rPr>
              <a:t>expression</a:t>
            </a:r>
            <a:r>
              <a:rPr lang="en-US" altLang="en-US" sz="2800" dirty="0">
                <a:latin typeface="Courier New" panose="02070309020205020404" pitchFamily="49" charset="0"/>
              </a:rPr>
              <a:t>)</a:t>
            </a:r>
          </a:p>
          <a:p>
            <a:pPr marL="1188720" lvl="1" indent="0">
              <a:buNone/>
            </a:pPr>
            <a:r>
              <a:rPr lang="en-US" altLang="en-US" sz="2800" i="1" dirty="0">
                <a:latin typeface="Courier New" panose="02070309020205020404" pitchFamily="49" charset="0"/>
              </a:rPr>
              <a:t>statement1</a:t>
            </a:r>
            <a:r>
              <a:rPr lang="en-US" altLang="en-US" sz="2800" dirty="0">
                <a:latin typeface="Courier New" panose="02070309020205020404" pitchFamily="49" charset="0"/>
              </a:rPr>
              <a:t>;</a:t>
            </a:r>
          </a:p>
          <a:p>
            <a:pPr marL="731520" lvl="1" indent="0">
              <a:buNone/>
            </a:pPr>
            <a:r>
              <a:rPr lang="en-US" altLang="en-US" sz="2800" dirty="0">
                <a:latin typeface="Courier New" panose="02070309020205020404" pitchFamily="49" charset="0"/>
              </a:rPr>
              <a:t>else</a:t>
            </a:r>
          </a:p>
          <a:p>
            <a:pPr marL="1188720" lvl="1" indent="0">
              <a:buNone/>
            </a:pPr>
            <a:r>
              <a:rPr lang="en-US" altLang="en-US" sz="2800" i="1" dirty="0">
                <a:latin typeface="Courier New" panose="02070309020205020404" pitchFamily="49" charset="0"/>
              </a:rPr>
              <a:t>statement2</a:t>
            </a:r>
            <a:r>
              <a:rPr lang="en-US" altLang="en-US" sz="2800" dirty="0">
                <a:latin typeface="Courier New" panose="02070309020205020404" pitchFamily="49" charset="0"/>
              </a:rPr>
              <a:t>;</a:t>
            </a:r>
          </a:p>
          <a:p>
            <a:pPr lvl="1"/>
            <a:r>
              <a:rPr lang="en-US" altLang="en-US" sz="2800" dirty="0"/>
              <a:t>If the </a:t>
            </a:r>
            <a:r>
              <a:rPr lang="en-US" altLang="en-US" sz="2800" i="1" dirty="0">
                <a:latin typeface="Courier New" panose="02070309020205020404" pitchFamily="49" charset="0"/>
              </a:rPr>
              <a:t>expression</a:t>
            </a:r>
            <a:r>
              <a:rPr lang="en-US" altLang="en-US" sz="2800" dirty="0"/>
              <a:t> is </a:t>
            </a:r>
            <a:r>
              <a:rPr lang="en-US" altLang="en-US" sz="2800" dirty="0">
                <a:latin typeface="Courier New" panose="02070309020205020404" pitchFamily="49" charset="0"/>
              </a:rPr>
              <a:t>true</a:t>
            </a:r>
            <a:r>
              <a:rPr lang="en-US" altLang="en-US" sz="2800" dirty="0"/>
              <a:t>, then </a:t>
            </a:r>
            <a:r>
              <a:rPr lang="en-US" altLang="en-US" sz="2800" i="1" dirty="0">
                <a:latin typeface="Courier New" panose="02070309020205020404" pitchFamily="49" charset="0"/>
              </a:rPr>
              <a:t>statement1</a:t>
            </a:r>
            <a:r>
              <a:rPr lang="en-US" altLang="en-US" sz="2800" dirty="0"/>
              <a:t> is executed and </a:t>
            </a:r>
            <a:r>
              <a:rPr lang="en-US" altLang="en-US" sz="2800" i="1" dirty="0">
                <a:latin typeface="Courier New" panose="02070309020205020404" pitchFamily="49" charset="0"/>
              </a:rPr>
              <a:t>statement2</a:t>
            </a:r>
            <a:r>
              <a:rPr lang="en-US" altLang="en-US" sz="2800" dirty="0"/>
              <a:t> is skipped.</a:t>
            </a:r>
          </a:p>
          <a:p>
            <a:pPr lvl="1"/>
            <a:r>
              <a:rPr lang="en-US" altLang="en-US" sz="2800" dirty="0"/>
              <a:t>If the </a:t>
            </a:r>
            <a:r>
              <a:rPr lang="en-US" altLang="en-US" sz="2800" i="1" dirty="0">
                <a:latin typeface="Courier New" panose="02070309020205020404" pitchFamily="49" charset="0"/>
              </a:rPr>
              <a:t>expression</a:t>
            </a:r>
            <a:r>
              <a:rPr lang="en-US" altLang="en-US" sz="2800" dirty="0"/>
              <a:t> is </a:t>
            </a:r>
            <a:r>
              <a:rPr lang="en-US" altLang="en-US" sz="2800" i="1" dirty="0">
                <a:latin typeface="Courier New" panose="02070309020205020404" pitchFamily="49" charset="0"/>
              </a:rPr>
              <a:t>false</a:t>
            </a:r>
            <a:r>
              <a:rPr lang="en-US" altLang="en-US" sz="2800" dirty="0"/>
              <a:t>, then </a:t>
            </a:r>
            <a:r>
              <a:rPr lang="en-US" altLang="en-US" sz="2800" i="1" dirty="0">
                <a:latin typeface="Courier New" panose="02070309020205020404" pitchFamily="49" charset="0"/>
              </a:rPr>
              <a:t>statement1</a:t>
            </a:r>
            <a:r>
              <a:rPr lang="en-US" altLang="en-US" sz="2800" dirty="0"/>
              <a:t> is skipped and </a:t>
            </a:r>
            <a:r>
              <a:rPr lang="en-US" altLang="en-US" sz="2800" i="1" dirty="0">
                <a:latin typeface="Courier New" panose="02070309020205020404" pitchFamily="49" charset="0"/>
              </a:rPr>
              <a:t>statement2</a:t>
            </a:r>
            <a:r>
              <a:rPr lang="en-US" altLang="en-US" sz="2800" dirty="0"/>
              <a:t> is executed.</a:t>
            </a:r>
          </a:p>
        </p:txBody>
      </p:sp>
      <p:sp>
        <p:nvSpPr>
          <p:cNvPr id="2" name="Slide Number Placeholder 1">
            <a:extLst>
              <a:ext uri="{FF2B5EF4-FFF2-40B4-BE49-F238E27FC236}">
                <a16:creationId xmlns:a16="http://schemas.microsoft.com/office/drawing/2014/main" id="{C5C7E526-FD48-4FC3-8A76-019623559E9F}"/>
              </a:ext>
            </a:extLst>
          </p:cNvPr>
          <p:cNvSpPr>
            <a:spLocks noGrp="1"/>
          </p:cNvSpPr>
          <p:nvPr>
            <p:ph type="sldNum" sz="quarter" idx="10"/>
          </p:nvPr>
        </p:nvSpPr>
        <p:spPr/>
        <p:txBody>
          <a:bodyPr/>
          <a:lstStyle/>
          <a:p>
            <a:fld id="{AF21CD36-ACAC-4307-B4A1-0AFDDC346CB3}" type="slidenum">
              <a:rPr lang="en-US" altLang="en-US" smtClean="0"/>
              <a:pPr/>
              <a:t>17</a:t>
            </a:fld>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200" dirty="0"/>
              <a:t>The </a:t>
            </a:r>
            <a:r>
              <a:rPr lang="en-US" sz="4200" b="1" dirty="0">
                <a:latin typeface="Courier New" pitchFamily="49" charset="0"/>
                <a:cs typeface="Courier New" pitchFamily="49" charset="0"/>
              </a:rPr>
              <a:t>if/else</a:t>
            </a:r>
            <a:r>
              <a:rPr lang="en-US" sz="4200" dirty="0"/>
              <a:t> statement and Modulus Operator</a:t>
            </a:r>
          </a:p>
        </p:txBody>
      </p:sp>
      <p:sp>
        <p:nvSpPr>
          <p:cNvPr id="5" name="Content Placeholder 4">
            <a:extLst>
              <a:ext uri="{FF2B5EF4-FFF2-40B4-BE49-F238E27FC236}">
                <a16:creationId xmlns:a16="http://schemas.microsoft.com/office/drawing/2014/main" id="{3C20B921-55CB-29A6-38EA-0B4892499906}"/>
              </a:ext>
            </a:extLst>
          </p:cNvPr>
          <p:cNvSpPr>
            <a:spLocks noGrp="1"/>
          </p:cNvSpPr>
          <p:nvPr>
            <p:ph idx="1"/>
          </p:nvPr>
        </p:nvSpPr>
        <p:spPr/>
        <p:txBody>
          <a:bodyPr/>
          <a:lstStyle/>
          <a:p>
            <a:r>
              <a:rPr lang="en-US" dirty="0"/>
              <a:t>Following program uses the if/else statement along with the modulus operator to determine if a number is odd or even.</a:t>
            </a:r>
          </a:p>
        </p:txBody>
      </p:sp>
      <p:sp>
        <p:nvSpPr>
          <p:cNvPr id="3" name="Slide Number Placeholder 2">
            <a:extLst>
              <a:ext uri="{FF2B5EF4-FFF2-40B4-BE49-F238E27FC236}">
                <a16:creationId xmlns:a16="http://schemas.microsoft.com/office/drawing/2014/main" id="{FFDDFB50-9A3F-A3DF-EC9E-6D565404EFF5}"/>
              </a:ext>
            </a:extLst>
          </p:cNvPr>
          <p:cNvSpPr>
            <a:spLocks noGrp="1"/>
          </p:cNvSpPr>
          <p:nvPr>
            <p:ph type="sldNum" sz="quarter" idx="10"/>
          </p:nvPr>
        </p:nvSpPr>
        <p:spPr/>
        <p:txBody>
          <a:bodyPr/>
          <a:lstStyle/>
          <a:p>
            <a:fld id="{69029687-7D02-4863-BDE5-3933E3D76261}" type="slidenum">
              <a:rPr lang="en-US" altLang="en-US" smtClean="0"/>
              <a:pPr/>
              <a:t>18</a:t>
            </a:fld>
            <a:endParaRPr lang="en-US" altLang="en-US" dirty="0"/>
          </a:p>
        </p:txBody>
      </p:sp>
      <p:pic>
        <p:nvPicPr>
          <p:cNvPr id="25603" name="Picture 2" descr="The screenshot shows a program that uses the modulus operator to determine if a number is odd or even. The program calculates if the number is evenly divisible by two, then it is an even number. A remainder indicates an odd number. The statement reads, &quot;Enter an integer, and I will tell you if it is odd or even.&quot; &#10;"/>
          <p:cNvPicPr>
            <a:picLocks noChangeAspect="1" noChangeArrowheads="1"/>
          </p:cNvPicPr>
          <p:nvPr/>
        </p:nvPicPr>
        <p:blipFill rotWithShape="1">
          <a:blip r:embed="rId2">
            <a:extLst>
              <a:ext uri="{28A0092B-C50C-407E-A947-70E740481C1C}">
                <a14:useLocalDpi xmlns:a14="http://schemas.microsoft.com/office/drawing/2010/main" val="0"/>
              </a:ext>
            </a:extLst>
          </a:blip>
          <a:srcRect t="9946"/>
          <a:stretch/>
        </p:blipFill>
        <p:spPr bwMode="auto">
          <a:xfrm>
            <a:off x="1719812" y="2011680"/>
            <a:ext cx="8308228" cy="484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The screenshot shows the program output with example input in bold. The program finds if a number is odd or even. The input reads, Enter an integer, and I will tell you if it is odd or even. The input is 17 in bold. The output reads, 17 is odd.&#10;"/>
          <p:cNvPicPr>
            <a:picLocks noChangeAspect="1"/>
          </p:cNvPicPr>
          <p:nvPr/>
        </p:nvPicPr>
        <p:blipFill>
          <a:blip r:embed="rId3"/>
          <a:stretch>
            <a:fillRect/>
          </a:stretch>
        </p:blipFill>
        <p:spPr>
          <a:xfrm>
            <a:off x="4966716" y="2895600"/>
            <a:ext cx="7223760" cy="1332436"/>
          </a:xfrm>
          <a:prstGeom prst="rect">
            <a:avLst/>
          </a:prstGeom>
          <a:ln>
            <a:solidFill>
              <a:schemeClr val="accent1"/>
            </a:solidFill>
          </a:ln>
          <a:effectLst>
            <a:outerShdw blurRad="50800" dist="38100" dir="2700000" algn="tl" rotWithShape="0">
              <a:prstClr val="black">
                <a:alpha val="40000"/>
              </a:prst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200" dirty="0"/>
              <a:t>Flowchart for Program 4-8 Lines 14 through 18</a:t>
            </a:r>
          </a:p>
        </p:txBody>
      </p:sp>
      <p:sp>
        <p:nvSpPr>
          <p:cNvPr id="4" name="Content Placeholder 3">
            <a:extLst>
              <a:ext uri="{FF2B5EF4-FFF2-40B4-BE49-F238E27FC236}">
                <a16:creationId xmlns:a16="http://schemas.microsoft.com/office/drawing/2014/main" id="{82E051BB-2BAB-938E-8E81-835F9E1455C5}"/>
              </a:ext>
            </a:extLst>
          </p:cNvPr>
          <p:cNvSpPr>
            <a:spLocks noGrp="1"/>
          </p:cNvSpPr>
          <p:nvPr>
            <p:ph idx="1"/>
          </p:nvPr>
        </p:nvSpPr>
        <p:spPr/>
        <p:txBody>
          <a:bodyPr/>
          <a:lstStyle/>
          <a:p>
            <a:r>
              <a:rPr lang="en-US" dirty="0"/>
              <a:t>This flowchart shows the logic of the </a:t>
            </a:r>
            <a:r>
              <a:rPr lang="en-US" b="1" dirty="0">
                <a:latin typeface="Courier New" panose="02070309020205020404" pitchFamily="49" charset="0"/>
              </a:rPr>
              <a:t>if/else</a:t>
            </a:r>
            <a:r>
              <a:rPr lang="en-US" dirty="0"/>
              <a:t> statement.</a:t>
            </a:r>
          </a:p>
          <a:p>
            <a:endParaRPr lang="en-US" dirty="0"/>
          </a:p>
          <a:p>
            <a:endParaRPr lang="en-US" dirty="0"/>
          </a:p>
          <a:p>
            <a:endParaRPr lang="en-US" dirty="0"/>
          </a:p>
          <a:p>
            <a:endParaRPr lang="en-US" dirty="0"/>
          </a:p>
          <a:p>
            <a:endParaRPr lang="en-US" dirty="0"/>
          </a:p>
          <a:p>
            <a:endParaRPr lang="en-US" dirty="0"/>
          </a:p>
          <a:p>
            <a:r>
              <a:rPr lang="en-US" dirty="0"/>
              <a:t>Division by zero is mathematically impossible to perform, and it normally causes a program to crash.</a:t>
            </a:r>
          </a:p>
          <a:p>
            <a:pPr lvl="1"/>
            <a:r>
              <a:rPr lang="en-US" dirty="0"/>
              <a:t>This means the program will prematurely stop running, sometimes with an error message.</a:t>
            </a:r>
          </a:p>
          <a:p>
            <a:endParaRPr lang="en-US" dirty="0"/>
          </a:p>
          <a:p>
            <a:endParaRPr lang="en-US" dirty="0"/>
          </a:p>
        </p:txBody>
      </p:sp>
      <p:sp>
        <p:nvSpPr>
          <p:cNvPr id="3" name="Slide Number Placeholder 2">
            <a:extLst>
              <a:ext uri="{FF2B5EF4-FFF2-40B4-BE49-F238E27FC236}">
                <a16:creationId xmlns:a16="http://schemas.microsoft.com/office/drawing/2014/main" id="{BBEC1CAA-15CB-87DF-CC10-868DA218C20B}"/>
              </a:ext>
            </a:extLst>
          </p:cNvPr>
          <p:cNvSpPr>
            <a:spLocks noGrp="1"/>
          </p:cNvSpPr>
          <p:nvPr>
            <p:ph type="sldNum" sz="quarter" idx="10"/>
          </p:nvPr>
        </p:nvSpPr>
        <p:spPr/>
        <p:txBody>
          <a:bodyPr/>
          <a:lstStyle/>
          <a:p>
            <a:fld id="{69029687-7D02-4863-BDE5-3933E3D76261}" type="slidenum">
              <a:rPr lang="en-US" altLang="en-US" smtClean="0"/>
              <a:pPr/>
              <a:t>19</a:t>
            </a:fld>
            <a:endParaRPr lang="en-US" altLang="en-US" dirty="0"/>
          </a:p>
        </p:txBody>
      </p:sp>
      <p:pic>
        <p:nvPicPr>
          <p:cNvPr id="26627" name="Picture 3" descr="The screenshot shows a flowchart that uses the modulus operator to determine if a number is odd or even. The program checks if the number modulus 2 equals 0. If true, the number is even. If false, the number is odd.&#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198" y="1600200"/>
            <a:ext cx="5324506" cy="3017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Relational Operators</a:t>
            </a:r>
            <a:endParaRPr lang="en-US" dirty="0"/>
          </a:p>
        </p:txBody>
      </p:sp>
      <p:sp>
        <p:nvSpPr>
          <p:cNvPr id="3" name="Content Placeholder 2"/>
          <p:cNvSpPr>
            <a:spLocks noGrp="1"/>
          </p:cNvSpPr>
          <p:nvPr>
            <p:ph idx="1"/>
          </p:nvPr>
        </p:nvSpPr>
        <p:spPr/>
        <p:txBody>
          <a:bodyPr/>
          <a:lstStyle/>
          <a:p>
            <a:pPr lvl="0">
              <a:spcBef>
                <a:spcPts val="0"/>
              </a:spcBef>
            </a:pPr>
            <a:r>
              <a:rPr lang="en-US" altLang="en-US" dirty="0">
                <a:solidFill>
                  <a:srgbClr val="000000"/>
                </a:solidFill>
              </a:rPr>
              <a:t>Relational operators are used to compare numeric and char values to determine relative order. All of the relational operators are binary, which means they use two operands.</a:t>
            </a:r>
          </a:p>
          <a:p>
            <a:pPr lvl="0">
              <a:spcBef>
                <a:spcPts val="0"/>
              </a:spcBef>
            </a:pPr>
            <a:r>
              <a:rPr lang="en-US" altLang="en-US" dirty="0">
                <a:solidFill>
                  <a:srgbClr val="000000"/>
                </a:solidFill>
              </a:rPr>
              <a:t>Numeric data is compared in C++ by using relational operators. Each relational operator determines whether a specific relationship exists between two values.</a:t>
            </a:r>
          </a:p>
          <a:p>
            <a:pPr lvl="0">
              <a:spcBef>
                <a:spcPts val="0"/>
              </a:spcBef>
            </a:pPr>
            <a:r>
              <a:rPr lang="en-US" altLang="en-US" dirty="0">
                <a:solidFill>
                  <a:srgbClr val="000000"/>
                </a:solidFill>
              </a:rPr>
              <a:t>Following table lists all C++ relational operators:</a:t>
            </a:r>
          </a:p>
        </p:txBody>
      </p:sp>
      <p:sp>
        <p:nvSpPr>
          <p:cNvPr id="5" name="Slide Number Placeholder 4">
            <a:extLst>
              <a:ext uri="{FF2B5EF4-FFF2-40B4-BE49-F238E27FC236}">
                <a16:creationId xmlns:a16="http://schemas.microsoft.com/office/drawing/2014/main" id="{5DD3141E-C6E2-874E-73C0-673E819E02A3}"/>
              </a:ext>
            </a:extLst>
          </p:cNvPr>
          <p:cNvSpPr>
            <a:spLocks noGrp="1"/>
          </p:cNvSpPr>
          <p:nvPr>
            <p:ph type="sldNum" sz="quarter" idx="10"/>
          </p:nvPr>
        </p:nvSpPr>
        <p:spPr/>
        <p:txBody>
          <a:bodyPr/>
          <a:lstStyle/>
          <a:p>
            <a:fld id="{AF21CD36-ACAC-4307-B4A1-0AFDDC346CB3}" type="slidenum">
              <a:rPr lang="en-US" altLang="en-US" smtClean="0"/>
              <a:pPr/>
              <a:t>2</a:t>
            </a:fld>
            <a:endParaRPr lang="en-US" altLang="en-US" dirty="0"/>
          </a:p>
        </p:txBody>
      </p:sp>
      <p:graphicFrame>
        <p:nvGraphicFramePr>
          <p:cNvPr id="7" name="Table 7">
            <a:extLst>
              <a:ext uri="{FF2B5EF4-FFF2-40B4-BE49-F238E27FC236}">
                <a16:creationId xmlns:a16="http://schemas.microsoft.com/office/drawing/2014/main" id="{B3D6D885-BA04-8084-7A1C-4CBBFC792631}"/>
              </a:ext>
            </a:extLst>
          </p:cNvPr>
          <p:cNvGraphicFramePr>
            <a:graphicFrameLocks noGrp="1"/>
          </p:cNvGraphicFramePr>
          <p:nvPr>
            <p:extLst>
              <p:ext uri="{D42A27DB-BD31-4B8C-83A1-F6EECF244321}">
                <p14:modId xmlns:p14="http://schemas.microsoft.com/office/powerpoint/2010/main" val="837684880"/>
              </p:ext>
            </p:extLst>
          </p:nvPr>
        </p:nvGraphicFramePr>
        <p:xfrm>
          <a:off x="1066800" y="4206240"/>
          <a:ext cx="6400800" cy="2651760"/>
        </p:xfrm>
        <a:graphic>
          <a:graphicData uri="http://schemas.openxmlformats.org/drawingml/2006/table">
            <a:tbl>
              <a:tblPr firstRow="1" bandRow="1">
                <a:tableStyleId>{B301B821-A1FF-4177-AEE7-76D212191A09}</a:tableStyleId>
              </a:tblPr>
              <a:tblGrid>
                <a:gridCol w="3200400">
                  <a:extLst>
                    <a:ext uri="{9D8B030D-6E8A-4147-A177-3AD203B41FA5}">
                      <a16:colId xmlns:a16="http://schemas.microsoft.com/office/drawing/2014/main" val="4027289440"/>
                    </a:ext>
                  </a:extLst>
                </a:gridCol>
                <a:gridCol w="3200400">
                  <a:extLst>
                    <a:ext uri="{9D8B030D-6E8A-4147-A177-3AD203B41FA5}">
                      <a16:colId xmlns:a16="http://schemas.microsoft.com/office/drawing/2014/main" val="874009271"/>
                    </a:ext>
                  </a:extLst>
                </a:gridCol>
              </a:tblGrid>
              <a:tr h="274320">
                <a:tc>
                  <a:txBody>
                    <a:bodyPr/>
                    <a:lstStyle/>
                    <a:p>
                      <a:pPr algn="ctr"/>
                      <a:r>
                        <a:rPr lang="en-US" sz="2400" b="1" dirty="0">
                          <a:solidFill>
                            <a:schemeClr val="tx1"/>
                          </a:solidFill>
                        </a:rPr>
                        <a:t>Relational Operator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Meaning</a:t>
                      </a:r>
                    </a:p>
                  </a:txBody>
                  <a:tcPr/>
                </a:tc>
                <a:extLst>
                  <a:ext uri="{0D108BD9-81ED-4DB2-BD59-A6C34878D82A}">
                    <a16:rowId xmlns:a16="http://schemas.microsoft.com/office/drawing/2014/main" val="4194770118"/>
                  </a:ext>
                </a:extLst>
              </a:tr>
              <a:tr h="274320">
                <a:tc>
                  <a:txBody>
                    <a:bodyPr/>
                    <a:lstStyle/>
                    <a:p>
                      <a:pPr algn="ctr"/>
                      <a:r>
                        <a:rPr lang="en-US" b="0"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t>Greater than</a:t>
                      </a:r>
                      <a:endParaRPr lang="en-US" b="0" dirty="0"/>
                    </a:p>
                  </a:txBody>
                  <a:tcPr/>
                </a:tc>
                <a:extLst>
                  <a:ext uri="{0D108BD9-81ED-4DB2-BD59-A6C34878D82A}">
                    <a16:rowId xmlns:a16="http://schemas.microsoft.com/office/drawing/2014/main" val="454829095"/>
                  </a:ext>
                </a:extLst>
              </a:tr>
              <a:tr h="274320">
                <a:tc>
                  <a:txBody>
                    <a:bodyPr/>
                    <a:lstStyle/>
                    <a:p>
                      <a:pPr algn="ctr"/>
                      <a:r>
                        <a:rPr lang="en-US" dirty="0"/>
                        <a:t>&lt;</a:t>
                      </a:r>
                    </a:p>
                  </a:txBody>
                  <a:tcPr/>
                </a:tc>
                <a:tc>
                  <a:txBody>
                    <a:bodyPr/>
                    <a:lstStyle/>
                    <a:p>
                      <a:r>
                        <a:rPr lang="en-US" sz="1800" dirty="0"/>
                        <a:t>Less than</a:t>
                      </a:r>
                      <a:endParaRPr lang="en-US" dirty="0"/>
                    </a:p>
                  </a:txBody>
                  <a:tcPr/>
                </a:tc>
                <a:extLst>
                  <a:ext uri="{0D108BD9-81ED-4DB2-BD59-A6C34878D82A}">
                    <a16:rowId xmlns:a16="http://schemas.microsoft.com/office/drawing/2014/main" val="1400006007"/>
                  </a:ext>
                </a:extLst>
              </a:tr>
              <a:tr h="274320">
                <a:tc>
                  <a:txBody>
                    <a:bodyPr/>
                    <a:lstStyle/>
                    <a:p>
                      <a:pPr algn="ctr"/>
                      <a:r>
                        <a:rPr lang="en-US" dirty="0"/>
                        <a:t>&gt;=</a:t>
                      </a:r>
                    </a:p>
                  </a:txBody>
                  <a:tcPr/>
                </a:tc>
                <a:tc>
                  <a:txBody>
                    <a:bodyPr/>
                    <a:lstStyle/>
                    <a:p>
                      <a:r>
                        <a:rPr lang="en-US" sz="1800" dirty="0"/>
                        <a:t>Greater than or equal to</a:t>
                      </a:r>
                      <a:endParaRPr lang="en-US" dirty="0"/>
                    </a:p>
                  </a:txBody>
                  <a:tcPr/>
                </a:tc>
                <a:extLst>
                  <a:ext uri="{0D108BD9-81ED-4DB2-BD59-A6C34878D82A}">
                    <a16:rowId xmlns:a16="http://schemas.microsoft.com/office/drawing/2014/main" val="508538255"/>
                  </a:ext>
                </a:extLst>
              </a:tr>
              <a:tr h="274320">
                <a:tc>
                  <a:txBody>
                    <a:bodyPr/>
                    <a:lstStyle/>
                    <a:p>
                      <a:pPr algn="ctr"/>
                      <a:r>
                        <a:rPr lang="en-US" dirty="0"/>
                        <a:t>&lt;=</a:t>
                      </a:r>
                    </a:p>
                  </a:txBody>
                  <a:tcPr/>
                </a:tc>
                <a:tc>
                  <a:txBody>
                    <a:bodyPr/>
                    <a:lstStyle/>
                    <a:p>
                      <a:r>
                        <a:rPr lang="en-US" sz="1800" dirty="0"/>
                        <a:t>Less than or equal to</a:t>
                      </a:r>
                      <a:endParaRPr lang="en-US" dirty="0"/>
                    </a:p>
                  </a:txBody>
                  <a:tcPr/>
                </a:tc>
                <a:extLst>
                  <a:ext uri="{0D108BD9-81ED-4DB2-BD59-A6C34878D82A}">
                    <a16:rowId xmlns:a16="http://schemas.microsoft.com/office/drawing/2014/main" val="1057380608"/>
                  </a:ext>
                </a:extLst>
              </a:tr>
              <a:tr h="274320">
                <a:tc>
                  <a:txBody>
                    <a:bodyPr/>
                    <a:lstStyle/>
                    <a:p>
                      <a:pPr algn="ctr"/>
                      <a:r>
                        <a:rPr lang="en-US" dirty="0"/>
                        <a:t>==</a:t>
                      </a:r>
                    </a:p>
                  </a:txBody>
                  <a:tcPr/>
                </a:tc>
                <a:tc>
                  <a:txBody>
                    <a:bodyPr/>
                    <a:lstStyle/>
                    <a:p>
                      <a:r>
                        <a:rPr lang="en-US" sz="1800" dirty="0"/>
                        <a:t>Equal to</a:t>
                      </a:r>
                      <a:endParaRPr lang="en-US" dirty="0"/>
                    </a:p>
                  </a:txBody>
                  <a:tcPr/>
                </a:tc>
                <a:extLst>
                  <a:ext uri="{0D108BD9-81ED-4DB2-BD59-A6C34878D82A}">
                    <a16:rowId xmlns:a16="http://schemas.microsoft.com/office/drawing/2014/main" val="2550828861"/>
                  </a:ext>
                </a:extLst>
              </a:tr>
              <a:tr h="274320">
                <a:tc>
                  <a:txBody>
                    <a:bodyPr/>
                    <a:lstStyle/>
                    <a:p>
                      <a:pPr algn="ctr"/>
                      <a:r>
                        <a:rPr lang="en-US" dirty="0"/>
                        <a:t>!=</a:t>
                      </a:r>
                    </a:p>
                  </a:txBody>
                  <a:tcPr/>
                </a:tc>
                <a:tc>
                  <a:txBody>
                    <a:bodyPr/>
                    <a:lstStyle/>
                    <a:p>
                      <a:r>
                        <a:rPr lang="en-US" sz="1800" dirty="0"/>
                        <a:t>Not equal to</a:t>
                      </a:r>
                      <a:endParaRPr lang="en-US" dirty="0"/>
                    </a:p>
                  </a:txBody>
                  <a:tcPr/>
                </a:tc>
                <a:extLst>
                  <a:ext uri="{0D108BD9-81ED-4DB2-BD59-A6C34878D82A}">
                    <a16:rowId xmlns:a16="http://schemas.microsoft.com/office/drawing/2014/main" val="3405872811"/>
                  </a:ext>
                </a:extLst>
              </a:tr>
            </a:tbl>
          </a:graphicData>
        </a:graphic>
      </p:graphicFrame>
    </p:spTree>
    <p:extLst>
      <p:ext uri="{BB962C8B-B14F-4D97-AF65-F5344CB8AC3E}">
        <p14:creationId xmlns:p14="http://schemas.microsoft.com/office/powerpoint/2010/main" val="769057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the Divisor in Program 4-9</a:t>
            </a:r>
            <a:r>
              <a:rPr lang="en-US" sz="1800" dirty="0"/>
              <a:t> (1 of 2)</a:t>
            </a:r>
          </a:p>
        </p:txBody>
      </p:sp>
      <p:sp>
        <p:nvSpPr>
          <p:cNvPr id="5" name="Content Placeholder 4">
            <a:extLst>
              <a:ext uri="{FF2B5EF4-FFF2-40B4-BE49-F238E27FC236}">
                <a16:creationId xmlns:a16="http://schemas.microsoft.com/office/drawing/2014/main" id="{E922F15C-6010-0061-27C4-FFBCB1AC368D}"/>
              </a:ext>
            </a:extLst>
          </p:cNvPr>
          <p:cNvSpPr>
            <a:spLocks noGrp="1"/>
          </p:cNvSpPr>
          <p:nvPr>
            <p:ph idx="1"/>
          </p:nvPr>
        </p:nvSpPr>
        <p:spPr>
          <a:xfrm>
            <a:off x="579120" y="914400"/>
            <a:ext cx="11612880" cy="5756905"/>
          </a:xfrm>
        </p:spPr>
        <p:txBody>
          <a:bodyPr/>
          <a:lstStyle/>
          <a:p>
            <a:r>
              <a:rPr lang="en-US" dirty="0"/>
              <a:t>This program shows a way to test the value of a divisor before the division takes place.</a:t>
            </a:r>
          </a:p>
          <a:p>
            <a:endParaRPr lang="en-US" dirty="0"/>
          </a:p>
        </p:txBody>
      </p:sp>
      <p:sp>
        <p:nvSpPr>
          <p:cNvPr id="3" name="Slide Number Placeholder 2">
            <a:extLst>
              <a:ext uri="{FF2B5EF4-FFF2-40B4-BE49-F238E27FC236}">
                <a16:creationId xmlns:a16="http://schemas.microsoft.com/office/drawing/2014/main" id="{F187264E-8E51-18D3-70BF-DBB47C5E5A34}"/>
              </a:ext>
            </a:extLst>
          </p:cNvPr>
          <p:cNvSpPr>
            <a:spLocks noGrp="1"/>
          </p:cNvSpPr>
          <p:nvPr>
            <p:ph type="sldNum" sz="quarter" idx="10"/>
          </p:nvPr>
        </p:nvSpPr>
        <p:spPr/>
        <p:txBody>
          <a:bodyPr/>
          <a:lstStyle/>
          <a:p>
            <a:fld id="{AF21CD36-ACAC-4307-B4A1-0AFDDC346CB3}" type="slidenum">
              <a:rPr lang="en-US" altLang="en-US" smtClean="0"/>
              <a:pPr/>
              <a:t>20</a:t>
            </a:fld>
            <a:endParaRPr lang="en-US" altLang="en-US" dirty="0"/>
          </a:p>
        </p:txBody>
      </p:sp>
      <p:pic>
        <p:nvPicPr>
          <p:cNvPr id="4" name="Picture 2" descr="The screenshot shows the program source code to test the divisor. The user enters two numbers. The program divides the first number by the second number and displays the result. The program checks the second number for the value 0. If it contains zero, the division does not take place. &#10;"/>
          <p:cNvPicPr>
            <a:picLocks noChangeAspect="1" noChangeArrowheads="1"/>
          </p:cNvPicPr>
          <p:nvPr/>
        </p:nvPicPr>
        <p:blipFill rotWithShape="1">
          <a:blip r:embed="rId2">
            <a:extLst>
              <a:ext uri="{28A0092B-C50C-407E-A947-70E740481C1C}">
                <a14:useLocalDpi xmlns:a14="http://schemas.microsoft.com/office/drawing/2010/main" val="0"/>
              </a:ext>
            </a:extLst>
          </a:blip>
          <a:srcRect t="11291"/>
          <a:stretch/>
        </p:blipFill>
        <p:spPr bwMode="auto">
          <a:xfrm>
            <a:off x="1823705" y="1828800"/>
            <a:ext cx="854459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1745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Testing the Divisor in Program 4-9</a:t>
            </a:r>
            <a:r>
              <a:rPr lang="en-US" sz="1800" dirty="0"/>
              <a:t> (2 of 2)</a:t>
            </a:r>
          </a:p>
        </p:txBody>
      </p:sp>
      <p:sp>
        <p:nvSpPr>
          <p:cNvPr id="3" name="Slide Number Placeholder 2">
            <a:extLst>
              <a:ext uri="{FF2B5EF4-FFF2-40B4-BE49-F238E27FC236}">
                <a16:creationId xmlns:a16="http://schemas.microsoft.com/office/drawing/2014/main" id="{A3B0F11A-25AD-0617-2C41-6542F80A5A0F}"/>
              </a:ext>
            </a:extLst>
          </p:cNvPr>
          <p:cNvSpPr>
            <a:spLocks noGrp="1"/>
          </p:cNvSpPr>
          <p:nvPr>
            <p:ph type="sldNum" sz="quarter" idx="10"/>
          </p:nvPr>
        </p:nvSpPr>
        <p:spPr/>
        <p:txBody>
          <a:bodyPr/>
          <a:lstStyle/>
          <a:p>
            <a:fld id="{69029687-7D02-4863-BDE5-3933E3D76261}" type="slidenum">
              <a:rPr lang="en-US" altLang="en-US" smtClean="0"/>
              <a:pPr/>
              <a:t>21</a:t>
            </a:fld>
            <a:endParaRPr lang="en-US" altLang="en-US" dirty="0"/>
          </a:p>
        </p:txBody>
      </p:sp>
      <p:pic>
        <p:nvPicPr>
          <p:cNvPr id="28675" name="Picture 2" descr="The screenshot shows the program source code to test the divisor. The program asks the user to enter two numbers and divides the first number by the second number. The program checks the second number for the value 0. If it contains zero, the division does not take place. The program executes the if-else statement for the second number. The screenshot shows the program output with the example input in bold. The first input reads, Enter a number. The user input is 10 in bold. The second input reads, Enter another number. The user input is 0 in bold. The output reads, Division by zero is not possible. Please run the program again and enter a number other than 0.&#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647" y="1188720"/>
            <a:ext cx="7814706"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2801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noChangeArrowheads="1"/>
          </p:cNvSpPr>
          <p:nvPr>
            <p:ph type="title"/>
          </p:nvPr>
        </p:nvSpPr>
        <p:spPr/>
        <p:txBody>
          <a:bodyPr/>
          <a:lstStyle/>
          <a:p>
            <a:r>
              <a:rPr lang="en-US" altLang="en-US" dirty="0"/>
              <a:t>Nested </a:t>
            </a:r>
            <a:r>
              <a:rPr lang="en-US" altLang="en-US" b="1" dirty="0">
                <a:latin typeface="Courier New" panose="02070309020205020404" pitchFamily="49" charset="0"/>
                <a:cs typeface="Courier New" panose="02070309020205020404" pitchFamily="49" charset="0"/>
              </a:rPr>
              <a:t>if</a:t>
            </a:r>
            <a:r>
              <a:rPr lang="en-US" altLang="en-US" dirty="0"/>
              <a:t> Statements</a:t>
            </a:r>
            <a:r>
              <a:rPr lang="en-US" altLang="en-US" sz="1800" dirty="0"/>
              <a:t> (1 of 3)</a:t>
            </a:r>
          </a:p>
        </p:txBody>
      </p:sp>
      <p:sp>
        <p:nvSpPr>
          <p:cNvPr id="30723" name="Content Placeholder 2"/>
          <p:cNvSpPr>
            <a:spLocks noGrp="1" noChangeArrowheads="1"/>
          </p:cNvSpPr>
          <p:nvPr>
            <p:ph idx="1"/>
          </p:nvPr>
        </p:nvSpPr>
        <p:spPr/>
        <p:txBody>
          <a:bodyPr/>
          <a:lstStyle/>
          <a:p>
            <a:r>
              <a:rPr lang="en-US" altLang="en-US" dirty="0"/>
              <a:t>An </a:t>
            </a:r>
            <a:r>
              <a:rPr lang="en-US" altLang="en-US" b="1" dirty="0">
                <a:latin typeface="Courier New" panose="02070309020205020404" pitchFamily="49" charset="0"/>
              </a:rPr>
              <a:t>if</a:t>
            </a:r>
            <a:r>
              <a:rPr lang="en-US" altLang="en-US" dirty="0"/>
              <a:t> statement that is nested inside another </a:t>
            </a:r>
            <a:r>
              <a:rPr lang="en-US" altLang="en-US" b="1" dirty="0">
                <a:latin typeface="Courier New" panose="02070309020205020404" pitchFamily="49" charset="0"/>
              </a:rPr>
              <a:t>if</a:t>
            </a:r>
            <a:r>
              <a:rPr lang="en-US" altLang="en-US" dirty="0"/>
              <a:t> statement</a:t>
            </a:r>
          </a:p>
          <a:p>
            <a:r>
              <a:rPr lang="en-US" altLang="en-US" dirty="0"/>
              <a:t>Nested </a:t>
            </a:r>
            <a:r>
              <a:rPr lang="en-US" altLang="en-US" b="1" dirty="0">
                <a:latin typeface="Courier New" panose="02070309020205020404" pitchFamily="49" charset="0"/>
              </a:rPr>
              <a:t>if</a:t>
            </a:r>
            <a:r>
              <a:rPr lang="en-US" altLang="en-US" dirty="0"/>
              <a:t> statements can be used to test more than one condition</a:t>
            </a:r>
          </a:p>
          <a:p>
            <a:r>
              <a:rPr lang="en-US" altLang="en-US" dirty="0"/>
              <a:t>Sometimes an </a:t>
            </a:r>
            <a:r>
              <a:rPr lang="en-US" altLang="en-US" b="1" dirty="0">
                <a:latin typeface="Courier New" panose="02070309020205020404" pitchFamily="49" charset="0"/>
              </a:rPr>
              <a:t>if</a:t>
            </a:r>
            <a:r>
              <a:rPr lang="en-US" altLang="en-US" dirty="0"/>
              <a:t> statement must be nested inside another </a:t>
            </a:r>
            <a:r>
              <a:rPr lang="en-US" altLang="en-US" b="1" dirty="0">
                <a:latin typeface="Courier New" panose="02070309020205020404" pitchFamily="49" charset="0"/>
              </a:rPr>
              <a:t>if</a:t>
            </a:r>
            <a:r>
              <a:rPr lang="en-US" altLang="en-US" dirty="0"/>
              <a:t> statement.</a:t>
            </a:r>
            <a:endParaRPr lang="en-US" altLang="en-US" dirty="0">
              <a:latin typeface="Courier New" panose="02070309020205020404" pitchFamily="49" charset="0"/>
            </a:endParaRPr>
          </a:p>
          <a:p>
            <a:r>
              <a:rPr lang="en-US" altLang="en-US" dirty="0"/>
              <a:t>For example, consider a banking program that determines whether a bank customer qualifies for a special, low interest rate on a loan. To qualify, two conditions must exist:</a:t>
            </a:r>
          </a:p>
          <a:p>
            <a:pPr marL="342900" lvl="1" indent="0">
              <a:buNone/>
            </a:pPr>
            <a:r>
              <a:rPr lang="en-US" altLang="en-US" spc="-100" dirty="0"/>
              <a:t>(1) the customer must be currently employed, and</a:t>
            </a:r>
          </a:p>
          <a:p>
            <a:pPr marL="342900" lvl="1" indent="0">
              <a:buNone/>
            </a:pPr>
            <a:r>
              <a:rPr lang="en-US" altLang="en-US" spc="-100" dirty="0"/>
              <a:t>(2) the customer must have recently graduated from college (in the past 2 years).</a:t>
            </a:r>
          </a:p>
          <a:p>
            <a:r>
              <a:rPr lang="en-US" altLang="en-US" dirty="0"/>
              <a:t>Following flowchart shows an algorithm that could be used in such a program.</a:t>
            </a:r>
          </a:p>
        </p:txBody>
      </p:sp>
      <p:sp>
        <p:nvSpPr>
          <p:cNvPr id="2" name="Slide Number Placeholder 1">
            <a:extLst>
              <a:ext uri="{FF2B5EF4-FFF2-40B4-BE49-F238E27FC236}">
                <a16:creationId xmlns:a16="http://schemas.microsoft.com/office/drawing/2014/main" id="{3BE7A660-ACEA-0C03-F72A-A4828E236D20}"/>
              </a:ext>
            </a:extLst>
          </p:cNvPr>
          <p:cNvSpPr>
            <a:spLocks noGrp="1"/>
          </p:cNvSpPr>
          <p:nvPr>
            <p:ph type="sldNum" sz="quarter" idx="10"/>
          </p:nvPr>
        </p:nvSpPr>
        <p:spPr/>
        <p:txBody>
          <a:bodyPr/>
          <a:lstStyle/>
          <a:p>
            <a:fld id="{AF21CD36-ACAC-4307-B4A1-0AFDDC346CB3}" type="slidenum">
              <a:rPr lang="en-US" altLang="en-US" smtClean="0"/>
              <a:pPr/>
              <a:t>22</a:t>
            </a:fld>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Flowchart for a Nested </a:t>
            </a:r>
            <a:r>
              <a:rPr lang="en-US" b="1" dirty="0">
                <a:latin typeface="Courier New" pitchFamily="49" charset="0"/>
                <a:cs typeface="Courier New" pitchFamily="49" charset="0"/>
              </a:rPr>
              <a:t>if</a:t>
            </a:r>
            <a:r>
              <a:rPr lang="en-US" dirty="0"/>
              <a:t> Statement</a:t>
            </a:r>
          </a:p>
        </p:txBody>
      </p:sp>
      <p:pic>
        <p:nvPicPr>
          <p:cNvPr id="31747" name="Picture 5" descr="The screenshot shows a flowchart for a nested if statement. The program checks if the condition employed equals 'Y.' If false, the statement reads, &quot;You must be employed to qualify.&quot; If true, it checks if the condition recentGrad equals 'Y.' If true, the statement reads, &quot;You qualify for the special interest rate.&quot; If false, the statement reads, &quot;You must have graduated from college in the past two years to qualify.&quo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5354" y="1188720"/>
            <a:ext cx="8041292"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6A463CCC-3A94-FE49-7324-4168D635E42A}"/>
              </a:ext>
            </a:extLst>
          </p:cNvPr>
          <p:cNvSpPr>
            <a:spLocks noGrp="1"/>
          </p:cNvSpPr>
          <p:nvPr>
            <p:ph type="sldNum" sz="quarter" idx="10"/>
          </p:nvPr>
        </p:nvSpPr>
        <p:spPr/>
        <p:txBody>
          <a:bodyPr/>
          <a:lstStyle/>
          <a:p>
            <a:fld id="{AF21CD36-ACAC-4307-B4A1-0AFDDC346CB3}" type="slidenum">
              <a:rPr lang="en-US" altLang="en-US" smtClean="0"/>
              <a:pPr/>
              <a:t>23</a:t>
            </a:fld>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noChangeArrowheads="1"/>
          </p:cNvSpPr>
          <p:nvPr>
            <p:ph type="title"/>
          </p:nvPr>
        </p:nvSpPr>
        <p:spPr/>
        <p:txBody>
          <a:bodyPr/>
          <a:lstStyle/>
          <a:p>
            <a:r>
              <a:rPr lang="en-US" altLang="en-US" dirty="0"/>
              <a:t>Nested </a:t>
            </a:r>
            <a:r>
              <a:rPr lang="en-US" altLang="en-US" b="1" dirty="0">
                <a:latin typeface="Courier New" panose="02070309020205020404" pitchFamily="49" charset="0"/>
                <a:cs typeface="Courier New" panose="02070309020205020404" pitchFamily="49" charset="0"/>
              </a:rPr>
              <a:t>if</a:t>
            </a:r>
            <a:r>
              <a:rPr lang="en-US" altLang="en-US" dirty="0"/>
              <a:t> Statements</a:t>
            </a:r>
            <a:r>
              <a:rPr lang="en-US" altLang="en-US" sz="1800" dirty="0"/>
              <a:t> (2 of 3)</a:t>
            </a:r>
          </a:p>
        </p:txBody>
      </p:sp>
      <p:sp>
        <p:nvSpPr>
          <p:cNvPr id="32771" name="Content Placeholder 2"/>
          <p:cNvSpPr>
            <a:spLocks noGrp="1" noChangeArrowheads="1"/>
          </p:cNvSpPr>
          <p:nvPr>
            <p:ph idx="1"/>
          </p:nvPr>
        </p:nvSpPr>
        <p:spPr>
          <a:xfrm>
            <a:off x="579120" y="1143000"/>
            <a:ext cx="11612880" cy="982744"/>
          </a:xfrm>
        </p:spPr>
        <p:txBody>
          <a:bodyPr/>
          <a:lstStyle/>
          <a:p>
            <a:r>
              <a:rPr lang="en-US" altLang="en-US" dirty="0"/>
              <a:t>Following C++ code may be used to implement the banking employee loan approval algorithm using nested </a:t>
            </a:r>
            <a:r>
              <a:rPr lang="en-US" altLang="en-US" b="1" dirty="0">
                <a:latin typeface="Courier New" panose="02070309020205020404" pitchFamily="49" charset="0"/>
              </a:rPr>
              <a:t>if</a:t>
            </a:r>
            <a:r>
              <a:rPr lang="en-US" altLang="en-US" dirty="0"/>
              <a:t> statements</a:t>
            </a:r>
          </a:p>
        </p:txBody>
      </p:sp>
      <p:pic>
        <p:nvPicPr>
          <p:cNvPr id="32772" name="Picture 4" descr="The screenshot shows a program to determine the user's loan qualifications using nested if statements. The nested if condition checks if employed equals 'Y'. If false, the program exits the loop. If true, it checks if recentGrad equals 'Y'. If true,  the statement reads, &quot;You qualify for the special interest rate.&quot;&#10;"/>
          <p:cNvPicPr>
            <a:picLocks noChangeAspect="1" noChangeArrowheads="1"/>
          </p:cNvPicPr>
          <p:nvPr/>
        </p:nvPicPr>
        <p:blipFill rotWithShape="1">
          <a:blip r:embed="rId2">
            <a:extLst>
              <a:ext uri="{28A0092B-C50C-407E-A947-70E740481C1C}">
                <a14:useLocalDpi xmlns:a14="http://schemas.microsoft.com/office/drawing/2010/main" val="0"/>
              </a:ext>
            </a:extLst>
          </a:blip>
          <a:srcRect l="13333"/>
          <a:stretch/>
        </p:blipFill>
        <p:spPr bwMode="auto">
          <a:xfrm>
            <a:off x="1066800" y="2185289"/>
            <a:ext cx="9509760" cy="3903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8809EB3-FFA9-A8CF-7901-07727DBBF931}"/>
              </a:ext>
            </a:extLst>
          </p:cNvPr>
          <p:cNvSpPr>
            <a:spLocks noGrp="1"/>
          </p:cNvSpPr>
          <p:nvPr>
            <p:ph type="sldNum" sz="quarter" idx="10"/>
          </p:nvPr>
        </p:nvSpPr>
        <p:spPr/>
        <p:txBody>
          <a:bodyPr/>
          <a:lstStyle/>
          <a:p>
            <a:fld id="{AF21CD36-ACAC-4307-B4A1-0AFDDC346CB3}" type="slidenum">
              <a:rPr lang="en-US" altLang="en-US" smtClean="0"/>
              <a:pPr/>
              <a:t>24</a:t>
            </a:fld>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noChangeArrowheads="1"/>
          </p:cNvSpPr>
          <p:nvPr>
            <p:ph type="title"/>
          </p:nvPr>
        </p:nvSpPr>
        <p:spPr/>
        <p:txBody>
          <a:bodyPr/>
          <a:lstStyle/>
          <a:p>
            <a:r>
              <a:rPr lang="en-US" altLang="en-US" dirty="0"/>
              <a:t>Nested </a:t>
            </a:r>
            <a:r>
              <a:rPr lang="en-US" altLang="en-US" b="1" dirty="0">
                <a:latin typeface="Courier New" panose="02070309020205020404" pitchFamily="49" charset="0"/>
                <a:cs typeface="Courier New" panose="02070309020205020404" pitchFamily="49" charset="0"/>
              </a:rPr>
              <a:t>if</a:t>
            </a:r>
            <a:r>
              <a:rPr lang="en-US" altLang="en-US" dirty="0"/>
              <a:t> Statements</a:t>
            </a:r>
            <a:r>
              <a:rPr lang="en-US" altLang="en-US" sz="1800" dirty="0"/>
              <a:t> (3 of 3)</a:t>
            </a:r>
          </a:p>
        </p:txBody>
      </p:sp>
      <p:sp>
        <p:nvSpPr>
          <p:cNvPr id="33795" name="Content Placeholder 2"/>
          <p:cNvSpPr>
            <a:spLocks noGrp="1" noChangeArrowheads="1"/>
          </p:cNvSpPr>
          <p:nvPr>
            <p:ph idx="1"/>
          </p:nvPr>
        </p:nvSpPr>
        <p:spPr/>
        <p:txBody>
          <a:bodyPr anchor="t"/>
          <a:lstStyle/>
          <a:p>
            <a:r>
              <a:rPr lang="en-US" altLang="en-US" dirty="0"/>
              <a:t>Another C++ code example, for the same algorithm</a:t>
            </a:r>
          </a:p>
        </p:txBody>
      </p:sp>
      <p:sp>
        <p:nvSpPr>
          <p:cNvPr id="2" name="Slide Number Placeholder 1">
            <a:extLst>
              <a:ext uri="{FF2B5EF4-FFF2-40B4-BE49-F238E27FC236}">
                <a16:creationId xmlns:a16="http://schemas.microsoft.com/office/drawing/2014/main" id="{5358F75F-7131-AD88-33B2-B4D90E0C90FF}"/>
              </a:ext>
            </a:extLst>
          </p:cNvPr>
          <p:cNvSpPr>
            <a:spLocks noGrp="1"/>
          </p:cNvSpPr>
          <p:nvPr>
            <p:ph type="sldNum" sz="quarter" idx="10"/>
          </p:nvPr>
        </p:nvSpPr>
        <p:spPr/>
        <p:txBody>
          <a:bodyPr/>
          <a:lstStyle/>
          <a:p>
            <a:fld id="{AF21CD36-ACAC-4307-B4A1-0AFDDC346CB3}" type="slidenum">
              <a:rPr lang="en-US" altLang="en-US" smtClean="0"/>
              <a:pPr/>
              <a:t>25</a:t>
            </a:fld>
            <a:endParaRPr lang="en-US" altLang="en-US" dirty="0"/>
          </a:p>
        </p:txBody>
      </p:sp>
      <p:pic>
        <p:nvPicPr>
          <p:cNvPr id="33796" name="Picture 4" descr="The screenshot shows a program to determine the user's loan qualifications using nested if statements. The nested if condition checks if employed equals 'Y'. If false, the program exits the loop. If true, it checks if recentGrad equals 'Y'. If true,  the statement reads, &quot;You qualify for the special interest rate.&quot; Else, if you are not a recent grad, but employed the statement reads, &quot;You must have graduated from college in the past two years to qualify.&quot; Else, if you are not employed, the statement reads, &quot;You must be employed to qualify.&quo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1327" y="1828800"/>
            <a:ext cx="7289347"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0325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noChangeArrowheads="1"/>
          </p:cNvSpPr>
          <p:nvPr>
            <p:ph type="title"/>
          </p:nvPr>
        </p:nvSpPr>
        <p:spPr/>
        <p:txBody>
          <a:bodyPr/>
          <a:lstStyle/>
          <a:p>
            <a:r>
              <a:rPr lang="en-US" altLang="en-US" dirty="0"/>
              <a:t>Use Proper Indentation!</a:t>
            </a:r>
          </a:p>
        </p:txBody>
      </p:sp>
      <p:pic>
        <p:nvPicPr>
          <p:cNvPr id="34819" name="Picture 4" descr="The screenshot shows the program source code to use proper indentation. 1. The if and else outside the nest go together. It checks if employed equals 'Y.' Else, not employed. The statement reads, &quot;You must be employed to qualify.&quot; 2. The nested if and else on the inside go together. If recentGrad equals 'Y', the statement reads, &quot;You qualify for the special interest rate.&quot; Else, if you are a recent graduate but employed, the statement reads, &quot;You must have graduated from college in the past two years to qualify.&quot;&#10;"/>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74481" y="1188720"/>
            <a:ext cx="11843039" cy="5669280"/>
          </a:xfrm>
          <a:noFill/>
        </p:spPr>
      </p:pic>
      <p:sp>
        <p:nvSpPr>
          <p:cNvPr id="2" name="Slide Number Placeholder 1">
            <a:extLst>
              <a:ext uri="{FF2B5EF4-FFF2-40B4-BE49-F238E27FC236}">
                <a16:creationId xmlns:a16="http://schemas.microsoft.com/office/drawing/2014/main" id="{FE78F69C-887B-243B-DEF9-2DE0BD582C6F}"/>
              </a:ext>
            </a:extLst>
          </p:cNvPr>
          <p:cNvSpPr>
            <a:spLocks noGrp="1"/>
          </p:cNvSpPr>
          <p:nvPr>
            <p:ph type="sldNum" sz="quarter" idx="10"/>
          </p:nvPr>
        </p:nvSpPr>
        <p:spPr/>
        <p:txBody>
          <a:bodyPr/>
          <a:lstStyle/>
          <a:p>
            <a:fld id="{AF21CD36-ACAC-4307-B4A1-0AFDDC346CB3}" type="slidenum">
              <a:rPr lang="en-US" altLang="en-US" smtClean="0"/>
              <a:pPr/>
              <a:t>26</a:t>
            </a:fld>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noChangeArrowheads="1"/>
          </p:cNvSpPr>
          <p:nvPr>
            <p:ph type="title"/>
          </p:nvPr>
        </p:nvSpPr>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if/else if </a:t>
            </a:r>
            <a:r>
              <a:rPr lang="en-US" altLang="en-US" dirty="0"/>
              <a:t>Statement</a:t>
            </a:r>
          </a:p>
        </p:txBody>
      </p:sp>
      <p:sp>
        <p:nvSpPr>
          <p:cNvPr id="3" name="Content Placeholder 2"/>
          <p:cNvSpPr>
            <a:spLocks noGrp="1"/>
          </p:cNvSpPr>
          <p:nvPr>
            <p:ph idx="1"/>
          </p:nvPr>
        </p:nvSpPr>
        <p:spPr/>
        <p:txBody>
          <a:bodyPr>
            <a:noAutofit/>
          </a:bodyPr>
          <a:lstStyle/>
          <a:p>
            <a:pPr>
              <a:defRPr/>
            </a:pPr>
            <a:r>
              <a:rPr lang="en-US" dirty="0"/>
              <a:t>Tests a series of conditions until one is found to be true</a:t>
            </a:r>
          </a:p>
          <a:p>
            <a:pPr>
              <a:defRPr/>
            </a:pPr>
            <a:r>
              <a:rPr lang="en-US" dirty="0"/>
              <a:t>Often simpler than using nested </a:t>
            </a:r>
            <a:r>
              <a:rPr lang="en-US" b="1" dirty="0">
                <a:latin typeface="Courier New" pitchFamily="-16" charset="0"/>
              </a:rPr>
              <a:t>if/else</a:t>
            </a:r>
            <a:r>
              <a:rPr lang="en-US" dirty="0"/>
              <a:t> statements</a:t>
            </a:r>
          </a:p>
          <a:p>
            <a:pPr>
              <a:defRPr/>
            </a:pPr>
            <a:r>
              <a:rPr lang="en-US" dirty="0"/>
              <a:t>Can be used to model thought processes such as:</a:t>
            </a:r>
          </a:p>
          <a:p>
            <a:pPr marL="914400" indent="0">
              <a:buNone/>
              <a:defRPr/>
            </a:pPr>
            <a:r>
              <a:rPr lang="en-US" dirty="0"/>
              <a:t>"If it is raining, take an umbrella, </a:t>
            </a:r>
            <a:br>
              <a:rPr lang="en-US" dirty="0"/>
            </a:br>
            <a:r>
              <a:rPr lang="en-US" dirty="0"/>
              <a:t>else, if it is windy, take a hat, </a:t>
            </a:r>
            <a:br>
              <a:rPr lang="en-US" dirty="0"/>
            </a:br>
            <a:r>
              <a:rPr lang="en-US" dirty="0"/>
              <a:t>else, take sunglasses”</a:t>
            </a:r>
          </a:p>
        </p:txBody>
      </p:sp>
      <p:sp>
        <p:nvSpPr>
          <p:cNvPr id="2" name="Slide Number Placeholder 1">
            <a:extLst>
              <a:ext uri="{FF2B5EF4-FFF2-40B4-BE49-F238E27FC236}">
                <a16:creationId xmlns:a16="http://schemas.microsoft.com/office/drawing/2014/main" id="{C34E33A6-5C40-EF18-C470-8E1374827D76}"/>
              </a:ext>
            </a:extLst>
          </p:cNvPr>
          <p:cNvSpPr>
            <a:spLocks noGrp="1"/>
          </p:cNvSpPr>
          <p:nvPr>
            <p:ph type="sldNum" sz="quarter" idx="10"/>
          </p:nvPr>
        </p:nvSpPr>
        <p:spPr/>
        <p:txBody>
          <a:bodyPr/>
          <a:lstStyle/>
          <a:p>
            <a:fld id="{AF21CD36-ACAC-4307-B4A1-0AFDDC346CB3}" type="slidenum">
              <a:rPr lang="en-US" altLang="en-US" smtClean="0"/>
              <a:pPr/>
              <a:t>27</a:t>
            </a:fld>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noChangeArrowheads="1"/>
          </p:cNvSpPr>
          <p:nvPr>
            <p:ph type="title"/>
          </p:nvPr>
        </p:nvSpPr>
        <p:spPr/>
        <p:txBody>
          <a:bodyPr/>
          <a:lstStyle/>
          <a:p>
            <a:r>
              <a:rPr lang="en-US" altLang="en-US" b="1" dirty="0">
                <a:latin typeface="Courier New" panose="02070309020205020404" pitchFamily="49" charset="0"/>
                <a:cs typeface="Courier New" panose="02070309020205020404" pitchFamily="49" charset="0"/>
              </a:rPr>
              <a:t>if/else if </a:t>
            </a:r>
            <a:r>
              <a:rPr lang="en-US" altLang="en-US" dirty="0"/>
              <a:t>Format</a:t>
            </a:r>
          </a:p>
        </p:txBody>
      </p:sp>
      <p:sp>
        <p:nvSpPr>
          <p:cNvPr id="37891" name="Content Placeholder 2"/>
          <p:cNvSpPr>
            <a:spLocks noGrp="1" noChangeArrowheads="1"/>
          </p:cNvSpPr>
          <p:nvPr>
            <p:ph idx="1"/>
          </p:nvPr>
        </p:nvSpPr>
        <p:spPr/>
        <p:txBody>
          <a:bodyPr/>
          <a:lstStyle/>
          <a:p>
            <a:pPr lvl="1">
              <a:lnSpc>
                <a:spcPct val="90000"/>
              </a:lnSpc>
              <a:buFontTx/>
              <a:buNone/>
            </a:pPr>
            <a:r>
              <a:rPr lang="en-US" altLang="en-US" sz="2800" dirty="0">
                <a:latin typeface="Courier New" panose="02070309020205020404" pitchFamily="49" charset="0"/>
              </a:rPr>
              <a:t>if (</a:t>
            </a:r>
            <a:r>
              <a:rPr lang="en-US" altLang="en-US" sz="2800" i="1" dirty="0">
                <a:latin typeface="Courier New" panose="02070309020205020404" pitchFamily="49" charset="0"/>
              </a:rPr>
              <a:t>expression</a:t>
            </a:r>
            <a:r>
              <a:rPr lang="en-US" altLang="en-US" sz="2800" dirty="0">
                <a:latin typeface="Courier New" panose="02070309020205020404" pitchFamily="49" charset="0"/>
              </a:rPr>
              <a:t>)</a:t>
            </a:r>
          </a:p>
          <a:p>
            <a:pPr marL="1554480" lvl="1" indent="0">
              <a:lnSpc>
                <a:spcPct val="90000"/>
              </a:lnSpc>
              <a:buNone/>
            </a:pPr>
            <a:r>
              <a:rPr lang="en-US" altLang="en-US" sz="2800" i="1" dirty="0">
                <a:latin typeface="Courier New" panose="02070309020205020404" pitchFamily="49" charset="0"/>
              </a:rPr>
              <a:t>statement</a:t>
            </a:r>
            <a:r>
              <a:rPr lang="en-US" altLang="en-US" sz="2800" b="1" i="1" dirty="0">
                <a:latin typeface="Courier New" panose="02070309020205020404" pitchFamily="49" charset="0"/>
              </a:rPr>
              <a:t>1</a:t>
            </a:r>
            <a:r>
              <a:rPr lang="en-US" altLang="en-US" sz="2800" dirty="0">
                <a:latin typeface="Courier New" panose="02070309020205020404" pitchFamily="49" charset="0"/>
              </a:rPr>
              <a:t>; // or block</a:t>
            </a:r>
          </a:p>
          <a:p>
            <a:pPr lvl="1">
              <a:lnSpc>
                <a:spcPct val="90000"/>
              </a:lnSpc>
              <a:buFontTx/>
              <a:buNone/>
            </a:pPr>
            <a:r>
              <a:rPr lang="en-US" altLang="en-US" sz="2800" dirty="0">
                <a:latin typeface="Courier New" panose="02070309020205020404" pitchFamily="49" charset="0"/>
              </a:rPr>
              <a:t>else if (</a:t>
            </a:r>
            <a:r>
              <a:rPr lang="en-US" altLang="en-US" sz="2800" i="1" dirty="0">
                <a:latin typeface="Courier New" panose="02070309020205020404" pitchFamily="49" charset="0"/>
              </a:rPr>
              <a:t>expression</a:t>
            </a:r>
            <a:r>
              <a:rPr lang="en-US" altLang="en-US" sz="2800" dirty="0">
                <a:latin typeface="Courier New" panose="02070309020205020404" pitchFamily="49" charset="0"/>
              </a:rPr>
              <a:t>)</a:t>
            </a:r>
          </a:p>
          <a:p>
            <a:pPr marL="1554480" lvl="1" indent="0">
              <a:lnSpc>
                <a:spcPct val="90000"/>
              </a:lnSpc>
              <a:buNone/>
            </a:pPr>
            <a:r>
              <a:rPr lang="en-US" altLang="en-US" sz="2800" i="1" dirty="0">
                <a:latin typeface="Courier New" panose="02070309020205020404" pitchFamily="49" charset="0"/>
              </a:rPr>
              <a:t>statement</a:t>
            </a:r>
            <a:r>
              <a:rPr lang="en-US" altLang="en-US" sz="2800" b="1" i="1" dirty="0">
                <a:latin typeface="Courier New" panose="02070309020205020404" pitchFamily="49" charset="0"/>
              </a:rPr>
              <a:t>2</a:t>
            </a:r>
            <a:r>
              <a:rPr lang="en-US" altLang="en-US" sz="2800" dirty="0">
                <a:latin typeface="Courier New" panose="02070309020205020404" pitchFamily="49" charset="0"/>
              </a:rPr>
              <a:t>; // or block</a:t>
            </a:r>
          </a:p>
          <a:p>
            <a:pPr marL="1325880" lvl="1" indent="0">
              <a:lnSpc>
                <a:spcPct val="90000"/>
              </a:lnSpc>
              <a:buNone/>
            </a:pPr>
            <a:r>
              <a:rPr lang="en-US" altLang="en-US" sz="2800" dirty="0">
                <a:latin typeface="Courier New" panose="02070309020205020404" pitchFamily="49" charset="0"/>
              </a:rPr>
              <a:t>.</a:t>
            </a:r>
          </a:p>
          <a:p>
            <a:pPr marL="1325880" lvl="1" indent="0">
              <a:lnSpc>
                <a:spcPct val="90000"/>
              </a:lnSpc>
              <a:buNone/>
            </a:pPr>
            <a:r>
              <a:rPr lang="en-US" altLang="en-US" sz="2800" dirty="0">
                <a:latin typeface="Courier New" panose="02070309020205020404" pitchFamily="49" charset="0"/>
              </a:rPr>
              <a:t>. // other else ifs</a:t>
            </a:r>
          </a:p>
          <a:p>
            <a:pPr marL="1325880" lvl="1" indent="0">
              <a:lnSpc>
                <a:spcPct val="90000"/>
              </a:lnSpc>
              <a:buNone/>
            </a:pPr>
            <a:r>
              <a:rPr lang="en-US" altLang="en-US" sz="2800" dirty="0">
                <a:latin typeface="Courier New" panose="02070309020205020404" pitchFamily="49" charset="0"/>
              </a:rPr>
              <a:t>.</a:t>
            </a:r>
          </a:p>
          <a:p>
            <a:pPr lvl="1">
              <a:lnSpc>
                <a:spcPct val="90000"/>
              </a:lnSpc>
              <a:buFontTx/>
              <a:buNone/>
            </a:pPr>
            <a:r>
              <a:rPr lang="en-US" altLang="en-US" sz="2800" dirty="0">
                <a:latin typeface="Courier New" panose="02070309020205020404" pitchFamily="49" charset="0"/>
              </a:rPr>
              <a:t>else if (</a:t>
            </a:r>
            <a:r>
              <a:rPr lang="en-US" altLang="en-US" sz="2800" i="1" dirty="0">
                <a:latin typeface="Courier New" panose="02070309020205020404" pitchFamily="49" charset="0"/>
              </a:rPr>
              <a:t>expression</a:t>
            </a:r>
            <a:r>
              <a:rPr lang="en-US" altLang="en-US" sz="2800" dirty="0">
                <a:latin typeface="Courier New" panose="02070309020205020404" pitchFamily="49" charset="0"/>
              </a:rPr>
              <a:t>)</a:t>
            </a:r>
          </a:p>
          <a:p>
            <a:pPr marL="1554480" lvl="1" indent="0">
              <a:lnSpc>
                <a:spcPct val="90000"/>
              </a:lnSpc>
              <a:buNone/>
            </a:pPr>
            <a:r>
              <a:rPr lang="en-US" altLang="en-US" sz="2800" i="1" dirty="0">
                <a:latin typeface="Courier New" panose="02070309020205020404" pitchFamily="49" charset="0"/>
              </a:rPr>
              <a:t>statement</a:t>
            </a:r>
            <a:r>
              <a:rPr lang="en-US" altLang="en-US" sz="2800" b="1" i="1" dirty="0">
                <a:latin typeface="Courier New" panose="02070309020205020404" pitchFamily="49" charset="0"/>
              </a:rPr>
              <a:t>n</a:t>
            </a:r>
            <a:r>
              <a:rPr lang="en-US" altLang="en-US" sz="2800" dirty="0">
                <a:latin typeface="Courier New" panose="02070309020205020404" pitchFamily="49" charset="0"/>
              </a:rPr>
              <a:t>; // or block</a:t>
            </a:r>
            <a:endParaRPr lang="en-US" altLang="en-US" sz="2800" dirty="0"/>
          </a:p>
        </p:txBody>
      </p:sp>
      <p:sp>
        <p:nvSpPr>
          <p:cNvPr id="2" name="Slide Number Placeholder 1">
            <a:extLst>
              <a:ext uri="{FF2B5EF4-FFF2-40B4-BE49-F238E27FC236}">
                <a16:creationId xmlns:a16="http://schemas.microsoft.com/office/drawing/2014/main" id="{51824EFC-54EA-3297-5A73-1770BD6734FB}"/>
              </a:ext>
            </a:extLst>
          </p:cNvPr>
          <p:cNvSpPr>
            <a:spLocks noGrp="1"/>
          </p:cNvSpPr>
          <p:nvPr>
            <p:ph type="sldNum" sz="quarter" idx="10"/>
          </p:nvPr>
        </p:nvSpPr>
        <p:spPr/>
        <p:txBody>
          <a:bodyPr/>
          <a:lstStyle/>
          <a:p>
            <a:fld id="{AF21CD36-ACAC-4307-B4A1-0AFDDC346CB3}" type="slidenum">
              <a:rPr lang="en-US" altLang="en-US" smtClean="0"/>
              <a:pPr/>
              <a:t>28</a:t>
            </a:fld>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The </a:t>
            </a:r>
            <a:r>
              <a:rPr lang="en-US" b="1" dirty="0">
                <a:latin typeface="Courier New" pitchFamily="49" charset="0"/>
                <a:cs typeface="Courier New" pitchFamily="49" charset="0"/>
              </a:rPr>
              <a:t>if/else if </a:t>
            </a:r>
            <a:r>
              <a:rPr lang="en-US" dirty="0"/>
              <a:t>Statement</a:t>
            </a:r>
          </a:p>
        </p:txBody>
      </p:sp>
      <p:pic>
        <p:nvPicPr>
          <p:cNvPr id="38915" name="Picture 2" descr="The screenshot shows the program source code for a trailing else to catch errors. The program determines the letter grade. It checks if the test score is greater than or equal to the A score. The statement reads, &quot;Your grade is A.&quot; The condition else-if checks the test score is greater than or equal to the B score. The statement reads, &quot;Your grade is B.&quot; The condition else-if checks the test score is greater than or equal to the C score. The statement reads, &quot;Your grade is C.&quot; The condition else-if checks the test score is greater than or equal to the D score. The statement reads, &quot;Your grade is D.&quo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582" y="1188720"/>
            <a:ext cx="10036837"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E4B2B288-9B08-E490-0CB8-7A5D1A37E85A}"/>
              </a:ext>
            </a:extLst>
          </p:cNvPr>
          <p:cNvSpPr>
            <a:spLocks noGrp="1"/>
          </p:cNvSpPr>
          <p:nvPr>
            <p:ph type="sldNum" sz="quarter" idx="10"/>
          </p:nvPr>
        </p:nvSpPr>
        <p:spPr/>
        <p:txBody>
          <a:bodyPr/>
          <a:lstStyle/>
          <a:p>
            <a:fld id="{69029687-7D02-4863-BDE5-3933E3D76261}" type="slidenum">
              <a:rPr lang="en-US" altLang="en-US" smtClean="0"/>
              <a:pPr/>
              <a:t>29</a:t>
            </a:fld>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p:txBody>
          <a:bodyPr/>
          <a:lstStyle/>
          <a:p>
            <a:r>
              <a:rPr lang="en-US" altLang="en-US" dirty="0"/>
              <a:t>Relational Expressions</a:t>
            </a:r>
            <a:r>
              <a:rPr lang="en-US" altLang="en-US" sz="1800" dirty="0"/>
              <a:t> (1 of 2)</a:t>
            </a:r>
          </a:p>
        </p:txBody>
      </p:sp>
      <p:sp>
        <p:nvSpPr>
          <p:cNvPr id="7171" name="Content Placeholder 2"/>
          <p:cNvSpPr>
            <a:spLocks noGrp="1" noChangeArrowheads="1"/>
          </p:cNvSpPr>
          <p:nvPr>
            <p:ph idx="1"/>
          </p:nvPr>
        </p:nvSpPr>
        <p:spPr/>
        <p:txBody>
          <a:bodyPr/>
          <a:lstStyle/>
          <a:p>
            <a:r>
              <a:rPr lang="en-US" dirty="0"/>
              <a:t>All the relational operators have left-to-right associativity. Recall that associativity is the order in which an operator works with its operands.</a:t>
            </a:r>
          </a:p>
          <a:p>
            <a:r>
              <a:rPr lang="en-US" dirty="0"/>
              <a:t>Relational expressions are also known as Boolean expressions, which means their value can only be </a:t>
            </a:r>
            <a:r>
              <a:rPr lang="en-US" b="1" dirty="0">
                <a:latin typeface="Courier New" panose="02070309020205020404" pitchFamily="49" charset="0"/>
              </a:rPr>
              <a:t>true</a:t>
            </a:r>
            <a:r>
              <a:rPr lang="en-US" dirty="0"/>
              <a:t> or </a:t>
            </a:r>
            <a:r>
              <a:rPr lang="en-US" b="1" dirty="0">
                <a:latin typeface="Courier New" panose="02070309020205020404" pitchFamily="49" charset="0"/>
              </a:rPr>
              <a:t>false</a:t>
            </a:r>
            <a:r>
              <a:rPr lang="en-US" dirty="0"/>
              <a:t>.</a:t>
            </a:r>
          </a:p>
          <a:p>
            <a:r>
              <a:rPr lang="en-US" altLang="en-US" sz="2800" dirty="0"/>
              <a:t>Following are the examples of relational expressions. </a:t>
            </a:r>
            <a:endParaRPr lang="en-US" altLang="en-US" sz="2800" dirty="0">
              <a:latin typeface="Courier New" panose="02070309020205020404" pitchFamily="49" charset="0"/>
            </a:endParaRPr>
          </a:p>
          <a:p>
            <a:pPr marL="690563" lvl="1"/>
            <a:r>
              <a:rPr lang="en-US" altLang="en-US" sz="2400" dirty="0">
                <a:latin typeface="Courier New" panose="02070309020205020404" pitchFamily="49" charset="0"/>
              </a:rPr>
              <a:t>12 &gt; 5</a:t>
            </a:r>
            <a:r>
              <a:rPr lang="en-US" altLang="en-US" sz="2400" dirty="0"/>
              <a:t> is </a:t>
            </a:r>
            <a:r>
              <a:rPr lang="en-US" altLang="en-US" sz="2400" dirty="0">
                <a:latin typeface="Courier New" panose="02070309020205020404" pitchFamily="49" charset="0"/>
              </a:rPr>
              <a:t>true</a:t>
            </a:r>
          </a:p>
          <a:p>
            <a:pPr marL="690563" lvl="1"/>
            <a:r>
              <a:rPr lang="en-US" altLang="en-US" sz="2400" dirty="0">
                <a:latin typeface="Courier New" panose="02070309020205020404" pitchFamily="49" charset="0"/>
              </a:rPr>
              <a:t>7 &lt;= 5</a:t>
            </a:r>
            <a:r>
              <a:rPr lang="en-US" altLang="en-US" sz="2400" dirty="0"/>
              <a:t> is </a:t>
            </a:r>
            <a:r>
              <a:rPr lang="en-US" altLang="en-US" sz="2400" dirty="0">
                <a:latin typeface="Courier New" panose="02070309020205020404" pitchFamily="49" charset="0"/>
              </a:rPr>
              <a:t>false</a:t>
            </a:r>
          </a:p>
          <a:p>
            <a:pPr marL="690563" lvl="1"/>
            <a:r>
              <a:rPr lang="en-US" altLang="en-US" sz="2400" dirty="0"/>
              <a:t>if </a:t>
            </a:r>
            <a:r>
              <a:rPr lang="en-US" altLang="en-US" sz="2400" dirty="0">
                <a:latin typeface="Courier New" panose="02070309020205020404" pitchFamily="49" charset="0"/>
              </a:rPr>
              <a:t>x </a:t>
            </a:r>
            <a:r>
              <a:rPr lang="en-US" altLang="en-US" sz="2400" dirty="0"/>
              <a:t>is 10, then</a:t>
            </a:r>
          </a:p>
          <a:p>
            <a:pPr marL="1031875" lvl="2"/>
            <a:r>
              <a:rPr lang="en-US" altLang="en-US" sz="2200" dirty="0">
                <a:latin typeface="Courier New" panose="02070309020205020404" pitchFamily="49" charset="0"/>
              </a:rPr>
              <a:t>x == 10</a:t>
            </a:r>
            <a:r>
              <a:rPr lang="en-US" altLang="en-US" sz="2200" dirty="0"/>
              <a:t> is</a:t>
            </a:r>
            <a:r>
              <a:rPr lang="en-US" altLang="en-US" sz="2200" dirty="0">
                <a:latin typeface="Courier New" panose="02070309020205020404" pitchFamily="49" charset="0"/>
              </a:rPr>
              <a:t> true</a:t>
            </a:r>
            <a:r>
              <a:rPr lang="en-US" altLang="en-US" sz="2200" dirty="0"/>
              <a:t>,</a:t>
            </a:r>
          </a:p>
          <a:p>
            <a:pPr marL="1031875" lvl="2"/>
            <a:r>
              <a:rPr lang="en-US" altLang="en-US" sz="2200" dirty="0">
                <a:latin typeface="Courier New" panose="02070309020205020404" pitchFamily="49" charset="0"/>
              </a:rPr>
              <a:t>x != 8</a:t>
            </a:r>
            <a:r>
              <a:rPr lang="en-US" altLang="en-US" sz="2200" dirty="0"/>
              <a:t> is </a:t>
            </a:r>
            <a:r>
              <a:rPr lang="en-US" altLang="en-US" sz="2200" dirty="0">
                <a:latin typeface="Courier New" panose="02070309020205020404" pitchFamily="49" charset="0"/>
              </a:rPr>
              <a:t>true</a:t>
            </a:r>
            <a:r>
              <a:rPr lang="en-US" altLang="en-US" sz="2200" dirty="0"/>
              <a:t>, and</a:t>
            </a:r>
          </a:p>
          <a:p>
            <a:pPr marL="1031875" lvl="2"/>
            <a:r>
              <a:rPr lang="en-US" altLang="en-US" sz="2200" dirty="0">
                <a:latin typeface="Courier New" panose="02070309020205020404" pitchFamily="49" charset="0"/>
              </a:rPr>
              <a:t>x == 8</a:t>
            </a:r>
            <a:r>
              <a:rPr lang="en-US" altLang="en-US" sz="2200" dirty="0"/>
              <a:t> is </a:t>
            </a:r>
            <a:r>
              <a:rPr lang="en-US" altLang="en-US" sz="2200" dirty="0">
                <a:latin typeface="Courier New" panose="02070309020205020404" pitchFamily="49" charset="0"/>
              </a:rPr>
              <a:t>false</a:t>
            </a:r>
            <a:endParaRPr lang="en-US" altLang="en-US" sz="2200" dirty="0"/>
          </a:p>
        </p:txBody>
      </p:sp>
      <p:sp>
        <p:nvSpPr>
          <p:cNvPr id="2" name="Slide Number Placeholder 1">
            <a:extLst>
              <a:ext uri="{FF2B5EF4-FFF2-40B4-BE49-F238E27FC236}">
                <a16:creationId xmlns:a16="http://schemas.microsoft.com/office/drawing/2014/main" id="{98993324-CC5F-428A-5AE9-4182E02C004E}"/>
              </a:ext>
            </a:extLst>
          </p:cNvPr>
          <p:cNvSpPr>
            <a:spLocks noGrp="1"/>
          </p:cNvSpPr>
          <p:nvPr>
            <p:ph type="sldNum" sz="quarter" idx="10"/>
          </p:nvPr>
        </p:nvSpPr>
        <p:spPr/>
        <p:txBody>
          <a:bodyPr/>
          <a:lstStyle/>
          <a:p>
            <a:fld id="{AF21CD36-ACAC-4307-B4A1-0AFDDC346CB3}" type="slidenum">
              <a:rPr lang="en-US" altLang="en-US" smtClean="0"/>
              <a:pPr/>
              <a:t>3</a:t>
            </a:fld>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nSpc>
                <a:spcPct val="80000"/>
              </a:lnSpc>
              <a:defRPr/>
            </a:pPr>
            <a:r>
              <a:rPr lang="en-US" dirty="0"/>
              <a:t>Using a Trailing </a:t>
            </a:r>
            <a:r>
              <a:rPr lang="en-US" b="1" dirty="0">
                <a:latin typeface="Courier New" pitchFamily="49" charset="0"/>
                <a:cs typeface="Courier New" pitchFamily="49" charset="0"/>
              </a:rPr>
              <a:t>else</a:t>
            </a:r>
            <a:r>
              <a:rPr lang="en-US" dirty="0"/>
              <a:t> to Catch Errors</a:t>
            </a:r>
          </a:p>
        </p:txBody>
      </p:sp>
      <p:sp>
        <p:nvSpPr>
          <p:cNvPr id="39939" name="Content Placeholder 2"/>
          <p:cNvSpPr>
            <a:spLocks noGrp="1" noChangeArrowheads="1"/>
          </p:cNvSpPr>
          <p:nvPr>
            <p:ph idx="1"/>
          </p:nvPr>
        </p:nvSpPr>
        <p:spPr/>
        <p:txBody>
          <a:bodyPr/>
          <a:lstStyle/>
          <a:p>
            <a:r>
              <a:rPr lang="en-US" altLang="en-US" dirty="0"/>
              <a:t>The trailing </a:t>
            </a:r>
            <a:r>
              <a:rPr lang="en-US" altLang="en-US" b="1" dirty="0">
                <a:latin typeface="Courier New" panose="02070309020205020404" pitchFamily="49" charset="0"/>
                <a:cs typeface="Courier New" panose="02070309020205020404" pitchFamily="49" charset="0"/>
              </a:rPr>
              <a:t>else</a:t>
            </a:r>
            <a:r>
              <a:rPr lang="en-US" altLang="en-US" dirty="0"/>
              <a:t> clause is optional, but it is best used to catch errors.</a:t>
            </a:r>
          </a:p>
        </p:txBody>
      </p:sp>
      <p:sp>
        <p:nvSpPr>
          <p:cNvPr id="4" name="Slide Number Placeholder 3">
            <a:extLst>
              <a:ext uri="{FF2B5EF4-FFF2-40B4-BE49-F238E27FC236}">
                <a16:creationId xmlns:a16="http://schemas.microsoft.com/office/drawing/2014/main" id="{C1A28978-386E-62C1-BBCB-5FDA25D05A15}"/>
              </a:ext>
            </a:extLst>
          </p:cNvPr>
          <p:cNvSpPr>
            <a:spLocks noGrp="1"/>
          </p:cNvSpPr>
          <p:nvPr>
            <p:ph type="sldNum" sz="quarter" idx="10"/>
          </p:nvPr>
        </p:nvSpPr>
        <p:spPr/>
        <p:txBody>
          <a:bodyPr/>
          <a:lstStyle/>
          <a:p>
            <a:fld id="{AF21CD36-ACAC-4307-B4A1-0AFDDC346CB3}" type="slidenum">
              <a:rPr lang="en-US" altLang="en-US" smtClean="0"/>
              <a:pPr/>
              <a:t>30</a:t>
            </a:fld>
            <a:endParaRPr lang="en-US" altLang="en-US" dirty="0"/>
          </a:p>
        </p:txBody>
      </p:sp>
      <p:pic>
        <p:nvPicPr>
          <p:cNvPr id="3" name="Picture 2" descr="The screenshot shows the program source code for a trailing else to catch errors. The program determines the letter grade. It checks if the test score is greater than or equal to the A score. The statement reads, &quot;Your grade is A.&quot; The condition else-if checks the test score is greater than or equal to the B score. The statement reads, &quot;Your grade is B.&quot; The condition else-if checks the test score is greater than or equal to the C score. The statement reads, &quot;Your grade is C.&quot; The condition else-if checks the test score is greater than or equal to the D score. The statement reads, &quot;Your grade is D.&quot; The trailing else catches invalid test scores. The statement reads, &quot;Your grade is F.&quot; &#10;"/>
          <p:cNvPicPr>
            <a:picLocks noChangeAspect="1"/>
          </p:cNvPicPr>
          <p:nvPr/>
        </p:nvPicPr>
        <p:blipFill rotWithShape="1">
          <a:blip r:embed="rId2"/>
          <a:srcRect r="1677"/>
          <a:stretch/>
        </p:blipFill>
        <p:spPr>
          <a:xfrm>
            <a:off x="1020772" y="1645920"/>
            <a:ext cx="10150456" cy="52120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if</a:t>
            </a:r>
            <a:r>
              <a:rPr lang="en-US" altLang="en-US" dirty="0"/>
              <a:t> Statement Initialization</a:t>
            </a:r>
            <a:r>
              <a:rPr lang="en-US" altLang="en-US" sz="1800" dirty="0"/>
              <a:t> (1 of 3)</a:t>
            </a:r>
            <a:endParaRPr lang="en-US" sz="1800" dirty="0"/>
          </a:p>
        </p:txBody>
      </p:sp>
      <p:sp>
        <p:nvSpPr>
          <p:cNvPr id="3" name="Content Placeholder 2"/>
          <p:cNvSpPr>
            <a:spLocks noGrp="1"/>
          </p:cNvSpPr>
          <p:nvPr>
            <p:ph idx="1"/>
          </p:nvPr>
        </p:nvSpPr>
        <p:spPr/>
        <p:txBody>
          <a:bodyPr/>
          <a:lstStyle/>
          <a:p>
            <a:pPr lvl="0"/>
            <a:r>
              <a:rPr lang="en-US" altLang="en-US" dirty="0">
                <a:solidFill>
                  <a:srgbClr val="000000"/>
                </a:solidFill>
              </a:rPr>
              <a:t>A feature introduced in C++17</a:t>
            </a:r>
          </a:p>
          <a:p>
            <a:pPr lvl="0"/>
            <a:r>
              <a:rPr lang="en-US" altLang="en-US" b="1" dirty="0">
                <a:latin typeface="Courier New" panose="02070309020205020404" pitchFamily="49" charset="0"/>
                <a:cs typeface="Courier New" panose="02070309020205020404" pitchFamily="49" charset="0"/>
              </a:rPr>
              <a:t>if</a:t>
            </a:r>
            <a:r>
              <a:rPr lang="en-US" altLang="en-US" dirty="0">
                <a:solidFill>
                  <a:srgbClr val="000000"/>
                </a:solidFill>
              </a:rPr>
              <a:t> statements can have an optional initialization clause that is executed before the conditional expression is evaluated</a:t>
            </a:r>
          </a:p>
          <a:p>
            <a:pPr lvl="0"/>
            <a:r>
              <a:rPr lang="en-US" altLang="en-US" dirty="0">
                <a:solidFill>
                  <a:srgbClr val="000000"/>
                </a:solidFill>
              </a:rPr>
              <a:t>General format:</a:t>
            </a:r>
          </a:p>
        </p:txBody>
      </p:sp>
      <p:sp>
        <p:nvSpPr>
          <p:cNvPr id="5" name="Slide Number Placeholder 4">
            <a:extLst>
              <a:ext uri="{FF2B5EF4-FFF2-40B4-BE49-F238E27FC236}">
                <a16:creationId xmlns:a16="http://schemas.microsoft.com/office/drawing/2014/main" id="{DA812E0D-168C-D8AA-C560-91F89DE688B3}"/>
              </a:ext>
            </a:extLst>
          </p:cNvPr>
          <p:cNvSpPr>
            <a:spLocks noGrp="1"/>
          </p:cNvSpPr>
          <p:nvPr>
            <p:ph type="sldNum" sz="quarter" idx="10"/>
          </p:nvPr>
        </p:nvSpPr>
        <p:spPr/>
        <p:txBody>
          <a:bodyPr/>
          <a:lstStyle/>
          <a:p>
            <a:fld id="{2CB0466D-1DDB-4F82-826F-9A9D58E84608}" type="slidenum">
              <a:rPr lang="en-US" altLang="en-US" smtClean="0"/>
              <a:pPr/>
              <a:t>31</a:t>
            </a:fld>
            <a:endParaRPr lang="en-US" altLang="en-US" dirty="0"/>
          </a:p>
        </p:txBody>
      </p:sp>
      <p:sp>
        <p:nvSpPr>
          <p:cNvPr id="4" name="Content Placeholder 3"/>
          <p:cNvSpPr>
            <a:spLocks noGrp="1"/>
          </p:cNvSpPr>
          <p:nvPr>
            <p:ph sz="half" idx="4294967295"/>
          </p:nvPr>
        </p:nvSpPr>
        <p:spPr>
          <a:xfrm>
            <a:off x="1066800" y="3276600"/>
            <a:ext cx="11123676" cy="2895600"/>
          </a:xfrm>
          <a:noFill/>
          <a:ln>
            <a:solidFill>
              <a:schemeClr val="tx1"/>
            </a:solidFill>
          </a:ln>
        </p:spPr>
        <p:txBody>
          <a:bodyPr/>
          <a:lstStyle/>
          <a:p>
            <a:pPr marL="0" indent="0">
              <a:spcBef>
                <a:spcPts val="0"/>
              </a:spcBef>
              <a:spcAft>
                <a:spcPts val="0"/>
              </a:spcAft>
              <a:buNone/>
              <a:defRPr/>
            </a:pPr>
            <a:r>
              <a:rPr lang="en-US"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if (</a:t>
            </a:r>
            <a:r>
              <a:rPr lang="en-US" i="1"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initialization</a:t>
            </a:r>
            <a:r>
              <a:rPr lang="en-US"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i="1"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expression</a:t>
            </a:r>
            <a:r>
              <a:rPr lang="en-US"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spcAft>
                <a:spcPts val="0"/>
              </a:spcAft>
              <a:buNone/>
              <a:defRPr/>
            </a:pPr>
            <a:r>
              <a:rPr lang="en-US"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11480" indent="0">
              <a:spcBef>
                <a:spcPts val="0"/>
              </a:spcBef>
              <a:spcAft>
                <a:spcPts val="0"/>
              </a:spcAft>
              <a:buNone/>
              <a:defRPr/>
            </a:pPr>
            <a:r>
              <a:rPr lang="en-US" i="1"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statement;</a:t>
            </a:r>
            <a:endParaRPr lang="en-US"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11480" indent="0">
              <a:spcBef>
                <a:spcPts val="0"/>
              </a:spcBef>
              <a:spcAft>
                <a:spcPts val="0"/>
              </a:spcAft>
              <a:buNone/>
              <a:defRPr/>
            </a:pPr>
            <a:r>
              <a:rPr lang="en-US" i="1"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statement;</a:t>
            </a:r>
            <a:endParaRPr lang="en-US"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11480" indent="0">
              <a:spcBef>
                <a:spcPts val="0"/>
              </a:spcBef>
              <a:spcAft>
                <a:spcPts val="0"/>
              </a:spcAft>
              <a:buNone/>
              <a:defRPr/>
            </a:pPr>
            <a:r>
              <a:rPr lang="en-US"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Place as many statements here as necessary.</a:t>
            </a:r>
            <a:endParaRPr lang="en-US"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spcAft>
                <a:spcPts val="0"/>
              </a:spcAft>
              <a:buNone/>
              <a:defRPr/>
            </a:pPr>
            <a:r>
              <a:rPr lang="en-US"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dirty="0"/>
          </a:p>
        </p:txBody>
      </p:sp>
    </p:spTree>
    <p:extLst>
      <p:ext uri="{BB962C8B-B14F-4D97-AF65-F5344CB8AC3E}">
        <p14:creationId xmlns:p14="http://schemas.microsoft.com/office/powerpoint/2010/main" val="358533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if</a:t>
            </a:r>
            <a:r>
              <a:rPr lang="en-US" altLang="en-US" dirty="0"/>
              <a:t> Statement Initialization</a:t>
            </a:r>
            <a:r>
              <a:rPr lang="en-US" altLang="en-US" sz="1800" dirty="0"/>
              <a:t> (2 of 3)</a:t>
            </a:r>
            <a:endParaRPr lang="en-US" sz="1800" dirty="0"/>
          </a:p>
        </p:txBody>
      </p:sp>
      <p:sp>
        <p:nvSpPr>
          <p:cNvPr id="3" name="Content Placeholder 2"/>
          <p:cNvSpPr>
            <a:spLocks noGrp="1"/>
          </p:cNvSpPr>
          <p:nvPr>
            <p:ph idx="1"/>
          </p:nvPr>
        </p:nvSpPr>
        <p:spPr/>
        <p:txBody>
          <a:bodyPr/>
          <a:lstStyle/>
          <a:p>
            <a:r>
              <a:rPr lang="en-US" altLang="en-US" dirty="0">
                <a:solidFill>
                  <a:srgbClr val="000000"/>
                </a:solidFill>
              </a:rPr>
              <a:t>General format of </a:t>
            </a:r>
            <a:r>
              <a:rPr lang="en-US" altLang="en-US" dirty="0">
                <a:solidFill>
                  <a:srgbClr val="000000"/>
                </a:solidFill>
                <a:latin typeface="Courier New" panose="02070309020205020404" pitchFamily="49" charset="0"/>
                <a:cs typeface="Courier New" panose="02070309020205020404" pitchFamily="49" charset="0"/>
              </a:rPr>
              <a:t>if</a:t>
            </a:r>
            <a:r>
              <a:rPr lang="en-US" altLang="en-US" dirty="0">
                <a:solidFill>
                  <a:srgbClr val="000000"/>
                </a:solidFill>
              </a:rPr>
              <a:t>-</a:t>
            </a:r>
            <a:r>
              <a:rPr lang="en-US" altLang="en-US" dirty="0">
                <a:solidFill>
                  <a:srgbClr val="000000"/>
                </a:solidFill>
                <a:latin typeface="Courier New" panose="02070309020205020404" pitchFamily="49" charset="0"/>
                <a:cs typeface="Courier New" panose="02070309020205020404" pitchFamily="49" charset="0"/>
              </a:rPr>
              <a:t>else</a:t>
            </a:r>
            <a:r>
              <a:rPr lang="en-US" altLang="en-US" dirty="0">
                <a:solidFill>
                  <a:srgbClr val="000000"/>
                </a:solidFill>
              </a:rPr>
              <a:t> with initialization:</a:t>
            </a:r>
            <a:endParaRPr lang="en-US" dirty="0"/>
          </a:p>
        </p:txBody>
      </p:sp>
      <p:sp>
        <p:nvSpPr>
          <p:cNvPr id="5" name="Slide Number Placeholder 4">
            <a:extLst>
              <a:ext uri="{FF2B5EF4-FFF2-40B4-BE49-F238E27FC236}">
                <a16:creationId xmlns:a16="http://schemas.microsoft.com/office/drawing/2014/main" id="{1092623B-5301-440E-C87A-2FF90D0224E3}"/>
              </a:ext>
            </a:extLst>
          </p:cNvPr>
          <p:cNvSpPr>
            <a:spLocks noGrp="1"/>
          </p:cNvSpPr>
          <p:nvPr>
            <p:ph type="sldNum" sz="quarter" idx="10"/>
          </p:nvPr>
        </p:nvSpPr>
        <p:spPr/>
        <p:txBody>
          <a:bodyPr/>
          <a:lstStyle/>
          <a:p>
            <a:fld id="{2CB0466D-1DDB-4F82-826F-9A9D58E84608}" type="slidenum">
              <a:rPr lang="en-US" altLang="en-US" smtClean="0"/>
              <a:pPr/>
              <a:t>32</a:t>
            </a:fld>
            <a:endParaRPr lang="en-US" altLang="en-US" dirty="0"/>
          </a:p>
        </p:txBody>
      </p:sp>
      <p:sp>
        <p:nvSpPr>
          <p:cNvPr id="4" name="Content Placeholder 3"/>
          <p:cNvSpPr>
            <a:spLocks noGrp="1"/>
          </p:cNvSpPr>
          <p:nvPr>
            <p:ph sz="half" idx="4294967295"/>
          </p:nvPr>
        </p:nvSpPr>
        <p:spPr>
          <a:xfrm>
            <a:off x="1066800" y="1828800"/>
            <a:ext cx="11123676" cy="4826177"/>
          </a:xfrm>
          <a:ln>
            <a:solidFill>
              <a:schemeClr val="tx1"/>
            </a:solidFill>
          </a:ln>
        </p:spPr>
        <p:txBody>
          <a:bodyPr/>
          <a:lstStyle/>
          <a:p>
            <a:pPr marL="0" indent="0">
              <a:spcBef>
                <a:spcPts val="0"/>
              </a:spcBef>
              <a:spcAft>
                <a:spcPts val="0"/>
              </a:spcAft>
              <a:buNone/>
              <a:defRPr/>
            </a:pP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if (</a:t>
            </a:r>
            <a:r>
              <a:rPr lang="en-US" sz="2400" i="1"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initialization</a:t>
            </a: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2400" i="1"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expression</a:t>
            </a: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spcAft>
                <a:spcPts val="0"/>
              </a:spcAft>
              <a:buNone/>
              <a:defRPr/>
            </a:pP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11480" indent="0">
              <a:spcBef>
                <a:spcPts val="0"/>
              </a:spcBef>
              <a:spcAft>
                <a:spcPts val="0"/>
              </a:spcAft>
              <a:buNone/>
              <a:defRPr/>
            </a:pPr>
            <a:r>
              <a:rPr lang="en-US" sz="2400" i="1"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statement;</a:t>
            </a:r>
            <a:endParaRPr lang="en-US" sz="24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11480" indent="0">
              <a:spcBef>
                <a:spcPts val="0"/>
              </a:spcBef>
              <a:spcAft>
                <a:spcPts val="0"/>
              </a:spcAft>
              <a:buNone/>
              <a:defRPr/>
            </a:pPr>
            <a:r>
              <a:rPr lang="en-US" sz="2400" i="1"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statement;</a:t>
            </a:r>
            <a:endParaRPr lang="en-US" sz="24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11480" indent="0">
              <a:spcBef>
                <a:spcPts val="0"/>
              </a:spcBef>
              <a:spcAft>
                <a:spcPts val="0"/>
              </a:spcAft>
              <a:buNone/>
              <a:defRPr/>
            </a:pP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Place as many statements here as necessary.</a:t>
            </a:r>
            <a:endParaRPr lang="en-US" sz="24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spcAft>
                <a:spcPts val="0"/>
              </a:spcAft>
              <a:buNone/>
              <a:defRPr/>
            </a:pP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p>
          <a:p>
            <a:pPr marL="0" indent="0">
              <a:spcBef>
                <a:spcPts val="0"/>
              </a:spcBef>
              <a:spcAft>
                <a:spcPts val="0"/>
              </a:spcAft>
              <a:buNone/>
              <a:defRPr/>
            </a:pP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else</a:t>
            </a:r>
            <a:endParaRPr lang="en-US" sz="24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spcAft>
                <a:spcPts val="0"/>
              </a:spcAft>
              <a:buNone/>
              <a:defRPr/>
            </a:pP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11480" indent="0">
              <a:spcBef>
                <a:spcPts val="0"/>
              </a:spcBef>
              <a:spcAft>
                <a:spcPts val="0"/>
              </a:spcAft>
              <a:buNone/>
              <a:defRPr/>
            </a:pPr>
            <a:r>
              <a:rPr lang="en-US" sz="2400" i="1"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statement;</a:t>
            </a:r>
            <a:endParaRPr lang="en-US" sz="24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11480" indent="0">
              <a:spcBef>
                <a:spcPts val="0"/>
              </a:spcBef>
              <a:spcAft>
                <a:spcPts val="0"/>
              </a:spcAft>
              <a:buNone/>
              <a:defRPr/>
            </a:pPr>
            <a:r>
              <a:rPr lang="en-US" sz="2400" i="1"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statement;</a:t>
            </a:r>
            <a:endParaRPr lang="en-US" sz="24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11480" indent="0">
              <a:spcBef>
                <a:spcPts val="0"/>
              </a:spcBef>
              <a:spcAft>
                <a:spcPts val="0"/>
              </a:spcAft>
              <a:buNone/>
              <a:defRPr/>
            </a:pP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Place as many statements here as necessary.</a:t>
            </a:r>
            <a:endParaRPr lang="en-US" sz="24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indent="0">
              <a:spcBef>
                <a:spcPct val="0"/>
              </a:spcBef>
              <a:buNone/>
              <a:defRPr/>
            </a:pPr>
            <a:r>
              <a:rPr lang="en-US" sz="2400" kern="1200" dirty="0">
                <a:solidFill>
                  <a:srgbClr val="000000"/>
                </a:solidFill>
                <a:latin typeface="Courier New" panose="02070309020205020404" pitchFamily="49" charset="0"/>
                <a:ea typeface="Calibri" panose="020F0502020204030204" pitchFamily="34" charset="0"/>
                <a:cs typeface="Arial" panose="020B0604020202020204" pitchFamily="34" charset="0"/>
              </a:rPr>
              <a:t>}</a:t>
            </a:r>
            <a:endParaRPr lang="en-US" sz="24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9104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if</a:t>
            </a:r>
            <a:r>
              <a:rPr lang="en-US" altLang="en-US" dirty="0"/>
              <a:t> Statement Initialization</a:t>
            </a:r>
            <a:r>
              <a:rPr lang="en-US" altLang="en-US" sz="1800" dirty="0"/>
              <a:t> (3 of 3)</a:t>
            </a:r>
            <a:endParaRPr lang="en-US" sz="1800" dirty="0"/>
          </a:p>
        </p:txBody>
      </p:sp>
      <p:sp>
        <p:nvSpPr>
          <p:cNvPr id="3" name="Content Placeholder 2"/>
          <p:cNvSpPr>
            <a:spLocks noGrp="1"/>
          </p:cNvSpPr>
          <p:nvPr>
            <p:ph idx="1"/>
          </p:nvPr>
        </p:nvSpPr>
        <p:spPr/>
        <p:txBody>
          <a:bodyPr/>
          <a:lstStyle/>
          <a:p>
            <a:pPr lvl="0"/>
            <a:r>
              <a:rPr lang="en-US" altLang="en-US" dirty="0">
                <a:solidFill>
                  <a:srgbClr val="000000"/>
                </a:solidFill>
              </a:rPr>
              <a:t>Example:</a:t>
            </a:r>
          </a:p>
        </p:txBody>
      </p:sp>
      <p:sp>
        <p:nvSpPr>
          <p:cNvPr id="5" name="Slide Number Placeholder 4">
            <a:extLst>
              <a:ext uri="{FF2B5EF4-FFF2-40B4-BE49-F238E27FC236}">
                <a16:creationId xmlns:a16="http://schemas.microsoft.com/office/drawing/2014/main" id="{79B2786D-01AA-45A5-67AF-4FD4014D6950}"/>
              </a:ext>
            </a:extLst>
          </p:cNvPr>
          <p:cNvSpPr>
            <a:spLocks noGrp="1"/>
          </p:cNvSpPr>
          <p:nvPr>
            <p:ph type="sldNum" sz="quarter" idx="10"/>
          </p:nvPr>
        </p:nvSpPr>
        <p:spPr/>
        <p:txBody>
          <a:bodyPr/>
          <a:lstStyle/>
          <a:p>
            <a:fld id="{2CB0466D-1DDB-4F82-826F-9A9D58E84608}" type="slidenum">
              <a:rPr lang="en-US" altLang="en-US" smtClean="0"/>
              <a:pPr/>
              <a:t>33</a:t>
            </a:fld>
            <a:endParaRPr lang="en-US" altLang="en-US" dirty="0"/>
          </a:p>
        </p:txBody>
      </p:sp>
      <p:sp>
        <p:nvSpPr>
          <p:cNvPr id="4" name="Content Placeholder 3"/>
          <p:cNvSpPr>
            <a:spLocks noGrp="1"/>
          </p:cNvSpPr>
          <p:nvPr>
            <p:ph sz="half" idx="4294967295"/>
          </p:nvPr>
        </p:nvSpPr>
        <p:spPr>
          <a:xfrm>
            <a:off x="1066800" y="1752599"/>
            <a:ext cx="11123676" cy="4902377"/>
          </a:xfrm>
          <a:ln>
            <a:solidFill>
              <a:schemeClr val="tx1"/>
            </a:solidFill>
          </a:ln>
        </p:spPr>
        <p:txBody>
          <a:bodyPr/>
          <a:lstStyle/>
          <a:p>
            <a:pPr marL="0" indent="0">
              <a:spcBef>
                <a:spcPts val="0"/>
              </a:spcBef>
              <a:spcAft>
                <a:spcPts val="0"/>
              </a:spcAft>
              <a:buNone/>
              <a:defRPr/>
            </a:pPr>
            <a:r>
              <a:rPr lang="en-US"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if (int len = password.length(); len &lt; MIN_LENGTH)</a:t>
            </a:r>
            <a:endParaRPr lang="en-US"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spcAft>
                <a:spcPts val="0"/>
              </a:spcAft>
              <a:buNone/>
              <a:defRPr/>
            </a:pPr>
            <a:r>
              <a:rPr lang="en-US"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11480" indent="0">
              <a:spcBef>
                <a:spcPts val="0"/>
              </a:spcBef>
              <a:spcAft>
                <a:spcPts val="0"/>
              </a:spcAft>
              <a:buNone/>
              <a:defRPr/>
            </a:pPr>
            <a:r>
              <a:rPr lang="en-US"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cout &lt;&lt; "Your password is too short." &lt;&lt; endl;</a:t>
            </a:r>
            <a:endParaRPr lang="en-US"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spcAft>
                <a:spcPts val="0"/>
              </a:spcAft>
              <a:buNone/>
              <a:defRPr/>
            </a:pPr>
            <a:r>
              <a:rPr lang="en-US"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spcAft>
                <a:spcPts val="0"/>
              </a:spcAft>
              <a:buNone/>
              <a:defRPr/>
            </a:pPr>
            <a:r>
              <a:rPr lang="en-US"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else</a:t>
            </a:r>
            <a:endParaRPr lang="en-US"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spcAft>
                <a:spcPts val="0"/>
              </a:spcAft>
              <a:buNone/>
              <a:defRPr/>
            </a:pPr>
            <a:r>
              <a:rPr lang="en-US"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11480" indent="0">
              <a:spcBef>
                <a:spcPts val="0"/>
              </a:spcBef>
              <a:spcAft>
                <a:spcPts val="0"/>
              </a:spcAft>
              <a:buNone/>
              <a:defRPr/>
            </a:pPr>
            <a:r>
              <a:rPr lang="en-US"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cout &lt;&lt; "Your password has " &lt;&lt; len</a:t>
            </a:r>
          </a:p>
          <a:p>
            <a:pPr marL="1097280" indent="0">
              <a:spcBef>
                <a:spcPts val="0"/>
              </a:spcBef>
              <a:spcAft>
                <a:spcPts val="0"/>
              </a:spcAft>
              <a:buNone/>
              <a:defRPr/>
            </a:pPr>
            <a:r>
              <a:rPr lang="en-US"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&lt;&lt; " characters." &lt;&lt; endl;</a:t>
            </a:r>
            <a:endParaRPr lang="en-US"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spcAft>
                <a:spcPts val="0"/>
              </a:spcAft>
              <a:buNone/>
              <a:defRPr/>
            </a:pPr>
            <a:r>
              <a:rPr lang="en-US"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1689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noChangeArrowheads="1"/>
          </p:cNvSpPr>
          <p:nvPr>
            <p:ph type="title"/>
          </p:nvPr>
        </p:nvSpPr>
        <p:spPr/>
        <p:txBody>
          <a:bodyPr/>
          <a:lstStyle/>
          <a:p>
            <a:r>
              <a:rPr lang="en-US" altLang="en-US" dirty="0"/>
              <a:t>Flags</a:t>
            </a:r>
          </a:p>
        </p:txBody>
      </p:sp>
      <p:sp>
        <p:nvSpPr>
          <p:cNvPr id="46083" name="Content Placeholder 2"/>
          <p:cNvSpPr>
            <a:spLocks noGrp="1" noChangeArrowheads="1"/>
          </p:cNvSpPr>
          <p:nvPr>
            <p:ph idx="1"/>
          </p:nvPr>
        </p:nvSpPr>
        <p:spPr/>
        <p:txBody>
          <a:bodyPr/>
          <a:lstStyle/>
          <a:p>
            <a:r>
              <a:rPr lang="en-US" altLang="en-US" dirty="0"/>
              <a:t>Variable that signals a condition</a:t>
            </a:r>
          </a:p>
          <a:p>
            <a:r>
              <a:rPr lang="en-US" altLang="en-US" dirty="0"/>
              <a:t>Usually implemented as a </a:t>
            </a:r>
            <a:r>
              <a:rPr lang="en-US" altLang="en-US" b="1" dirty="0">
                <a:latin typeface="Courier New" panose="02070309020205020404" pitchFamily="49" charset="0"/>
                <a:cs typeface="Courier New" panose="02070309020205020404" pitchFamily="49" charset="0"/>
              </a:rPr>
              <a:t>bool</a:t>
            </a:r>
            <a:r>
              <a:rPr lang="en-US" altLang="en-US" dirty="0"/>
              <a:t> variable</a:t>
            </a:r>
          </a:p>
          <a:p>
            <a:r>
              <a:rPr lang="en-US" altLang="en-US" dirty="0"/>
              <a:t>Can also be an integer</a:t>
            </a:r>
          </a:p>
          <a:p>
            <a:pPr lvl="1"/>
            <a:r>
              <a:rPr lang="en-US" altLang="en-US" dirty="0"/>
              <a:t>The value </a:t>
            </a:r>
            <a:r>
              <a:rPr lang="en-US" altLang="en-US" sz="2800" b="1" dirty="0">
                <a:latin typeface="Courier New" panose="02070309020205020404" pitchFamily="49" charset="0"/>
                <a:ea typeface="+mn-ea"/>
                <a:cs typeface="Courier New" panose="02070309020205020404" pitchFamily="49" charset="0"/>
              </a:rPr>
              <a:t>0</a:t>
            </a:r>
            <a:r>
              <a:rPr lang="en-US" altLang="en-US" dirty="0"/>
              <a:t> is considered </a:t>
            </a:r>
            <a:r>
              <a:rPr lang="en-US" altLang="en-US" sz="2800" b="1" dirty="0">
                <a:latin typeface="Courier New" panose="02070309020205020404" pitchFamily="49" charset="0"/>
                <a:ea typeface="+mn-ea"/>
                <a:cs typeface="Courier New" panose="02070309020205020404" pitchFamily="49" charset="0"/>
              </a:rPr>
              <a:t>false</a:t>
            </a:r>
          </a:p>
          <a:p>
            <a:pPr lvl="1"/>
            <a:r>
              <a:rPr lang="en-US" altLang="en-US" dirty="0"/>
              <a:t>Any nonzero value is considered </a:t>
            </a:r>
            <a:r>
              <a:rPr lang="en-US" altLang="en-US" sz="2800" b="1" dirty="0">
                <a:latin typeface="Courier New" panose="02070309020205020404" pitchFamily="49" charset="0"/>
                <a:ea typeface="+mn-ea"/>
                <a:cs typeface="Courier New" panose="02070309020205020404" pitchFamily="49" charset="0"/>
              </a:rPr>
              <a:t>true</a:t>
            </a:r>
          </a:p>
          <a:p>
            <a:r>
              <a:rPr lang="en-US" altLang="en-US" dirty="0"/>
              <a:t>As with other variables in functions, must be assigned an initial value before it is used</a:t>
            </a:r>
          </a:p>
        </p:txBody>
      </p:sp>
      <p:sp>
        <p:nvSpPr>
          <p:cNvPr id="2" name="Slide Number Placeholder 1">
            <a:extLst>
              <a:ext uri="{FF2B5EF4-FFF2-40B4-BE49-F238E27FC236}">
                <a16:creationId xmlns:a16="http://schemas.microsoft.com/office/drawing/2014/main" id="{CCFF5BFC-2296-B8AF-A619-7394F141DB5C}"/>
              </a:ext>
            </a:extLst>
          </p:cNvPr>
          <p:cNvSpPr>
            <a:spLocks noGrp="1"/>
          </p:cNvSpPr>
          <p:nvPr>
            <p:ph type="sldNum" sz="quarter" idx="10"/>
          </p:nvPr>
        </p:nvSpPr>
        <p:spPr/>
        <p:txBody>
          <a:bodyPr/>
          <a:lstStyle/>
          <a:p>
            <a:fld id="{AF21CD36-ACAC-4307-B4A1-0AFDDC346CB3}" type="slidenum">
              <a:rPr lang="en-US" altLang="en-US" smtClean="0"/>
              <a:pPr/>
              <a:t>34</a:t>
            </a:fld>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noChangeArrowheads="1"/>
          </p:cNvSpPr>
          <p:nvPr>
            <p:ph type="title"/>
          </p:nvPr>
        </p:nvSpPr>
        <p:spPr/>
        <p:txBody>
          <a:bodyPr/>
          <a:lstStyle/>
          <a:p>
            <a:r>
              <a:rPr lang="en-US" altLang="en-US" dirty="0"/>
              <a:t>Logical Operators</a:t>
            </a:r>
          </a:p>
        </p:txBody>
      </p:sp>
      <p:sp>
        <p:nvSpPr>
          <p:cNvPr id="48131" name="Content Placeholder 2"/>
          <p:cNvSpPr>
            <a:spLocks noGrp="1" noChangeArrowheads="1"/>
          </p:cNvSpPr>
          <p:nvPr>
            <p:ph idx="1"/>
          </p:nvPr>
        </p:nvSpPr>
        <p:spPr/>
        <p:txBody>
          <a:bodyPr/>
          <a:lstStyle/>
          <a:p>
            <a:r>
              <a:rPr lang="en-US" altLang="en-US" spc="-100" dirty="0"/>
              <a:t>Used to create relational expressions from other relational expressions</a:t>
            </a:r>
          </a:p>
          <a:p>
            <a:r>
              <a:rPr lang="en-US" altLang="en-US" dirty="0"/>
              <a:t>Operators, meaning, and explanation:</a:t>
            </a:r>
          </a:p>
        </p:txBody>
      </p:sp>
      <p:sp>
        <p:nvSpPr>
          <p:cNvPr id="3" name="Slide Number Placeholder 2">
            <a:extLst>
              <a:ext uri="{FF2B5EF4-FFF2-40B4-BE49-F238E27FC236}">
                <a16:creationId xmlns:a16="http://schemas.microsoft.com/office/drawing/2014/main" id="{21BE14FA-4812-A814-2C4B-638FAC1198F4}"/>
              </a:ext>
            </a:extLst>
          </p:cNvPr>
          <p:cNvSpPr>
            <a:spLocks noGrp="1"/>
          </p:cNvSpPr>
          <p:nvPr>
            <p:ph type="sldNum" sz="quarter" idx="10"/>
          </p:nvPr>
        </p:nvSpPr>
        <p:spPr/>
        <p:txBody>
          <a:bodyPr/>
          <a:lstStyle/>
          <a:p>
            <a:fld id="{AF21CD36-ACAC-4307-B4A1-0AFDDC346CB3}" type="slidenum">
              <a:rPr lang="en-US" altLang="en-US" smtClean="0"/>
              <a:pPr/>
              <a:t>35</a:t>
            </a:fld>
            <a:endParaRPr lang="en-US" altLang="en-US" dirty="0"/>
          </a:p>
        </p:txBody>
      </p:sp>
      <p:graphicFrame>
        <p:nvGraphicFramePr>
          <p:cNvPr id="2" name="Table 1" descr="The screenshot shows the logical operators along with the meaning and description. AND is a new relational expression that is true if both expressions are true. OR is a new relational expression that is true if either expression is true. NOT reverses the value of an expression. True becomes false, and false becomes true.&#10;"/>
          <p:cNvGraphicFramePr>
            <a:graphicFrameLocks noGrp="1"/>
          </p:cNvGraphicFramePr>
          <p:nvPr>
            <p:extLst>
              <p:ext uri="{D42A27DB-BD31-4B8C-83A1-F6EECF244321}">
                <p14:modId xmlns:p14="http://schemas.microsoft.com/office/powerpoint/2010/main" val="3730015428"/>
              </p:ext>
            </p:extLst>
          </p:nvPr>
        </p:nvGraphicFramePr>
        <p:xfrm>
          <a:off x="670560" y="2707975"/>
          <a:ext cx="11521440" cy="3127248"/>
        </p:xfrm>
        <a:graphic>
          <a:graphicData uri="http://schemas.openxmlformats.org/drawingml/2006/table">
            <a:tbl>
              <a:tblPr firstRow="1" firstCol="1">
                <a:tableStyleId>{B301B821-A1FF-4177-AEE7-76D212191A09}</a:tableStyleId>
              </a:tblPr>
              <a:tblGrid>
                <a:gridCol w="3200400">
                  <a:extLst>
                    <a:ext uri="{9D8B030D-6E8A-4147-A177-3AD203B41FA5}">
                      <a16:colId xmlns:a16="http://schemas.microsoft.com/office/drawing/2014/main" val="20000"/>
                    </a:ext>
                  </a:extLst>
                </a:gridCol>
                <a:gridCol w="8321040">
                  <a:extLst>
                    <a:ext uri="{9D8B030D-6E8A-4147-A177-3AD203B41FA5}">
                      <a16:colId xmlns:a16="http://schemas.microsoft.com/office/drawing/2014/main" val="20001"/>
                    </a:ext>
                  </a:extLst>
                </a:gridCol>
              </a:tblGrid>
              <a:tr h="45720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800" b="1" u="none" strike="noStrike" kern="1200" cap="none" normalizeH="0" baseline="0" dirty="0">
                          <a:ln>
                            <a:noFill/>
                          </a:ln>
                          <a:solidFill>
                            <a:schemeClr val="tx1"/>
                          </a:solidFill>
                          <a:effectLst/>
                        </a:rPr>
                        <a:t>Logical Operator</a:t>
                      </a:r>
                      <a:endParaRPr kumimoji="0" lang="en-US" sz="2800" b="1" i="0" u="none" strike="noStrike" kern="1200" cap="none" normalizeH="0" baseline="0" dirty="0">
                        <a:ln>
                          <a:noFill/>
                        </a:ln>
                        <a:solidFill>
                          <a:schemeClr val="tx1"/>
                        </a:solidFill>
                        <a:effectLst/>
                        <a:latin typeface="Arial" charset="0"/>
                        <a:ea typeface="ヒラギノ角ゴ Pro W3" pitchFamily="-16" charset="-128"/>
                        <a:cs typeface="+mn-cs"/>
                      </a:endParaRPr>
                    </a:p>
                  </a:txBody>
                  <a:tcPr horzOverflow="overflow"/>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800" b="1" u="none" strike="noStrike" cap="none" normalizeH="0" baseline="0" dirty="0">
                          <a:ln>
                            <a:noFill/>
                          </a:ln>
                          <a:solidFill>
                            <a:schemeClr val="tx1"/>
                          </a:solidFill>
                          <a:effectLst/>
                        </a:rPr>
                        <a:t>Meaning</a:t>
                      </a:r>
                      <a:endParaRPr kumimoji="0" lang="en-US" sz="2800" b="1" i="0" u="none" strike="noStrike" cap="none" normalizeH="0" baseline="0" dirty="0">
                        <a:ln>
                          <a:noFill/>
                        </a:ln>
                        <a:solidFill>
                          <a:schemeClr val="tx1"/>
                        </a:solidFill>
                        <a:effectLst/>
                        <a:latin typeface="Arial" charset="0"/>
                        <a:ea typeface="ヒラギノ角ゴ Pro W3" pitchFamily="-16" charset="-128"/>
                      </a:endParaRPr>
                    </a:p>
                  </a:txBody>
                  <a:tcPr horzOverflow="overflow"/>
                </a:tc>
                <a:extLst>
                  <a:ext uri="{0D108BD9-81ED-4DB2-BD59-A6C34878D82A}">
                    <a16:rowId xmlns:a16="http://schemas.microsoft.com/office/drawing/2014/main" val="3001259152"/>
                  </a:ext>
                </a:extLst>
              </a:tr>
              <a:tr h="731520">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&amp;&amp;</a:t>
                      </a:r>
                      <a:endParaRPr kumimoji="0" lang="en-US" sz="2400" b="0" i="0" u="none" strike="noStrike" cap="none" normalizeH="0" baseline="0" dirty="0">
                        <a:ln>
                          <a:noFill/>
                        </a:ln>
                        <a:solidFill>
                          <a:schemeClr val="tx1"/>
                        </a:solidFill>
                        <a:effectLst/>
                        <a:latin typeface="Courier New" pitchFamily="-16"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AND</a:t>
                      </a:r>
                    </a:p>
                    <a:p>
                      <a:pPr marL="0" marR="0" lvl="0" indent="0" algn="l" defTabSz="914400" rtl="0" eaLnBrk="1" fontAlgn="base" latinLnBrk="0" hangingPunct="1">
                        <a:lnSpc>
                          <a:spcPct val="8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New relational expression is true if both expressions are true</a:t>
                      </a:r>
                      <a:endParaRPr kumimoji="0" lang="en-US" sz="24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extLst>
                  <a:ext uri="{0D108BD9-81ED-4DB2-BD59-A6C34878D82A}">
                    <a16:rowId xmlns:a16="http://schemas.microsoft.com/office/drawing/2014/main" val="10000"/>
                  </a:ext>
                </a:extLst>
              </a:tr>
              <a:tr h="731520">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a:t>
                      </a:r>
                      <a:endParaRPr kumimoji="0" lang="en-US" sz="2400" b="0" i="0" u="none" strike="noStrike" cap="none" normalizeH="0" baseline="0" dirty="0">
                        <a:ln>
                          <a:noFill/>
                        </a:ln>
                        <a:solidFill>
                          <a:schemeClr val="tx1"/>
                        </a:solidFill>
                        <a:effectLst/>
                        <a:latin typeface="Courier New" pitchFamily="-16"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OR</a:t>
                      </a:r>
                    </a:p>
                    <a:p>
                      <a:pPr marL="0" marR="0" lvl="0" indent="0" algn="l" defTabSz="914400" rtl="0" eaLnBrk="1" fontAlgn="base" latinLnBrk="0" hangingPunct="1">
                        <a:lnSpc>
                          <a:spcPct val="8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New relational expression is true if either expression is true</a:t>
                      </a:r>
                      <a:endParaRPr kumimoji="0" lang="en-US" sz="24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extLst>
                  <a:ext uri="{0D108BD9-81ED-4DB2-BD59-A6C34878D82A}">
                    <a16:rowId xmlns:a16="http://schemas.microsoft.com/office/drawing/2014/main" val="10001"/>
                  </a:ext>
                </a:extLst>
              </a:tr>
              <a:tr h="731520">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a:t>
                      </a:r>
                      <a:endParaRPr kumimoji="0" lang="en-US" sz="2400" b="0" i="0" u="none" strike="noStrike" cap="none" normalizeH="0" baseline="0" dirty="0">
                        <a:ln>
                          <a:noFill/>
                        </a:ln>
                        <a:solidFill>
                          <a:schemeClr val="tx1"/>
                        </a:solidFill>
                        <a:effectLst/>
                        <a:latin typeface="Courier New" pitchFamily="-16"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NOT</a:t>
                      </a:r>
                    </a:p>
                    <a:p>
                      <a:pPr marL="0" marR="0" lvl="0" indent="0" algn="l" defTabSz="914400" rtl="0" eaLnBrk="1" fontAlgn="base" latinLnBrk="0" hangingPunct="1">
                        <a:lnSpc>
                          <a:spcPct val="8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Reverses the value of an expression – true expression becomes false, and false becomes true</a:t>
                      </a:r>
                      <a:endParaRPr kumimoji="0" lang="en-US" sz="24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extLst>
                  <a:ext uri="{0D108BD9-81ED-4DB2-BD59-A6C34878D82A}">
                    <a16:rowId xmlns:a16="http://schemas.microsoft.com/office/drawing/2014/main" val="10002"/>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Logical Operators-Examples</a:t>
            </a:r>
            <a:endParaRPr lang="en-US" dirty="0"/>
          </a:p>
        </p:txBody>
      </p:sp>
      <p:sp>
        <p:nvSpPr>
          <p:cNvPr id="3" name="Content Placeholder 2"/>
          <p:cNvSpPr>
            <a:spLocks noGrp="1"/>
          </p:cNvSpPr>
          <p:nvPr>
            <p:ph idx="1"/>
          </p:nvPr>
        </p:nvSpPr>
        <p:spPr/>
        <p:txBody>
          <a:bodyPr/>
          <a:lstStyle/>
          <a:p>
            <a:pPr marL="801688" lvl="0">
              <a:lnSpc>
                <a:spcPct val="80000"/>
              </a:lnSpc>
              <a:buNone/>
              <a:defRPr/>
            </a:pPr>
            <a:r>
              <a:rPr lang="en-US" dirty="0">
                <a:solidFill>
                  <a:srgbClr val="000000"/>
                </a:solidFill>
                <a:latin typeface="Courier New" pitchFamily="-16" charset="0"/>
              </a:rPr>
              <a:t>int x = 12, y = 5, z = −4;</a:t>
            </a:r>
          </a:p>
        </p:txBody>
      </p:sp>
      <p:sp>
        <p:nvSpPr>
          <p:cNvPr id="5" name="Slide Number Placeholder 4">
            <a:extLst>
              <a:ext uri="{FF2B5EF4-FFF2-40B4-BE49-F238E27FC236}">
                <a16:creationId xmlns:a16="http://schemas.microsoft.com/office/drawing/2014/main" id="{695A37A4-C20A-441F-2D43-7ED1B44AE063}"/>
              </a:ext>
            </a:extLst>
          </p:cNvPr>
          <p:cNvSpPr>
            <a:spLocks noGrp="1"/>
          </p:cNvSpPr>
          <p:nvPr>
            <p:ph type="sldNum" sz="quarter" idx="10"/>
          </p:nvPr>
        </p:nvSpPr>
        <p:spPr/>
        <p:txBody>
          <a:bodyPr/>
          <a:lstStyle/>
          <a:p>
            <a:fld id="{AF21CD36-ACAC-4307-B4A1-0AFDDC346CB3}" type="slidenum">
              <a:rPr lang="en-US" altLang="en-US" smtClean="0"/>
              <a:pPr/>
              <a:t>36</a:t>
            </a:fld>
            <a:endParaRPr lang="en-US" altLang="en-US" dirty="0"/>
          </a:p>
        </p:txBody>
      </p:sp>
      <p:graphicFrame>
        <p:nvGraphicFramePr>
          <p:cNvPr id="4" name="Table 3" descr="The screenshot shows a few examples of logical operators. The expression reads int x equals 12, y equals 5, z equals negative 4. It represents the values of x, y, and z. The examples of the logical operators and their result are as follows: line 1 reads, open parentheses x greater than y close parentheses and open parentheses y greater than z close parentheses is true. Line 2 reads, open parentheses x greater than y close parentheses and open parentheses z greater than y close parentheses is false. Line 3 reads, open parenthesis x less than or equal to than z close parentheses or left parenthesis y equal to z close parentheses is false. Line 4 reads, open parentheses x less than or equal to z close parentheses or open parentheses y not equal to z close parentheses is true. Line 5 reads, not open parentheses x greater than or equal to z close parentheses is false.&#10;"/>
          <p:cNvGraphicFramePr>
            <a:graphicFrameLocks noGrp="1"/>
          </p:cNvGraphicFramePr>
          <p:nvPr>
            <p:extLst>
              <p:ext uri="{D42A27DB-BD31-4B8C-83A1-F6EECF244321}">
                <p14:modId xmlns:p14="http://schemas.microsoft.com/office/powerpoint/2010/main" val="1069137097"/>
              </p:ext>
            </p:extLst>
          </p:nvPr>
        </p:nvGraphicFramePr>
        <p:xfrm>
          <a:off x="1219200" y="2005893"/>
          <a:ext cx="7885112" cy="3167064"/>
        </p:xfrm>
        <a:graphic>
          <a:graphicData uri="http://schemas.openxmlformats.org/drawingml/2006/table">
            <a:tbl>
              <a:tblPr firstRow="1" firstCol="1">
                <a:tableStyleId>{BC89EF96-8CEA-46FF-86C4-4CE0E7609802}</a:tableStyleId>
              </a:tblPr>
              <a:tblGrid>
                <a:gridCol w="5849937">
                  <a:extLst>
                    <a:ext uri="{9D8B030D-6E8A-4147-A177-3AD203B41FA5}">
                      <a16:colId xmlns:a16="http://schemas.microsoft.com/office/drawing/2014/main" val="20000"/>
                    </a:ext>
                  </a:extLst>
                </a:gridCol>
                <a:gridCol w="2035175">
                  <a:extLst>
                    <a:ext uri="{9D8B030D-6E8A-4147-A177-3AD203B41FA5}">
                      <a16:colId xmlns:a16="http://schemas.microsoft.com/office/drawing/2014/main" val="20001"/>
                    </a:ext>
                  </a:extLst>
                </a:gridCol>
              </a:tblGrid>
              <a:tr h="657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a:ln>
                            <a:noFill/>
                          </a:ln>
                          <a:solidFill>
                            <a:schemeClr val="tx1"/>
                          </a:solidFill>
                          <a:effectLst/>
                        </a:rPr>
                        <a:t>(x &gt; y) &amp;&amp; (y &gt; z)</a:t>
                      </a:r>
                      <a:endParaRPr kumimoji="0" lang="en-US" sz="2800" b="0" i="0" u="none" strike="noStrike" cap="none" normalizeH="0" baseline="0" dirty="0">
                        <a:ln>
                          <a:noFill/>
                        </a:ln>
                        <a:solidFill>
                          <a:schemeClr val="tx1"/>
                        </a:solidFill>
                        <a:effectLst/>
                        <a:latin typeface="Courier New" pitchFamily="-16"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a:ln>
                            <a:noFill/>
                          </a:ln>
                          <a:solidFill>
                            <a:schemeClr val="tx1"/>
                          </a:solidFill>
                          <a:effectLst/>
                        </a:rPr>
                        <a:t>true</a:t>
                      </a:r>
                      <a:endParaRPr kumimoji="0" lang="en-US" sz="2800" b="0" i="0" u="none" strike="noStrike" cap="none" normalizeH="0" baseline="0" dirty="0">
                        <a:ln>
                          <a:noFill/>
                        </a:ln>
                        <a:solidFill>
                          <a:schemeClr val="tx1"/>
                        </a:solidFill>
                        <a:effectLst/>
                        <a:latin typeface="Courier New" pitchFamily="-16" charset="0"/>
                        <a:ea typeface="ヒラギノ角ゴ Pro W3" pitchFamily="-16" charset="-128"/>
                      </a:endParaRPr>
                    </a:p>
                  </a:txBody>
                  <a:tcPr horzOverflow="overflow"/>
                </a:tc>
                <a:extLst>
                  <a:ext uri="{0D108BD9-81ED-4DB2-BD59-A6C34878D82A}">
                    <a16:rowId xmlns:a16="http://schemas.microsoft.com/office/drawing/2014/main" val="10000"/>
                  </a:ext>
                </a:extLst>
              </a:tr>
              <a:tr h="625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a:ln>
                            <a:noFill/>
                          </a:ln>
                          <a:solidFill>
                            <a:schemeClr val="tx1"/>
                          </a:solidFill>
                          <a:effectLst/>
                        </a:rPr>
                        <a:t>(x &gt; y) &amp;&amp; (z &gt; y)</a:t>
                      </a:r>
                      <a:endParaRPr kumimoji="0" lang="en-US" sz="2800" b="0" i="0" u="none" strike="noStrike" cap="none" normalizeH="0" baseline="0" dirty="0">
                        <a:ln>
                          <a:noFill/>
                        </a:ln>
                        <a:solidFill>
                          <a:schemeClr val="tx1"/>
                        </a:solidFill>
                        <a:effectLst/>
                        <a:latin typeface="Courier New" pitchFamily="-16"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a:ln>
                            <a:noFill/>
                          </a:ln>
                          <a:solidFill>
                            <a:schemeClr val="tx1"/>
                          </a:solidFill>
                          <a:effectLst/>
                        </a:rPr>
                        <a:t>false</a:t>
                      </a:r>
                      <a:endParaRPr kumimoji="0" lang="en-US" sz="2800" b="0" i="0" u="none" strike="noStrike" cap="none" normalizeH="0" baseline="0" dirty="0">
                        <a:ln>
                          <a:noFill/>
                        </a:ln>
                        <a:solidFill>
                          <a:schemeClr val="tx1"/>
                        </a:solidFill>
                        <a:effectLst/>
                        <a:latin typeface="Courier New" pitchFamily="-16" charset="0"/>
                        <a:ea typeface="ヒラギノ角ゴ Pro W3" pitchFamily="-16" charset="-128"/>
                      </a:endParaRPr>
                    </a:p>
                  </a:txBody>
                  <a:tcPr horzOverflow="overflow"/>
                </a:tc>
                <a:extLst>
                  <a:ext uri="{0D108BD9-81ED-4DB2-BD59-A6C34878D82A}">
                    <a16:rowId xmlns:a16="http://schemas.microsoft.com/office/drawing/2014/main" val="10001"/>
                  </a:ext>
                </a:extLst>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a:ln>
                            <a:noFill/>
                          </a:ln>
                          <a:solidFill>
                            <a:schemeClr val="tx1"/>
                          </a:solidFill>
                          <a:effectLst/>
                        </a:rPr>
                        <a:t>(x &lt;= z) || (y == z)</a:t>
                      </a:r>
                      <a:endParaRPr kumimoji="0" lang="en-US" sz="2800" b="0" i="0" u="none" strike="noStrike" cap="none" normalizeH="0" baseline="0" dirty="0">
                        <a:ln>
                          <a:noFill/>
                        </a:ln>
                        <a:solidFill>
                          <a:schemeClr val="tx1"/>
                        </a:solidFill>
                        <a:effectLst/>
                        <a:latin typeface="Courier New" pitchFamily="-16"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a:ln>
                            <a:noFill/>
                          </a:ln>
                          <a:solidFill>
                            <a:schemeClr val="tx1"/>
                          </a:solidFill>
                          <a:effectLst/>
                        </a:rPr>
                        <a:t>false</a:t>
                      </a:r>
                      <a:endParaRPr kumimoji="0" lang="en-US" sz="2800" b="0" i="0" u="none" strike="noStrike" cap="none" normalizeH="0" baseline="0" dirty="0">
                        <a:ln>
                          <a:noFill/>
                        </a:ln>
                        <a:solidFill>
                          <a:schemeClr val="tx1"/>
                        </a:solidFill>
                        <a:effectLst/>
                        <a:latin typeface="Courier New" pitchFamily="-16" charset="0"/>
                        <a:ea typeface="ヒラギノ角ゴ Pro W3" pitchFamily="-16" charset="-128"/>
                      </a:endParaRPr>
                    </a:p>
                  </a:txBody>
                  <a:tcPr horzOverflow="overflow"/>
                </a:tc>
                <a:extLst>
                  <a:ext uri="{0D108BD9-81ED-4DB2-BD59-A6C34878D82A}">
                    <a16:rowId xmlns:a16="http://schemas.microsoft.com/office/drawing/2014/main" val="10002"/>
                  </a:ext>
                </a:extLst>
              </a:tr>
              <a:tr h="627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a:ln>
                            <a:noFill/>
                          </a:ln>
                          <a:solidFill>
                            <a:schemeClr val="tx1"/>
                          </a:solidFill>
                          <a:effectLst/>
                        </a:rPr>
                        <a:t>(x &lt;= z) || (y != z)</a:t>
                      </a:r>
                      <a:endParaRPr kumimoji="0" lang="en-US" sz="2800" b="0" i="0" u="none" strike="noStrike" cap="none" normalizeH="0" baseline="0" dirty="0">
                        <a:ln>
                          <a:noFill/>
                        </a:ln>
                        <a:solidFill>
                          <a:schemeClr val="tx1"/>
                        </a:solidFill>
                        <a:effectLst/>
                        <a:latin typeface="Courier New" pitchFamily="-16"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a:ln>
                            <a:noFill/>
                          </a:ln>
                          <a:solidFill>
                            <a:schemeClr val="tx1"/>
                          </a:solidFill>
                          <a:effectLst/>
                        </a:rPr>
                        <a:t>true</a:t>
                      </a:r>
                      <a:endParaRPr kumimoji="0" lang="en-US" sz="2800" b="0" i="0" u="none" strike="noStrike" cap="none" normalizeH="0" baseline="0" dirty="0">
                        <a:ln>
                          <a:noFill/>
                        </a:ln>
                        <a:solidFill>
                          <a:schemeClr val="tx1"/>
                        </a:solidFill>
                        <a:effectLst/>
                        <a:latin typeface="Courier New" pitchFamily="-16" charset="0"/>
                        <a:ea typeface="ヒラギノ角ゴ Pro W3" pitchFamily="-16" charset="-128"/>
                      </a:endParaRPr>
                    </a:p>
                  </a:txBody>
                  <a:tcPr horzOverflow="overflow"/>
                </a:tc>
                <a:extLst>
                  <a:ext uri="{0D108BD9-81ED-4DB2-BD59-A6C34878D82A}">
                    <a16:rowId xmlns:a16="http://schemas.microsoft.com/office/drawing/2014/main" val="10003"/>
                  </a:ext>
                </a:extLst>
              </a:tr>
              <a:tr h="6334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a:ln>
                            <a:noFill/>
                          </a:ln>
                          <a:solidFill>
                            <a:schemeClr val="tx1"/>
                          </a:solidFill>
                          <a:effectLst/>
                        </a:rPr>
                        <a:t>!(x &gt;= z)</a:t>
                      </a:r>
                      <a:endParaRPr kumimoji="0" lang="en-US" sz="2800" b="0" i="0" u="none" strike="noStrike" cap="none" normalizeH="0" baseline="0" dirty="0">
                        <a:ln>
                          <a:noFill/>
                        </a:ln>
                        <a:solidFill>
                          <a:schemeClr val="tx1"/>
                        </a:solidFill>
                        <a:effectLst/>
                        <a:latin typeface="Courier New" pitchFamily="-16"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a:ln>
                            <a:noFill/>
                          </a:ln>
                          <a:solidFill>
                            <a:schemeClr val="tx1"/>
                          </a:solidFill>
                          <a:effectLst/>
                        </a:rPr>
                        <a:t>false</a:t>
                      </a:r>
                      <a:endParaRPr kumimoji="0" lang="en-US" sz="2800" b="0" i="0" u="none" strike="noStrike" cap="none" normalizeH="0" baseline="0" dirty="0">
                        <a:ln>
                          <a:noFill/>
                        </a:ln>
                        <a:solidFill>
                          <a:schemeClr val="tx1"/>
                        </a:solidFill>
                        <a:effectLst/>
                        <a:latin typeface="Courier New" pitchFamily="-16" charset="0"/>
                        <a:ea typeface="ヒラギノ角ゴ Pro W3" pitchFamily="-16" charset="-128"/>
                      </a:endParaRPr>
                    </a:p>
                  </a:txBody>
                  <a:tcPr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29783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en-US" dirty="0"/>
              <a:t>Code Example of</a:t>
            </a:r>
            <a:r>
              <a:rPr lang="en-US" dirty="0"/>
              <a:t> logical </a:t>
            </a:r>
            <a:r>
              <a:rPr lang="en-US" b="1" dirty="0">
                <a:latin typeface="Courier New" pitchFamily="49" charset="0"/>
                <a:cs typeface="Courier New" pitchFamily="49" charset="0"/>
              </a:rPr>
              <a:t>&amp;&amp;</a:t>
            </a:r>
            <a:r>
              <a:rPr lang="en-US" dirty="0"/>
              <a:t> operator</a:t>
            </a:r>
          </a:p>
        </p:txBody>
      </p:sp>
      <p:pic>
        <p:nvPicPr>
          <p:cNvPr id="50179" name="Picture 2" descr="The screenshot shows a program source code to determine the user's loan qualifications using the logical AND operator. The program checks if employed equals 'Y' and recentGrad equals 'Y.&quot; The statement reads, &quot;You qualify for the special interest rate.&quot; Or else the statement reads, &quot;You must be employed and have graduated from college in the past two years to qualify.&quo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1153725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D66C458F-1259-BE0B-A904-9F996D945740}"/>
              </a:ext>
            </a:extLst>
          </p:cNvPr>
          <p:cNvSpPr>
            <a:spLocks noGrp="1"/>
          </p:cNvSpPr>
          <p:nvPr>
            <p:ph type="sldNum" sz="quarter" idx="10"/>
          </p:nvPr>
        </p:nvSpPr>
        <p:spPr/>
        <p:txBody>
          <a:bodyPr/>
          <a:lstStyle/>
          <a:p>
            <a:fld id="{69029687-7D02-4863-BDE5-3933E3D76261}" type="slidenum">
              <a:rPr lang="en-US" altLang="en-US" smtClean="0"/>
              <a:pPr/>
              <a:t>37</a:t>
            </a:fld>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en-US" dirty="0"/>
              <a:t>Code Example of</a:t>
            </a:r>
            <a:r>
              <a:rPr lang="en-US" dirty="0"/>
              <a:t> logical </a:t>
            </a:r>
            <a:r>
              <a:rPr lang="en-US" b="1" dirty="0">
                <a:latin typeface="Courier New" pitchFamily="49" charset="0"/>
                <a:cs typeface="Courier New" pitchFamily="49" charset="0"/>
              </a:rPr>
              <a:t>||</a:t>
            </a:r>
            <a:r>
              <a:rPr lang="en-US" dirty="0"/>
              <a:t> Operator</a:t>
            </a:r>
          </a:p>
        </p:txBody>
      </p:sp>
      <p:pic>
        <p:nvPicPr>
          <p:cNvPr id="51203" name="Picture 2" descr="The screenshot shows a program source code to determine the user's loan qualifications using the logical OR operator. The program checks if the income is greater than or equal to the minimum income or the number of years are greater than the minimum income. The statement reads, &quot;You qualify.&quot; Or else the statement reads, &quot;You must earn at least a minimum income in dollars or have been employed more than a minimum number of years.&quo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11450318" cy="438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3D580668-AD38-DE16-D3D8-21D086B1AFB6}"/>
              </a:ext>
            </a:extLst>
          </p:cNvPr>
          <p:cNvSpPr>
            <a:spLocks noGrp="1"/>
          </p:cNvSpPr>
          <p:nvPr>
            <p:ph type="sldNum" sz="quarter" idx="10"/>
          </p:nvPr>
        </p:nvSpPr>
        <p:spPr/>
        <p:txBody>
          <a:bodyPr/>
          <a:lstStyle/>
          <a:p>
            <a:fld id="{69029687-7D02-4863-BDE5-3933E3D76261}" type="slidenum">
              <a:rPr lang="en-US" altLang="en-US" smtClean="0"/>
              <a:pPr/>
              <a:t>38</a:t>
            </a:fld>
            <a:endParaRPr lang="en-US"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en-US" dirty="0"/>
              <a:t>Code Example of</a:t>
            </a:r>
            <a:r>
              <a:rPr lang="en-US" dirty="0"/>
              <a:t> logical </a:t>
            </a:r>
            <a:r>
              <a:rPr lang="en-US" b="1" dirty="0">
                <a:latin typeface="Courier New" pitchFamily="49" charset="0"/>
                <a:cs typeface="Courier New" pitchFamily="49" charset="0"/>
              </a:rPr>
              <a:t>!</a:t>
            </a:r>
            <a:r>
              <a:rPr lang="en-US" dirty="0"/>
              <a:t> Operator</a:t>
            </a:r>
          </a:p>
        </p:txBody>
      </p:sp>
      <p:pic>
        <p:nvPicPr>
          <p:cNvPr id="52227" name="Picture 2" descr="The screenshot shows a program source code to determine the user's loan qualifications using the logical NOT operator. The program checks if the income is greater than or equal to the minimum income or the number of years are greater than the minimum income. If not, the statement reads, &quot;You must earn at least a minimum income in dollars or have been employed more than a minimum number of years.&quot; Or else the statement reads, &quot;You qualify.&quo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9601200" cy="3548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5D92A635-CADB-7390-E1D7-19BCB6B33274}"/>
              </a:ext>
            </a:extLst>
          </p:cNvPr>
          <p:cNvSpPr>
            <a:spLocks noGrp="1"/>
          </p:cNvSpPr>
          <p:nvPr>
            <p:ph type="sldNum" sz="quarter" idx="10"/>
          </p:nvPr>
        </p:nvSpPr>
        <p:spPr/>
        <p:txBody>
          <a:bodyPr/>
          <a:lstStyle/>
          <a:p>
            <a:fld id="{69029687-7D02-4863-BDE5-3933E3D76261}" type="slidenum">
              <a:rPr lang="en-US" altLang="en-US" smtClean="0"/>
              <a:pPr/>
              <a:t>39</a:t>
            </a:fld>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p:nvPr>
        </p:nvSpPr>
        <p:spPr/>
        <p:txBody>
          <a:bodyPr/>
          <a:lstStyle/>
          <a:p>
            <a:r>
              <a:rPr lang="en-US" altLang="en-US" dirty="0"/>
              <a:t>Relational Expressions</a:t>
            </a:r>
            <a:r>
              <a:rPr lang="en-US" altLang="en-US" sz="1800" dirty="0"/>
              <a:t> (2 of 2)</a:t>
            </a:r>
          </a:p>
        </p:txBody>
      </p:sp>
      <p:sp>
        <p:nvSpPr>
          <p:cNvPr id="8195" name="Content Placeholder 2"/>
          <p:cNvSpPr>
            <a:spLocks noGrp="1" noChangeArrowheads="1"/>
          </p:cNvSpPr>
          <p:nvPr>
            <p:ph idx="1"/>
          </p:nvPr>
        </p:nvSpPr>
        <p:spPr/>
        <p:txBody>
          <a:bodyPr/>
          <a:lstStyle/>
          <a:p>
            <a:r>
              <a:rPr lang="en-US" altLang="en-US" dirty="0"/>
              <a:t>Result (value) of a relational expression can be assigned to a variable. Following is an example:</a:t>
            </a:r>
          </a:p>
          <a:p>
            <a:pPr marL="914400" lvl="1" indent="0">
              <a:buNone/>
            </a:pPr>
            <a:r>
              <a:rPr lang="en-US" altLang="en-US" dirty="0">
                <a:latin typeface="Courier New" panose="02070309020205020404" pitchFamily="49" charset="0"/>
              </a:rPr>
              <a:t>result = x &lt;= y;</a:t>
            </a:r>
            <a:endParaRPr lang="en-US" altLang="en-US" dirty="0"/>
          </a:p>
          <a:p>
            <a:r>
              <a:rPr lang="en-US" altLang="en-US" dirty="0"/>
              <a:t>In C++, relational expressions represent </a:t>
            </a:r>
            <a:r>
              <a:rPr lang="en-US" altLang="en-US" dirty="0">
                <a:latin typeface="Courier New" panose="02070309020205020404" pitchFamily="49" charset="0"/>
              </a:rPr>
              <a:t>true</a:t>
            </a:r>
            <a:r>
              <a:rPr lang="en-US" altLang="en-US" dirty="0"/>
              <a:t> states with the number 1, and </a:t>
            </a:r>
            <a:r>
              <a:rPr lang="en-US" altLang="en-US" dirty="0">
                <a:latin typeface="Courier New" panose="02070309020205020404" pitchFamily="49" charset="0"/>
              </a:rPr>
              <a:t>false</a:t>
            </a:r>
            <a:r>
              <a:rPr lang="en-US" altLang="en-US" dirty="0"/>
              <a:t> states with the number 0.</a:t>
            </a:r>
          </a:p>
          <a:p>
            <a:r>
              <a:rPr lang="en-US" altLang="en-US" dirty="0"/>
              <a:t>Do not confuse </a:t>
            </a:r>
            <a:r>
              <a:rPr lang="en-US" altLang="en-US" dirty="0">
                <a:latin typeface="Courier New" panose="02070309020205020404" pitchFamily="49" charset="0"/>
              </a:rPr>
              <a:t>=</a:t>
            </a:r>
            <a:r>
              <a:rPr lang="en-US" altLang="en-US" dirty="0"/>
              <a:t> and </a:t>
            </a:r>
            <a:r>
              <a:rPr lang="en-US" altLang="en-US" dirty="0">
                <a:latin typeface="Courier New" panose="02070309020205020404" pitchFamily="49" charset="0"/>
              </a:rPr>
              <a:t>==</a:t>
            </a:r>
          </a:p>
        </p:txBody>
      </p:sp>
      <p:sp>
        <p:nvSpPr>
          <p:cNvPr id="2" name="Slide Number Placeholder 1">
            <a:extLst>
              <a:ext uri="{FF2B5EF4-FFF2-40B4-BE49-F238E27FC236}">
                <a16:creationId xmlns:a16="http://schemas.microsoft.com/office/drawing/2014/main" id="{03A3F075-ED04-87F6-C68A-42776254593F}"/>
              </a:ext>
            </a:extLst>
          </p:cNvPr>
          <p:cNvSpPr>
            <a:spLocks noGrp="1"/>
          </p:cNvSpPr>
          <p:nvPr>
            <p:ph type="sldNum" sz="quarter" idx="10"/>
          </p:nvPr>
        </p:nvSpPr>
        <p:spPr/>
        <p:txBody>
          <a:bodyPr/>
          <a:lstStyle/>
          <a:p>
            <a:fld id="{AF21CD36-ACAC-4307-B4A1-0AFDDC346CB3}" type="slidenum">
              <a:rPr lang="en-US" altLang="en-US" smtClean="0"/>
              <a:pPr/>
              <a:t>4</a:t>
            </a:fld>
            <a:endParaRPr lang="en-US"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noChangeArrowheads="1"/>
          </p:cNvSpPr>
          <p:nvPr>
            <p:ph type="title"/>
          </p:nvPr>
        </p:nvSpPr>
        <p:spPr/>
        <p:txBody>
          <a:bodyPr/>
          <a:lstStyle/>
          <a:p>
            <a:r>
              <a:rPr lang="en-US" altLang="en-US" dirty="0"/>
              <a:t>Logical Operator-Notes</a:t>
            </a:r>
          </a:p>
        </p:txBody>
      </p:sp>
      <p:sp>
        <p:nvSpPr>
          <p:cNvPr id="53251" name="Content Placeholder 2"/>
          <p:cNvSpPr>
            <a:spLocks noGrp="1" noChangeArrowheads="1"/>
          </p:cNvSpPr>
          <p:nvPr>
            <p:ph idx="1"/>
          </p:nvPr>
        </p:nvSpPr>
        <p:spPr/>
        <p:txBody>
          <a:bodyPr/>
          <a:lstStyle/>
          <a:p>
            <a:r>
              <a:rPr lang="en-US" altLang="en-US" b="1" dirty="0">
                <a:latin typeface="Courier New" panose="02070309020205020404" pitchFamily="49" charset="0"/>
                <a:cs typeface="Courier New" panose="02070309020205020404" pitchFamily="49" charset="0"/>
              </a:rPr>
              <a:t>!</a:t>
            </a:r>
            <a:r>
              <a:rPr lang="en-US" altLang="en-US" dirty="0"/>
              <a:t> has highest precedence, followed by </a:t>
            </a:r>
            <a:r>
              <a:rPr lang="en-US" altLang="en-US" b="1" dirty="0">
                <a:latin typeface="Courier New" panose="02070309020205020404" pitchFamily="49" charset="0"/>
                <a:cs typeface="Courier New" panose="02070309020205020404" pitchFamily="49" charset="0"/>
              </a:rPr>
              <a:t>&amp;&amp;</a:t>
            </a:r>
            <a:r>
              <a:rPr lang="en-US" altLang="en-US" dirty="0"/>
              <a:t>, then </a:t>
            </a:r>
            <a:r>
              <a:rPr lang="en-US" altLang="en-US" b="1" dirty="0">
                <a:latin typeface="Courier New" panose="02070309020205020404" pitchFamily="49" charset="0"/>
                <a:cs typeface="Courier New" panose="02070309020205020404" pitchFamily="49" charset="0"/>
              </a:rPr>
              <a:t>||</a:t>
            </a:r>
          </a:p>
          <a:p>
            <a:r>
              <a:rPr lang="en-US" altLang="en-US" dirty="0"/>
              <a:t>If the value of an expression can be determined by evaluating just the sub-expression on left side of a logical operator, then the sub-expression on the right side will not be evaluated (</a:t>
            </a:r>
            <a:r>
              <a:rPr lang="en-US" altLang="en-US" i="1" dirty="0"/>
              <a:t>short circuit evaluation</a:t>
            </a:r>
            <a:r>
              <a:rPr lang="en-US" altLang="en-US" dirty="0"/>
              <a:t>)</a:t>
            </a:r>
          </a:p>
        </p:txBody>
      </p:sp>
      <p:sp>
        <p:nvSpPr>
          <p:cNvPr id="2" name="Slide Number Placeholder 1">
            <a:extLst>
              <a:ext uri="{FF2B5EF4-FFF2-40B4-BE49-F238E27FC236}">
                <a16:creationId xmlns:a16="http://schemas.microsoft.com/office/drawing/2014/main" id="{5383E3EB-574C-A9B2-3745-02832B21B410}"/>
              </a:ext>
            </a:extLst>
          </p:cNvPr>
          <p:cNvSpPr>
            <a:spLocks noGrp="1"/>
          </p:cNvSpPr>
          <p:nvPr>
            <p:ph type="sldNum" sz="quarter" idx="10"/>
          </p:nvPr>
        </p:nvSpPr>
        <p:spPr/>
        <p:txBody>
          <a:bodyPr/>
          <a:lstStyle/>
          <a:p>
            <a:fld id="{AF21CD36-ACAC-4307-B4A1-0AFDDC346CB3}" type="slidenum">
              <a:rPr lang="en-US" altLang="en-US" smtClean="0"/>
              <a:pPr/>
              <a:t>40</a:t>
            </a:fld>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pPr>
              <a:lnSpc>
                <a:spcPct val="80000"/>
              </a:lnSpc>
              <a:defRPr/>
            </a:pPr>
            <a:r>
              <a:rPr lang="en-US" dirty="0"/>
              <a:t>Checking Numeric Ranges with</a:t>
            </a:r>
            <a:br>
              <a:rPr lang="en-US" dirty="0"/>
            </a:br>
            <a:r>
              <a:rPr lang="en-US" dirty="0"/>
              <a:t>Logical Operators</a:t>
            </a:r>
          </a:p>
        </p:txBody>
      </p:sp>
      <p:sp>
        <p:nvSpPr>
          <p:cNvPr id="55299" name="Content Placeholder 2"/>
          <p:cNvSpPr>
            <a:spLocks noGrp="1" noChangeArrowheads="1"/>
          </p:cNvSpPr>
          <p:nvPr>
            <p:ph idx="1"/>
          </p:nvPr>
        </p:nvSpPr>
        <p:spPr>
          <a:xfrm>
            <a:off x="579120" y="1371599"/>
            <a:ext cx="11612880" cy="5283377"/>
          </a:xfrm>
        </p:spPr>
        <p:txBody>
          <a:bodyPr/>
          <a:lstStyle/>
          <a:p>
            <a:r>
              <a:rPr lang="en-US" altLang="en-US" dirty="0"/>
              <a:t>Used to test to see if a value falls </a:t>
            </a:r>
            <a:r>
              <a:rPr lang="en-US" altLang="en-US" b="1" dirty="0"/>
              <a:t>inside</a:t>
            </a:r>
            <a:r>
              <a:rPr lang="en-US" altLang="en-US" dirty="0"/>
              <a:t> a range:</a:t>
            </a:r>
          </a:p>
          <a:p>
            <a:pPr marL="911225" indent="0">
              <a:buNone/>
            </a:pPr>
            <a:r>
              <a:rPr lang="en-US" altLang="en-US" sz="2400" dirty="0">
                <a:latin typeface="Courier New" panose="02070309020205020404" pitchFamily="49" charset="0"/>
              </a:rPr>
              <a:t>if (grade &gt;= 0 &amp;&amp; grade &lt;= 100)</a:t>
            </a:r>
          </a:p>
          <a:p>
            <a:pPr marL="1371600" lvl="1" indent="0">
              <a:buNone/>
            </a:pPr>
            <a:r>
              <a:rPr lang="en-US" altLang="en-US" sz="2400" dirty="0">
                <a:latin typeface="Courier New" panose="02070309020205020404" pitchFamily="49" charset="0"/>
              </a:rPr>
              <a:t>cout &lt;&lt; "Valid grade";</a:t>
            </a:r>
          </a:p>
          <a:p>
            <a:r>
              <a:rPr lang="en-US" altLang="en-US" dirty="0"/>
              <a:t>Can also test to see if value falls </a:t>
            </a:r>
            <a:r>
              <a:rPr lang="en-US" altLang="en-US" b="1" dirty="0"/>
              <a:t>outside</a:t>
            </a:r>
            <a:r>
              <a:rPr lang="en-US" altLang="en-US" dirty="0"/>
              <a:t> of range:</a:t>
            </a:r>
          </a:p>
          <a:p>
            <a:pPr marL="914400" lvl="1" indent="0">
              <a:buNone/>
            </a:pPr>
            <a:r>
              <a:rPr lang="en-US" altLang="en-US" sz="2400" dirty="0">
                <a:latin typeface="Courier New" panose="02070309020205020404" pitchFamily="49" charset="0"/>
              </a:rPr>
              <a:t>if (grade &lt;= 0 || grade &gt;= 100)</a:t>
            </a:r>
          </a:p>
          <a:p>
            <a:pPr marL="1371600" lvl="1" indent="0">
              <a:buNone/>
            </a:pPr>
            <a:r>
              <a:rPr lang="en-US" altLang="en-US" sz="2400" dirty="0">
                <a:latin typeface="Courier New" panose="02070309020205020404" pitchFamily="49" charset="0"/>
              </a:rPr>
              <a:t>cout &lt;&lt; "Invalid grade";</a:t>
            </a:r>
          </a:p>
          <a:p>
            <a:r>
              <a:rPr lang="en-US" altLang="en-US" dirty="0"/>
              <a:t>Cannot use mathematical notation:</a:t>
            </a:r>
          </a:p>
          <a:p>
            <a:pPr marL="915988" indent="0">
              <a:buNone/>
            </a:pPr>
            <a:r>
              <a:rPr lang="en-US" altLang="en-US" sz="2400" dirty="0">
                <a:latin typeface="Courier New" panose="02070309020205020404" pitchFamily="49" charset="0"/>
              </a:rPr>
              <a:t>if (0 &lt;= grade &lt;= 100) //doesn</a:t>
            </a:r>
            <a:r>
              <a:rPr lang="en-US" altLang="en-US" sz="2400" dirty="0"/>
              <a:t>’</a:t>
            </a:r>
            <a:r>
              <a:rPr lang="en-US" altLang="en-US" sz="2400" dirty="0">
                <a:latin typeface="Courier New" panose="02070309020205020404" pitchFamily="49" charset="0"/>
              </a:rPr>
              <a:t>t work!</a:t>
            </a:r>
          </a:p>
        </p:txBody>
      </p:sp>
      <p:sp>
        <p:nvSpPr>
          <p:cNvPr id="3" name="Slide Number Placeholder 2">
            <a:extLst>
              <a:ext uri="{FF2B5EF4-FFF2-40B4-BE49-F238E27FC236}">
                <a16:creationId xmlns:a16="http://schemas.microsoft.com/office/drawing/2014/main" id="{BC657E04-828F-D95A-67F0-ECACEF13CE55}"/>
              </a:ext>
            </a:extLst>
          </p:cNvPr>
          <p:cNvSpPr>
            <a:spLocks noGrp="1"/>
          </p:cNvSpPr>
          <p:nvPr>
            <p:ph type="sldNum" sz="quarter" idx="10"/>
          </p:nvPr>
        </p:nvSpPr>
        <p:spPr/>
        <p:txBody>
          <a:bodyPr/>
          <a:lstStyle/>
          <a:p>
            <a:fld id="{AF21CD36-ACAC-4307-B4A1-0AFDDC346CB3}" type="slidenum">
              <a:rPr lang="en-US" altLang="en-US" smtClean="0"/>
              <a:pPr/>
              <a:t>41</a:t>
            </a:fld>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noChangeArrowheads="1"/>
          </p:cNvSpPr>
          <p:nvPr>
            <p:ph type="title"/>
          </p:nvPr>
        </p:nvSpPr>
        <p:spPr/>
        <p:txBody>
          <a:bodyPr/>
          <a:lstStyle/>
          <a:p>
            <a:r>
              <a:rPr lang="en-US" altLang="en-US" dirty="0"/>
              <a:t>Menus</a:t>
            </a:r>
          </a:p>
        </p:txBody>
      </p:sp>
      <p:sp>
        <p:nvSpPr>
          <p:cNvPr id="57347" name="Content Placeholder 2"/>
          <p:cNvSpPr>
            <a:spLocks noGrp="1" noChangeArrowheads="1"/>
          </p:cNvSpPr>
          <p:nvPr>
            <p:ph idx="1"/>
          </p:nvPr>
        </p:nvSpPr>
        <p:spPr/>
        <p:txBody>
          <a:bodyPr/>
          <a:lstStyle/>
          <a:p>
            <a:pPr>
              <a:buFontTx/>
              <a:buChar char="•"/>
            </a:pPr>
            <a:r>
              <a:rPr lang="en-US" altLang="en-US" b="1" dirty="0"/>
              <a:t>Menu-driven program</a:t>
            </a:r>
            <a:r>
              <a:rPr lang="en-US" altLang="en-US" dirty="0"/>
              <a:t>: program execution controlled by user selecting from a list of actions</a:t>
            </a:r>
          </a:p>
          <a:p>
            <a:pPr>
              <a:buFontTx/>
              <a:buChar char="•"/>
            </a:pPr>
            <a:r>
              <a:rPr lang="en-US" altLang="en-US" b="1" dirty="0"/>
              <a:t>Menu</a:t>
            </a:r>
            <a:r>
              <a:rPr lang="en-US" altLang="en-US" dirty="0"/>
              <a:t>: list of choices on the screen</a:t>
            </a:r>
          </a:p>
          <a:p>
            <a:pPr>
              <a:buFontTx/>
              <a:buChar char="•"/>
            </a:pPr>
            <a:r>
              <a:rPr lang="en-US" altLang="en-US" dirty="0"/>
              <a:t>Menus can be implemented using </a:t>
            </a:r>
            <a:r>
              <a:rPr lang="en-US" altLang="en-US" b="1" dirty="0">
                <a:latin typeface="Courier New" panose="02070309020205020404" pitchFamily="49" charset="0"/>
                <a:cs typeface="Courier New" panose="02070309020205020404" pitchFamily="49" charset="0"/>
              </a:rPr>
              <a:t>if/else if</a:t>
            </a:r>
            <a:r>
              <a:rPr lang="en-US" altLang="en-US" dirty="0"/>
              <a:t> statements</a:t>
            </a:r>
          </a:p>
        </p:txBody>
      </p:sp>
      <p:sp>
        <p:nvSpPr>
          <p:cNvPr id="2" name="Slide Number Placeholder 1">
            <a:extLst>
              <a:ext uri="{FF2B5EF4-FFF2-40B4-BE49-F238E27FC236}">
                <a16:creationId xmlns:a16="http://schemas.microsoft.com/office/drawing/2014/main" id="{2DB168D1-BFE8-9700-1DAD-A37488E3ED78}"/>
              </a:ext>
            </a:extLst>
          </p:cNvPr>
          <p:cNvSpPr>
            <a:spLocks noGrp="1"/>
          </p:cNvSpPr>
          <p:nvPr>
            <p:ph type="sldNum" sz="quarter" idx="10"/>
          </p:nvPr>
        </p:nvSpPr>
        <p:spPr/>
        <p:txBody>
          <a:bodyPr/>
          <a:lstStyle/>
          <a:p>
            <a:fld id="{AF21CD36-ACAC-4307-B4A1-0AFDDC346CB3}" type="slidenum">
              <a:rPr lang="en-US" altLang="en-US" smtClean="0"/>
              <a:pPr/>
              <a:t>42</a:t>
            </a:fld>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Menu-Driven Program Organization</a:t>
            </a:r>
          </a:p>
        </p:txBody>
      </p:sp>
      <p:sp>
        <p:nvSpPr>
          <p:cNvPr id="58371" name="Content Placeholder 2"/>
          <p:cNvSpPr>
            <a:spLocks noGrp="1" noChangeArrowheads="1"/>
          </p:cNvSpPr>
          <p:nvPr>
            <p:ph idx="1"/>
          </p:nvPr>
        </p:nvSpPr>
        <p:spPr/>
        <p:txBody>
          <a:bodyPr/>
          <a:lstStyle/>
          <a:p>
            <a:r>
              <a:rPr lang="en-US" altLang="en-US" dirty="0"/>
              <a:t>Display list of numbered or lettered choices for actions</a:t>
            </a:r>
          </a:p>
          <a:p>
            <a:r>
              <a:rPr lang="en-US" altLang="en-US" dirty="0"/>
              <a:t>Prompt user to make selection</a:t>
            </a:r>
          </a:p>
          <a:p>
            <a:r>
              <a:rPr lang="en-US" altLang="en-US" dirty="0"/>
              <a:t>Test user selection in </a:t>
            </a:r>
            <a:r>
              <a:rPr lang="en-US" altLang="en-US" i="1" dirty="0">
                <a:latin typeface="Courier New" panose="02070309020205020404" pitchFamily="49" charset="0"/>
              </a:rPr>
              <a:t>expression</a:t>
            </a:r>
            <a:endParaRPr lang="en-US" altLang="en-US" dirty="0"/>
          </a:p>
          <a:p>
            <a:pPr lvl="1"/>
            <a:r>
              <a:rPr lang="en-US" altLang="en-US" dirty="0"/>
              <a:t>if a match, then execute code for action</a:t>
            </a:r>
          </a:p>
          <a:p>
            <a:pPr lvl="1"/>
            <a:r>
              <a:rPr lang="en-US" altLang="en-US" dirty="0"/>
              <a:t>if not, then go on to next </a:t>
            </a:r>
            <a:r>
              <a:rPr lang="en-US" altLang="en-US" i="1" dirty="0">
                <a:latin typeface="Courier New" panose="02070309020205020404" pitchFamily="49" charset="0"/>
              </a:rPr>
              <a:t>expression</a:t>
            </a:r>
            <a:endParaRPr lang="en-US" altLang="en-US" dirty="0"/>
          </a:p>
        </p:txBody>
      </p:sp>
      <p:sp>
        <p:nvSpPr>
          <p:cNvPr id="3" name="Slide Number Placeholder 2">
            <a:extLst>
              <a:ext uri="{FF2B5EF4-FFF2-40B4-BE49-F238E27FC236}">
                <a16:creationId xmlns:a16="http://schemas.microsoft.com/office/drawing/2014/main" id="{386ADABC-04D3-164A-9EAB-9D7A4FB890AA}"/>
              </a:ext>
            </a:extLst>
          </p:cNvPr>
          <p:cNvSpPr>
            <a:spLocks noGrp="1"/>
          </p:cNvSpPr>
          <p:nvPr>
            <p:ph type="sldNum" sz="quarter" idx="10"/>
          </p:nvPr>
        </p:nvSpPr>
        <p:spPr/>
        <p:txBody>
          <a:bodyPr/>
          <a:lstStyle/>
          <a:p>
            <a:fld id="{AF21CD36-ACAC-4307-B4A1-0AFDDC346CB3}" type="slidenum">
              <a:rPr lang="en-US" altLang="en-US" smtClean="0"/>
              <a:pPr/>
              <a:t>43</a:t>
            </a:fld>
            <a:endParaRPr lang="en-US"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noChangeArrowheads="1"/>
          </p:cNvSpPr>
          <p:nvPr>
            <p:ph type="title"/>
          </p:nvPr>
        </p:nvSpPr>
        <p:spPr/>
        <p:txBody>
          <a:bodyPr/>
          <a:lstStyle/>
          <a:p>
            <a:r>
              <a:rPr lang="en-US" altLang="en-US" dirty="0"/>
              <a:t>Validating User Input</a:t>
            </a:r>
          </a:p>
        </p:txBody>
      </p:sp>
      <p:sp>
        <p:nvSpPr>
          <p:cNvPr id="60419" name="Content Placeholder 2"/>
          <p:cNvSpPr>
            <a:spLocks noGrp="1" noChangeArrowheads="1"/>
          </p:cNvSpPr>
          <p:nvPr>
            <p:ph idx="1"/>
          </p:nvPr>
        </p:nvSpPr>
        <p:spPr/>
        <p:txBody>
          <a:bodyPr/>
          <a:lstStyle/>
          <a:p>
            <a:pPr>
              <a:lnSpc>
                <a:spcPct val="90000"/>
              </a:lnSpc>
              <a:spcBef>
                <a:spcPct val="15000"/>
              </a:spcBef>
            </a:pPr>
            <a:r>
              <a:rPr lang="en-US" altLang="en-US" b="1" dirty="0"/>
              <a:t>Input validation</a:t>
            </a:r>
            <a:r>
              <a:rPr lang="en-US" altLang="en-US" dirty="0"/>
              <a:t>: inspecting input data to determine whether it is acceptable</a:t>
            </a:r>
            <a:endParaRPr lang="en-US" altLang="en-US" u="sng" dirty="0"/>
          </a:p>
          <a:p>
            <a:pPr>
              <a:lnSpc>
                <a:spcPct val="90000"/>
              </a:lnSpc>
              <a:spcBef>
                <a:spcPct val="15000"/>
              </a:spcBef>
            </a:pPr>
            <a:r>
              <a:rPr lang="en-US" altLang="en-US" dirty="0"/>
              <a:t>Bad output will be produced from bad input</a:t>
            </a:r>
          </a:p>
          <a:p>
            <a:pPr>
              <a:lnSpc>
                <a:spcPct val="90000"/>
              </a:lnSpc>
              <a:spcBef>
                <a:spcPct val="15000"/>
              </a:spcBef>
            </a:pPr>
            <a:r>
              <a:rPr lang="en-US" altLang="en-US" dirty="0"/>
              <a:t>Can perform various tests:</a:t>
            </a:r>
          </a:p>
          <a:p>
            <a:pPr lvl="1">
              <a:lnSpc>
                <a:spcPct val="90000"/>
              </a:lnSpc>
              <a:spcBef>
                <a:spcPct val="15000"/>
              </a:spcBef>
            </a:pPr>
            <a:r>
              <a:rPr lang="en-US" altLang="en-US" dirty="0"/>
              <a:t>Range</a:t>
            </a:r>
          </a:p>
          <a:p>
            <a:pPr lvl="1">
              <a:lnSpc>
                <a:spcPct val="90000"/>
              </a:lnSpc>
              <a:spcBef>
                <a:spcPct val="15000"/>
              </a:spcBef>
            </a:pPr>
            <a:r>
              <a:rPr lang="en-US" altLang="en-US" dirty="0"/>
              <a:t>Reasonableness</a:t>
            </a:r>
          </a:p>
          <a:p>
            <a:pPr lvl="1">
              <a:lnSpc>
                <a:spcPct val="90000"/>
              </a:lnSpc>
              <a:spcBef>
                <a:spcPct val="15000"/>
              </a:spcBef>
            </a:pPr>
            <a:r>
              <a:rPr lang="en-US" altLang="en-US" dirty="0"/>
              <a:t>Valid menu choice</a:t>
            </a:r>
          </a:p>
          <a:p>
            <a:pPr lvl="1">
              <a:lnSpc>
                <a:spcPct val="90000"/>
              </a:lnSpc>
              <a:spcBef>
                <a:spcPct val="15000"/>
              </a:spcBef>
            </a:pPr>
            <a:r>
              <a:rPr lang="en-US" altLang="en-US" dirty="0"/>
              <a:t>Divide by zero</a:t>
            </a:r>
          </a:p>
        </p:txBody>
      </p:sp>
      <p:sp>
        <p:nvSpPr>
          <p:cNvPr id="2" name="Slide Number Placeholder 1">
            <a:extLst>
              <a:ext uri="{FF2B5EF4-FFF2-40B4-BE49-F238E27FC236}">
                <a16:creationId xmlns:a16="http://schemas.microsoft.com/office/drawing/2014/main" id="{142613D6-EAB5-4F17-361B-25FD9501F3B0}"/>
              </a:ext>
            </a:extLst>
          </p:cNvPr>
          <p:cNvSpPr>
            <a:spLocks noGrp="1"/>
          </p:cNvSpPr>
          <p:nvPr>
            <p:ph type="sldNum" sz="quarter" idx="10"/>
          </p:nvPr>
        </p:nvSpPr>
        <p:spPr/>
        <p:txBody>
          <a:bodyPr/>
          <a:lstStyle/>
          <a:p>
            <a:fld id="{AF21CD36-ACAC-4307-B4A1-0AFDDC346CB3}" type="slidenum">
              <a:rPr lang="en-US" altLang="en-US" smtClean="0"/>
              <a:pPr/>
              <a:t>44</a:t>
            </a:fld>
            <a:endParaRPr lang="en-US"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noChangeArrowheads="1"/>
          </p:cNvSpPr>
          <p:nvPr>
            <p:ph type="title"/>
          </p:nvPr>
        </p:nvSpPr>
        <p:spPr>
          <a:xfrm>
            <a:off x="1524" y="0"/>
            <a:ext cx="12188952" cy="838200"/>
          </a:xfrm>
        </p:spPr>
        <p:txBody>
          <a:bodyPr/>
          <a:lstStyle/>
          <a:p>
            <a:r>
              <a:rPr lang="en-US" altLang="en-US" dirty="0"/>
              <a:t>Code Example for Input Validation</a:t>
            </a:r>
          </a:p>
        </p:txBody>
      </p:sp>
      <p:sp>
        <p:nvSpPr>
          <p:cNvPr id="2" name="Slide Number Placeholder 1">
            <a:extLst>
              <a:ext uri="{FF2B5EF4-FFF2-40B4-BE49-F238E27FC236}">
                <a16:creationId xmlns:a16="http://schemas.microsoft.com/office/drawing/2014/main" id="{D09B4441-5C49-1046-0357-649C9988FB19}"/>
              </a:ext>
            </a:extLst>
          </p:cNvPr>
          <p:cNvSpPr>
            <a:spLocks noGrp="1"/>
          </p:cNvSpPr>
          <p:nvPr>
            <p:ph type="sldNum" sz="quarter" idx="10"/>
          </p:nvPr>
        </p:nvSpPr>
        <p:spPr/>
        <p:txBody>
          <a:bodyPr/>
          <a:lstStyle/>
          <a:p>
            <a:fld id="{AF21CD36-ACAC-4307-B4A1-0AFDDC346CB3}" type="slidenum">
              <a:rPr lang="en-US" altLang="en-US" smtClean="0"/>
              <a:pPr/>
              <a:t>45</a:t>
            </a:fld>
            <a:endParaRPr lang="en-US" altLang="en-US" dirty="0"/>
          </a:p>
        </p:txBody>
      </p:sp>
      <p:pic>
        <p:nvPicPr>
          <p:cNvPr id="61443" name="Picture 2" descr="The screenshot shows the program source code for input validation. The program gets the numeric test score from the user, validates the input, and determines the letter grade. The constant and variable int testScore is to hold a numeric test score. The statement reads, &quot;Enter your numeric test score, and I will tell you the letter grade you earned.&quot; The program determines the letter grade if the test score is greater than or equal to the minimum score and the test score is less than or equal to the maximum score. It checks if the test score is greater than or equal to the A score. The statement reads, &quot;Your grade is A.&quot; The condition else-if checks the test score is greater than or equal to the B score. The statement reads, &quot;Your grade is B.&quot; The condition else-if checks the test score is greater than or equal to the C score. The statement reads, &quot;Your grade is C.&quot; The condition else-if checks the test score is greater than or equal to the D score. The statement reads, &quot;Your grade is D.&quot; Or else your grade is F. The trailing else catches invalid test scores. The statement reads, &quot;That is an invalid score. Run the program again and enter a value in the range of a minimum score through a maximum score.&quo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001" y="822960"/>
            <a:ext cx="6639998" cy="6035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52628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noChangeArrowheads="1"/>
          </p:cNvSpPr>
          <p:nvPr>
            <p:ph type="title"/>
          </p:nvPr>
        </p:nvSpPr>
        <p:spPr/>
        <p:txBody>
          <a:bodyPr/>
          <a:lstStyle/>
          <a:p>
            <a:r>
              <a:rPr lang="en-US" altLang="en-US" b="1" dirty="0"/>
              <a:t>Comparing Characters</a:t>
            </a:r>
            <a:endParaRPr lang="en-US" altLang="en-US" dirty="0"/>
          </a:p>
        </p:txBody>
      </p:sp>
      <p:sp>
        <p:nvSpPr>
          <p:cNvPr id="3" name="Content Placeholder 2"/>
          <p:cNvSpPr>
            <a:spLocks noGrp="1"/>
          </p:cNvSpPr>
          <p:nvPr>
            <p:ph idx="1"/>
          </p:nvPr>
        </p:nvSpPr>
        <p:spPr/>
        <p:txBody>
          <a:bodyPr>
            <a:noAutofit/>
          </a:bodyPr>
          <a:lstStyle/>
          <a:p>
            <a:pPr>
              <a:defRPr/>
            </a:pPr>
            <a:r>
              <a:rPr lang="en-US" dirty="0"/>
              <a:t>Characters are compared using their ASCII values</a:t>
            </a:r>
          </a:p>
          <a:p>
            <a:pPr marL="914400" indent="0">
              <a:buNone/>
              <a:defRPr/>
            </a:pPr>
            <a:r>
              <a:rPr lang="en-US" dirty="0">
                <a:latin typeface="Courier New" panose="02070309020205020404" pitchFamily="49" charset="0"/>
                <a:cs typeface="Courier New" panose="02070309020205020404" pitchFamily="49" charset="0"/>
              </a:rPr>
              <a:t>'A' &lt; 'B'</a:t>
            </a:r>
          </a:p>
          <a:p>
            <a:pPr lvl="1">
              <a:defRPr/>
            </a:pPr>
            <a:r>
              <a:rPr lang="en-US" sz="2800" dirty="0">
                <a:ea typeface="+mn-ea"/>
              </a:rPr>
              <a:t>The ASCII value of 'A' (65) is less than the ASCII value of 'B'(66)</a:t>
            </a:r>
          </a:p>
          <a:p>
            <a:pPr marL="914400" indent="0">
              <a:buNone/>
              <a:defRPr/>
            </a:pPr>
            <a:r>
              <a:rPr lang="en-US" dirty="0">
                <a:latin typeface="Courier New" panose="02070309020205020404" pitchFamily="49" charset="0"/>
                <a:cs typeface="Courier New" panose="02070309020205020404" pitchFamily="49" charset="0"/>
              </a:rPr>
              <a:t>'1' &lt; '2'</a:t>
            </a:r>
          </a:p>
          <a:p>
            <a:pPr lvl="1">
              <a:defRPr/>
            </a:pPr>
            <a:r>
              <a:rPr lang="en-US" sz="2800" dirty="0">
                <a:ea typeface="+mn-ea"/>
              </a:rPr>
              <a:t>The ASCII value of '1' (49) is less than the ASCI value of '2' (50)</a:t>
            </a:r>
          </a:p>
          <a:p>
            <a:pPr>
              <a:defRPr/>
            </a:pPr>
            <a:r>
              <a:rPr lang="en-US" dirty="0"/>
              <a:t>Lowercase letters have higher ASCII codes than uppercase letters, so</a:t>
            </a:r>
          </a:p>
          <a:p>
            <a:pPr marL="914400" indent="0">
              <a:buNone/>
              <a:defRPr/>
            </a:pPr>
            <a:r>
              <a:rPr lang="en-US" dirty="0"/>
              <a:t>'a' &gt; 'Z'</a:t>
            </a:r>
          </a:p>
        </p:txBody>
      </p:sp>
      <p:sp>
        <p:nvSpPr>
          <p:cNvPr id="2" name="Slide Number Placeholder 1">
            <a:extLst>
              <a:ext uri="{FF2B5EF4-FFF2-40B4-BE49-F238E27FC236}">
                <a16:creationId xmlns:a16="http://schemas.microsoft.com/office/drawing/2014/main" id="{512BB088-0957-9422-C153-5CCB4CB38C70}"/>
              </a:ext>
            </a:extLst>
          </p:cNvPr>
          <p:cNvSpPr>
            <a:spLocks noGrp="1"/>
          </p:cNvSpPr>
          <p:nvPr>
            <p:ph type="sldNum" sz="quarter" idx="10"/>
          </p:nvPr>
        </p:nvSpPr>
        <p:spPr/>
        <p:txBody>
          <a:bodyPr/>
          <a:lstStyle/>
          <a:p>
            <a:fld id="{AF21CD36-ACAC-4307-B4A1-0AFDDC346CB3}" type="slidenum">
              <a:rPr lang="en-US" altLang="en-US" smtClean="0"/>
              <a:pPr/>
              <a:t>46</a:t>
            </a:fld>
            <a:endParaRPr lang="en-US" altLang="en-US" dirty="0"/>
          </a:p>
        </p:txBody>
      </p:sp>
    </p:spTree>
    <p:extLst>
      <p:ext uri="{BB962C8B-B14F-4D97-AF65-F5344CB8AC3E}">
        <p14:creationId xmlns:p14="http://schemas.microsoft.com/office/powerpoint/2010/main" val="31304272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pPr>
              <a:lnSpc>
                <a:spcPct val="80000"/>
              </a:lnSpc>
              <a:defRPr/>
            </a:pPr>
            <a:r>
              <a:rPr lang="en-US" dirty="0"/>
              <a:t>Use of Relational Operators to</a:t>
            </a:r>
            <a:br>
              <a:rPr lang="en-US" dirty="0"/>
            </a:br>
            <a:r>
              <a:rPr lang="en-US" dirty="0"/>
              <a:t>Compare Characters</a:t>
            </a:r>
          </a:p>
        </p:txBody>
      </p:sp>
      <p:pic>
        <p:nvPicPr>
          <p:cNvPr id="64515" name="Picture 2" descr="The screenshot shows the program source code to get a character from the user using relational operators compared with characters. The user enters a digit or a letter. The program determines the user input and assigns it to a relational operator. If the character is greater than or equal to 0 and less than or equal to 9, the statement reads, &quot;You entered a digit.&quot; If the character is greater than or equal to A and less than or equal to Z, the statement reads, &quot;You entered an uppercase letter.&quot; If the character is greater than or equal to a and less than or equal to z, the statement reads, &quot;You entered a lowercase letter.&quot; Or else, the statement displays, &quot;That is not a digit or a letter.&quo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11165180" cy="5394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C8EAE25C-7816-EFC1-4887-7B2885B39CA2}"/>
              </a:ext>
            </a:extLst>
          </p:cNvPr>
          <p:cNvSpPr>
            <a:spLocks noGrp="1"/>
          </p:cNvSpPr>
          <p:nvPr>
            <p:ph type="sldNum" sz="quarter" idx="10"/>
          </p:nvPr>
        </p:nvSpPr>
        <p:spPr/>
        <p:txBody>
          <a:bodyPr/>
          <a:lstStyle/>
          <a:p>
            <a:fld id="{69029687-7D02-4863-BDE5-3933E3D76261}" type="slidenum">
              <a:rPr lang="en-US" altLang="en-US" smtClean="0"/>
              <a:pPr/>
              <a:t>47</a:t>
            </a:fld>
            <a:endParaRPr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Comparing </a:t>
            </a:r>
            <a:r>
              <a:rPr lang="en-US" altLang="en-US" b="1" dirty="0">
                <a:latin typeface="Courier New" panose="02070309020205020404" pitchFamily="49" charset="0"/>
                <a:cs typeface="Courier New" panose="02070309020205020404" pitchFamily="49" charset="0"/>
              </a:rPr>
              <a:t>string</a:t>
            </a:r>
            <a:r>
              <a:rPr lang="en-US" altLang="en-US" dirty="0"/>
              <a:t> Objects</a:t>
            </a:r>
            <a:endParaRPr lang="en-US" dirty="0"/>
          </a:p>
        </p:txBody>
      </p:sp>
      <p:sp>
        <p:nvSpPr>
          <p:cNvPr id="3" name="Content Placeholder 2"/>
          <p:cNvSpPr>
            <a:spLocks noGrp="1"/>
          </p:cNvSpPr>
          <p:nvPr>
            <p:ph idx="1"/>
          </p:nvPr>
        </p:nvSpPr>
        <p:spPr/>
        <p:txBody>
          <a:bodyPr/>
          <a:lstStyle/>
          <a:p>
            <a:r>
              <a:rPr lang="en-US" altLang="en-US" sz="3200" dirty="0">
                <a:solidFill>
                  <a:srgbClr val="000000"/>
                </a:solidFill>
              </a:rPr>
              <a:t>Like characters, strings are compared using their ASCII values</a:t>
            </a:r>
          </a:p>
          <a:p>
            <a:pPr marL="914400" indent="0" eaLnBrk="1" hangingPunct="1">
              <a:spcBef>
                <a:spcPct val="0"/>
              </a:spcBef>
              <a:buNone/>
            </a:pPr>
            <a:r>
              <a:rPr lang="en-US" altLang="en-US" sz="2800" kern="1200" dirty="0">
                <a:solidFill>
                  <a:srgbClr val="000000"/>
                </a:solidFill>
                <a:latin typeface="Courier New" panose="02070309020205020404" pitchFamily="49" charset="0"/>
                <a:cs typeface="Courier New" panose="02070309020205020404" pitchFamily="49" charset="0"/>
              </a:rPr>
              <a:t>string name1 = "Mary";</a:t>
            </a:r>
          </a:p>
          <a:p>
            <a:pPr marL="914400" indent="0" eaLnBrk="1" hangingPunct="1">
              <a:spcBef>
                <a:spcPct val="0"/>
              </a:spcBef>
              <a:buNone/>
            </a:pPr>
            <a:r>
              <a:rPr lang="en-US" altLang="en-US" sz="2800" kern="1200" dirty="0">
                <a:solidFill>
                  <a:srgbClr val="000000"/>
                </a:solidFill>
                <a:latin typeface="Courier New" panose="02070309020205020404" pitchFamily="49" charset="0"/>
                <a:cs typeface="Courier New" panose="02070309020205020404" pitchFamily="49" charset="0"/>
              </a:rPr>
              <a:t>string name2 = "Mark";</a:t>
            </a:r>
          </a:p>
          <a:p>
            <a:pPr marL="914400" indent="0" eaLnBrk="1" hangingPunct="1">
              <a:spcBef>
                <a:spcPct val="0"/>
              </a:spcBef>
              <a:buNone/>
            </a:pPr>
            <a:endParaRPr lang="en-US" dirty="0"/>
          </a:p>
          <a:p>
            <a:pPr marL="914400" indent="0" eaLnBrk="1" hangingPunct="1">
              <a:spcBef>
                <a:spcPct val="0"/>
              </a:spcBef>
              <a:buNone/>
            </a:pPr>
            <a:r>
              <a:rPr lang="en-US" altLang="en-US" sz="2800" kern="1200" dirty="0">
                <a:solidFill>
                  <a:srgbClr val="000000"/>
                </a:solidFill>
                <a:latin typeface="Courier New" panose="02070309020205020404" pitchFamily="49" charset="0"/>
                <a:cs typeface="Courier New" panose="02070309020205020404" pitchFamily="49" charset="0"/>
              </a:rPr>
              <a:t>name1 &gt; name2 // true</a:t>
            </a:r>
          </a:p>
          <a:p>
            <a:pPr marL="914400" indent="0" eaLnBrk="1" hangingPunct="1">
              <a:spcBef>
                <a:spcPct val="0"/>
              </a:spcBef>
              <a:buNone/>
            </a:pPr>
            <a:r>
              <a:rPr lang="en-US" altLang="en-US" sz="2800" kern="1200" dirty="0">
                <a:solidFill>
                  <a:srgbClr val="000000"/>
                </a:solidFill>
                <a:latin typeface="Courier New" panose="02070309020205020404" pitchFamily="49" charset="0"/>
                <a:cs typeface="Courier New" panose="02070309020205020404" pitchFamily="49" charset="0"/>
              </a:rPr>
              <a:t>name1 &lt;= name2 // false</a:t>
            </a:r>
          </a:p>
          <a:p>
            <a:pPr marL="914400" indent="0" eaLnBrk="1" hangingPunct="1">
              <a:spcBef>
                <a:spcPct val="0"/>
              </a:spcBef>
              <a:buNone/>
            </a:pPr>
            <a:r>
              <a:rPr lang="en-US" altLang="en-US" sz="2800" kern="1200" dirty="0">
                <a:solidFill>
                  <a:srgbClr val="000000"/>
                </a:solidFill>
                <a:latin typeface="Courier New" panose="02070309020205020404" pitchFamily="49" charset="0"/>
                <a:cs typeface="Courier New" panose="02070309020205020404" pitchFamily="49" charset="0"/>
              </a:rPr>
              <a:t>name1 != name2 // true</a:t>
            </a:r>
          </a:p>
          <a:p>
            <a:pPr marL="914400" indent="0" eaLnBrk="1" hangingPunct="1">
              <a:spcBef>
                <a:spcPct val="0"/>
              </a:spcBef>
              <a:buNone/>
            </a:pPr>
            <a:endParaRPr lang="en-US" altLang="en-US" sz="2800" kern="1200" dirty="0">
              <a:solidFill>
                <a:srgbClr val="000000"/>
              </a:solidFill>
              <a:latin typeface="Courier New" panose="02070309020205020404" pitchFamily="49" charset="0"/>
              <a:cs typeface="Courier New" panose="02070309020205020404" pitchFamily="49" charset="0"/>
            </a:endParaRPr>
          </a:p>
          <a:p>
            <a:pPr marL="914400" indent="0" eaLnBrk="1" hangingPunct="1">
              <a:spcBef>
                <a:spcPct val="0"/>
              </a:spcBef>
              <a:buNone/>
            </a:pPr>
            <a:r>
              <a:rPr lang="en-US" altLang="en-US" sz="2800" kern="1200" dirty="0">
                <a:solidFill>
                  <a:srgbClr val="000000"/>
                </a:solidFill>
                <a:latin typeface="Courier New" panose="02070309020205020404" pitchFamily="49" charset="0"/>
                <a:cs typeface="Courier New" panose="02070309020205020404" pitchFamily="49" charset="0"/>
              </a:rPr>
              <a:t>name1 &lt; "Mary Jane" // true</a:t>
            </a:r>
          </a:p>
          <a:p>
            <a:pPr marL="0" indent="0" eaLnBrk="1" hangingPunct="1">
              <a:spcBef>
                <a:spcPct val="0"/>
              </a:spcBef>
              <a:buNone/>
            </a:pPr>
            <a:endParaRPr lang="en-US" dirty="0"/>
          </a:p>
          <a:p>
            <a:endParaRPr lang="en-US" dirty="0"/>
          </a:p>
        </p:txBody>
      </p:sp>
      <p:sp>
        <p:nvSpPr>
          <p:cNvPr id="8" name="Slide Number Placeholder 7">
            <a:extLst>
              <a:ext uri="{FF2B5EF4-FFF2-40B4-BE49-F238E27FC236}">
                <a16:creationId xmlns:a16="http://schemas.microsoft.com/office/drawing/2014/main" id="{EEF4B2D6-A6DC-6099-FA71-A5C5A1A1D0F0}"/>
              </a:ext>
            </a:extLst>
          </p:cNvPr>
          <p:cNvSpPr>
            <a:spLocks noGrp="1"/>
          </p:cNvSpPr>
          <p:nvPr>
            <p:ph type="sldNum" sz="quarter" idx="10"/>
          </p:nvPr>
        </p:nvSpPr>
        <p:spPr/>
        <p:txBody>
          <a:bodyPr/>
          <a:lstStyle/>
          <a:p>
            <a:fld id="{2CB0466D-1DDB-4F82-826F-9A9D58E84608}" type="slidenum">
              <a:rPr lang="en-US" altLang="en-US" smtClean="0"/>
              <a:pPr/>
              <a:t>48</a:t>
            </a:fld>
            <a:endParaRPr lang="en-US" altLang="en-US" dirty="0"/>
          </a:p>
        </p:txBody>
      </p:sp>
      <p:sp>
        <p:nvSpPr>
          <p:cNvPr id="7" name="Content Placeholder 6"/>
          <p:cNvSpPr>
            <a:spLocks noGrp="1"/>
          </p:cNvSpPr>
          <p:nvPr>
            <p:ph sz="quarter" idx="4294967295"/>
          </p:nvPr>
        </p:nvSpPr>
        <p:spPr>
          <a:xfrm>
            <a:off x="7316724" y="2514600"/>
            <a:ext cx="4875276" cy="1143000"/>
          </a:xfrm>
        </p:spPr>
        <p:txBody>
          <a:bodyPr/>
          <a:lstStyle/>
          <a:p>
            <a:pPr marL="0" indent="0" eaLnBrk="1" hangingPunct="1">
              <a:spcBef>
                <a:spcPct val="0"/>
              </a:spcBef>
              <a:buNone/>
            </a:pPr>
            <a:r>
              <a:rPr lang="en-US" altLang="en-US" sz="2400" kern="1200" dirty="0">
                <a:solidFill>
                  <a:srgbClr val="037797"/>
                </a:solidFill>
                <a:latin typeface="Arial" panose="020B0604020202020204" pitchFamily="34" charset="0"/>
                <a:cs typeface="Arial" panose="020B0604020202020204" pitchFamily="34" charset="0"/>
              </a:rPr>
              <a:t>The characters in each string must match before they are equal</a:t>
            </a:r>
          </a:p>
        </p:txBody>
      </p:sp>
    </p:spTree>
    <p:extLst>
      <p:ext uri="{BB962C8B-B14F-4D97-AF65-F5344CB8AC3E}">
        <p14:creationId xmlns:p14="http://schemas.microsoft.com/office/powerpoint/2010/main" val="8288409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noChangeArrowheads="1"/>
          </p:cNvSpPr>
          <p:nvPr>
            <p:ph type="title"/>
          </p:nvPr>
        </p:nvSpPr>
        <p:spPr/>
        <p:txBody>
          <a:bodyPr anchor="t"/>
          <a:lstStyle/>
          <a:p>
            <a:pPr>
              <a:lnSpc>
                <a:spcPct val="80000"/>
              </a:lnSpc>
            </a:pPr>
            <a:r>
              <a:rPr lang="en-US" altLang="en-US" dirty="0"/>
              <a:t>Relational Operators Compare Strings in Program 4-21</a:t>
            </a:r>
          </a:p>
        </p:txBody>
      </p:sp>
      <p:pic>
        <p:nvPicPr>
          <p:cNvPr id="66563" name="Picture 2" descr="The screenshot shows a program source code to determine and display the correct price using relational operators compared with strings. The program checks if the part number equals S minus 29 A. The output shows the price A in dollars. If the part number equals S minus 29 B, the output shows the price B in dollars. If the part number is nil, it is not a valid part numbe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 y="1371586"/>
            <a:ext cx="11521440" cy="25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36F6F13-7354-DAD0-1C1D-FC551F83F77C}"/>
              </a:ext>
            </a:extLst>
          </p:cNvPr>
          <p:cNvSpPr>
            <a:spLocks noGrp="1"/>
          </p:cNvSpPr>
          <p:nvPr>
            <p:ph type="sldNum" sz="quarter" idx="10"/>
          </p:nvPr>
        </p:nvSpPr>
        <p:spPr/>
        <p:txBody>
          <a:bodyPr/>
          <a:lstStyle/>
          <a:p>
            <a:fld id="{69029687-7D02-4863-BDE5-3933E3D76261}" type="slidenum">
              <a:rPr lang="en-US" altLang="en-US" smtClean="0"/>
              <a:pPr/>
              <a:t>49</a:t>
            </a:fld>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C855F-54E1-5FAC-ECEE-5409C49D8595}"/>
              </a:ext>
            </a:extLst>
          </p:cNvPr>
          <p:cNvSpPr>
            <a:spLocks noGrp="1"/>
          </p:cNvSpPr>
          <p:nvPr>
            <p:ph type="title"/>
          </p:nvPr>
        </p:nvSpPr>
        <p:spPr/>
        <p:txBody>
          <a:bodyPr/>
          <a:lstStyle/>
          <a:p>
            <a:r>
              <a:rPr lang="en-US" dirty="0"/>
              <a:t>Example-1</a:t>
            </a:r>
          </a:p>
        </p:txBody>
      </p:sp>
      <p:sp>
        <p:nvSpPr>
          <p:cNvPr id="3" name="Slide Number Placeholder 2">
            <a:extLst>
              <a:ext uri="{FF2B5EF4-FFF2-40B4-BE49-F238E27FC236}">
                <a16:creationId xmlns:a16="http://schemas.microsoft.com/office/drawing/2014/main" id="{D2A1F76C-0068-0132-0389-EE62829C2865}"/>
              </a:ext>
            </a:extLst>
          </p:cNvPr>
          <p:cNvSpPr>
            <a:spLocks noGrp="1"/>
          </p:cNvSpPr>
          <p:nvPr>
            <p:ph type="sldNum" sz="quarter" idx="10"/>
          </p:nvPr>
        </p:nvSpPr>
        <p:spPr/>
        <p:txBody>
          <a:bodyPr/>
          <a:lstStyle/>
          <a:p>
            <a:fld id="{69029687-7D02-4863-BDE5-3933E3D76261}" type="slidenum">
              <a:rPr lang="en-US" altLang="en-US" smtClean="0"/>
              <a:pPr/>
              <a:t>5</a:t>
            </a:fld>
            <a:endParaRPr lang="en-US" altLang="en-US" dirty="0"/>
          </a:p>
        </p:txBody>
      </p:sp>
      <p:pic>
        <p:nvPicPr>
          <p:cNvPr id="5" name="Picture 4">
            <a:extLst>
              <a:ext uri="{FF2B5EF4-FFF2-40B4-BE49-F238E27FC236}">
                <a16:creationId xmlns:a16="http://schemas.microsoft.com/office/drawing/2014/main" id="{AB9F725A-7599-54C5-3DB2-F852D695EF1F}"/>
              </a:ext>
            </a:extLst>
          </p:cNvPr>
          <p:cNvPicPr>
            <a:picLocks noChangeAspect="1"/>
          </p:cNvPicPr>
          <p:nvPr/>
        </p:nvPicPr>
        <p:blipFill>
          <a:blip r:embed="rId2"/>
          <a:stretch>
            <a:fillRect/>
          </a:stretch>
        </p:blipFill>
        <p:spPr>
          <a:xfrm>
            <a:off x="2019300" y="914400"/>
            <a:ext cx="8153400" cy="4238625"/>
          </a:xfrm>
          <a:prstGeom prst="rect">
            <a:avLst/>
          </a:prstGeom>
        </p:spPr>
      </p:pic>
      <p:pic>
        <p:nvPicPr>
          <p:cNvPr id="7" name="Picture 6">
            <a:extLst>
              <a:ext uri="{FF2B5EF4-FFF2-40B4-BE49-F238E27FC236}">
                <a16:creationId xmlns:a16="http://schemas.microsoft.com/office/drawing/2014/main" id="{CEE5586C-DD69-DE08-1AEB-C7FA090FC661}"/>
              </a:ext>
            </a:extLst>
          </p:cNvPr>
          <p:cNvPicPr>
            <a:picLocks noChangeAspect="1"/>
          </p:cNvPicPr>
          <p:nvPr/>
        </p:nvPicPr>
        <p:blipFill rotWithShape="1">
          <a:blip r:embed="rId3"/>
          <a:srcRect b="79900"/>
          <a:stretch/>
        </p:blipFill>
        <p:spPr>
          <a:xfrm>
            <a:off x="2019300" y="5257801"/>
            <a:ext cx="3076575" cy="381000"/>
          </a:xfrm>
          <a:prstGeom prst="rect">
            <a:avLst/>
          </a:prstGeom>
        </p:spPr>
      </p:pic>
      <p:pic>
        <p:nvPicPr>
          <p:cNvPr id="9" name="Picture 8">
            <a:extLst>
              <a:ext uri="{FF2B5EF4-FFF2-40B4-BE49-F238E27FC236}">
                <a16:creationId xmlns:a16="http://schemas.microsoft.com/office/drawing/2014/main" id="{ED6B8DF5-651C-03A6-C7A5-35B42E36343D}"/>
              </a:ext>
            </a:extLst>
          </p:cNvPr>
          <p:cNvPicPr>
            <a:picLocks noChangeAspect="1"/>
          </p:cNvPicPr>
          <p:nvPr/>
        </p:nvPicPr>
        <p:blipFill rotWithShape="1">
          <a:blip r:embed="rId3"/>
          <a:srcRect t="66081"/>
          <a:stretch/>
        </p:blipFill>
        <p:spPr>
          <a:xfrm>
            <a:off x="2019299" y="5743577"/>
            <a:ext cx="3076575" cy="642937"/>
          </a:xfrm>
          <a:prstGeom prst="rect">
            <a:avLst/>
          </a:prstGeom>
        </p:spPr>
      </p:pic>
    </p:spTree>
    <p:extLst>
      <p:ext uri="{BB962C8B-B14F-4D97-AF65-F5344CB8AC3E}">
        <p14:creationId xmlns:p14="http://schemas.microsoft.com/office/powerpoint/2010/main" val="6299345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noChangeArrowheads="1"/>
          </p:cNvSpPr>
          <p:nvPr>
            <p:ph type="title"/>
          </p:nvPr>
        </p:nvSpPr>
        <p:spPr/>
        <p:txBody>
          <a:bodyPr/>
          <a:lstStyle/>
          <a:p>
            <a:r>
              <a:rPr lang="en-US" altLang="en-US" dirty="0"/>
              <a:t>The Conditional Operator</a:t>
            </a:r>
            <a:r>
              <a:rPr lang="en-US" altLang="en-US" sz="1800" dirty="0"/>
              <a:t> </a:t>
            </a:r>
            <a:r>
              <a:rPr lang="en-US" sz="1800" dirty="0"/>
              <a:t>(1 of 2)</a:t>
            </a:r>
            <a:endParaRPr lang="en-US" altLang="en-US" sz="1800" dirty="0"/>
          </a:p>
        </p:txBody>
      </p:sp>
      <p:sp>
        <p:nvSpPr>
          <p:cNvPr id="68611" name="Content Placeholder 2"/>
          <p:cNvSpPr>
            <a:spLocks noGrp="1" noChangeArrowheads="1"/>
          </p:cNvSpPr>
          <p:nvPr>
            <p:ph idx="1"/>
          </p:nvPr>
        </p:nvSpPr>
        <p:spPr/>
        <p:txBody>
          <a:bodyPr/>
          <a:lstStyle/>
          <a:p>
            <a:r>
              <a:rPr lang="en-US" altLang="en-US" dirty="0"/>
              <a:t>Can use to create short </a:t>
            </a:r>
            <a:r>
              <a:rPr lang="en-US" altLang="en-US" b="1" dirty="0">
                <a:latin typeface="Courier New" panose="02070309020205020404" pitchFamily="49" charset="0"/>
              </a:rPr>
              <a:t>if/else</a:t>
            </a:r>
            <a:r>
              <a:rPr lang="en-US" altLang="en-US" dirty="0"/>
              <a:t> statements</a:t>
            </a:r>
          </a:p>
          <a:p>
            <a:r>
              <a:rPr lang="en-US" altLang="en-US" dirty="0"/>
              <a:t>Format: </a:t>
            </a:r>
            <a:r>
              <a:rPr lang="en-US" altLang="en-US" sz="2800" dirty="0">
                <a:latin typeface="Courier New" panose="02070309020205020404" pitchFamily="49" charset="0"/>
              </a:rPr>
              <a:t>expr ? expr : expr;</a:t>
            </a:r>
            <a:endParaRPr lang="en-US" altLang="en-US" dirty="0"/>
          </a:p>
        </p:txBody>
      </p:sp>
      <p:sp>
        <p:nvSpPr>
          <p:cNvPr id="2" name="Slide Number Placeholder 1">
            <a:extLst>
              <a:ext uri="{FF2B5EF4-FFF2-40B4-BE49-F238E27FC236}">
                <a16:creationId xmlns:a16="http://schemas.microsoft.com/office/drawing/2014/main" id="{04E39FB6-629E-DE2F-9B1D-D05B4A7D05FE}"/>
              </a:ext>
            </a:extLst>
          </p:cNvPr>
          <p:cNvSpPr>
            <a:spLocks noGrp="1"/>
          </p:cNvSpPr>
          <p:nvPr>
            <p:ph type="sldNum" sz="quarter" idx="10"/>
          </p:nvPr>
        </p:nvSpPr>
        <p:spPr/>
        <p:txBody>
          <a:bodyPr/>
          <a:lstStyle/>
          <a:p>
            <a:fld id="{AF21CD36-ACAC-4307-B4A1-0AFDDC346CB3}" type="slidenum">
              <a:rPr lang="en-US" altLang="en-US" smtClean="0"/>
              <a:pPr/>
              <a:t>50</a:t>
            </a:fld>
            <a:endParaRPr lang="en-US" altLang="en-US" dirty="0"/>
          </a:p>
        </p:txBody>
      </p:sp>
      <p:pic>
        <p:nvPicPr>
          <p:cNvPr id="3" name="Picture 2" descr="The screenshot shows the conditional operators between the expressions. The expression reads, x less than 0 question mark y equals 10 colon z equals 20 semicolon. The first expression x less than 0 is tested. Once the first expression is true, the second expression executes if the first expression is true. The third expression z equals 20 executes if the first expression is false.&#10;"/>
          <p:cNvPicPr>
            <a:picLocks noChangeAspect="1"/>
          </p:cNvPicPr>
          <p:nvPr/>
        </p:nvPicPr>
        <p:blipFill>
          <a:blip r:embed="rId2"/>
          <a:stretch>
            <a:fillRect/>
          </a:stretch>
        </p:blipFill>
        <p:spPr>
          <a:xfrm>
            <a:off x="1047862" y="2285997"/>
            <a:ext cx="7955280" cy="22479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noChangeArrowheads="1"/>
          </p:cNvSpPr>
          <p:nvPr>
            <p:ph type="title"/>
          </p:nvPr>
        </p:nvSpPr>
        <p:spPr/>
        <p:txBody>
          <a:bodyPr/>
          <a:lstStyle/>
          <a:p>
            <a:r>
              <a:rPr lang="en-US" altLang="en-US" dirty="0"/>
              <a:t>The Conditional Operator</a:t>
            </a:r>
            <a:r>
              <a:rPr lang="en-US" altLang="en-US" sz="1800" dirty="0"/>
              <a:t> </a:t>
            </a:r>
            <a:r>
              <a:rPr lang="en-US" sz="1800" dirty="0"/>
              <a:t>(2 of 2)</a:t>
            </a:r>
            <a:endParaRPr lang="en-US" altLang="en-US" sz="1800" dirty="0"/>
          </a:p>
        </p:txBody>
      </p:sp>
      <p:sp>
        <p:nvSpPr>
          <p:cNvPr id="69635" name="Content Placeholder 2"/>
          <p:cNvSpPr>
            <a:spLocks noGrp="1" noChangeArrowheads="1"/>
          </p:cNvSpPr>
          <p:nvPr>
            <p:ph idx="1"/>
          </p:nvPr>
        </p:nvSpPr>
        <p:spPr/>
        <p:txBody>
          <a:bodyPr/>
          <a:lstStyle/>
          <a:p>
            <a:r>
              <a:rPr lang="en-US" altLang="en-US" dirty="0"/>
              <a:t>The value of a conditional expression is</a:t>
            </a:r>
          </a:p>
          <a:p>
            <a:pPr lvl="1"/>
            <a:r>
              <a:rPr lang="en-US" altLang="en-US" dirty="0"/>
              <a:t>The value of the second expression if the first expression is true</a:t>
            </a:r>
          </a:p>
          <a:p>
            <a:pPr lvl="1"/>
            <a:r>
              <a:rPr lang="en-US" altLang="en-US" dirty="0"/>
              <a:t>The value of the third expression if the first expression is false</a:t>
            </a:r>
          </a:p>
          <a:p>
            <a:r>
              <a:rPr lang="en-US" altLang="en-US" dirty="0"/>
              <a:t>Parentheses </a:t>
            </a:r>
            <a:r>
              <a:rPr lang="en-US" altLang="en-US" dirty="0">
                <a:latin typeface="Courier New" panose="02070309020205020404" pitchFamily="49" charset="0"/>
              </a:rPr>
              <a:t>()</a:t>
            </a:r>
            <a:r>
              <a:rPr lang="en-US" altLang="en-US" dirty="0"/>
              <a:t> may be needed in an expression due to precedence of conditional operator</a:t>
            </a:r>
          </a:p>
        </p:txBody>
      </p:sp>
      <p:sp>
        <p:nvSpPr>
          <p:cNvPr id="2" name="Slide Number Placeholder 1">
            <a:extLst>
              <a:ext uri="{FF2B5EF4-FFF2-40B4-BE49-F238E27FC236}">
                <a16:creationId xmlns:a16="http://schemas.microsoft.com/office/drawing/2014/main" id="{518FE652-9F6A-7793-8BB7-84A1CCBFC292}"/>
              </a:ext>
            </a:extLst>
          </p:cNvPr>
          <p:cNvSpPr>
            <a:spLocks noGrp="1"/>
          </p:cNvSpPr>
          <p:nvPr>
            <p:ph type="sldNum" sz="quarter" idx="10"/>
          </p:nvPr>
        </p:nvSpPr>
        <p:spPr/>
        <p:txBody>
          <a:bodyPr/>
          <a:lstStyle/>
          <a:p>
            <a:fld id="{AF21CD36-ACAC-4307-B4A1-0AFDDC346CB3}" type="slidenum">
              <a:rPr lang="en-US" altLang="en-US" smtClean="0"/>
              <a:pPr/>
              <a:t>51</a:t>
            </a:fld>
            <a:endParaRPr lang="en-US"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 y="0"/>
            <a:ext cx="12188952" cy="762000"/>
          </a:xfrm>
        </p:spPr>
        <p:txBody>
          <a:bodyPr>
            <a:normAutofit/>
          </a:bodyPr>
          <a:lstStyle/>
          <a:p>
            <a:pPr>
              <a:defRPr/>
            </a:pPr>
            <a:r>
              <a:rPr lang="en-US" altLang="en-US" sz="4400" dirty="0"/>
              <a:t>Code Example for </a:t>
            </a:r>
            <a:r>
              <a:rPr lang="en-US" sz="4400" dirty="0"/>
              <a:t>The Conditional Operator</a:t>
            </a:r>
          </a:p>
        </p:txBody>
      </p:sp>
      <p:pic>
        <p:nvPicPr>
          <p:cNvPr id="70659" name="Picture 2" descr="The screenshot shows the program source code to calculate a consultant's charges at 50 dollars per hour for a minimum of 5 hours using the conditional operators. The conditional operator adjusts the hours to 5 if less than 5 hours were worked. The user enters the hourly pay rate, minimum billable hours, hours worked, and the total charges. The program gets the hours worked, determines the hours to charge for, and calculates and displays the charges. The calculation for the hours to charge for is: hours equals open brackets minimum hours question mark minimum hours colon hours. The charges are calculated as follows: charges equal pay rate times hours. The charge is in dollars.&#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921" y="822960"/>
            <a:ext cx="6926158" cy="6035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9692DAB4-8126-5D72-0902-DEB051466005}"/>
              </a:ext>
            </a:extLst>
          </p:cNvPr>
          <p:cNvSpPr>
            <a:spLocks noGrp="1"/>
          </p:cNvSpPr>
          <p:nvPr>
            <p:ph type="sldNum" sz="quarter" idx="10"/>
          </p:nvPr>
        </p:nvSpPr>
        <p:spPr/>
        <p:txBody>
          <a:bodyPr/>
          <a:lstStyle/>
          <a:p>
            <a:fld id="{69029687-7D02-4863-BDE5-3933E3D76261}" type="slidenum">
              <a:rPr lang="en-US" altLang="en-US" smtClean="0"/>
              <a:pPr/>
              <a:t>52</a:t>
            </a:fld>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noChangeArrowheads="1"/>
          </p:cNvSpPr>
          <p:nvPr>
            <p:ph type="title"/>
          </p:nvPr>
        </p:nvSpPr>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switch</a:t>
            </a:r>
            <a:r>
              <a:rPr lang="en-US" altLang="en-US" dirty="0"/>
              <a:t> Statement</a:t>
            </a:r>
            <a:r>
              <a:rPr lang="en-US" altLang="en-US" sz="1800" dirty="0"/>
              <a:t> </a:t>
            </a:r>
            <a:r>
              <a:rPr lang="en-US" sz="1800" dirty="0"/>
              <a:t>(1 of 2)</a:t>
            </a:r>
            <a:endParaRPr lang="en-US" altLang="en-US" sz="1800" dirty="0"/>
          </a:p>
        </p:txBody>
      </p:sp>
      <p:sp>
        <p:nvSpPr>
          <p:cNvPr id="72707" name="Content Placeholder 2"/>
          <p:cNvSpPr>
            <a:spLocks noGrp="1" noChangeArrowheads="1"/>
          </p:cNvSpPr>
          <p:nvPr>
            <p:ph idx="1"/>
          </p:nvPr>
        </p:nvSpPr>
        <p:spPr/>
        <p:txBody>
          <a:bodyPr/>
          <a:lstStyle/>
          <a:p>
            <a:r>
              <a:rPr lang="en-US" altLang="en-US" dirty="0"/>
              <a:t>Used to select among statements from several alternatives</a:t>
            </a:r>
          </a:p>
          <a:p>
            <a:r>
              <a:rPr lang="en-US" altLang="en-US" dirty="0"/>
              <a:t>In some cases, can be used instead of </a:t>
            </a:r>
            <a:r>
              <a:rPr lang="en-US" altLang="en-US" b="1" dirty="0">
                <a:latin typeface="Courier New" panose="02070309020205020404" pitchFamily="49" charset="0"/>
              </a:rPr>
              <a:t>if/else if</a:t>
            </a:r>
            <a:r>
              <a:rPr lang="en-US" altLang="en-US" dirty="0"/>
              <a:t> statements</a:t>
            </a:r>
          </a:p>
        </p:txBody>
      </p:sp>
      <p:sp>
        <p:nvSpPr>
          <p:cNvPr id="2" name="Slide Number Placeholder 1">
            <a:extLst>
              <a:ext uri="{FF2B5EF4-FFF2-40B4-BE49-F238E27FC236}">
                <a16:creationId xmlns:a16="http://schemas.microsoft.com/office/drawing/2014/main" id="{FD141114-643B-E3E9-AA15-B8D9B327FE3A}"/>
              </a:ext>
            </a:extLst>
          </p:cNvPr>
          <p:cNvSpPr>
            <a:spLocks noGrp="1"/>
          </p:cNvSpPr>
          <p:nvPr>
            <p:ph type="sldNum" sz="quarter" idx="10"/>
          </p:nvPr>
        </p:nvSpPr>
        <p:spPr/>
        <p:txBody>
          <a:bodyPr/>
          <a:lstStyle/>
          <a:p>
            <a:fld id="{AF21CD36-ACAC-4307-B4A1-0AFDDC346CB3}" type="slidenum">
              <a:rPr lang="en-US" altLang="en-US" smtClean="0"/>
              <a:pPr/>
              <a:t>53</a:t>
            </a:fld>
            <a:endParaRPr lang="en-US"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noChangeArrowheads="1"/>
          </p:cNvSpPr>
          <p:nvPr>
            <p:ph type="title"/>
          </p:nvPr>
        </p:nvSpPr>
        <p:spPr/>
        <p:txBody>
          <a:bodyPr/>
          <a:lstStyle/>
          <a:p>
            <a:r>
              <a:rPr lang="en-US" altLang="en-US" b="1" dirty="0">
                <a:latin typeface="Courier New" panose="02070309020205020404" pitchFamily="49" charset="0"/>
                <a:cs typeface="Courier New" panose="02070309020205020404" pitchFamily="49" charset="0"/>
              </a:rPr>
              <a:t>switch</a:t>
            </a:r>
            <a:r>
              <a:rPr lang="en-US" altLang="en-US" dirty="0"/>
              <a:t> Statement Format</a:t>
            </a:r>
          </a:p>
        </p:txBody>
      </p:sp>
      <p:sp>
        <p:nvSpPr>
          <p:cNvPr id="73731" name="Content Placeholder 2"/>
          <p:cNvSpPr>
            <a:spLocks noGrp="1" noChangeArrowheads="1"/>
          </p:cNvSpPr>
          <p:nvPr>
            <p:ph idx="1"/>
          </p:nvPr>
        </p:nvSpPr>
        <p:spPr>
          <a:xfrm>
            <a:off x="533400" y="1295400"/>
            <a:ext cx="11657076" cy="5334000"/>
          </a:xfrm>
        </p:spPr>
        <p:txBody>
          <a:bodyPr/>
          <a:lstStyle/>
          <a:p>
            <a:pPr>
              <a:buFont typeface="Times" panose="02020603050405020304" pitchFamily="18" charset="0"/>
              <a:buNone/>
            </a:pPr>
            <a:r>
              <a:rPr lang="en-US" altLang="en-US" dirty="0">
                <a:latin typeface="Courier New" panose="02070309020205020404" pitchFamily="49" charset="0"/>
              </a:rPr>
              <a:t>switch (</a:t>
            </a:r>
            <a:r>
              <a:rPr lang="en-US" altLang="en-US" i="1" dirty="0">
                <a:latin typeface="Courier New" panose="02070309020205020404" pitchFamily="49" charset="0"/>
              </a:rPr>
              <a:t>expression</a:t>
            </a:r>
            <a:r>
              <a:rPr lang="en-US" altLang="en-US" dirty="0">
                <a:latin typeface="Courier New" panose="02070309020205020404" pitchFamily="49" charset="0"/>
              </a:rPr>
              <a:t>) //integer</a:t>
            </a:r>
          </a:p>
          <a:p>
            <a:pPr>
              <a:buFont typeface="Times" panose="02020603050405020304" pitchFamily="18" charset="0"/>
              <a:buNone/>
            </a:pPr>
            <a:r>
              <a:rPr lang="en-US" altLang="en-US" dirty="0">
                <a:latin typeface="Courier New" panose="02070309020205020404" pitchFamily="49" charset="0"/>
              </a:rPr>
              <a:t>{</a:t>
            </a:r>
            <a:endParaRPr lang="en-US" altLang="en-US" dirty="0"/>
          </a:p>
          <a:p>
            <a:pPr marL="365760" indent="0">
              <a:buNone/>
            </a:pPr>
            <a:r>
              <a:rPr lang="en-US" altLang="en-US" dirty="0">
                <a:latin typeface="Courier New" panose="02070309020205020404" pitchFamily="49" charset="0"/>
              </a:rPr>
              <a:t>case </a:t>
            </a:r>
            <a:r>
              <a:rPr lang="en-US" altLang="en-US" i="1" dirty="0">
                <a:latin typeface="Courier New" panose="02070309020205020404" pitchFamily="49" charset="0"/>
              </a:rPr>
              <a:t>exp</a:t>
            </a:r>
            <a:r>
              <a:rPr lang="en-US" altLang="en-US" b="1" i="1" dirty="0">
                <a:latin typeface="Courier New" panose="02070309020205020404" pitchFamily="49" charset="0"/>
              </a:rPr>
              <a:t>1</a:t>
            </a:r>
            <a:r>
              <a:rPr lang="en-US" altLang="en-US" dirty="0">
                <a:latin typeface="Courier New" panose="02070309020205020404" pitchFamily="49" charset="0"/>
              </a:rPr>
              <a:t>: </a:t>
            </a:r>
            <a:r>
              <a:rPr lang="en-US" altLang="en-US" i="1" dirty="0">
                <a:latin typeface="Courier New" panose="02070309020205020404" pitchFamily="49" charset="0"/>
              </a:rPr>
              <a:t>statement</a:t>
            </a:r>
            <a:r>
              <a:rPr lang="en-US" altLang="en-US" b="1" i="1" dirty="0">
                <a:latin typeface="Courier New" panose="02070309020205020404" pitchFamily="49" charset="0"/>
              </a:rPr>
              <a:t>1</a:t>
            </a:r>
            <a:r>
              <a:rPr lang="en-US" altLang="en-US" dirty="0">
                <a:latin typeface="Courier New" panose="02070309020205020404" pitchFamily="49" charset="0"/>
              </a:rPr>
              <a:t>;</a:t>
            </a:r>
          </a:p>
          <a:p>
            <a:pPr marL="365760" indent="0">
              <a:buNone/>
            </a:pPr>
            <a:r>
              <a:rPr lang="en-US" altLang="en-US" dirty="0">
                <a:latin typeface="Courier New" panose="02070309020205020404" pitchFamily="49" charset="0"/>
              </a:rPr>
              <a:t>case </a:t>
            </a:r>
            <a:r>
              <a:rPr lang="en-US" altLang="en-US" i="1" dirty="0">
                <a:latin typeface="Courier New" panose="02070309020205020404" pitchFamily="49" charset="0"/>
              </a:rPr>
              <a:t>exp</a:t>
            </a:r>
            <a:r>
              <a:rPr lang="en-US" altLang="en-US" b="1" i="1" dirty="0">
                <a:latin typeface="Courier New" panose="02070309020205020404" pitchFamily="49" charset="0"/>
              </a:rPr>
              <a:t>2</a:t>
            </a:r>
            <a:r>
              <a:rPr lang="en-US" altLang="en-US" dirty="0">
                <a:latin typeface="Courier New" panose="02070309020205020404" pitchFamily="49" charset="0"/>
              </a:rPr>
              <a:t>: </a:t>
            </a:r>
            <a:r>
              <a:rPr lang="en-US" altLang="en-US" i="1" dirty="0">
                <a:latin typeface="Courier New" panose="02070309020205020404" pitchFamily="49" charset="0"/>
              </a:rPr>
              <a:t>statement</a:t>
            </a:r>
            <a:r>
              <a:rPr lang="en-US" altLang="en-US" b="1" i="1" dirty="0">
                <a:latin typeface="Courier New" panose="02070309020205020404" pitchFamily="49" charset="0"/>
              </a:rPr>
              <a:t>2</a:t>
            </a:r>
            <a:r>
              <a:rPr lang="en-US" altLang="en-US" dirty="0">
                <a:latin typeface="Courier New" panose="02070309020205020404" pitchFamily="49" charset="0"/>
              </a:rPr>
              <a:t>;</a:t>
            </a:r>
          </a:p>
          <a:p>
            <a:pPr marL="365760" indent="0">
              <a:buNone/>
            </a:pPr>
            <a:r>
              <a:rPr lang="en-US" altLang="en-US" dirty="0">
                <a:latin typeface="Courier New" panose="02070309020205020404" pitchFamily="49" charset="0"/>
              </a:rPr>
              <a:t>...</a:t>
            </a:r>
          </a:p>
          <a:p>
            <a:pPr marL="365760" indent="0">
              <a:buNone/>
            </a:pPr>
            <a:r>
              <a:rPr lang="en-US" altLang="en-US" dirty="0">
                <a:latin typeface="Courier New" panose="02070309020205020404" pitchFamily="49" charset="0"/>
              </a:rPr>
              <a:t>case </a:t>
            </a:r>
            <a:r>
              <a:rPr lang="en-US" altLang="en-US" i="1" dirty="0">
                <a:latin typeface="Courier New" panose="02070309020205020404" pitchFamily="49" charset="0"/>
              </a:rPr>
              <a:t>exp</a:t>
            </a:r>
            <a:r>
              <a:rPr lang="en-US" altLang="en-US" b="1" i="1" dirty="0">
                <a:latin typeface="Courier New" panose="02070309020205020404" pitchFamily="49" charset="0"/>
              </a:rPr>
              <a:t>n</a:t>
            </a:r>
            <a:r>
              <a:rPr lang="en-US" altLang="en-US" dirty="0">
                <a:latin typeface="Courier New" panose="02070309020205020404" pitchFamily="49" charset="0"/>
              </a:rPr>
              <a:t>: </a:t>
            </a:r>
            <a:r>
              <a:rPr lang="en-US" altLang="en-US" i="1" dirty="0">
                <a:latin typeface="Courier New" panose="02070309020205020404" pitchFamily="49" charset="0"/>
              </a:rPr>
              <a:t>statement</a:t>
            </a:r>
            <a:r>
              <a:rPr lang="en-US" altLang="en-US" b="1" i="1" dirty="0">
                <a:latin typeface="Courier New" panose="02070309020205020404" pitchFamily="49" charset="0"/>
              </a:rPr>
              <a:t>n</a:t>
            </a:r>
            <a:r>
              <a:rPr lang="en-US" altLang="en-US" dirty="0">
                <a:latin typeface="Courier New" panose="02070309020205020404" pitchFamily="49" charset="0"/>
              </a:rPr>
              <a:t>;</a:t>
            </a:r>
          </a:p>
          <a:p>
            <a:pPr marL="365760" indent="0">
              <a:buNone/>
            </a:pPr>
            <a:r>
              <a:rPr lang="en-US" altLang="en-US" dirty="0">
                <a:latin typeface="Courier New" panose="02070309020205020404" pitchFamily="49" charset="0"/>
              </a:rPr>
              <a:t>default: </a:t>
            </a:r>
            <a:r>
              <a:rPr lang="en-US" altLang="en-US" i="1" dirty="0">
                <a:latin typeface="Courier New" panose="02070309020205020404" pitchFamily="49" charset="0"/>
              </a:rPr>
              <a:t>statement</a:t>
            </a:r>
            <a:r>
              <a:rPr lang="en-US" altLang="en-US" b="1" i="1" dirty="0">
                <a:latin typeface="Courier New" panose="02070309020205020404" pitchFamily="49" charset="0"/>
              </a:rPr>
              <a:t>n+1</a:t>
            </a:r>
            <a:r>
              <a:rPr lang="en-US" altLang="en-US" dirty="0">
                <a:latin typeface="Courier New" panose="02070309020205020404" pitchFamily="49" charset="0"/>
              </a:rPr>
              <a:t>;</a:t>
            </a:r>
          </a:p>
          <a:p>
            <a:pPr>
              <a:buFont typeface="Times" panose="02020603050405020304" pitchFamily="18" charset="0"/>
              <a:buNone/>
            </a:pPr>
            <a:r>
              <a:rPr lang="en-US" altLang="en-US" dirty="0">
                <a:latin typeface="Courier New" panose="02070309020205020404" pitchFamily="49" charset="0"/>
              </a:rPr>
              <a:t>}</a:t>
            </a:r>
            <a:endParaRPr lang="en-US" altLang="en-US" dirty="0"/>
          </a:p>
        </p:txBody>
      </p:sp>
      <p:sp>
        <p:nvSpPr>
          <p:cNvPr id="2" name="Slide Number Placeholder 1">
            <a:extLst>
              <a:ext uri="{FF2B5EF4-FFF2-40B4-BE49-F238E27FC236}">
                <a16:creationId xmlns:a16="http://schemas.microsoft.com/office/drawing/2014/main" id="{9FEC3BB6-3EAA-A959-7A2F-EA3096ADFF4C}"/>
              </a:ext>
            </a:extLst>
          </p:cNvPr>
          <p:cNvSpPr>
            <a:spLocks noGrp="1"/>
          </p:cNvSpPr>
          <p:nvPr>
            <p:ph type="sldNum" sz="quarter" idx="10"/>
          </p:nvPr>
        </p:nvSpPr>
        <p:spPr/>
        <p:txBody>
          <a:bodyPr/>
          <a:lstStyle/>
          <a:p>
            <a:fld id="{AF21CD36-ACAC-4307-B4A1-0AFDDC346CB3}" type="slidenum">
              <a:rPr lang="en-US" altLang="en-US" smtClean="0"/>
              <a:pPr/>
              <a:t>54</a:t>
            </a:fld>
            <a:endParaRPr lang="en-US"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noChangeArrowheads="1"/>
          </p:cNvSpPr>
          <p:nvPr>
            <p:ph type="title"/>
          </p:nvPr>
        </p:nvSpPr>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switch</a:t>
            </a:r>
            <a:r>
              <a:rPr lang="en-US" altLang="en-US" dirty="0"/>
              <a:t> Statement</a:t>
            </a:r>
            <a:r>
              <a:rPr lang="en-US" altLang="en-US" sz="1800" dirty="0"/>
              <a:t> </a:t>
            </a:r>
            <a:r>
              <a:rPr lang="en-US" sz="1800" dirty="0"/>
              <a:t>(2 of 2)</a:t>
            </a:r>
            <a:endParaRPr lang="en-US" altLang="en-US" sz="1800" dirty="0"/>
          </a:p>
        </p:txBody>
      </p:sp>
      <p:sp>
        <p:nvSpPr>
          <p:cNvPr id="2" name="Slide Number Placeholder 1">
            <a:extLst>
              <a:ext uri="{FF2B5EF4-FFF2-40B4-BE49-F238E27FC236}">
                <a16:creationId xmlns:a16="http://schemas.microsoft.com/office/drawing/2014/main" id="{323C8EA5-FF4C-26A6-1C16-7621B2C411E8}"/>
              </a:ext>
            </a:extLst>
          </p:cNvPr>
          <p:cNvSpPr>
            <a:spLocks noGrp="1"/>
          </p:cNvSpPr>
          <p:nvPr>
            <p:ph type="sldNum" sz="quarter" idx="10"/>
          </p:nvPr>
        </p:nvSpPr>
        <p:spPr/>
        <p:txBody>
          <a:bodyPr/>
          <a:lstStyle/>
          <a:p>
            <a:fld id="{AF21CD36-ACAC-4307-B4A1-0AFDDC346CB3}" type="slidenum">
              <a:rPr lang="en-US" altLang="en-US" smtClean="0"/>
              <a:pPr/>
              <a:t>55</a:t>
            </a:fld>
            <a:endParaRPr lang="en-US" altLang="en-US" dirty="0"/>
          </a:p>
        </p:txBody>
      </p:sp>
      <p:pic>
        <p:nvPicPr>
          <p:cNvPr id="74755" name="Picture 2" descr="The screenshot shows the program source code using the switch statement. The statement tells the user something they already know. The user enters A, B, or C. The switch statement repeats the input: You entered A, B, or C. The screenshot shows the program output with example input in bold. The first input reads, Enter A, B, or C. The input is B in bold. The output reads, &quot;You entered B.&quot; The second input reads, Enter A, B, or C. The input is F in bold. The output reads, &quot;You did not enter A, B, or C!&quot; &#10;"/>
          <p:cNvPicPr>
            <a:picLocks noChangeAspect="1" noChangeArrowheads="1"/>
          </p:cNvPicPr>
          <p:nvPr/>
        </p:nvPicPr>
        <p:blipFill rotWithShape="1">
          <a:blip r:embed="rId2">
            <a:extLst>
              <a:ext uri="{28A0092B-C50C-407E-A947-70E740481C1C}">
                <a14:useLocalDpi xmlns:a14="http://schemas.microsoft.com/office/drawing/2010/main" val="0"/>
              </a:ext>
            </a:extLst>
          </a:blip>
          <a:srcRect t="8602"/>
          <a:stretch/>
        </p:blipFill>
        <p:spPr bwMode="auto">
          <a:xfrm>
            <a:off x="1875623" y="1097280"/>
            <a:ext cx="8440754" cy="5760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The screenshot shows the program output with example input in bold for a switch statement. The first statement reads, &quot;Enter A, B, or C. The input is B in bold. The output reads, &quot;You entered B.&quot; The second statement reads, &quot;Enter A, B, or C.&quot; The input is F in bold. The output reads, You did not enter A, B, or C!&quot;"/>
          <p:cNvPicPr>
            <a:picLocks noChangeAspect="1"/>
          </p:cNvPicPr>
          <p:nvPr/>
        </p:nvPicPr>
        <p:blipFill>
          <a:blip r:embed="rId3"/>
          <a:stretch>
            <a:fillRect/>
          </a:stretch>
        </p:blipFill>
        <p:spPr>
          <a:xfrm>
            <a:off x="6096000" y="1752600"/>
            <a:ext cx="4729901" cy="146304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174027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b="1" dirty="0">
                <a:latin typeface="Courier New" pitchFamily="49" charset="0"/>
                <a:cs typeface="Courier New" pitchFamily="49" charset="0"/>
              </a:rPr>
              <a:t>switch</a:t>
            </a:r>
            <a:r>
              <a:rPr lang="en-US" dirty="0"/>
              <a:t> Statement Requirements</a:t>
            </a:r>
          </a:p>
        </p:txBody>
      </p:sp>
      <p:sp>
        <p:nvSpPr>
          <p:cNvPr id="3" name="Content Placeholder 2"/>
          <p:cNvSpPr>
            <a:spLocks noGrp="1"/>
          </p:cNvSpPr>
          <p:nvPr>
            <p:ph idx="1"/>
          </p:nvPr>
        </p:nvSpPr>
        <p:spPr/>
        <p:txBody>
          <a:bodyPr/>
          <a:lstStyle/>
          <a:p>
            <a:pPr marL="609600" indent="-609600">
              <a:buFont typeface="+mj-lt"/>
              <a:buAutoNum type="arabicParenR"/>
              <a:defRPr/>
            </a:pPr>
            <a:r>
              <a:rPr lang="en-US" i="1" dirty="0">
                <a:latin typeface="Courier New" pitchFamily="-16" charset="0"/>
              </a:rPr>
              <a:t>expression</a:t>
            </a:r>
            <a:r>
              <a:rPr lang="en-US" dirty="0"/>
              <a:t> must be an integer variable or an expression that evaluates to an integer value</a:t>
            </a:r>
            <a:endParaRPr lang="en-US" dirty="0">
              <a:latin typeface="Courier New" pitchFamily="-16" charset="0"/>
            </a:endParaRPr>
          </a:p>
          <a:p>
            <a:pPr marL="609600" indent="-609600">
              <a:buClr>
                <a:schemeClr val="tx1"/>
              </a:buClr>
              <a:buFontTx/>
              <a:buAutoNum type="arabicParenR" startAt="2"/>
              <a:defRPr/>
            </a:pPr>
            <a:r>
              <a:rPr lang="en-US" i="1" dirty="0">
                <a:latin typeface="Courier New" pitchFamily="-16" charset="0"/>
              </a:rPr>
              <a:t>exp</a:t>
            </a:r>
            <a:r>
              <a:rPr lang="en-US" b="1" i="1" dirty="0">
                <a:latin typeface="Courier New" pitchFamily="-16" charset="0"/>
              </a:rPr>
              <a:t>1</a:t>
            </a:r>
            <a:r>
              <a:rPr lang="en-US" dirty="0"/>
              <a:t> through </a:t>
            </a:r>
            <a:r>
              <a:rPr lang="en-US" i="1" dirty="0">
                <a:latin typeface="Courier New" pitchFamily="-16" charset="0"/>
              </a:rPr>
              <a:t>exp</a:t>
            </a:r>
            <a:r>
              <a:rPr lang="en-US" b="1" i="1" dirty="0">
                <a:latin typeface="Courier New" pitchFamily="-16" charset="0"/>
              </a:rPr>
              <a:t>n</a:t>
            </a:r>
            <a:r>
              <a:rPr lang="en-US" dirty="0"/>
              <a:t> must be constant integer expressions or literals, and must be unique in the </a:t>
            </a:r>
            <a:r>
              <a:rPr lang="en-US" b="1" dirty="0">
                <a:latin typeface="Courier New" pitchFamily="-16" charset="0"/>
              </a:rPr>
              <a:t>switch</a:t>
            </a:r>
            <a:r>
              <a:rPr lang="en-US" dirty="0"/>
              <a:t> statement</a:t>
            </a:r>
          </a:p>
          <a:p>
            <a:pPr marL="609600" indent="-609600">
              <a:buClr>
                <a:schemeClr val="tx1"/>
              </a:buClr>
              <a:buFontTx/>
              <a:buAutoNum type="arabicParenR" startAt="2"/>
              <a:defRPr/>
            </a:pPr>
            <a:r>
              <a:rPr lang="en-US" b="1" dirty="0">
                <a:latin typeface="Courier New" pitchFamily="-16" charset="0"/>
              </a:rPr>
              <a:t>default</a:t>
            </a:r>
            <a:r>
              <a:rPr lang="en-US" dirty="0"/>
              <a:t> is optional but recommended</a:t>
            </a:r>
          </a:p>
        </p:txBody>
      </p:sp>
      <p:sp>
        <p:nvSpPr>
          <p:cNvPr id="4" name="Slide Number Placeholder 3">
            <a:extLst>
              <a:ext uri="{FF2B5EF4-FFF2-40B4-BE49-F238E27FC236}">
                <a16:creationId xmlns:a16="http://schemas.microsoft.com/office/drawing/2014/main" id="{149DFB1C-F9B7-069E-680B-B6F25C343746}"/>
              </a:ext>
            </a:extLst>
          </p:cNvPr>
          <p:cNvSpPr>
            <a:spLocks noGrp="1"/>
          </p:cNvSpPr>
          <p:nvPr>
            <p:ph type="sldNum" sz="quarter" idx="10"/>
          </p:nvPr>
        </p:nvSpPr>
        <p:spPr/>
        <p:txBody>
          <a:bodyPr/>
          <a:lstStyle/>
          <a:p>
            <a:fld id="{AF21CD36-ACAC-4307-B4A1-0AFDDC346CB3}" type="slidenum">
              <a:rPr lang="en-US" altLang="en-US" smtClean="0"/>
              <a:pPr/>
              <a:t>56</a:t>
            </a:fld>
            <a:endParaRPr lang="en-US"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b="1" dirty="0">
                <a:latin typeface="Courier New" pitchFamily="49" charset="0"/>
                <a:cs typeface="Courier New" pitchFamily="49" charset="0"/>
              </a:rPr>
              <a:t>switch</a:t>
            </a:r>
            <a:r>
              <a:rPr lang="en-US" dirty="0"/>
              <a:t> Statement-How it Works</a:t>
            </a:r>
          </a:p>
        </p:txBody>
      </p:sp>
      <p:sp>
        <p:nvSpPr>
          <p:cNvPr id="3" name="Content Placeholder 2"/>
          <p:cNvSpPr>
            <a:spLocks noGrp="1"/>
          </p:cNvSpPr>
          <p:nvPr>
            <p:ph idx="1"/>
          </p:nvPr>
        </p:nvSpPr>
        <p:spPr/>
        <p:txBody>
          <a:bodyPr>
            <a:normAutofit/>
          </a:bodyPr>
          <a:lstStyle/>
          <a:p>
            <a:pPr marL="609600" indent="-609600">
              <a:buFont typeface="+mj-lt"/>
              <a:buAutoNum type="arabicParenR"/>
              <a:defRPr/>
            </a:pPr>
            <a:r>
              <a:rPr lang="en-US" dirty="0"/>
              <a:t> </a:t>
            </a:r>
            <a:r>
              <a:rPr lang="en-US" i="1" dirty="0">
                <a:latin typeface="Courier New" pitchFamily="-16" charset="0"/>
              </a:rPr>
              <a:t>expression</a:t>
            </a:r>
            <a:r>
              <a:rPr lang="en-US" dirty="0"/>
              <a:t> is evaluated</a:t>
            </a:r>
            <a:endParaRPr lang="en-US" dirty="0">
              <a:latin typeface="Courier New" pitchFamily="-16" charset="0"/>
            </a:endParaRPr>
          </a:p>
          <a:p>
            <a:pPr marL="609600" indent="-609600">
              <a:buClr>
                <a:schemeClr val="tx1"/>
              </a:buClr>
              <a:buFontTx/>
              <a:buAutoNum type="arabicParenR" startAt="2"/>
              <a:defRPr/>
            </a:pPr>
            <a:r>
              <a:rPr lang="en-US" dirty="0"/>
              <a:t>The value of </a:t>
            </a:r>
            <a:r>
              <a:rPr lang="en-US" i="1" dirty="0">
                <a:latin typeface="Courier New" pitchFamily="-16" charset="0"/>
              </a:rPr>
              <a:t>expression</a:t>
            </a:r>
            <a:r>
              <a:rPr lang="en-US" dirty="0"/>
              <a:t> is compared against </a:t>
            </a:r>
            <a:r>
              <a:rPr lang="en-US" i="1" dirty="0">
                <a:latin typeface="Courier New" pitchFamily="-16" charset="0"/>
              </a:rPr>
              <a:t>exp</a:t>
            </a:r>
            <a:r>
              <a:rPr lang="en-US" b="1" i="1" dirty="0">
                <a:latin typeface="Courier New" pitchFamily="-16" charset="0"/>
              </a:rPr>
              <a:t>1</a:t>
            </a:r>
            <a:r>
              <a:rPr lang="en-US" dirty="0"/>
              <a:t> through </a:t>
            </a:r>
            <a:r>
              <a:rPr lang="en-US" i="1" dirty="0">
                <a:latin typeface="Courier New" pitchFamily="-16" charset="0"/>
              </a:rPr>
              <a:t>exp</a:t>
            </a:r>
            <a:r>
              <a:rPr lang="en-US" b="1" i="1" dirty="0">
                <a:latin typeface="Courier New" pitchFamily="-16" charset="0"/>
              </a:rPr>
              <a:t>n</a:t>
            </a:r>
            <a:r>
              <a:rPr lang="en-US" dirty="0"/>
              <a:t>.</a:t>
            </a:r>
          </a:p>
          <a:p>
            <a:pPr marL="609600" indent="-609600">
              <a:buClr>
                <a:schemeClr val="tx1"/>
              </a:buClr>
              <a:buFontTx/>
              <a:buAutoNum type="arabicParenR" startAt="2"/>
              <a:defRPr/>
            </a:pPr>
            <a:r>
              <a:rPr lang="en-US" dirty="0"/>
              <a:t>If </a:t>
            </a:r>
            <a:r>
              <a:rPr lang="en-US" i="1" dirty="0">
                <a:latin typeface="Courier New" pitchFamily="-16" charset="0"/>
              </a:rPr>
              <a:t>expression</a:t>
            </a:r>
            <a:r>
              <a:rPr lang="en-US" dirty="0"/>
              <a:t> matches value </a:t>
            </a:r>
            <a:r>
              <a:rPr lang="en-US" i="1" dirty="0">
                <a:latin typeface="Courier New" pitchFamily="-16" charset="0"/>
              </a:rPr>
              <a:t>exp</a:t>
            </a:r>
            <a:r>
              <a:rPr lang="en-US" b="1" i="1" dirty="0">
                <a:latin typeface="Courier New" pitchFamily="-16" charset="0"/>
              </a:rPr>
              <a:t>i</a:t>
            </a:r>
            <a:r>
              <a:rPr lang="en-US" dirty="0"/>
              <a:t>, the program branches to the statement following </a:t>
            </a:r>
            <a:r>
              <a:rPr lang="en-US" i="1" dirty="0">
                <a:latin typeface="Courier New" pitchFamily="-16" charset="0"/>
              </a:rPr>
              <a:t>exp</a:t>
            </a:r>
            <a:r>
              <a:rPr lang="en-US" b="1" i="1" dirty="0">
                <a:latin typeface="Courier New" pitchFamily="-16" charset="0"/>
              </a:rPr>
              <a:t>i</a:t>
            </a:r>
            <a:r>
              <a:rPr lang="en-US" dirty="0"/>
              <a:t> and continues to the end of the </a:t>
            </a:r>
            <a:r>
              <a:rPr lang="en-US" b="1" dirty="0">
                <a:latin typeface="Courier New" pitchFamily="-16" charset="0"/>
              </a:rPr>
              <a:t>switch</a:t>
            </a:r>
          </a:p>
          <a:p>
            <a:pPr marL="609600" indent="-609600">
              <a:buClr>
                <a:schemeClr val="tx1"/>
              </a:buClr>
              <a:buFontTx/>
              <a:buAutoNum type="arabicParenR" startAt="2"/>
              <a:defRPr/>
            </a:pPr>
            <a:r>
              <a:rPr lang="en-US" dirty="0"/>
              <a:t>If no matching value is found, the program branches to the statement after </a:t>
            </a:r>
            <a:r>
              <a:rPr lang="en-US" b="1" dirty="0">
                <a:latin typeface="Courier New" pitchFamily="-16" charset="0"/>
              </a:rPr>
              <a:t>default</a:t>
            </a:r>
            <a:r>
              <a:rPr lang="en-US" dirty="0">
                <a:latin typeface="Courier New" pitchFamily="-16" charset="0"/>
              </a:rPr>
              <a:t>:</a:t>
            </a:r>
            <a:endParaRPr lang="en-US" dirty="0"/>
          </a:p>
        </p:txBody>
      </p:sp>
      <p:sp>
        <p:nvSpPr>
          <p:cNvPr id="4" name="Slide Number Placeholder 3">
            <a:extLst>
              <a:ext uri="{FF2B5EF4-FFF2-40B4-BE49-F238E27FC236}">
                <a16:creationId xmlns:a16="http://schemas.microsoft.com/office/drawing/2014/main" id="{F2CB663D-FEAB-59A0-95ED-47E94F90A344}"/>
              </a:ext>
            </a:extLst>
          </p:cNvPr>
          <p:cNvSpPr>
            <a:spLocks noGrp="1"/>
          </p:cNvSpPr>
          <p:nvPr>
            <p:ph type="sldNum" sz="quarter" idx="10"/>
          </p:nvPr>
        </p:nvSpPr>
        <p:spPr/>
        <p:txBody>
          <a:bodyPr/>
          <a:lstStyle/>
          <a:p>
            <a:fld id="{AF21CD36-ACAC-4307-B4A1-0AFDDC346CB3}" type="slidenum">
              <a:rPr lang="en-US" altLang="en-US" smtClean="0"/>
              <a:pPr/>
              <a:t>57</a:t>
            </a:fld>
            <a:endParaRPr lang="en-US"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noChangeArrowheads="1"/>
          </p:cNvSpPr>
          <p:nvPr>
            <p:ph type="title"/>
          </p:nvPr>
        </p:nvSpPr>
        <p:spPr/>
        <p:txBody>
          <a:bodyPr/>
          <a:lstStyle/>
          <a:p>
            <a:r>
              <a:rPr lang="en-US" altLang="en-US" b="1" dirty="0">
                <a:latin typeface="Courier New" panose="02070309020205020404" pitchFamily="49" charset="0"/>
                <a:cs typeface="Courier New" panose="02070309020205020404" pitchFamily="49" charset="0"/>
              </a:rPr>
              <a:t>break</a:t>
            </a:r>
            <a:r>
              <a:rPr lang="en-US" altLang="en-US" dirty="0"/>
              <a:t> Statement</a:t>
            </a:r>
          </a:p>
        </p:txBody>
      </p:sp>
      <p:sp>
        <p:nvSpPr>
          <p:cNvPr id="77827" name="Content Placeholder 2"/>
          <p:cNvSpPr>
            <a:spLocks noGrp="1" noChangeArrowheads="1"/>
          </p:cNvSpPr>
          <p:nvPr>
            <p:ph idx="1"/>
          </p:nvPr>
        </p:nvSpPr>
        <p:spPr/>
        <p:txBody>
          <a:bodyPr/>
          <a:lstStyle/>
          <a:p>
            <a:r>
              <a:rPr lang="en-US" altLang="en-US" dirty="0"/>
              <a:t>Used to exit a </a:t>
            </a:r>
            <a:r>
              <a:rPr lang="en-US" altLang="en-US" b="1" dirty="0">
                <a:latin typeface="Courier New" pitchFamily="-16" charset="0"/>
              </a:rPr>
              <a:t>switch</a:t>
            </a:r>
            <a:r>
              <a:rPr lang="en-US" altLang="en-US" dirty="0"/>
              <a:t> statement</a:t>
            </a:r>
          </a:p>
          <a:p>
            <a:r>
              <a:rPr lang="en-US" altLang="en-US" dirty="0"/>
              <a:t>If it is left out, the program "falls through" the remaining statements in the </a:t>
            </a:r>
            <a:r>
              <a:rPr lang="en-US" altLang="en-US" b="1" dirty="0">
                <a:latin typeface="Courier New" pitchFamily="-16" charset="0"/>
              </a:rPr>
              <a:t>switch</a:t>
            </a:r>
            <a:r>
              <a:rPr lang="en-US" altLang="en-US" dirty="0"/>
              <a:t> statement</a:t>
            </a:r>
          </a:p>
        </p:txBody>
      </p:sp>
      <p:sp>
        <p:nvSpPr>
          <p:cNvPr id="2" name="Slide Number Placeholder 1">
            <a:extLst>
              <a:ext uri="{FF2B5EF4-FFF2-40B4-BE49-F238E27FC236}">
                <a16:creationId xmlns:a16="http://schemas.microsoft.com/office/drawing/2014/main" id="{531ACCAB-962C-F2D3-963D-9E0C5B2D071F}"/>
              </a:ext>
            </a:extLst>
          </p:cNvPr>
          <p:cNvSpPr>
            <a:spLocks noGrp="1"/>
          </p:cNvSpPr>
          <p:nvPr>
            <p:ph type="sldNum" sz="quarter" idx="10"/>
          </p:nvPr>
        </p:nvSpPr>
        <p:spPr/>
        <p:txBody>
          <a:bodyPr/>
          <a:lstStyle/>
          <a:p>
            <a:fld id="{AF21CD36-ACAC-4307-B4A1-0AFDDC346CB3}" type="slidenum">
              <a:rPr lang="en-US" altLang="en-US" smtClean="0"/>
              <a:pPr/>
              <a:t>58</a:t>
            </a:fld>
            <a:endParaRPr lang="en-US"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urier New" pitchFamily="49" charset="0"/>
                <a:cs typeface="Courier New" pitchFamily="49" charset="0"/>
              </a:rPr>
              <a:t>break</a:t>
            </a:r>
            <a:r>
              <a:rPr lang="en-US" dirty="0"/>
              <a:t> and </a:t>
            </a:r>
            <a:r>
              <a:rPr lang="en-US" b="1" dirty="0">
                <a:latin typeface="Courier New" pitchFamily="49" charset="0"/>
                <a:cs typeface="Courier New" pitchFamily="49" charset="0"/>
              </a:rPr>
              <a:t>default</a:t>
            </a:r>
            <a:r>
              <a:rPr lang="en-US" dirty="0"/>
              <a:t> statements</a:t>
            </a:r>
            <a:r>
              <a:rPr lang="en-US" sz="1800" dirty="0"/>
              <a:t> (1 of 3)</a:t>
            </a:r>
          </a:p>
        </p:txBody>
      </p:sp>
      <p:pic>
        <p:nvPicPr>
          <p:cNvPr id="4" name="Picture 2" descr="The screenshot shows the program source code that uses the break and default statements. The program uses the &quot;fall through&quot; feature of the switch statement. The program gets a model number from the user. The statement reads, &quot;Our televisions come in three models, the 100, 200, and 300. Which do you want?&quot;&#10;"/>
          <p:cNvPicPr>
            <a:picLocks noChangeAspect="1" noChangeArrowheads="1"/>
          </p:cNvPicPr>
          <p:nvPr/>
        </p:nvPicPr>
        <p:blipFill rotWithShape="1">
          <a:blip r:embed="rId2">
            <a:extLst>
              <a:ext uri="{28A0092B-C50C-407E-A947-70E740481C1C}">
                <a14:useLocalDpi xmlns:a14="http://schemas.microsoft.com/office/drawing/2010/main" val="0"/>
              </a:ext>
            </a:extLst>
          </a:blip>
          <a:srcRect t="13824"/>
          <a:stretch/>
        </p:blipFill>
        <p:spPr bwMode="auto">
          <a:xfrm>
            <a:off x="487680" y="1143000"/>
            <a:ext cx="11704320" cy="48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0C2FE886-F2F9-B774-F380-B0838017166D}"/>
              </a:ext>
            </a:extLst>
          </p:cNvPr>
          <p:cNvSpPr>
            <a:spLocks noGrp="1"/>
          </p:cNvSpPr>
          <p:nvPr>
            <p:ph type="sldNum" sz="quarter" idx="10"/>
          </p:nvPr>
        </p:nvSpPr>
        <p:spPr/>
        <p:txBody>
          <a:bodyPr/>
          <a:lstStyle/>
          <a:p>
            <a:fld id="{AF21CD36-ACAC-4307-B4A1-0AFDDC346CB3}" type="slidenum">
              <a:rPr lang="en-US" altLang="en-US" smtClean="0"/>
              <a:pPr/>
              <a:t>59</a:t>
            </a:fld>
            <a:endParaRPr lang="en-US" altLang="en-US" dirty="0"/>
          </a:p>
        </p:txBody>
      </p:sp>
    </p:spTree>
    <p:extLst>
      <p:ext uri="{BB962C8B-B14F-4D97-AF65-F5344CB8AC3E}">
        <p14:creationId xmlns:p14="http://schemas.microsoft.com/office/powerpoint/2010/main" val="3077077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if</a:t>
            </a:r>
            <a:r>
              <a:rPr lang="en-US" altLang="en-US" dirty="0"/>
              <a:t> Statement</a:t>
            </a:r>
            <a:r>
              <a:rPr lang="en-US" altLang="en-US" sz="1800" dirty="0"/>
              <a:t> (1 of 2)</a:t>
            </a:r>
          </a:p>
        </p:txBody>
      </p:sp>
      <p:sp>
        <p:nvSpPr>
          <p:cNvPr id="2" name="Slide Number Placeholder 1">
            <a:extLst>
              <a:ext uri="{FF2B5EF4-FFF2-40B4-BE49-F238E27FC236}">
                <a16:creationId xmlns:a16="http://schemas.microsoft.com/office/drawing/2014/main" id="{4ED5ECE2-AAF5-53D3-B601-2031F730E83C}"/>
              </a:ext>
            </a:extLst>
          </p:cNvPr>
          <p:cNvSpPr>
            <a:spLocks noGrp="1"/>
          </p:cNvSpPr>
          <p:nvPr>
            <p:ph type="sldNum" sz="quarter" idx="10"/>
          </p:nvPr>
        </p:nvSpPr>
        <p:spPr/>
        <p:txBody>
          <a:bodyPr/>
          <a:lstStyle/>
          <a:p>
            <a:fld id="{AF21CD36-ACAC-4307-B4A1-0AFDDC346CB3}" type="slidenum">
              <a:rPr lang="en-US" altLang="en-US" smtClean="0"/>
              <a:pPr/>
              <a:t>6</a:t>
            </a:fld>
            <a:endParaRPr lang="en-US" altLang="en-US" dirty="0"/>
          </a:p>
        </p:txBody>
      </p:sp>
      <p:sp>
        <p:nvSpPr>
          <p:cNvPr id="10243" name="Content Placeholder 2"/>
          <p:cNvSpPr>
            <a:spLocks noGrp="1" noChangeArrowheads="1"/>
          </p:cNvSpPr>
          <p:nvPr>
            <p:ph idx="4294967295"/>
          </p:nvPr>
        </p:nvSpPr>
        <p:spPr>
          <a:xfrm>
            <a:off x="579438" y="1093788"/>
            <a:ext cx="11612562" cy="5576887"/>
          </a:xfrm>
        </p:spPr>
        <p:txBody>
          <a:bodyPr/>
          <a:lstStyle/>
          <a:p>
            <a:r>
              <a:rPr lang="en-US" altLang="en-US" dirty="0"/>
              <a:t>The </a:t>
            </a:r>
            <a:r>
              <a:rPr lang="en-US" altLang="en-US" b="1" dirty="0">
                <a:latin typeface="Courier New" panose="02070309020205020404" pitchFamily="49" charset="0"/>
              </a:rPr>
              <a:t>if</a:t>
            </a:r>
            <a:r>
              <a:rPr lang="en-US" altLang="en-US" dirty="0"/>
              <a:t> statement allows statements to be conditionally executed or skipped over</a:t>
            </a:r>
          </a:p>
          <a:p>
            <a:r>
              <a:rPr lang="en-US" altLang="en-US" dirty="0"/>
              <a:t>Models the way we mentally evaluate situations:</a:t>
            </a:r>
          </a:p>
          <a:p>
            <a:pPr lvl="1"/>
            <a:r>
              <a:rPr lang="en-US" altLang="en-US" dirty="0"/>
              <a:t>"If it is raining, take an umbrella."</a:t>
            </a:r>
          </a:p>
          <a:p>
            <a:pPr lvl="1"/>
            <a:r>
              <a:rPr lang="en-US" altLang="en-US" dirty="0"/>
              <a:t>"If it is cold outside, wear a coat."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urier New" pitchFamily="49" charset="0"/>
                <a:cs typeface="Courier New" pitchFamily="49" charset="0"/>
              </a:rPr>
              <a:t>break</a:t>
            </a:r>
            <a:r>
              <a:rPr lang="en-US" dirty="0"/>
              <a:t> and </a:t>
            </a:r>
            <a:r>
              <a:rPr lang="en-US" b="1" dirty="0">
                <a:latin typeface="Courier New" pitchFamily="49" charset="0"/>
                <a:cs typeface="Courier New" pitchFamily="49" charset="0"/>
              </a:rPr>
              <a:t>default</a:t>
            </a:r>
            <a:r>
              <a:rPr lang="en-US" dirty="0"/>
              <a:t> statements</a:t>
            </a:r>
            <a:r>
              <a:rPr lang="en-US" sz="1800" dirty="0"/>
              <a:t> (2 of 3)</a:t>
            </a:r>
          </a:p>
        </p:txBody>
      </p:sp>
      <p:sp>
        <p:nvSpPr>
          <p:cNvPr id="3" name="Slide Number Placeholder 2">
            <a:extLst>
              <a:ext uri="{FF2B5EF4-FFF2-40B4-BE49-F238E27FC236}">
                <a16:creationId xmlns:a16="http://schemas.microsoft.com/office/drawing/2014/main" id="{EC98804A-B1E8-9EE2-15E4-A2BB7A3E5C7B}"/>
              </a:ext>
            </a:extLst>
          </p:cNvPr>
          <p:cNvSpPr>
            <a:spLocks noGrp="1"/>
          </p:cNvSpPr>
          <p:nvPr>
            <p:ph type="sldNum" sz="quarter" idx="10"/>
          </p:nvPr>
        </p:nvSpPr>
        <p:spPr/>
        <p:txBody>
          <a:bodyPr/>
          <a:lstStyle/>
          <a:p>
            <a:fld id="{AF21CD36-ACAC-4307-B4A1-0AFDDC346CB3}" type="slidenum">
              <a:rPr lang="en-US" altLang="en-US" smtClean="0"/>
              <a:pPr/>
              <a:t>60</a:t>
            </a:fld>
            <a:endParaRPr lang="en-US" altLang="en-US" dirty="0"/>
          </a:p>
        </p:txBody>
      </p:sp>
      <p:pic>
        <p:nvPicPr>
          <p:cNvPr id="5" name="Picture 2" descr="The screenshot shows the program source code that uses the break and default statements. The program uses the &quot;fall through&quot; feature of the switch statement. The program gets a model number from the user. The statement reads, &quot;Our televisions come in three models, the 100, 200, and 300. Which do you want?&quot; The program displays the model's features such as picture-in-a-picture, stereo sound, and remote control. The default choice is between 100, 200, or 300. The screenshot shows the program output with example input in bold. The first statement reads, &quot;Our televisions come in three models: The 100, 200, and 300. Which do you want?&quot; The input is 100 in bold. The second statement reads, &quot;That model has the following features: Remote control.&quo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215" y="1188720"/>
            <a:ext cx="9033570"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61809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b="1" dirty="0">
                <a:latin typeface="Courier New" pitchFamily="49" charset="0"/>
                <a:cs typeface="Courier New" pitchFamily="49" charset="0"/>
              </a:rPr>
              <a:t>break</a:t>
            </a:r>
            <a:r>
              <a:rPr lang="en-US" dirty="0"/>
              <a:t> and </a:t>
            </a:r>
            <a:r>
              <a:rPr lang="en-US" b="1" dirty="0">
                <a:latin typeface="Courier New" pitchFamily="49" charset="0"/>
                <a:cs typeface="Courier New" pitchFamily="49" charset="0"/>
              </a:rPr>
              <a:t>default</a:t>
            </a:r>
            <a:r>
              <a:rPr lang="en-US" dirty="0"/>
              <a:t> statements</a:t>
            </a:r>
            <a:r>
              <a:rPr lang="en-US" sz="1800" dirty="0"/>
              <a:t> (3 of 3)</a:t>
            </a:r>
          </a:p>
        </p:txBody>
      </p:sp>
      <p:sp>
        <p:nvSpPr>
          <p:cNvPr id="3" name="Slide Number Placeholder 2">
            <a:extLst>
              <a:ext uri="{FF2B5EF4-FFF2-40B4-BE49-F238E27FC236}">
                <a16:creationId xmlns:a16="http://schemas.microsoft.com/office/drawing/2014/main" id="{9BC6A677-80A9-DC3E-8AA1-34393A932AC5}"/>
              </a:ext>
            </a:extLst>
          </p:cNvPr>
          <p:cNvSpPr>
            <a:spLocks noGrp="1"/>
          </p:cNvSpPr>
          <p:nvPr>
            <p:ph type="sldNum" sz="quarter" idx="10"/>
          </p:nvPr>
        </p:nvSpPr>
        <p:spPr/>
        <p:txBody>
          <a:bodyPr/>
          <a:lstStyle/>
          <a:p>
            <a:fld id="{69029687-7D02-4863-BDE5-3933E3D76261}" type="slidenum">
              <a:rPr lang="en-US" altLang="en-US" smtClean="0"/>
              <a:pPr/>
              <a:t>61</a:t>
            </a:fld>
            <a:endParaRPr lang="en-US" altLang="en-US" dirty="0"/>
          </a:p>
        </p:txBody>
      </p:sp>
      <p:pic>
        <p:nvPicPr>
          <p:cNvPr id="80899" name="Picture 2" descr="The screenshot shows the program outputs with three different inputs. The first program input is as follows: &quot;Our televisions come in three models: The 100, 200, and 300. Which do you want?&quot; The input is 200 in bold. The output reads, &quot;That model has the following features: Stereo sound and remote control.&quot; The second program input is as follows: &quot;Our televisions come in three models: The 100, 200, and 300. Which do you want?&quot; The input is 300 in bold. The output reads, &quot;That model has the following features: Picture-in-a-picture, stereo sound, and remote control.&quot; The third program input is as follows: &quot;Our televisions come in three models: The 100, 200, and 300. Which do you want?&quot; The input is 500 in bold. The output reads, &quot;That model has the following features: You can only choose the 100, 200, or 300.&quo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419" y="1188720"/>
            <a:ext cx="7095162"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15614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noChangeArrowheads="1"/>
          </p:cNvSpPr>
          <p:nvPr>
            <p:ph type="title"/>
          </p:nvPr>
        </p:nvSpPr>
        <p:spPr/>
        <p:txBody>
          <a:bodyPr/>
          <a:lstStyle/>
          <a:p>
            <a:r>
              <a:rPr lang="en-US" altLang="en-US" dirty="0"/>
              <a:t>Using </a:t>
            </a:r>
            <a:r>
              <a:rPr lang="en-US" altLang="en-US" b="1" dirty="0">
                <a:latin typeface="Courier New" panose="02070309020205020404" pitchFamily="49" charset="0"/>
                <a:cs typeface="Courier New" panose="02070309020205020404" pitchFamily="49" charset="0"/>
              </a:rPr>
              <a:t>switch</a:t>
            </a:r>
            <a:r>
              <a:rPr lang="en-US" altLang="en-US" dirty="0"/>
              <a:t> in Menu Systems</a:t>
            </a:r>
          </a:p>
        </p:txBody>
      </p:sp>
      <p:sp>
        <p:nvSpPr>
          <p:cNvPr id="81923" name="Content Placeholder 2"/>
          <p:cNvSpPr>
            <a:spLocks noGrp="1" noChangeArrowheads="1"/>
          </p:cNvSpPr>
          <p:nvPr>
            <p:ph idx="1"/>
          </p:nvPr>
        </p:nvSpPr>
        <p:spPr/>
        <p:txBody>
          <a:bodyPr/>
          <a:lstStyle/>
          <a:p>
            <a:r>
              <a:rPr lang="en-US" altLang="en-US" dirty="0">
                <a:latin typeface="Courier New" panose="02070309020205020404" pitchFamily="49" charset="0"/>
              </a:rPr>
              <a:t>switch</a:t>
            </a:r>
            <a:r>
              <a:rPr lang="en-US" altLang="en-US" dirty="0"/>
              <a:t> statement is a natural choice for menu-driven program:</a:t>
            </a:r>
          </a:p>
          <a:p>
            <a:pPr lvl="1"/>
            <a:r>
              <a:rPr lang="en-US" altLang="en-US" dirty="0"/>
              <a:t>display the menu</a:t>
            </a:r>
          </a:p>
          <a:p>
            <a:pPr lvl="1"/>
            <a:r>
              <a:rPr lang="en-US" altLang="en-US" dirty="0"/>
              <a:t>then, get the user's menu selection</a:t>
            </a:r>
          </a:p>
          <a:p>
            <a:pPr lvl="1"/>
            <a:r>
              <a:rPr lang="en-US" altLang="en-US" dirty="0"/>
              <a:t>use user input as </a:t>
            </a:r>
            <a:r>
              <a:rPr lang="en-US" altLang="en-US" dirty="0">
                <a:latin typeface="Courier New" panose="02070309020205020404" pitchFamily="49" charset="0"/>
              </a:rPr>
              <a:t>expression</a:t>
            </a:r>
            <a:r>
              <a:rPr lang="en-US" altLang="en-US" dirty="0"/>
              <a:t> in </a:t>
            </a:r>
            <a:r>
              <a:rPr lang="en-US" altLang="en-US" dirty="0">
                <a:latin typeface="Courier New" panose="02070309020205020404" pitchFamily="49" charset="0"/>
              </a:rPr>
              <a:t>switch</a:t>
            </a:r>
            <a:r>
              <a:rPr lang="en-US" altLang="en-US" dirty="0"/>
              <a:t> statement</a:t>
            </a:r>
          </a:p>
          <a:p>
            <a:pPr lvl="1"/>
            <a:r>
              <a:rPr lang="en-US" altLang="en-US" dirty="0"/>
              <a:t>use menu choices as </a:t>
            </a:r>
            <a:r>
              <a:rPr lang="en-US" altLang="en-US" i="1" dirty="0">
                <a:latin typeface="Courier New" panose="02070309020205020404" pitchFamily="49" charset="0"/>
              </a:rPr>
              <a:t>expr</a:t>
            </a:r>
            <a:r>
              <a:rPr lang="en-US" altLang="en-US" dirty="0"/>
              <a:t> in </a:t>
            </a:r>
            <a:r>
              <a:rPr lang="en-US" altLang="en-US" dirty="0">
                <a:latin typeface="Courier New" panose="02070309020205020404" pitchFamily="49" charset="0"/>
              </a:rPr>
              <a:t>case</a:t>
            </a:r>
            <a:r>
              <a:rPr lang="en-US" altLang="en-US" dirty="0"/>
              <a:t> statements</a:t>
            </a:r>
          </a:p>
        </p:txBody>
      </p:sp>
      <p:sp>
        <p:nvSpPr>
          <p:cNvPr id="2" name="Slide Number Placeholder 1">
            <a:extLst>
              <a:ext uri="{FF2B5EF4-FFF2-40B4-BE49-F238E27FC236}">
                <a16:creationId xmlns:a16="http://schemas.microsoft.com/office/drawing/2014/main" id="{0F6F53BB-505C-3690-44F5-C555C06D1C00}"/>
              </a:ext>
            </a:extLst>
          </p:cNvPr>
          <p:cNvSpPr>
            <a:spLocks noGrp="1"/>
          </p:cNvSpPr>
          <p:nvPr>
            <p:ph type="sldNum" sz="quarter" idx="10"/>
          </p:nvPr>
        </p:nvSpPr>
        <p:spPr/>
        <p:txBody>
          <a:bodyPr/>
          <a:lstStyle/>
          <a:p>
            <a:fld id="{AF21CD36-ACAC-4307-B4A1-0AFDDC346CB3}" type="slidenum">
              <a:rPr lang="en-US" altLang="en-US" smtClean="0"/>
              <a:pPr/>
              <a:t>62</a:t>
            </a:fld>
            <a:endParaRPr lang="en-US"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noChangeArrowheads="1"/>
          </p:cNvSpPr>
          <p:nvPr>
            <p:ph type="title"/>
          </p:nvPr>
        </p:nvSpPr>
        <p:spPr/>
        <p:txBody>
          <a:bodyPr/>
          <a:lstStyle/>
          <a:p>
            <a:r>
              <a:rPr lang="en-US" altLang="en-US" dirty="0">
                <a:latin typeface="Courier New" panose="02070309020205020404" pitchFamily="49" charset="0"/>
                <a:cs typeface="Courier New" panose="02070309020205020404" pitchFamily="49" charset="0"/>
              </a:rPr>
              <a:t>switch</a:t>
            </a:r>
            <a:r>
              <a:rPr lang="en-US" altLang="en-US" dirty="0"/>
              <a:t> Statement Initialization</a:t>
            </a:r>
            <a:r>
              <a:rPr lang="en-US" altLang="en-US" sz="1800" dirty="0"/>
              <a:t> </a:t>
            </a:r>
            <a:r>
              <a:rPr lang="en-US" sz="1800" dirty="0"/>
              <a:t>(1 of 3)</a:t>
            </a:r>
            <a:endParaRPr lang="en-US" altLang="en-US" sz="1800" dirty="0"/>
          </a:p>
        </p:txBody>
      </p:sp>
      <p:sp>
        <p:nvSpPr>
          <p:cNvPr id="83971" name="Content Placeholder 2"/>
          <p:cNvSpPr>
            <a:spLocks noGrp="1" noChangeArrowheads="1"/>
          </p:cNvSpPr>
          <p:nvPr>
            <p:ph idx="1"/>
          </p:nvPr>
        </p:nvSpPr>
        <p:spPr/>
        <p:txBody>
          <a:bodyPr/>
          <a:lstStyle/>
          <a:p>
            <a:r>
              <a:rPr lang="en-US" altLang="en-US" sz="2800" dirty="0"/>
              <a:t>A feature introduced in C++17</a:t>
            </a:r>
          </a:p>
          <a:p>
            <a:r>
              <a:rPr lang="en-US" altLang="en-US" sz="2800" dirty="0">
                <a:latin typeface="Courier New" panose="02070309020205020404" pitchFamily="49" charset="0"/>
                <a:cs typeface="Courier New" panose="02070309020205020404" pitchFamily="49" charset="0"/>
              </a:rPr>
              <a:t>switch</a:t>
            </a:r>
            <a:r>
              <a:rPr lang="en-US" altLang="en-US" sz="2800" dirty="0"/>
              <a:t> statements can have an optional initialization clause that is executed before the conditional integer expression is evaluated</a:t>
            </a:r>
          </a:p>
        </p:txBody>
      </p:sp>
      <p:sp>
        <p:nvSpPr>
          <p:cNvPr id="2" name="Slide Number Placeholder 1">
            <a:extLst>
              <a:ext uri="{FF2B5EF4-FFF2-40B4-BE49-F238E27FC236}">
                <a16:creationId xmlns:a16="http://schemas.microsoft.com/office/drawing/2014/main" id="{7A4DF5A9-9942-7E2D-207E-6E569900E1E1}"/>
              </a:ext>
            </a:extLst>
          </p:cNvPr>
          <p:cNvSpPr>
            <a:spLocks noGrp="1"/>
          </p:cNvSpPr>
          <p:nvPr>
            <p:ph type="sldNum" sz="quarter" idx="10"/>
          </p:nvPr>
        </p:nvSpPr>
        <p:spPr/>
        <p:txBody>
          <a:bodyPr/>
          <a:lstStyle/>
          <a:p>
            <a:fld id="{AF21CD36-ACAC-4307-B4A1-0AFDDC346CB3}" type="slidenum">
              <a:rPr lang="en-US" altLang="en-US" smtClean="0"/>
              <a:pPr/>
              <a:t>63</a:t>
            </a:fld>
            <a:endParaRPr lang="en-US"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switch</a:t>
            </a:r>
            <a:r>
              <a:rPr lang="en-US" altLang="en-US" dirty="0"/>
              <a:t> Statement Initialization</a:t>
            </a:r>
            <a:r>
              <a:rPr lang="en-US" altLang="en-US" sz="1800" dirty="0"/>
              <a:t> </a:t>
            </a:r>
            <a:r>
              <a:rPr lang="en-US" sz="1800" dirty="0"/>
              <a:t>(2 of 3)</a:t>
            </a:r>
          </a:p>
        </p:txBody>
      </p:sp>
      <p:sp>
        <p:nvSpPr>
          <p:cNvPr id="3" name="Content Placeholder 2"/>
          <p:cNvSpPr>
            <a:spLocks noGrp="1"/>
          </p:cNvSpPr>
          <p:nvPr>
            <p:ph idx="1"/>
          </p:nvPr>
        </p:nvSpPr>
        <p:spPr/>
        <p:txBody>
          <a:bodyPr/>
          <a:lstStyle/>
          <a:p>
            <a:r>
              <a:rPr lang="en-US" altLang="en-US" dirty="0">
                <a:solidFill>
                  <a:srgbClr val="000000"/>
                </a:solidFill>
              </a:rPr>
              <a:t>General format:</a:t>
            </a:r>
            <a:endParaRPr lang="en-US" dirty="0"/>
          </a:p>
        </p:txBody>
      </p:sp>
      <p:sp>
        <p:nvSpPr>
          <p:cNvPr id="5" name="Slide Number Placeholder 4">
            <a:extLst>
              <a:ext uri="{FF2B5EF4-FFF2-40B4-BE49-F238E27FC236}">
                <a16:creationId xmlns:a16="http://schemas.microsoft.com/office/drawing/2014/main" id="{947E64B8-4A29-5A12-8662-C18CFC46A334}"/>
              </a:ext>
            </a:extLst>
          </p:cNvPr>
          <p:cNvSpPr>
            <a:spLocks noGrp="1"/>
          </p:cNvSpPr>
          <p:nvPr>
            <p:ph type="sldNum" sz="quarter" idx="10"/>
          </p:nvPr>
        </p:nvSpPr>
        <p:spPr/>
        <p:txBody>
          <a:bodyPr/>
          <a:lstStyle/>
          <a:p>
            <a:fld id="{2CB0466D-1DDB-4F82-826F-9A9D58E84608}" type="slidenum">
              <a:rPr lang="en-US" altLang="en-US" smtClean="0"/>
              <a:pPr/>
              <a:t>64</a:t>
            </a:fld>
            <a:endParaRPr lang="en-US" altLang="en-US" dirty="0"/>
          </a:p>
        </p:txBody>
      </p:sp>
      <p:sp>
        <p:nvSpPr>
          <p:cNvPr id="4" name="Content Placeholder 3"/>
          <p:cNvSpPr>
            <a:spLocks noGrp="1"/>
          </p:cNvSpPr>
          <p:nvPr>
            <p:ph sz="half" idx="4294967295"/>
          </p:nvPr>
        </p:nvSpPr>
        <p:spPr>
          <a:xfrm>
            <a:off x="1066800" y="1676400"/>
            <a:ext cx="11123676" cy="4985866"/>
          </a:xfrm>
          <a:ln>
            <a:solidFill>
              <a:schemeClr val="tx1"/>
            </a:solidFill>
          </a:ln>
        </p:spPr>
        <p:txBody>
          <a:bodyPr/>
          <a:lstStyle/>
          <a:p>
            <a:pPr marL="0" indent="0">
              <a:spcBef>
                <a:spcPts val="0"/>
              </a:spcBef>
              <a:spcAft>
                <a:spcPts val="0"/>
              </a:spcAft>
              <a:buNone/>
              <a:defRPr/>
            </a:pP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switch (</a:t>
            </a:r>
            <a:r>
              <a:rPr lang="en-US" sz="2400" i="1"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Initialization</a:t>
            </a: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2400" i="1"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IntegerExpression</a:t>
            </a: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spcAft>
                <a:spcPts val="0"/>
              </a:spcAft>
              <a:buNone/>
              <a:defRPr/>
            </a:pP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548640" indent="0">
              <a:spcBef>
                <a:spcPts val="0"/>
              </a:spcBef>
              <a:spcAft>
                <a:spcPts val="0"/>
              </a:spcAft>
              <a:buNone/>
              <a:defRPr/>
            </a:pP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case </a:t>
            </a:r>
            <a:r>
              <a:rPr lang="en-US" sz="2400" i="1"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ConstantExpression</a:t>
            </a: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234440" indent="0">
              <a:spcBef>
                <a:spcPts val="0"/>
              </a:spcBef>
              <a:spcAft>
                <a:spcPts val="0"/>
              </a:spcAft>
              <a:buNone/>
              <a:defRPr/>
            </a:pP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place one or more statements here</a:t>
            </a:r>
            <a:endParaRPr lang="en-US" sz="24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548640" indent="0">
              <a:spcBef>
                <a:spcPts val="2000"/>
              </a:spcBef>
              <a:spcAft>
                <a:spcPts val="0"/>
              </a:spcAft>
              <a:buNone/>
              <a:defRPr/>
            </a:pP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case </a:t>
            </a:r>
            <a:r>
              <a:rPr lang="en-US" sz="2400" i="1"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ConstantExpression</a:t>
            </a: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234440" indent="0">
              <a:spcBef>
                <a:spcPts val="0"/>
              </a:spcBef>
              <a:spcAft>
                <a:spcPts val="0"/>
              </a:spcAft>
              <a:buNone/>
              <a:defRPr/>
            </a:pP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place one or more statements here</a:t>
            </a:r>
            <a:endParaRPr lang="en-US" sz="24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548640" indent="0">
              <a:spcBef>
                <a:spcPts val="2400"/>
              </a:spcBef>
              <a:spcAft>
                <a:spcPts val="0"/>
              </a:spcAft>
              <a:buNone/>
              <a:defRPr/>
            </a:pP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case statements may be repeated as many</a:t>
            </a:r>
            <a:endParaRPr lang="en-US" sz="24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548640" indent="0">
              <a:spcBef>
                <a:spcPts val="0"/>
              </a:spcBef>
              <a:spcAft>
                <a:spcPts val="0"/>
              </a:spcAft>
              <a:buNone/>
              <a:defRPr/>
            </a:pP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times as necessary</a:t>
            </a:r>
            <a:endParaRPr lang="en-US" sz="24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548640" indent="0">
              <a:spcBef>
                <a:spcPts val="2200"/>
              </a:spcBef>
              <a:spcAft>
                <a:spcPts val="0"/>
              </a:spcAft>
              <a:buNone/>
              <a:defRPr/>
            </a:pP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default:</a:t>
            </a:r>
            <a:endParaRPr lang="en-US" sz="24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234440" indent="0">
              <a:spcBef>
                <a:spcPts val="0"/>
              </a:spcBef>
              <a:spcAft>
                <a:spcPts val="0"/>
              </a:spcAft>
              <a:buNone/>
              <a:defRPr/>
            </a:pP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place one or more statements here</a:t>
            </a:r>
            <a:endParaRPr lang="en-US" sz="24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spcAft>
                <a:spcPts val="0"/>
              </a:spcAft>
              <a:buNone/>
              <a:defRPr/>
            </a:pP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40761191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switch</a:t>
            </a:r>
            <a:r>
              <a:rPr lang="en-US" altLang="en-US" dirty="0"/>
              <a:t> Statement Initialization</a:t>
            </a:r>
            <a:r>
              <a:rPr lang="en-US" altLang="en-US" sz="1800" dirty="0"/>
              <a:t> </a:t>
            </a:r>
            <a:r>
              <a:rPr lang="en-US" sz="1800" dirty="0"/>
              <a:t>(3 of 3)</a:t>
            </a:r>
          </a:p>
        </p:txBody>
      </p:sp>
      <p:sp>
        <p:nvSpPr>
          <p:cNvPr id="3" name="Content Placeholder 2"/>
          <p:cNvSpPr>
            <a:spLocks noGrp="1"/>
          </p:cNvSpPr>
          <p:nvPr>
            <p:ph idx="1"/>
          </p:nvPr>
        </p:nvSpPr>
        <p:spPr/>
        <p:txBody>
          <a:bodyPr/>
          <a:lstStyle/>
          <a:p>
            <a:pPr lvl="0"/>
            <a:r>
              <a:rPr lang="en-US" altLang="en-US" dirty="0">
                <a:solidFill>
                  <a:srgbClr val="000000"/>
                </a:solidFill>
              </a:rPr>
              <a:t>Example:</a:t>
            </a:r>
          </a:p>
        </p:txBody>
      </p:sp>
      <p:sp>
        <p:nvSpPr>
          <p:cNvPr id="5" name="Slide Number Placeholder 4">
            <a:extLst>
              <a:ext uri="{FF2B5EF4-FFF2-40B4-BE49-F238E27FC236}">
                <a16:creationId xmlns:a16="http://schemas.microsoft.com/office/drawing/2014/main" id="{96FB7561-F1F6-9EC1-DAB4-767030963846}"/>
              </a:ext>
            </a:extLst>
          </p:cNvPr>
          <p:cNvSpPr>
            <a:spLocks noGrp="1"/>
          </p:cNvSpPr>
          <p:nvPr>
            <p:ph type="sldNum" sz="quarter" idx="10"/>
          </p:nvPr>
        </p:nvSpPr>
        <p:spPr/>
        <p:txBody>
          <a:bodyPr/>
          <a:lstStyle/>
          <a:p>
            <a:fld id="{2CB0466D-1DDB-4F82-826F-9A9D58E84608}" type="slidenum">
              <a:rPr lang="en-US" altLang="en-US" smtClean="0"/>
              <a:pPr/>
              <a:t>65</a:t>
            </a:fld>
            <a:endParaRPr lang="en-US" altLang="en-US" dirty="0"/>
          </a:p>
        </p:txBody>
      </p:sp>
      <p:sp>
        <p:nvSpPr>
          <p:cNvPr id="4" name="Content Placeholder 3"/>
          <p:cNvSpPr>
            <a:spLocks noGrp="1"/>
          </p:cNvSpPr>
          <p:nvPr>
            <p:ph sz="half" idx="4294967295"/>
          </p:nvPr>
        </p:nvSpPr>
        <p:spPr>
          <a:xfrm>
            <a:off x="990600" y="1719262"/>
            <a:ext cx="11199876" cy="4910138"/>
          </a:xfrm>
          <a:ln>
            <a:solidFill>
              <a:schemeClr val="tx1"/>
            </a:solidFill>
          </a:ln>
        </p:spPr>
        <p:txBody>
          <a:bodyPr/>
          <a:lstStyle/>
          <a:p>
            <a:pPr marL="0" indent="0">
              <a:spcBef>
                <a:spcPts val="0"/>
              </a:spcBef>
              <a:spcAft>
                <a:spcPts val="0"/>
              </a:spcAft>
              <a:buNone/>
              <a:defRPr/>
            </a:pP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switch (int value = abs(number); value)</a:t>
            </a:r>
            <a:endParaRPr lang="en-US" sz="24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spcAft>
                <a:spcPts val="0"/>
              </a:spcAft>
              <a:buNone/>
              <a:defRPr/>
            </a:pP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548640" indent="0">
              <a:spcBef>
                <a:spcPts val="0"/>
              </a:spcBef>
              <a:spcAft>
                <a:spcPts val="0"/>
              </a:spcAft>
              <a:buNone/>
              <a:defRPr/>
            </a:pP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case 1:</a:t>
            </a:r>
            <a:endParaRPr lang="en-US" sz="24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097280" indent="0">
              <a:spcBef>
                <a:spcPts val="0"/>
              </a:spcBef>
              <a:spcAft>
                <a:spcPts val="0"/>
              </a:spcAft>
              <a:buNone/>
              <a:defRPr/>
            </a:pP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cout &lt;&lt; "one" &lt;&lt; endl;</a:t>
            </a:r>
            <a:endParaRPr lang="en-US" sz="24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097280" indent="0">
              <a:spcBef>
                <a:spcPts val="0"/>
              </a:spcBef>
              <a:spcAft>
                <a:spcPts val="0"/>
              </a:spcAft>
              <a:buNone/>
              <a:defRPr/>
            </a:pP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break;</a:t>
            </a:r>
            <a:endParaRPr lang="en-US" sz="24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548640" indent="0">
              <a:spcBef>
                <a:spcPts val="0"/>
              </a:spcBef>
              <a:spcAft>
                <a:spcPts val="0"/>
              </a:spcAft>
              <a:buNone/>
              <a:defRPr/>
            </a:pP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case 2:</a:t>
            </a:r>
            <a:endParaRPr lang="en-US" sz="24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097280" indent="0">
              <a:spcBef>
                <a:spcPts val="0"/>
              </a:spcBef>
              <a:spcAft>
                <a:spcPts val="0"/>
              </a:spcAft>
              <a:buNone/>
              <a:defRPr/>
            </a:pP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cout &lt;&lt; "two" &lt;&lt; endl;</a:t>
            </a:r>
            <a:endParaRPr lang="en-US" sz="24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097280" indent="0">
              <a:spcBef>
                <a:spcPts val="0"/>
              </a:spcBef>
              <a:spcAft>
                <a:spcPts val="0"/>
              </a:spcAft>
              <a:buNone/>
              <a:defRPr/>
            </a:pP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break;</a:t>
            </a:r>
            <a:endParaRPr lang="en-US" sz="24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548640" indent="0">
              <a:spcBef>
                <a:spcPts val="0"/>
              </a:spcBef>
              <a:spcAft>
                <a:spcPts val="0"/>
              </a:spcAft>
              <a:buNone/>
              <a:defRPr/>
            </a:pP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default:</a:t>
            </a:r>
            <a:endParaRPr lang="en-US" sz="24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097280" indent="0">
              <a:spcBef>
                <a:spcPts val="0"/>
              </a:spcBef>
              <a:spcAft>
                <a:spcPts val="0"/>
              </a:spcAft>
              <a:buNone/>
              <a:defRPr/>
            </a:pP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cout &lt;&lt; "Invalid value" &lt;&lt; endl;</a:t>
            </a:r>
            <a:endParaRPr lang="en-US" sz="24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097280" indent="0">
              <a:spcBef>
                <a:spcPts val="0"/>
              </a:spcBef>
              <a:spcAft>
                <a:spcPts val="0"/>
              </a:spcAft>
              <a:buNone/>
              <a:defRPr/>
            </a:pP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break;</a:t>
            </a:r>
            <a:endParaRPr lang="en-US" sz="24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spcAft>
                <a:spcPts val="0"/>
              </a:spcAft>
              <a:buNone/>
              <a:defRPr/>
            </a:pPr>
            <a:r>
              <a:rPr lang="en-US" sz="24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24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75743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noChangeArrowheads="1"/>
          </p:cNvSpPr>
          <p:nvPr>
            <p:ph type="title"/>
          </p:nvPr>
        </p:nvSpPr>
        <p:spPr/>
        <p:txBody>
          <a:bodyPr/>
          <a:lstStyle/>
          <a:p>
            <a:r>
              <a:rPr lang="en-US" altLang="en-US" dirty="0"/>
              <a:t>More About Blocks and Scope</a:t>
            </a:r>
          </a:p>
        </p:txBody>
      </p:sp>
      <p:sp>
        <p:nvSpPr>
          <p:cNvPr id="88067" name="Content Placeholder 2"/>
          <p:cNvSpPr>
            <a:spLocks noGrp="1" noChangeArrowheads="1"/>
          </p:cNvSpPr>
          <p:nvPr>
            <p:ph idx="1"/>
          </p:nvPr>
        </p:nvSpPr>
        <p:spPr/>
        <p:txBody>
          <a:bodyPr/>
          <a:lstStyle/>
          <a:p>
            <a:r>
              <a:rPr lang="en-US" altLang="en-US" b="1" dirty="0"/>
              <a:t>Scope</a:t>
            </a:r>
            <a:r>
              <a:rPr lang="en-US" altLang="en-US" dirty="0"/>
              <a:t> of a variable is the block in which it is defined, from the point of definition to the end of the block</a:t>
            </a:r>
          </a:p>
          <a:p>
            <a:r>
              <a:rPr lang="en-US" altLang="en-US" dirty="0"/>
              <a:t>Usually defined at beginning of function</a:t>
            </a:r>
          </a:p>
          <a:p>
            <a:r>
              <a:rPr lang="en-US" altLang="en-US" dirty="0"/>
              <a:t>May be defined close to first use</a:t>
            </a:r>
          </a:p>
        </p:txBody>
      </p:sp>
      <p:sp>
        <p:nvSpPr>
          <p:cNvPr id="2" name="Slide Number Placeholder 1">
            <a:extLst>
              <a:ext uri="{FF2B5EF4-FFF2-40B4-BE49-F238E27FC236}">
                <a16:creationId xmlns:a16="http://schemas.microsoft.com/office/drawing/2014/main" id="{83C8A7D4-B086-DB65-F3B4-AFE2845D7630}"/>
              </a:ext>
            </a:extLst>
          </p:cNvPr>
          <p:cNvSpPr>
            <a:spLocks noGrp="1"/>
          </p:cNvSpPr>
          <p:nvPr>
            <p:ph type="sldNum" sz="quarter" idx="10"/>
          </p:nvPr>
        </p:nvSpPr>
        <p:spPr/>
        <p:txBody>
          <a:bodyPr/>
          <a:lstStyle/>
          <a:p>
            <a:fld id="{AF21CD36-ACAC-4307-B4A1-0AFDDC346CB3}" type="slidenum">
              <a:rPr lang="en-US" altLang="en-US" smtClean="0"/>
              <a:pPr/>
              <a:t>66</a:t>
            </a:fld>
            <a:endParaRPr lang="en-US"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200" dirty="0"/>
              <a:t>Example of Inner Block Variable Definition</a:t>
            </a:r>
          </a:p>
        </p:txBody>
      </p:sp>
      <p:sp>
        <p:nvSpPr>
          <p:cNvPr id="3" name="Slide Number Placeholder 2">
            <a:extLst>
              <a:ext uri="{FF2B5EF4-FFF2-40B4-BE49-F238E27FC236}">
                <a16:creationId xmlns:a16="http://schemas.microsoft.com/office/drawing/2014/main" id="{F305749C-E49E-5AD9-821C-2540B1F398A7}"/>
              </a:ext>
            </a:extLst>
          </p:cNvPr>
          <p:cNvSpPr>
            <a:spLocks noGrp="1"/>
          </p:cNvSpPr>
          <p:nvPr>
            <p:ph type="sldNum" sz="quarter" idx="10"/>
          </p:nvPr>
        </p:nvSpPr>
        <p:spPr/>
        <p:txBody>
          <a:bodyPr/>
          <a:lstStyle/>
          <a:p>
            <a:fld id="{69029687-7D02-4863-BDE5-3933E3D76261}" type="slidenum">
              <a:rPr lang="en-US" altLang="en-US" smtClean="0"/>
              <a:pPr/>
              <a:t>67</a:t>
            </a:fld>
            <a:endParaRPr lang="en-US" altLang="en-US" dirty="0"/>
          </a:p>
        </p:txBody>
      </p:sp>
      <p:pic>
        <p:nvPicPr>
          <p:cNvPr id="89091" name="Picture 2" descr="The screenshot shows the program source code for inner block variable definition. Here, the variable is declared inside the 'if statement&quot; block. If the income is greater than or equal to the minimum income, the program gets the number of years worked at the current job. If the years are greater than the minimum years, the statement reads, &quot;You qualify.&quot; Or else, the statement reads, &quot;You must have been employed for more than a minimum number of years to qualify.&quo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587" y="1188720"/>
            <a:ext cx="9238827"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noChangeArrowheads="1"/>
          </p:cNvSpPr>
          <p:nvPr>
            <p:ph type="title"/>
          </p:nvPr>
        </p:nvSpPr>
        <p:spPr/>
        <p:txBody>
          <a:bodyPr/>
          <a:lstStyle/>
          <a:p>
            <a:r>
              <a:rPr lang="en-US" altLang="en-US" dirty="0"/>
              <a:t>Variables with the Same Name</a:t>
            </a:r>
          </a:p>
        </p:txBody>
      </p:sp>
      <p:sp>
        <p:nvSpPr>
          <p:cNvPr id="90115" name="Content Placeholder 2"/>
          <p:cNvSpPr>
            <a:spLocks noGrp="1" noChangeArrowheads="1"/>
          </p:cNvSpPr>
          <p:nvPr>
            <p:ph idx="1"/>
          </p:nvPr>
        </p:nvSpPr>
        <p:spPr/>
        <p:txBody>
          <a:bodyPr/>
          <a:lstStyle/>
          <a:p>
            <a:pPr>
              <a:lnSpc>
                <a:spcPct val="90000"/>
              </a:lnSpc>
            </a:pPr>
            <a:r>
              <a:rPr lang="en-US" altLang="en-US" dirty="0"/>
              <a:t>Variables defined inside </a:t>
            </a:r>
            <a:r>
              <a:rPr lang="en-US" altLang="en-US" dirty="0">
                <a:latin typeface="Courier New" panose="02070309020205020404" pitchFamily="49" charset="0"/>
              </a:rPr>
              <a:t>{ }</a:t>
            </a:r>
            <a:r>
              <a:rPr lang="en-US" altLang="en-US" dirty="0"/>
              <a:t> have </a:t>
            </a:r>
            <a:r>
              <a:rPr lang="en-US" altLang="en-US" b="1" dirty="0"/>
              <a:t>local</a:t>
            </a:r>
            <a:r>
              <a:rPr lang="en-US" altLang="en-US" dirty="0"/>
              <a:t> or </a:t>
            </a:r>
            <a:r>
              <a:rPr lang="en-US" altLang="en-US" b="1" dirty="0"/>
              <a:t>block</a:t>
            </a:r>
            <a:r>
              <a:rPr lang="en-US" altLang="en-US" dirty="0"/>
              <a:t> scope</a:t>
            </a:r>
          </a:p>
          <a:p>
            <a:pPr>
              <a:lnSpc>
                <a:spcPct val="90000"/>
              </a:lnSpc>
            </a:pPr>
            <a:r>
              <a:rPr lang="en-US" altLang="en-US" dirty="0"/>
              <a:t>When inside a block within another block, can define variables with the same name as in the outer block. </a:t>
            </a:r>
          </a:p>
          <a:p>
            <a:pPr lvl="1">
              <a:lnSpc>
                <a:spcPct val="90000"/>
              </a:lnSpc>
            </a:pPr>
            <a:r>
              <a:rPr lang="en-US" altLang="en-US" dirty="0"/>
              <a:t>When in inner block, outer definition is not available</a:t>
            </a:r>
          </a:p>
          <a:p>
            <a:pPr lvl="1">
              <a:lnSpc>
                <a:spcPct val="90000"/>
              </a:lnSpc>
            </a:pPr>
            <a:r>
              <a:rPr lang="en-US" altLang="en-US" dirty="0"/>
              <a:t>Not a good idea</a:t>
            </a:r>
          </a:p>
        </p:txBody>
      </p:sp>
      <p:sp>
        <p:nvSpPr>
          <p:cNvPr id="2" name="Slide Number Placeholder 1">
            <a:extLst>
              <a:ext uri="{FF2B5EF4-FFF2-40B4-BE49-F238E27FC236}">
                <a16:creationId xmlns:a16="http://schemas.microsoft.com/office/drawing/2014/main" id="{2992F194-8D49-B8E9-6FAD-6FC73C3D0A31}"/>
              </a:ext>
            </a:extLst>
          </p:cNvPr>
          <p:cNvSpPr>
            <a:spLocks noGrp="1"/>
          </p:cNvSpPr>
          <p:nvPr>
            <p:ph type="sldNum" sz="quarter" idx="10"/>
          </p:nvPr>
        </p:nvSpPr>
        <p:spPr/>
        <p:txBody>
          <a:bodyPr/>
          <a:lstStyle/>
          <a:p>
            <a:fld id="{AF21CD36-ACAC-4307-B4A1-0AFDDC346CB3}" type="slidenum">
              <a:rPr lang="en-US" altLang="en-US" smtClean="0"/>
              <a:pPr/>
              <a:t>68</a:t>
            </a:fld>
            <a:endParaRPr lang="en-US"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noChangeArrowheads="1"/>
          </p:cNvSpPr>
          <p:nvPr>
            <p:ph type="title"/>
          </p:nvPr>
        </p:nvSpPr>
        <p:spPr/>
        <p:txBody>
          <a:bodyPr/>
          <a:lstStyle/>
          <a:p>
            <a:r>
              <a:rPr lang="en-US" altLang="en-US" dirty="0"/>
              <a:t>Two Variables with the Same Name</a:t>
            </a:r>
          </a:p>
        </p:txBody>
      </p:sp>
      <p:sp>
        <p:nvSpPr>
          <p:cNvPr id="2" name="Slide Number Placeholder 1">
            <a:extLst>
              <a:ext uri="{FF2B5EF4-FFF2-40B4-BE49-F238E27FC236}">
                <a16:creationId xmlns:a16="http://schemas.microsoft.com/office/drawing/2014/main" id="{85735B0B-A248-5FBF-6B29-825B892B9A8A}"/>
              </a:ext>
            </a:extLst>
          </p:cNvPr>
          <p:cNvSpPr>
            <a:spLocks noGrp="1"/>
          </p:cNvSpPr>
          <p:nvPr>
            <p:ph type="sldNum" sz="quarter" idx="10"/>
          </p:nvPr>
        </p:nvSpPr>
        <p:spPr/>
        <p:txBody>
          <a:bodyPr/>
          <a:lstStyle/>
          <a:p>
            <a:fld id="{69029687-7D02-4863-BDE5-3933E3D76261}" type="slidenum">
              <a:rPr lang="en-US" altLang="en-US" smtClean="0"/>
              <a:pPr/>
              <a:t>69</a:t>
            </a:fld>
            <a:endParaRPr lang="en-US" altLang="en-US" dirty="0"/>
          </a:p>
        </p:txBody>
      </p:sp>
      <p:pic>
        <p:nvPicPr>
          <p:cNvPr id="91139" name="Picture 2" descr="The screenshot shows the program source code to use two variables with the same name. The program defines a variable named number and gets another variable named number from the user. The screenshot shows the program output with the example input in bold. The first statement reads, &quot;Enter a number greater than 0.&quot; The input is 2 in bold. The second statement reads, &quot;Now enter another number.&quot; The input is 7 in bold. The output reads, &quot;The second number you entered was 7. Your first number was 2.&quot; &#10;"/>
          <p:cNvPicPr>
            <a:picLocks noChangeAspect="1" noChangeArrowheads="1"/>
          </p:cNvPicPr>
          <p:nvPr/>
        </p:nvPicPr>
        <p:blipFill rotWithShape="1">
          <a:blip r:embed="rId2">
            <a:extLst>
              <a:ext uri="{28A0092B-C50C-407E-A947-70E740481C1C}">
                <a14:useLocalDpi xmlns:a14="http://schemas.microsoft.com/office/drawing/2010/main" val="0"/>
              </a:ext>
            </a:extLst>
          </a:blip>
          <a:srcRect t="7258"/>
          <a:stretch/>
        </p:blipFill>
        <p:spPr bwMode="auto">
          <a:xfrm>
            <a:off x="2994021" y="1097280"/>
            <a:ext cx="6203959" cy="5760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697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Flowchart for Evaluating a Decision</a:t>
            </a:r>
            <a:r>
              <a:rPr lang="en-US" altLang="en-US" sz="1800" dirty="0"/>
              <a:t> (1 of 2)</a:t>
            </a:r>
            <a:endParaRPr lang="en-US" sz="1800" dirty="0"/>
          </a:p>
        </p:txBody>
      </p:sp>
      <p:sp>
        <p:nvSpPr>
          <p:cNvPr id="4" name="Content Placeholder 3">
            <a:extLst>
              <a:ext uri="{FF2B5EF4-FFF2-40B4-BE49-F238E27FC236}">
                <a16:creationId xmlns:a16="http://schemas.microsoft.com/office/drawing/2014/main" id="{B1250005-D1A0-53FC-4633-8FF386BA10A7}"/>
              </a:ext>
            </a:extLst>
          </p:cNvPr>
          <p:cNvSpPr>
            <a:spLocks noGrp="1"/>
          </p:cNvSpPr>
          <p:nvPr>
            <p:ph idx="1"/>
          </p:nvPr>
        </p:nvSpPr>
        <p:spPr/>
        <p:txBody>
          <a:bodyPr/>
          <a:lstStyle/>
          <a:p>
            <a:r>
              <a:rPr lang="en-US" dirty="0"/>
              <a:t>Followi</a:t>
            </a:r>
            <a:r>
              <a:rPr lang="en-US" spc="-100" dirty="0"/>
              <a:t>ng flowchart shows the logic of a decision structure. The diamond symbol represents a yes/no question or a true/false condition.</a:t>
            </a:r>
          </a:p>
          <a:p>
            <a:r>
              <a:rPr lang="en-US" dirty="0"/>
              <a:t>The action “Wear a coat” is performed only when it is cold outside. If it is not cold outside, the action is skipped. The action is conditionally executed because it is performed only when a certain condition (cold outside) exists.</a:t>
            </a:r>
          </a:p>
        </p:txBody>
      </p:sp>
      <p:sp>
        <p:nvSpPr>
          <p:cNvPr id="3" name="Slide Number Placeholder 2">
            <a:extLst>
              <a:ext uri="{FF2B5EF4-FFF2-40B4-BE49-F238E27FC236}">
                <a16:creationId xmlns:a16="http://schemas.microsoft.com/office/drawing/2014/main" id="{08F3210D-D35D-33C6-803D-0309FB8CD87C}"/>
              </a:ext>
            </a:extLst>
          </p:cNvPr>
          <p:cNvSpPr>
            <a:spLocks noGrp="1"/>
          </p:cNvSpPr>
          <p:nvPr>
            <p:ph type="sldNum" sz="quarter" idx="10"/>
          </p:nvPr>
        </p:nvSpPr>
        <p:spPr/>
        <p:txBody>
          <a:bodyPr/>
          <a:lstStyle/>
          <a:p>
            <a:fld id="{AF21CD36-ACAC-4307-B4A1-0AFDDC346CB3}" type="slidenum">
              <a:rPr lang="en-US" altLang="en-US" smtClean="0"/>
              <a:pPr/>
              <a:t>7</a:t>
            </a:fld>
            <a:endParaRPr lang="en-US" altLang="en-US" dirty="0"/>
          </a:p>
        </p:txBody>
      </p:sp>
      <p:pic>
        <p:nvPicPr>
          <p:cNvPr id="11267" name="Picture 2" descr="The screenshot shows a flowchart for evaluating a decision. The first step is: Is it cold outside? If yes, wear a coat and proceed with the action. If no, proceed directly with the acti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3733800"/>
            <a:ext cx="3189767" cy="246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sz="5300" dirty="0"/>
              <a:t>Flowchart for Evaluating a Decision</a:t>
            </a:r>
            <a:r>
              <a:rPr lang="en-US" sz="2000" dirty="0"/>
              <a:t> </a:t>
            </a:r>
            <a:r>
              <a:rPr lang="en-US" altLang="en-US" sz="2000" dirty="0"/>
              <a:t>(2 of 2)</a:t>
            </a:r>
            <a:endParaRPr lang="en-US" sz="6700" dirty="0"/>
          </a:p>
        </p:txBody>
      </p:sp>
      <p:sp>
        <p:nvSpPr>
          <p:cNvPr id="4" name="Content Placeholder 3">
            <a:extLst>
              <a:ext uri="{FF2B5EF4-FFF2-40B4-BE49-F238E27FC236}">
                <a16:creationId xmlns:a16="http://schemas.microsoft.com/office/drawing/2014/main" id="{909BC8B6-805E-1D3C-EC56-3F2B58BAC9E7}"/>
              </a:ext>
            </a:extLst>
          </p:cNvPr>
          <p:cNvSpPr>
            <a:spLocks noGrp="1"/>
          </p:cNvSpPr>
          <p:nvPr>
            <p:ph idx="1"/>
          </p:nvPr>
        </p:nvSpPr>
        <p:spPr/>
        <p:txBody>
          <a:bodyPr/>
          <a:lstStyle/>
          <a:p>
            <a:r>
              <a:rPr lang="en-US" dirty="0"/>
              <a:t>Following figure shows a more elaborate flowchart, where three actions are taken only when it is cold outside.</a:t>
            </a:r>
          </a:p>
        </p:txBody>
      </p:sp>
      <p:sp>
        <p:nvSpPr>
          <p:cNvPr id="3" name="Slide Number Placeholder 2">
            <a:extLst>
              <a:ext uri="{FF2B5EF4-FFF2-40B4-BE49-F238E27FC236}">
                <a16:creationId xmlns:a16="http://schemas.microsoft.com/office/drawing/2014/main" id="{3B2DBFDE-FCED-216D-F314-87B193FEFEEA}"/>
              </a:ext>
            </a:extLst>
          </p:cNvPr>
          <p:cNvSpPr>
            <a:spLocks noGrp="1"/>
          </p:cNvSpPr>
          <p:nvPr>
            <p:ph type="sldNum" sz="quarter" idx="10"/>
          </p:nvPr>
        </p:nvSpPr>
        <p:spPr/>
        <p:txBody>
          <a:bodyPr/>
          <a:lstStyle/>
          <a:p>
            <a:fld id="{AF21CD36-ACAC-4307-B4A1-0AFDDC346CB3}" type="slidenum">
              <a:rPr lang="en-US" altLang="en-US" smtClean="0"/>
              <a:pPr/>
              <a:t>8</a:t>
            </a:fld>
            <a:endParaRPr lang="en-US" altLang="en-US" dirty="0"/>
          </a:p>
        </p:txBody>
      </p:sp>
      <p:pic>
        <p:nvPicPr>
          <p:cNvPr id="12291" name="Picture 2" descr="The screenshot shows a flowchart for evaluating a decision. The first step is: Is it cold outside? If yes, wear a coat, a hat, and gloves, and proceed with the action. If no, proceed directly with the a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8317" y="2286000"/>
            <a:ext cx="3195366"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title"/>
          </p:nvPr>
        </p:nvSpPr>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if</a:t>
            </a:r>
            <a:r>
              <a:rPr lang="en-US" altLang="en-US" dirty="0"/>
              <a:t> Statement</a:t>
            </a:r>
            <a:r>
              <a:rPr lang="en-US" altLang="en-US" sz="1800" dirty="0"/>
              <a:t> (2 of 2)</a:t>
            </a:r>
          </a:p>
        </p:txBody>
      </p:sp>
      <p:sp>
        <p:nvSpPr>
          <p:cNvPr id="13315" name="Content Placeholder 2"/>
          <p:cNvSpPr>
            <a:spLocks noGrp="1" noChangeArrowheads="1"/>
          </p:cNvSpPr>
          <p:nvPr>
            <p:ph idx="1"/>
          </p:nvPr>
        </p:nvSpPr>
        <p:spPr/>
        <p:txBody>
          <a:bodyPr/>
          <a:lstStyle/>
          <a:p>
            <a:r>
              <a:rPr lang="en-US" altLang="en-US" dirty="0"/>
              <a:t>One way to code a decision structure in C++ is with the </a:t>
            </a:r>
            <a:r>
              <a:rPr lang="en-US" altLang="en-US" b="1" dirty="0">
                <a:latin typeface="Courier New" panose="02070309020205020404" pitchFamily="49" charset="0"/>
              </a:rPr>
              <a:t>if</a:t>
            </a:r>
            <a:r>
              <a:rPr lang="en-US" altLang="en-US" dirty="0"/>
              <a:t> statement. Here is the general format of the </a:t>
            </a:r>
            <a:r>
              <a:rPr lang="en-US" altLang="en-US" b="1" dirty="0">
                <a:latin typeface="Courier New" panose="02070309020205020404" pitchFamily="49" charset="0"/>
              </a:rPr>
              <a:t>if</a:t>
            </a:r>
            <a:r>
              <a:rPr lang="en-US" altLang="en-US" dirty="0"/>
              <a:t> statement:</a:t>
            </a:r>
          </a:p>
          <a:p>
            <a:r>
              <a:rPr lang="en-US" altLang="en-US" dirty="0"/>
              <a:t>General Format of the </a:t>
            </a:r>
            <a:r>
              <a:rPr lang="en-US" altLang="en-US" b="1" dirty="0">
                <a:latin typeface="Courier New" panose="02070309020205020404" pitchFamily="49" charset="0"/>
              </a:rPr>
              <a:t>if</a:t>
            </a:r>
            <a:r>
              <a:rPr lang="en-US" altLang="en-US" dirty="0"/>
              <a:t> statement:</a:t>
            </a:r>
          </a:p>
          <a:p>
            <a:pPr marL="731520" indent="0">
              <a:buNone/>
            </a:pPr>
            <a:r>
              <a:rPr lang="en-US" altLang="en-US" sz="2800" dirty="0">
                <a:latin typeface="Courier New" panose="02070309020205020404" pitchFamily="49" charset="0"/>
              </a:rPr>
              <a:t>if (</a:t>
            </a:r>
            <a:r>
              <a:rPr lang="en-US" altLang="en-US" sz="2800" i="1" dirty="0">
                <a:latin typeface="Courier New" panose="02070309020205020404" pitchFamily="49" charset="0"/>
              </a:rPr>
              <a:t>expression</a:t>
            </a:r>
            <a:r>
              <a:rPr lang="en-US" altLang="en-US" sz="2800" dirty="0">
                <a:latin typeface="Courier New" panose="02070309020205020404" pitchFamily="49" charset="0"/>
              </a:rPr>
              <a:t>)</a:t>
            </a:r>
          </a:p>
          <a:p>
            <a:pPr marL="1485900" lvl="1" indent="0">
              <a:buNone/>
            </a:pPr>
            <a:r>
              <a:rPr lang="en-US" altLang="en-US" i="1" dirty="0">
                <a:latin typeface="Courier New" panose="02070309020205020404" pitchFamily="49" charset="0"/>
              </a:rPr>
              <a:t>statement</a:t>
            </a:r>
            <a:r>
              <a:rPr lang="en-US" altLang="en-US" dirty="0">
                <a:latin typeface="Courier New" panose="02070309020205020404" pitchFamily="49" charset="0"/>
              </a:rPr>
              <a:t>;</a:t>
            </a:r>
          </a:p>
          <a:p>
            <a:pPr marL="347663" indent="-347663"/>
            <a:r>
              <a:rPr lang="en-US" altLang="en-US" dirty="0"/>
              <a:t>The </a:t>
            </a:r>
            <a:r>
              <a:rPr lang="en-US" altLang="en-US" b="1" dirty="0">
                <a:latin typeface="Courier New" panose="02070309020205020404" pitchFamily="49" charset="0"/>
              </a:rPr>
              <a:t>if</a:t>
            </a:r>
            <a:r>
              <a:rPr lang="en-US" altLang="en-US" dirty="0"/>
              <a:t> statement is simple in the way it works:</a:t>
            </a:r>
          </a:p>
          <a:p>
            <a:pPr marL="688976" lvl="1" indent="-347663"/>
            <a:r>
              <a:rPr lang="en-US" altLang="en-US" dirty="0"/>
              <a:t>If the value of the expression inside the parentheses is </a:t>
            </a:r>
            <a:r>
              <a:rPr lang="en-US" altLang="en-US" sz="2800" b="1" dirty="0">
                <a:latin typeface="Courier New" panose="02070309020205020404" pitchFamily="49" charset="0"/>
                <a:ea typeface="+mn-ea"/>
              </a:rPr>
              <a:t>true</a:t>
            </a:r>
            <a:r>
              <a:rPr lang="en-US" altLang="en-US" dirty="0"/>
              <a:t>, the very next statement is executed. Otherwise, it is skipped.</a:t>
            </a:r>
          </a:p>
          <a:p>
            <a:pPr marL="688976" lvl="1" indent="-347663"/>
            <a:r>
              <a:rPr lang="en-US" altLang="en-US" dirty="0"/>
              <a:t>The statement is conditionally executed because it only executes under the condition that the expression in the parentheses is </a:t>
            </a:r>
            <a:r>
              <a:rPr lang="en-US" altLang="en-US" sz="2800" b="1" dirty="0">
                <a:latin typeface="Courier New" panose="02070309020205020404" pitchFamily="49" charset="0"/>
                <a:ea typeface="+mn-ea"/>
              </a:rPr>
              <a:t>true</a:t>
            </a:r>
          </a:p>
        </p:txBody>
      </p:sp>
      <p:sp>
        <p:nvSpPr>
          <p:cNvPr id="2" name="Slide Number Placeholder 1">
            <a:extLst>
              <a:ext uri="{FF2B5EF4-FFF2-40B4-BE49-F238E27FC236}">
                <a16:creationId xmlns:a16="http://schemas.microsoft.com/office/drawing/2014/main" id="{5774BB48-7B70-4780-BAB8-499FF75659F7}"/>
              </a:ext>
            </a:extLst>
          </p:cNvPr>
          <p:cNvSpPr>
            <a:spLocks noGrp="1"/>
          </p:cNvSpPr>
          <p:nvPr>
            <p:ph type="sldNum" sz="quarter" idx="10"/>
          </p:nvPr>
        </p:nvSpPr>
        <p:spPr/>
        <p:txBody>
          <a:bodyPr/>
          <a:lstStyle/>
          <a:p>
            <a:fld id="{AF21CD36-ACAC-4307-B4A1-0AFDDC346CB3}" type="slidenum">
              <a:rPr lang="en-US" altLang="en-US" smtClean="0"/>
              <a:pPr/>
              <a:t>9</a:t>
            </a:fld>
            <a:endParaRPr lang="en-US" altLang="en-US"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2061</TotalTime>
  <Words>2803</Words>
  <Application>Microsoft Office PowerPoint</Application>
  <PresentationFormat>Widescreen</PresentationFormat>
  <Paragraphs>420</Paragraphs>
  <Slides>69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Arial</vt:lpstr>
      <vt:lpstr>Calibri</vt:lpstr>
      <vt:lpstr>Cambria</vt:lpstr>
      <vt:lpstr>Courier New</vt:lpstr>
      <vt:lpstr>Times</vt:lpstr>
      <vt:lpstr>Default Design</vt:lpstr>
      <vt:lpstr>Making Decisions</vt:lpstr>
      <vt:lpstr>Relational Operators</vt:lpstr>
      <vt:lpstr>Relational Expressions (1 of 2)</vt:lpstr>
      <vt:lpstr>Relational Expressions (2 of 2)</vt:lpstr>
      <vt:lpstr>Example-1</vt:lpstr>
      <vt:lpstr>The if Statement (1 of 2)</vt:lpstr>
      <vt:lpstr>Flowchart for Evaluating a Decision (1 of 2)</vt:lpstr>
      <vt:lpstr>Flowchart for Evaluating a Decision (2 of 2)</vt:lpstr>
      <vt:lpstr>The if Statement (2 of 2)</vt:lpstr>
      <vt:lpstr>The if Statement-What Happens</vt:lpstr>
      <vt:lpstr>if Statement (1 of 2)</vt:lpstr>
      <vt:lpstr>if Statement (2 of 2)</vt:lpstr>
      <vt:lpstr>Flowchart for Program 4-2 Lines 22 and 23</vt:lpstr>
      <vt:lpstr>if Statement Notes</vt:lpstr>
      <vt:lpstr>Expanding the if Statement</vt:lpstr>
      <vt:lpstr>The if/else statement (1 of 2)</vt:lpstr>
      <vt:lpstr>if/else-What Happens</vt:lpstr>
      <vt:lpstr>The if/else statement and Modulus Operator</vt:lpstr>
      <vt:lpstr>Flowchart for Program 4-8 Lines 14 through 18</vt:lpstr>
      <vt:lpstr>Testing the Divisor in Program 4-9 (1 of 2)</vt:lpstr>
      <vt:lpstr>Testing the Divisor in Program 4-9 (2 of 2)</vt:lpstr>
      <vt:lpstr>Nested if Statements (1 of 3)</vt:lpstr>
      <vt:lpstr>Flowchart for a Nested if Statement</vt:lpstr>
      <vt:lpstr>Nested if Statements (2 of 3)</vt:lpstr>
      <vt:lpstr>Nested if Statements (3 of 3)</vt:lpstr>
      <vt:lpstr>Use Proper Indentation!</vt:lpstr>
      <vt:lpstr>The if/else if Statement</vt:lpstr>
      <vt:lpstr>if/else if Format</vt:lpstr>
      <vt:lpstr>The if/else if Statement</vt:lpstr>
      <vt:lpstr>Using a Trailing else to Catch Errors</vt:lpstr>
      <vt:lpstr>if Statement Initialization (1 of 3)</vt:lpstr>
      <vt:lpstr>if Statement Initialization (2 of 3)</vt:lpstr>
      <vt:lpstr>if Statement Initialization (3 of 3)</vt:lpstr>
      <vt:lpstr>Flags</vt:lpstr>
      <vt:lpstr>Logical Operators</vt:lpstr>
      <vt:lpstr>Logical Operators-Examples</vt:lpstr>
      <vt:lpstr>Code Example of logical &amp;&amp; operator</vt:lpstr>
      <vt:lpstr>Code Example of logical || Operator</vt:lpstr>
      <vt:lpstr>Code Example of logical ! Operator</vt:lpstr>
      <vt:lpstr>Logical Operator-Notes</vt:lpstr>
      <vt:lpstr>Checking Numeric Ranges with Logical Operators</vt:lpstr>
      <vt:lpstr>Menus</vt:lpstr>
      <vt:lpstr>Menu-Driven Program Organization</vt:lpstr>
      <vt:lpstr>Validating User Input</vt:lpstr>
      <vt:lpstr>Code Example for Input Validation</vt:lpstr>
      <vt:lpstr>Comparing Characters</vt:lpstr>
      <vt:lpstr>Use of Relational Operators to Compare Characters</vt:lpstr>
      <vt:lpstr>Comparing string Objects</vt:lpstr>
      <vt:lpstr>Relational Operators Compare Strings in Program 4-21</vt:lpstr>
      <vt:lpstr>The Conditional Operator (1 of 2)</vt:lpstr>
      <vt:lpstr>The Conditional Operator (2 of 2)</vt:lpstr>
      <vt:lpstr>Code Example for The Conditional Operator</vt:lpstr>
      <vt:lpstr>The switch Statement (1 of 2)</vt:lpstr>
      <vt:lpstr>switch Statement Format</vt:lpstr>
      <vt:lpstr>The switch Statement (2 of 2)</vt:lpstr>
      <vt:lpstr>switch Statement Requirements</vt:lpstr>
      <vt:lpstr>switch Statement-How it Works</vt:lpstr>
      <vt:lpstr>break Statement</vt:lpstr>
      <vt:lpstr>break and default statements (1 of 3)</vt:lpstr>
      <vt:lpstr>break and default statements (2 of 3)</vt:lpstr>
      <vt:lpstr>break and default statements (3 of 3)</vt:lpstr>
      <vt:lpstr>Using switch in Menu Systems</vt:lpstr>
      <vt:lpstr>switch Statement Initialization (1 of 3)</vt:lpstr>
      <vt:lpstr>switch Statement Initialization (2 of 3)</vt:lpstr>
      <vt:lpstr>switch Statement Initialization (3 of 3)</vt:lpstr>
      <vt:lpstr>More About Blocks and Scope</vt:lpstr>
      <vt:lpstr>Example of Inner Block Variable Definition</vt:lpstr>
      <vt:lpstr>Variables with the Same Name</vt:lpstr>
      <vt:lpstr>Two Variables with the Same Name</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Making Decisions</dc:title>
  <dc:subject>Introduction to C++</dc:subject>
  <dc:creator>Tony Gaddis</dc:creator>
  <cp:lastModifiedBy>SYED NASEEM AFZAL</cp:lastModifiedBy>
  <cp:revision>299</cp:revision>
  <cp:lastPrinted>2023-02-22T03:52:01Z</cp:lastPrinted>
  <dcterms:created xsi:type="dcterms:W3CDTF">2011-02-16T20:47:20Z</dcterms:created>
  <dcterms:modified xsi:type="dcterms:W3CDTF">2023-02-22T03:52:37Z</dcterms:modified>
</cp:coreProperties>
</file>