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418" r:id="rId2"/>
    <p:sldId id="355" r:id="rId3"/>
    <p:sldId id="356" r:id="rId4"/>
    <p:sldId id="420" r:id="rId5"/>
    <p:sldId id="357" r:id="rId6"/>
    <p:sldId id="358" r:id="rId7"/>
    <p:sldId id="359" r:id="rId8"/>
    <p:sldId id="360" r:id="rId9"/>
    <p:sldId id="361" r:id="rId10"/>
    <p:sldId id="362" r:id="rId11"/>
    <p:sldId id="363" r:id="rId12"/>
    <p:sldId id="364" r:id="rId13"/>
    <p:sldId id="365" r:id="rId14"/>
    <p:sldId id="421" r:id="rId15"/>
    <p:sldId id="422" r:id="rId16"/>
    <p:sldId id="423" r:id="rId17"/>
    <p:sldId id="366" r:id="rId18"/>
    <p:sldId id="367" r:id="rId19"/>
    <p:sldId id="368" r:id="rId20"/>
    <p:sldId id="369" r:id="rId21"/>
    <p:sldId id="370" r:id="rId22"/>
    <p:sldId id="371" r:id="rId23"/>
    <p:sldId id="372" r:id="rId24"/>
    <p:sldId id="373" r:id="rId25"/>
    <p:sldId id="424" r:id="rId26"/>
    <p:sldId id="374" r:id="rId27"/>
    <p:sldId id="375" r:id="rId28"/>
    <p:sldId id="376" r:id="rId29"/>
    <p:sldId id="377" r:id="rId30"/>
    <p:sldId id="378" r:id="rId31"/>
    <p:sldId id="379" r:id="rId32"/>
    <p:sldId id="380" r:id="rId33"/>
    <p:sldId id="381" r:id="rId34"/>
    <p:sldId id="382" r:id="rId35"/>
    <p:sldId id="383" r:id="rId36"/>
    <p:sldId id="384" r:id="rId37"/>
    <p:sldId id="347" r:id="rId38"/>
    <p:sldId id="385" r:id="rId39"/>
    <p:sldId id="419"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120" userDrawn="1">
          <p15:clr>
            <a:srgbClr val="A4A3A4"/>
          </p15:clr>
        </p15:guide>
        <p15:guide id="2" pos="7232" userDrawn="1">
          <p15:clr>
            <a:srgbClr val="A4A3A4"/>
          </p15:clr>
        </p15:guide>
        <p15:guide id="3" orient="horz" pos="38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5" autoAdjust="0"/>
    <p:restoredTop sz="86421" autoAdjust="0"/>
  </p:normalViewPr>
  <p:slideViewPr>
    <p:cSldViewPr showGuides="1">
      <p:cViewPr varScale="1">
        <p:scale>
          <a:sx n="121" d="100"/>
          <a:sy n="121" d="100"/>
        </p:scale>
        <p:origin x="126" y="222"/>
      </p:cViewPr>
      <p:guideLst>
        <p:guide orient="horz" pos="3120"/>
        <p:guide pos="7232"/>
        <p:guide orient="horz" pos="3888"/>
      </p:guideLst>
    </p:cSldViewPr>
  </p:slideViewPr>
  <p:outlineViewPr>
    <p:cViewPr>
      <p:scale>
        <a:sx n="33" d="100"/>
        <a:sy n="33" d="100"/>
      </p:scale>
      <p:origin x="0" y="-36450"/>
    </p:cViewPr>
  </p:outlineViewPr>
  <p:notesTextViewPr>
    <p:cViewPr>
      <p:scale>
        <a:sx n="100" d="100"/>
        <a:sy n="100" d="100"/>
      </p:scale>
      <p:origin x="0" y="0"/>
    </p:cViewPr>
  </p:notesTextViewPr>
  <p:sorterViewPr>
    <p:cViewPr>
      <p:scale>
        <a:sx n="100" d="100"/>
        <a:sy n="100" d="100"/>
      </p:scale>
      <p:origin x="0" y="-699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84F49F28-DB82-4E7A-AFE4-011745F353FF}"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A3CF36-A417-4E59-9883-F19F33B46C00}" type="slidenum">
              <a:rPr lang="en-US" altLang="en-US"/>
              <a:pPr/>
              <a:t>‹#›</a:t>
            </a:fld>
            <a:endParaRPr lang="en-US" altLang="en-US" dirty="0"/>
          </a:p>
        </p:txBody>
      </p:sp>
    </p:spTree>
    <p:extLst>
      <p:ext uri="{BB962C8B-B14F-4D97-AF65-F5344CB8AC3E}">
        <p14:creationId xmlns:p14="http://schemas.microsoft.com/office/powerpoint/2010/main" val="337602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8013DD67-E25E-40E5-A40F-A393437A6CD9}"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B13CE7F-8A1F-441B-93E1-DC6B0BAE2B5C}" type="slidenum">
              <a:rPr lang="en-US" altLang="en-US"/>
              <a:pPr/>
              <a:t>‹#›</a:t>
            </a:fld>
            <a:endParaRPr lang="en-US" altLang="en-US" dirty="0"/>
          </a:p>
        </p:txBody>
      </p:sp>
    </p:spTree>
    <p:extLst>
      <p:ext uri="{BB962C8B-B14F-4D97-AF65-F5344CB8AC3E}">
        <p14:creationId xmlns:p14="http://schemas.microsoft.com/office/powerpoint/2010/main" val="687193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057400"/>
            <a:ext cx="12192000" cy="1371600"/>
          </a:xfrm>
        </p:spPr>
        <p:txBody>
          <a:bodyPr/>
          <a:lstStyle>
            <a:lvl1pPr algn="ctr">
              <a:defRPr sz="6000">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0" y="3429000"/>
            <a:ext cx="12192000" cy="1371600"/>
          </a:xfrm>
        </p:spPr>
        <p:txBody>
          <a:bodyPr anchor="ctr"/>
          <a:lstStyle>
            <a:lvl1pPr marL="0" indent="0" algn="ctr">
              <a:buFontTx/>
              <a:buNone/>
              <a:defRPr sz="5400" b="1">
                <a:solidFill>
                  <a:schemeClr val="tx1"/>
                </a:solidFill>
              </a:defRPr>
            </a:lvl1pPr>
          </a:lstStyle>
          <a:p>
            <a:r>
              <a:rPr lang="en-US"/>
              <a:t>Click to edit Master subtitle style</a:t>
            </a:r>
          </a:p>
        </p:txBody>
      </p:sp>
    </p:spTree>
    <p:extLst>
      <p:ext uri="{BB962C8B-B14F-4D97-AF65-F5344CB8AC3E}">
        <p14:creationId xmlns:p14="http://schemas.microsoft.com/office/powerpoint/2010/main" val="212879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9D63B04E-F0B1-4B25-B508-34A684BA4EB6}" type="slidenum">
              <a:rPr lang="en-US" altLang="en-US"/>
              <a:pPr/>
              <a:t>‹#›</a:t>
            </a:fld>
            <a:endParaRPr lang="en-US" altLang="en-US" dirty="0"/>
          </a:p>
        </p:txBody>
      </p:sp>
    </p:spTree>
    <p:extLst>
      <p:ext uri="{BB962C8B-B14F-4D97-AF65-F5344CB8AC3E}">
        <p14:creationId xmlns:p14="http://schemas.microsoft.com/office/powerpoint/2010/main" val="42289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B286D74-A59C-420E-A8FD-61E32FD11392}" type="slidenum">
              <a:rPr lang="en-US" altLang="en-US"/>
              <a:pPr/>
              <a:t>‹#›</a:t>
            </a:fld>
            <a:endParaRPr lang="en-US" altLang="en-US" dirty="0"/>
          </a:p>
        </p:txBody>
      </p:sp>
    </p:spTree>
    <p:extLst>
      <p:ext uri="{BB962C8B-B14F-4D97-AF65-F5344CB8AC3E}">
        <p14:creationId xmlns:p14="http://schemas.microsoft.com/office/powerpoint/2010/main" val="160339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C443E9-F94F-4689-85F0-8A7F49F3E049}" type="slidenum">
              <a:rPr lang="en-US" altLang="en-US"/>
              <a:pPr/>
              <a:t>‹#›</a:t>
            </a:fld>
            <a:endParaRPr lang="en-US" altLang="en-US" dirty="0"/>
          </a:p>
        </p:txBody>
      </p:sp>
    </p:spTree>
    <p:extLst>
      <p:ext uri="{BB962C8B-B14F-4D97-AF65-F5344CB8AC3E}">
        <p14:creationId xmlns:p14="http://schemas.microsoft.com/office/powerpoint/2010/main" val="11684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7280"/>
          </a:xfrm>
        </p:spPr>
        <p:txBody>
          <a:bodyPr/>
          <a:lstStyle/>
          <a:p>
            <a:r>
              <a:rPr lang="en-US" dirty="0"/>
              <a:t>Click to edit Master title style</a:t>
            </a:r>
          </a:p>
        </p:txBody>
      </p:sp>
      <p:sp>
        <p:nvSpPr>
          <p:cNvPr id="3" name="Content Placeholder 2"/>
          <p:cNvSpPr>
            <a:spLocks noGrp="1"/>
          </p:cNvSpPr>
          <p:nvPr>
            <p:ph idx="1"/>
          </p:nvPr>
        </p:nvSpPr>
        <p:spPr>
          <a:xfrm>
            <a:off x="487680" y="1143000"/>
            <a:ext cx="11704320" cy="5486400"/>
          </a:xfrm>
        </p:spPr>
        <p:txBody>
          <a:bodyPr/>
          <a:lstStyle>
            <a:lvl1pPr marL="346075" indent="-346075">
              <a:buClr>
                <a:schemeClr val="tx1"/>
              </a:buClr>
              <a:buFont typeface="Cambria" panose="02040503050406030204" pitchFamily="18" charset="0"/>
              <a:buChar char="◙"/>
              <a:defRPr/>
            </a:lvl1pPr>
            <a:lvl2pPr marL="685800" indent="-341313">
              <a:buFont typeface="Arial" panose="020B0604020202020204" pitchFamily="34" charset="0"/>
              <a:buChar char="◘"/>
              <a:defRPr/>
            </a:lvl2pPr>
            <a:lvl3pPr marL="1031875" indent="-346075">
              <a:buFont typeface="Arial" panose="020B0604020202020204" pitchFamily="34" charset="0"/>
              <a:buChar char="■"/>
              <a:defRPr/>
            </a:lvl3pPr>
            <a:lvl4pPr marL="1371600" indent="-339725">
              <a:buFont typeface="Arial" panose="020B0604020202020204" pitchFamily="34" charset="0"/>
              <a:buChar char="□"/>
              <a:defRPr/>
            </a:lvl4pPr>
            <a:lvl5pPr marL="16002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xfrm>
            <a:off x="11643360" y="6629400"/>
            <a:ext cx="548640" cy="228600"/>
          </a:xfrm>
          <a:ln/>
        </p:spPr>
        <p:txBody>
          <a:bodyPr/>
          <a:lstStyle>
            <a:lvl1pPr>
              <a:defRPr/>
            </a:lvl1pPr>
          </a:lstStyle>
          <a:p>
            <a:fld id="{549FA642-220F-4C96-A3D5-8D9EECDF4145}" type="slidenum">
              <a:rPr lang="en-US" altLang="en-US"/>
              <a:pPr/>
              <a:t>‹#›</a:t>
            </a:fld>
            <a:endParaRPr lang="en-US" altLang="en-US" dirty="0"/>
          </a:p>
        </p:txBody>
      </p:sp>
    </p:spTree>
    <p:extLst>
      <p:ext uri="{BB962C8B-B14F-4D97-AF65-F5344CB8AC3E}">
        <p14:creationId xmlns:p14="http://schemas.microsoft.com/office/powerpoint/2010/main" val="356959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17526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549FA642-220F-4C96-A3D5-8D9EECDF4145}" type="slidenum">
              <a:rPr lang="en-US" altLang="en-US"/>
              <a:pPr/>
              <a:t>‹#›</a:t>
            </a:fld>
            <a:endParaRPr lang="en-US" altLang="en-US" dirty="0"/>
          </a:p>
        </p:txBody>
      </p:sp>
      <p:sp>
        <p:nvSpPr>
          <p:cNvPr id="6" name="Content Placeholder 5"/>
          <p:cNvSpPr>
            <a:spLocks noGrp="1"/>
          </p:cNvSpPr>
          <p:nvPr>
            <p:ph sz="quarter" idx="11"/>
          </p:nvPr>
        </p:nvSpPr>
        <p:spPr>
          <a:xfrm>
            <a:off x="609600" y="3581400"/>
            <a:ext cx="109728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5753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5099E66-39A8-41CE-900D-0BEE176B4D01}" type="slidenum">
              <a:rPr lang="en-US" altLang="en-US"/>
              <a:pPr/>
              <a:t>‹#›</a:t>
            </a:fld>
            <a:endParaRPr lang="en-US" altLang="en-US" dirty="0"/>
          </a:p>
        </p:txBody>
      </p:sp>
    </p:spTree>
    <p:extLst>
      <p:ext uri="{BB962C8B-B14F-4D97-AF65-F5344CB8AC3E}">
        <p14:creationId xmlns:p14="http://schemas.microsoft.com/office/powerpoint/2010/main" val="135584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EFDF5FE9-E340-4A8B-9024-AE50FAF5FCFC}" type="slidenum">
              <a:rPr lang="en-US" altLang="en-US"/>
              <a:pPr/>
              <a:t>‹#›</a:t>
            </a:fld>
            <a:endParaRPr lang="en-US" altLang="en-US" dirty="0"/>
          </a:p>
        </p:txBody>
      </p:sp>
    </p:spTree>
    <p:extLst>
      <p:ext uri="{BB962C8B-B14F-4D97-AF65-F5344CB8AC3E}">
        <p14:creationId xmlns:p14="http://schemas.microsoft.com/office/powerpoint/2010/main" val="136503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4ED65D05-B338-4859-87DE-7D660DEB665D}" type="slidenum">
              <a:rPr lang="en-US" altLang="en-US"/>
              <a:pPr/>
              <a:t>‹#›</a:t>
            </a:fld>
            <a:endParaRPr lang="en-US" altLang="en-US" dirty="0"/>
          </a:p>
        </p:txBody>
      </p:sp>
    </p:spTree>
    <p:extLst>
      <p:ext uri="{BB962C8B-B14F-4D97-AF65-F5344CB8AC3E}">
        <p14:creationId xmlns:p14="http://schemas.microsoft.com/office/powerpoint/2010/main" val="35606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D77D905-BC3F-4D3F-B5CF-6CABE7B646D9}" type="slidenum">
              <a:rPr lang="en-US" altLang="en-US"/>
              <a:pPr/>
              <a:t>‹#›</a:t>
            </a:fld>
            <a:endParaRPr lang="en-US" altLang="en-US" dirty="0"/>
          </a:p>
        </p:txBody>
      </p:sp>
    </p:spTree>
    <p:extLst>
      <p:ext uri="{BB962C8B-B14F-4D97-AF65-F5344CB8AC3E}">
        <p14:creationId xmlns:p14="http://schemas.microsoft.com/office/powerpoint/2010/main" val="40895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360A14C2-7230-4A8E-851E-72E73EB564B7}" type="slidenum">
              <a:rPr lang="en-US" altLang="en-US"/>
              <a:pPr/>
              <a:t>‹#›</a:t>
            </a:fld>
            <a:endParaRPr lang="en-US" altLang="en-US" dirty="0"/>
          </a:p>
        </p:txBody>
      </p:sp>
    </p:spTree>
    <p:extLst>
      <p:ext uri="{BB962C8B-B14F-4D97-AF65-F5344CB8AC3E}">
        <p14:creationId xmlns:p14="http://schemas.microsoft.com/office/powerpoint/2010/main" val="73908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3D064F9-0E82-4239-8D9A-A289E8238F5C}" type="slidenum">
              <a:rPr lang="en-US" altLang="en-US"/>
              <a:pPr/>
              <a:t>‹#›</a:t>
            </a:fld>
            <a:endParaRPr lang="en-US" altLang="en-US" dirty="0"/>
          </a:p>
        </p:txBody>
      </p:sp>
    </p:spTree>
    <p:extLst>
      <p:ext uri="{BB962C8B-B14F-4D97-AF65-F5344CB8AC3E}">
        <p14:creationId xmlns:p14="http://schemas.microsoft.com/office/powerpoint/2010/main" val="14893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87680" y="1143000"/>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EB0CBFEC-F61A-4DD1-8A0D-590E9C2B1479}"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64"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Font typeface="Cambria" panose="02040503050406030204" pitchFamily="18" charset="0"/>
        <a:buChar char="◙"/>
        <a:defRPr sz="2800">
          <a:solidFill>
            <a:schemeClr val="tx1"/>
          </a:solidFill>
          <a:latin typeface="+mn-lt"/>
          <a:ea typeface="+mn-ea"/>
          <a:cs typeface="+mn-cs"/>
        </a:defRPr>
      </a:lvl1pPr>
      <a:lvl2pPr marL="685800"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31875" indent="-34607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1600" indent="-339725"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28600"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8" y="2743200"/>
            <a:ext cx="12192000" cy="1371600"/>
          </a:xfrm>
        </p:spPr>
        <p:txBody>
          <a:bodyPr/>
          <a:lstStyle/>
          <a:p>
            <a:pPr eaLnBrk="1" hangingPunct="1">
              <a:lnSpc>
                <a:spcPct val="142000"/>
              </a:lnSpc>
              <a:spcBef>
                <a:spcPts val="0"/>
              </a:spcBef>
            </a:pPr>
            <a:r>
              <a:rPr lang="en-US" altLang="en-US" b="1" kern="1200" dirty="0">
                <a:solidFill>
                  <a:srgbClr val="000000"/>
                </a:solidFill>
                <a:latin typeface="Arial" panose="020B0604020202020204" pitchFamily="34" charset="0"/>
                <a:ea typeface="+mn-ea"/>
                <a:cs typeface="Arial" panose="020B0604020202020204" pitchFamily="34" charset="0"/>
              </a:rPr>
              <a:t>Structured Data</a:t>
            </a:r>
            <a:endParaRPr lang="en-IN" dirty="0"/>
          </a:p>
        </p:txBody>
      </p:sp>
    </p:spTree>
    <p:extLst>
      <p:ext uri="{BB962C8B-B14F-4D97-AF65-F5344CB8AC3E}">
        <p14:creationId xmlns:p14="http://schemas.microsoft.com/office/powerpoint/2010/main" val="582193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Program uses </a:t>
            </a:r>
            <a:r>
              <a:rPr lang="en-US" dirty="0" err="1">
                <a:latin typeface="Courier New" panose="02070309020205020404" pitchFamily="49" charset="0"/>
                <a:cs typeface="Courier New" panose="02070309020205020404" pitchFamily="49" charset="0"/>
              </a:rPr>
              <a:t>PayRoll</a:t>
            </a:r>
            <a:r>
              <a:rPr lang="en-US" dirty="0"/>
              <a:t> </a:t>
            </a:r>
            <a:r>
              <a:rPr lang="en-US" dirty="0" err="1"/>
              <a:t>Sturcture</a:t>
            </a:r>
            <a:r>
              <a:rPr lang="en-US" sz="1800" dirty="0"/>
              <a:t> (1 of 3)</a:t>
            </a:r>
            <a:endParaRPr lang="en-IN" sz="1800" dirty="0"/>
          </a:p>
        </p:txBody>
      </p:sp>
      <p:sp>
        <p:nvSpPr>
          <p:cNvPr id="3" name="Slide Number Placeholder 2">
            <a:extLst>
              <a:ext uri="{FF2B5EF4-FFF2-40B4-BE49-F238E27FC236}">
                <a16:creationId xmlns:a16="http://schemas.microsoft.com/office/drawing/2014/main" id="{8492450C-17E8-8FF9-2795-EF53CCC61318}"/>
              </a:ext>
            </a:extLst>
          </p:cNvPr>
          <p:cNvSpPr>
            <a:spLocks noGrp="1"/>
          </p:cNvSpPr>
          <p:nvPr>
            <p:ph type="sldNum" sz="quarter" idx="10"/>
          </p:nvPr>
        </p:nvSpPr>
        <p:spPr/>
        <p:txBody>
          <a:bodyPr/>
          <a:lstStyle/>
          <a:p>
            <a:fld id="{549FA642-220F-4C96-A3D5-8D9EECDF4145}" type="slidenum">
              <a:rPr lang="en-US" altLang="en-US" smtClean="0"/>
              <a:pPr/>
              <a:t>10</a:t>
            </a:fld>
            <a:endParaRPr lang="en-US" altLang="en-US" dirty="0"/>
          </a:p>
        </p:txBody>
      </p:sp>
      <p:pic>
        <p:nvPicPr>
          <p:cNvPr id="4" name="Picture 2" descr="The screenshot shows the program source code to that demonstrates the use of structures. The variable struct PayRoll consists of the structure members: employee number, employee's name, hours worked, hourly pay rate, and gross pay. The main statement gets the employee's number and name. The employee is a payroll structure."/>
          <p:cNvPicPr>
            <a:picLocks noChangeAspect="1" noChangeArrowheads="1"/>
          </p:cNvPicPr>
          <p:nvPr/>
        </p:nvPicPr>
        <p:blipFill rotWithShape="1">
          <a:blip r:embed="rId2">
            <a:extLst>
              <a:ext uri="{28A0092B-C50C-407E-A947-70E740481C1C}">
                <a14:useLocalDpi xmlns:a14="http://schemas.microsoft.com/office/drawing/2010/main" val="0"/>
              </a:ext>
            </a:extLst>
          </a:blip>
          <a:srcRect t="7206"/>
          <a:stretch/>
        </p:blipFill>
        <p:spPr bwMode="auto">
          <a:xfrm>
            <a:off x="2632270" y="914400"/>
            <a:ext cx="692746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46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uses </a:t>
            </a:r>
            <a:r>
              <a:rPr lang="en-US" dirty="0" err="1">
                <a:latin typeface="Courier New" panose="02070309020205020404" pitchFamily="49" charset="0"/>
                <a:cs typeface="Courier New" panose="02070309020205020404" pitchFamily="49" charset="0"/>
              </a:rPr>
              <a:t>PayRoll</a:t>
            </a:r>
            <a:r>
              <a:rPr lang="en-US" dirty="0"/>
              <a:t> </a:t>
            </a:r>
            <a:r>
              <a:rPr lang="en-US" dirty="0" err="1"/>
              <a:t>Sturcture</a:t>
            </a:r>
            <a:r>
              <a:rPr lang="en-US" sz="1800" dirty="0"/>
              <a:t> (2 of 3)</a:t>
            </a:r>
            <a:endParaRPr lang="en-IN" dirty="0"/>
          </a:p>
        </p:txBody>
      </p:sp>
      <p:sp>
        <p:nvSpPr>
          <p:cNvPr id="3" name="Slide Number Placeholder 2">
            <a:extLst>
              <a:ext uri="{FF2B5EF4-FFF2-40B4-BE49-F238E27FC236}">
                <a16:creationId xmlns:a16="http://schemas.microsoft.com/office/drawing/2014/main" id="{BD655EB9-CE5F-0A1C-9DA5-D65E49698E5F}"/>
              </a:ext>
            </a:extLst>
          </p:cNvPr>
          <p:cNvSpPr>
            <a:spLocks noGrp="1"/>
          </p:cNvSpPr>
          <p:nvPr>
            <p:ph type="sldNum" sz="quarter" idx="10"/>
          </p:nvPr>
        </p:nvSpPr>
        <p:spPr/>
        <p:txBody>
          <a:bodyPr/>
          <a:lstStyle/>
          <a:p>
            <a:fld id="{549FA642-220F-4C96-A3D5-8D9EECDF4145}" type="slidenum">
              <a:rPr lang="en-US" altLang="en-US" smtClean="0"/>
              <a:pPr/>
              <a:t>11</a:t>
            </a:fld>
            <a:endParaRPr lang="en-US" altLang="en-US" dirty="0"/>
          </a:p>
        </p:txBody>
      </p:sp>
      <p:pic>
        <p:nvPicPr>
          <p:cNvPr id="4" name="Picture 1" descr="The screenshot shows the program source code to that demonstrates the use of structures. The variable struct PayRoll consists of the structure members: employee number, employee's name, hours worked, hourly pay rate, and gross pay. The main statement gets the employee's number and name. The employee is a payroll structure. The program displays the statements to get the number of hours worked by the employee, hourly pay rate, and gross pay. program output displays the employe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533" y="1371600"/>
            <a:ext cx="782693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62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uses </a:t>
            </a:r>
            <a:r>
              <a:rPr lang="en-US" dirty="0" err="1">
                <a:latin typeface="Courier New" panose="02070309020205020404" pitchFamily="49" charset="0"/>
                <a:cs typeface="Courier New" panose="02070309020205020404" pitchFamily="49" charset="0"/>
              </a:rPr>
              <a:t>PayRoll</a:t>
            </a:r>
            <a:r>
              <a:rPr lang="en-US" dirty="0"/>
              <a:t> </a:t>
            </a:r>
            <a:r>
              <a:rPr lang="en-US" dirty="0" err="1"/>
              <a:t>Sturcture</a:t>
            </a:r>
            <a:r>
              <a:rPr lang="en-US" sz="1800" dirty="0"/>
              <a:t> (3 of 3)</a:t>
            </a:r>
            <a:endParaRPr lang="en-IN" dirty="0"/>
          </a:p>
        </p:txBody>
      </p:sp>
      <p:sp>
        <p:nvSpPr>
          <p:cNvPr id="3" name="Slide Number Placeholder 2">
            <a:extLst>
              <a:ext uri="{FF2B5EF4-FFF2-40B4-BE49-F238E27FC236}">
                <a16:creationId xmlns:a16="http://schemas.microsoft.com/office/drawing/2014/main" id="{49EBA27B-ACC5-A4C8-01E0-3E25B44718C8}"/>
              </a:ext>
            </a:extLst>
          </p:cNvPr>
          <p:cNvSpPr>
            <a:spLocks noGrp="1"/>
          </p:cNvSpPr>
          <p:nvPr>
            <p:ph type="sldNum" sz="quarter" idx="10"/>
          </p:nvPr>
        </p:nvSpPr>
        <p:spPr/>
        <p:txBody>
          <a:bodyPr/>
          <a:lstStyle/>
          <a:p>
            <a:fld id="{549FA642-220F-4C96-A3D5-8D9EECDF4145}" type="slidenum">
              <a:rPr lang="en-US" altLang="en-US" smtClean="0"/>
              <a:pPr/>
              <a:t>12</a:t>
            </a:fld>
            <a:endParaRPr lang="en-US" altLang="en-US" dirty="0"/>
          </a:p>
        </p:txBody>
      </p:sp>
      <p:pic>
        <p:nvPicPr>
          <p:cNvPr id="4" name="Picture 1" descr="The program output with example inputs demonstrates the uses of structures.  The program output screen displays the input values for the employee's number, name, hours worked, hourly pay rate. The program output displays the payroll data: name: Jill Smith, Number: 489, Hours worked: 40, Hourly pay rate: 20, and Gross pay: 800.00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4" y="1371601"/>
            <a:ext cx="81438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56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Displaying a </a:t>
            </a:r>
            <a:r>
              <a:rPr lang="en-US" altLang="en-US" dirty="0">
                <a:latin typeface="Courier New" panose="02070309020205020404" pitchFamily="49" charset="0"/>
              </a:rPr>
              <a:t>struct</a:t>
            </a:r>
            <a:r>
              <a:rPr lang="en-US" altLang="en-US" dirty="0"/>
              <a:t> Variable</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The contents of a structure variable cannot be displayed by passing the entire variable to </a:t>
            </a:r>
            <a:r>
              <a:rPr lang="en-US" altLang="en-US" dirty="0" err="1">
                <a:solidFill>
                  <a:srgbClr val="000000"/>
                </a:solidFill>
              </a:rPr>
              <a:t>cout</a:t>
            </a:r>
            <a:r>
              <a:rPr lang="en-US" altLang="en-US" dirty="0">
                <a:solidFill>
                  <a:srgbClr val="000000"/>
                </a:solidFill>
              </a:rPr>
              <a:t>.</a:t>
            </a:r>
          </a:p>
          <a:p>
            <a:pPr>
              <a:lnSpc>
                <a:spcPct val="90000"/>
              </a:lnSpc>
            </a:pPr>
            <a:r>
              <a:rPr lang="en-US" altLang="en-US" dirty="0">
                <a:solidFill>
                  <a:srgbClr val="000000"/>
                </a:solidFill>
              </a:rPr>
              <a:t>To display the contents of a </a:t>
            </a:r>
            <a:r>
              <a:rPr lang="en-US" altLang="en-US" dirty="0">
                <a:solidFill>
                  <a:srgbClr val="000000"/>
                </a:solidFill>
                <a:latin typeface="Courier New" panose="02070309020205020404" pitchFamily="49" charset="0"/>
              </a:rPr>
              <a:t>struct</a:t>
            </a:r>
            <a:r>
              <a:rPr lang="en-US" altLang="en-US" dirty="0">
                <a:solidFill>
                  <a:srgbClr val="000000"/>
                </a:solidFill>
              </a:rPr>
              <a:t> variable, must display each field separately, using the dot operator:</a:t>
            </a:r>
          </a:p>
          <a:p>
            <a:pPr marL="685800" indent="4763">
              <a:lnSpc>
                <a:spcPct val="90000"/>
              </a:lnSpc>
              <a:buNone/>
            </a:pPr>
            <a:r>
              <a:rPr lang="en-US" altLang="en-US" sz="2800" dirty="0">
                <a:solidFill>
                  <a:srgbClr val="000000"/>
                </a:solidFill>
                <a:latin typeface="Courier New" panose="02070309020205020404" pitchFamily="49" charset="0"/>
              </a:rPr>
              <a:t>cout &lt;&lt; bill; // won</a:t>
            </a:r>
            <a:r>
              <a:rPr lang="en-US" altLang="en-US" sz="2800" dirty="0">
                <a:solidFill>
                  <a:srgbClr val="000000"/>
                </a:solidFill>
              </a:rPr>
              <a:t>’</a:t>
            </a:r>
            <a:r>
              <a:rPr lang="en-US" altLang="en-US" sz="2800" dirty="0">
                <a:solidFill>
                  <a:srgbClr val="000000"/>
                </a:solidFill>
                <a:latin typeface="Courier New" panose="02070309020205020404" pitchFamily="49" charset="0"/>
              </a:rPr>
              <a:t>t work</a:t>
            </a:r>
          </a:p>
          <a:p>
            <a:pPr lvl="1" indent="4763">
              <a:lnSpc>
                <a:spcPct val="90000"/>
              </a:lnSpc>
              <a:buNone/>
            </a:pPr>
            <a:r>
              <a:rPr lang="en-US" altLang="en-US" dirty="0">
                <a:solidFill>
                  <a:srgbClr val="000000"/>
                </a:solidFill>
                <a:latin typeface="Courier New" panose="02070309020205020404" pitchFamily="49" charset="0"/>
              </a:rPr>
              <a:t>cout &lt;&lt; bill.studentID &lt;&lt; endl;</a:t>
            </a:r>
          </a:p>
          <a:p>
            <a:pPr lvl="1" indent="4763">
              <a:lnSpc>
                <a:spcPct val="90000"/>
              </a:lnSpc>
              <a:buNone/>
            </a:pPr>
            <a:r>
              <a:rPr lang="en-US" altLang="en-US" dirty="0">
                <a:solidFill>
                  <a:srgbClr val="000000"/>
                </a:solidFill>
                <a:latin typeface="Courier New" panose="02070309020205020404" pitchFamily="49" charset="0"/>
              </a:rPr>
              <a:t>cout &lt;&lt; bill.name &lt;&lt; endl;</a:t>
            </a:r>
          </a:p>
          <a:p>
            <a:pPr lvl="1" indent="4763">
              <a:lnSpc>
                <a:spcPct val="90000"/>
              </a:lnSpc>
              <a:buNone/>
            </a:pPr>
            <a:r>
              <a:rPr lang="en-US" altLang="en-US" dirty="0">
                <a:solidFill>
                  <a:srgbClr val="000000"/>
                </a:solidFill>
                <a:latin typeface="Courier New" panose="02070309020205020404" pitchFamily="49" charset="0"/>
              </a:rPr>
              <a:t>cout &lt;&lt; bill.yearInSchool;</a:t>
            </a:r>
          </a:p>
          <a:p>
            <a:pPr lvl="1" indent="4763">
              <a:lnSpc>
                <a:spcPct val="90000"/>
              </a:lnSpc>
              <a:buNone/>
            </a:pPr>
            <a:r>
              <a:rPr lang="en-US" altLang="en-US" dirty="0">
                <a:solidFill>
                  <a:srgbClr val="000000"/>
                </a:solidFill>
                <a:latin typeface="Courier New" panose="02070309020205020404" pitchFamily="49" charset="0"/>
              </a:rPr>
              <a:t>cout &lt;&lt; " " &lt;&lt; bill.gpa;</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A7F0D475-96F9-0528-5E42-5BCD7E37726D}"/>
              </a:ext>
            </a:extLst>
          </p:cNvPr>
          <p:cNvSpPr>
            <a:spLocks noGrp="1"/>
          </p:cNvSpPr>
          <p:nvPr>
            <p:ph type="sldNum" sz="quarter" idx="10"/>
          </p:nvPr>
        </p:nvSpPr>
        <p:spPr/>
        <p:txBody>
          <a:bodyPr/>
          <a:lstStyle/>
          <a:p>
            <a:fld id="{549FA642-220F-4C96-A3D5-8D9EECDF4145}" type="slidenum">
              <a:rPr lang="en-US" altLang="en-US" smtClean="0"/>
              <a:pPr/>
              <a:t>13</a:t>
            </a:fld>
            <a:endParaRPr lang="en-US" altLang="en-US" dirty="0"/>
          </a:p>
        </p:txBody>
      </p:sp>
    </p:spTree>
    <p:extLst>
      <p:ext uri="{BB962C8B-B14F-4D97-AF65-F5344CB8AC3E}">
        <p14:creationId xmlns:p14="http://schemas.microsoft.com/office/powerpoint/2010/main" val="354393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a:t> Program uses </a:t>
            </a:r>
            <a:r>
              <a:rPr lang="en-US" dirty="0" err="1"/>
              <a:t>Sturcture</a:t>
            </a:r>
            <a:r>
              <a:rPr lang="en-US" dirty="0"/>
              <a:t> member as Function argument </a:t>
            </a:r>
            <a:r>
              <a:rPr lang="en-US" sz="1800" dirty="0"/>
              <a:t> (1 of 3)</a:t>
            </a:r>
            <a:endParaRPr lang="en-IN" sz="1800" dirty="0"/>
          </a:p>
        </p:txBody>
      </p:sp>
      <p:sp>
        <p:nvSpPr>
          <p:cNvPr id="3" name="Slide Number Placeholder 2">
            <a:extLst>
              <a:ext uri="{FF2B5EF4-FFF2-40B4-BE49-F238E27FC236}">
                <a16:creationId xmlns:a16="http://schemas.microsoft.com/office/drawing/2014/main" id="{8492450C-17E8-8FF9-2795-EF53CCC61318}"/>
              </a:ext>
            </a:extLst>
          </p:cNvPr>
          <p:cNvSpPr>
            <a:spLocks noGrp="1"/>
          </p:cNvSpPr>
          <p:nvPr>
            <p:ph type="sldNum" sz="quarter" idx="10"/>
          </p:nvPr>
        </p:nvSpPr>
        <p:spPr/>
        <p:txBody>
          <a:bodyPr/>
          <a:lstStyle/>
          <a:p>
            <a:fld id="{549FA642-220F-4C96-A3D5-8D9EECDF4145}" type="slidenum">
              <a:rPr lang="en-US" altLang="en-US" smtClean="0"/>
              <a:pPr/>
              <a:t>14</a:t>
            </a:fld>
            <a:endParaRPr lang="en-US" altLang="en-US" dirty="0"/>
          </a:p>
        </p:txBody>
      </p:sp>
      <p:pic>
        <p:nvPicPr>
          <p:cNvPr id="6" name="Picture 5">
            <a:extLst>
              <a:ext uri="{FF2B5EF4-FFF2-40B4-BE49-F238E27FC236}">
                <a16:creationId xmlns:a16="http://schemas.microsoft.com/office/drawing/2014/main" id="{097D6DFB-C12E-618F-CAFB-4971A58E51CA}"/>
              </a:ext>
            </a:extLst>
          </p:cNvPr>
          <p:cNvPicPr>
            <a:picLocks noChangeAspect="1"/>
          </p:cNvPicPr>
          <p:nvPr/>
        </p:nvPicPr>
        <p:blipFill>
          <a:blip r:embed="rId2"/>
          <a:stretch>
            <a:fillRect/>
          </a:stretch>
        </p:blipFill>
        <p:spPr>
          <a:xfrm>
            <a:off x="2438400" y="1602081"/>
            <a:ext cx="7863840" cy="2177682"/>
          </a:xfrm>
          <a:prstGeom prst="rect">
            <a:avLst/>
          </a:prstGeom>
        </p:spPr>
      </p:pic>
      <p:pic>
        <p:nvPicPr>
          <p:cNvPr id="8" name="Picture 7">
            <a:extLst>
              <a:ext uri="{FF2B5EF4-FFF2-40B4-BE49-F238E27FC236}">
                <a16:creationId xmlns:a16="http://schemas.microsoft.com/office/drawing/2014/main" id="{49784C5E-7BB6-82EE-0EF4-D888508A3442}"/>
              </a:ext>
            </a:extLst>
          </p:cNvPr>
          <p:cNvPicPr>
            <a:picLocks noChangeAspect="1"/>
          </p:cNvPicPr>
          <p:nvPr/>
        </p:nvPicPr>
        <p:blipFill rotWithShape="1">
          <a:blip r:embed="rId3"/>
          <a:srcRect b="59786"/>
          <a:stretch/>
        </p:blipFill>
        <p:spPr>
          <a:xfrm>
            <a:off x="2438400" y="3779763"/>
            <a:ext cx="7315200" cy="3078237"/>
          </a:xfrm>
          <a:prstGeom prst="rect">
            <a:avLst/>
          </a:prstGeom>
        </p:spPr>
      </p:pic>
    </p:spTree>
    <p:extLst>
      <p:ext uri="{BB962C8B-B14F-4D97-AF65-F5344CB8AC3E}">
        <p14:creationId xmlns:p14="http://schemas.microsoft.com/office/powerpoint/2010/main" val="324963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a:t> Program uses </a:t>
            </a:r>
            <a:r>
              <a:rPr lang="en-US" dirty="0" err="1"/>
              <a:t>Sturcture</a:t>
            </a:r>
            <a:r>
              <a:rPr lang="en-US" dirty="0"/>
              <a:t> member as Function argument </a:t>
            </a:r>
            <a:r>
              <a:rPr lang="en-US" sz="1800" dirty="0"/>
              <a:t> (2 of 3)</a:t>
            </a:r>
            <a:endParaRPr lang="en-IN" sz="1800" dirty="0"/>
          </a:p>
        </p:txBody>
      </p:sp>
      <p:sp>
        <p:nvSpPr>
          <p:cNvPr id="3" name="Slide Number Placeholder 2">
            <a:extLst>
              <a:ext uri="{FF2B5EF4-FFF2-40B4-BE49-F238E27FC236}">
                <a16:creationId xmlns:a16="http://schemas.microsoft.com/office/drawing/2014/main" id="{8492450C-17E8-8FF9-2795-EF53CCC61318}"/>
              </a:ext>
            </a:extLst>
          </p:cNvPr>
          <p:cNvSpPr>
            <a:spLocks noGrp="1"/>
          </p:cNvSpPr>
          <p:nvPr>
            <p:ph type="sldNum" sz="quarter" idx="10"/>
          </p:nvPr>
        </p:nvSpPr>
        <p:spPr/>
        <p:txBody>
          <a:bodyPr/>
          <a:lstStyle/>
          <a:p>
            <a:fld id="{549FA642-220F-4C96-A3D5-8D9EECDF4145}" type="slidenum">
              <a:rPr lang="en-US" altLang="en-US" smtClean="0"/>
              <a:pPr/>
              <a:t>15</a:t>
            </a:fld>
            <a:endParaRPr lang="en-US" altLang="en-US" dirty="0"/>
          </a:p>
        </p:txBody>
      </p:sp>
      <p:pic>
        <p:nvPicPr>
          <p:cNvPr id="8" name="Picture 7">
            <a:extLst>
              <a:ext uri="{FF2B5EF4-FFF2-40B4-BE49-F238E27FC236}">
                <a16:creationId xmlns:a16="http://schemas.microsoft.com/office/drawing/2014/main" id="{49784C5E-7BB6-82EE-0EF4-D888508A3442}"/>
              </a:ext>
            </a:extLst>
          </p:cNvPr>
          <p:cNvPicPr>
            <a:picLocks noChangeAspect="1"/>
          </p:cNvPicPr>
          <p:nvPr/>
        </p:nvPicPr>
        <p:blipFill rotWithShape="1">
          <a:blip r:embed="rId2"/>
          <a:srcRect t="40214"/>
          <a:stretch/>
        </p:blipFill>
        <p:spPr>
          <a:xfrm>
            <a:off x="2895600" y="1583518"/>
            <a:ext cx="7315200" cy="4576391"/>
          </a:xfrm>
          <a:prstGeom prst="rect">
            <a:avLst/>
          </a:prstGeom>
        </p:spPr>
      </p:pic>
    </p:spTree>
    <p:extLst>
      <p:ext uri="{BB962C8B-B14F-4D97-AF65-F5344CB8AC3E}">
        <p14:creationId xmlns:p14="http://schemas.microsoft.com/office/powerpoint/2010/main" val="375383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pPr>
            <a:r>
              <a:rPr lang="en-US" dirty="0"/>
              <a:t> Program uses </a:t>
            </a:r>
            <a:r>
              <a:rPr lang="en-US" dirty="0" err="1"/>
              <a:t>Sturcture</a:t>
            </a:r>
            <a:r>
              <a:rPr lang="en-US" dirty="0"/>
              <a:t> member as Function argument </a:t>
            </a:r>
            <a:r>
              <a:rPr lang="en-US" sz="1800" dirty="0"/>
              <a:t> (3 of 3)</a:t>
            </a:r>
            <a:endParaRPr lang="en-IN" sz="1800" dirty="0"/>
          </a:p>
        </p:txBody>
      </p:sp>
      <p:sp>
        <p:nvSpPr>
          <p:cNvPr id="3" name="Slide Number Placeholder 2">
            <a:extLst>
              <a:ext uri="{FF2B5EF4-FFF2-40B4-BE49-F238E27FC236}">
                <a16:creationId xmlns:a16="http://schemas.microsoft.com/office/drawing/2014/main" id="{8492450C-17E8-8FF9-2795-EF53CCC61318}"/>
              </a:ext>
            </a:extLst>
          </p:cNvPr>
          <p:cNvSpPr>
            <a:spLocks noGrp="1"/>
          </p:cNvSpPr>
          <p:nvPr>
            <p:ph type="sldNum" sz="quarter" idx="10"/>
          </p:nvPr>
        </p:nvSpPr>
        <p:spPr/>
        <p:txBody>
          <a:bodyPr/>
          <a:lstStyle/>
          <a:p>
            <a:fld id="{549FA642-220F-4C96-A3D5-8D9EECDF4145}" type="slidenum">
              <a:rPr lang="en-US" altLang="en-US" smtClean="0"/>
              <a:pPr/>
              <a:t>16</a:t>
            </a:fld>
            <a:endParaRPr lang="en-US" altLang="en-US" dirty="0"/>
          </a:p>
        </p:txBody>
      </p:sp>
      <p:pic>
        <p:nvPicPr>
          <p:cNvPr id="5" name="Picture 4">
            <a:extLst>
              <a:ext uri="{FF2B5EF4-FFF2-40B4-BE49-F238E27FC236}">
                <a16:creationId xmlns:a16="http://schemas.microsoft.com/office/drawing/2014/main" id="{6F914696-4771-C87E-301B-6FE434FAFD50}"/>
              </a:ext>
            </a:extLst>
          </p:cNvPr>
          <p:cNvPicPr>
            <a:picLocks noChangeAspect="1"/>
          </p:cNvPicPr>
          <p:nvPr/>
        </p:nvPicPr>
        <p:blipFill>
          <a:blip r:embed="rId2"/>
          <a:stretch>
            <a:fillRect/>
          </a:stretch>
        </p:blipFill>
        <p:spPr>
          <a:xfrm>
            <a:off x="2438400" y="1600200"/>
            <a:ext cx="7315200" cy="1807611"/>
          </a:xfrm>
          <a:prstGeom prst="rect">
            <a:avLst/>
          </a:prstGeom>
        </p:spPr>
      </p:pic>
    </p:spTree>
    <p:extLst>
      <p:ext uri="{BB962C8B-B14F-4D97-AF65-F5344CB8AC3E}">
        <p14:creationId xmlns:p14="http://schemas.microsoft.com/office/powerpoint/2010/main" val="50218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t>
            </a:r>
            <a:r>
              <a:rPr lang="en-US" altLang="en-US" dirty="0">
                <a:latin typeface="Courier New" panose="02070309020205020404" pitchFamily="49" charset="0"/>
              </a:rPr>
              <a:t>struct</a:t>
            </a:r>
            <a:r>
              <a:rPr lang="en-US" altLang="en-US" dirty="0"/>
              <a:t> Variables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Cannot compare </a:t>
            </a:r>
            <a:r>
              <a:rPr lang="en-US" altLang="en-US" dirty="0">
                <a:solidFill>
                  <a:srgbClr val="000000"/>
                </a:solidFill>
                <a:latin typeface="Courier New" panose="02070309020205020404" pitchFamily="49" charset="0"/>
              </a:rPr>
              <a:t>struct</a:t>
            </a:r>
            <a:r>
              <a:rPr lang="en-US" altLang="en-US" dirty="0">
                <a:solidFill>
                  <a:srgbClr val="000000"/>
                </a:solidFill>
              </a:rPr>
              <a:t> variables directly. For example, assume </a:t>
            </a:r>
            <a:r>
              <a:rPr lang="en-US" altLang="en-US" dirty="0">
                <a:solidFill>
                  <a:srgbClr val="000000"/>
                </a:solidFill>
                <a:latin typeface="Courier New" panose="02070309020205020404" pitchFamily="49" charset="0"/>
              </a:rPr>
              <a:t>bill</a:t>
            </a:r>
            <a:r>
              <a:rPr lang="en-US" altLang="en-US" dirty="0">
                <a:solidFill>
                  <a:srgbClr val="000000"/>
                </a:solidFill>
              </a:rPr>
              <a:t> and </a:t>
            </a:r>
            <a:r>
              <a:rPr lang="en-US" altLang="en-US" dirty="0" err="1">
                <a:solidFill>
                  <a:srgbClr val="000000"/>
                </a:solidFill>
                <a:latin typeface="Courier New" panose="02070309020205020404" pitchFamily="49" charset="0"/>
              </a:rPr>
              <a:t>william</a:t>
            </a:r>
            <a:r>
              <a:rPr lang="en-US" altLang="en-US" dirty="0">
                <a:solidFill>
                  <a:srgbClr val="000000"/>
                </a:solidFill>
              </a:rPr>
              <a:t> are </a:t>
            </a:r>
            <a:r>
              <a:rPr lang="en-US" altLang="en-US" dirty="0">
                <a:solidFill>
                  <a:srgbClr val="000000"/>
                </a:solidFill>
                <a:latin typeface="Courier New" panose="02070309020205020404" pitchFamily="49" charset="0"/>
              </a:rPr>
              <a:t>Student</a:t>
            </a:r>
            <a:r>
              <a:rPr lang="en-US" altLang="en-US" dirty="0">
                <a:solidFill>
                  <a:srgbClr val="000000"/>
                </a:solidFill>
              </a:rPr>
              <a:t> structure variables. The following statement will cause an error:</a:t>
            </a:r>
          </a:p>
          <a:p>
            <a:pPr marL="741600" indent="0">
              <a:lnSpc>
                <a:spcPct val="90000"/>
              </a:lnSpc>
              <a:buNone/>
            </a:pPr>
            <a:r>
              <a:rPr lang="en-US" altLang="en-US" sz="2800" dirty="0">
                <a:solidFill>
                  <a:srgbClr val="000000"/>
                </a:solidFill>
                <a:latin typeface="Courier New" panose="02070309020205020404" pitchFamily="49" charset="0"/>
              </a:rPr>
              <a:t>if (bill == william) // won</a:t>
            </a:r>
            <a:r>
              <a:rPr lang="en-US" altLang="en-US" sz="2800" dirty="0">
                <a:solidFill>
                  <a:srgbClr val="000000"/>
                </a:solidFill>
              </a:rPr>
              <a:t>’</a:t>
            </a:r>
            <a:r>
              <a:rPr lang="en-US" altLang="en-US" sz="2800" dirty="0">
                <a:solidFill>
                  <a:srgbClr val="000000"/>
                </a:solidFill>
                <a:latin typeface="Courier New" panose="02070309020205020404" pitchFamily="49" charset="0"/>
              </a:rPr>
              <a:t>t work</a:t>
            </a:r>
          </a:p>
          <a:p>
            <a:pPr>
              <a:lnSpc>
                <a:spcPct val="90000"/>
              </a:lnSpc>
              <a:spcBef>
                <a:spcPts val="1200"/>
              </a:spcBef>
            </a:pPr>
            <a:r>
              <a:rPr lang="en-US" altLang="en-US" dirty="0">
                <a:solidFill>
                  <a:srgbClr val="000000"/>
                </a:solidFill>
              </a:rPr>
              <a:t>In order to compare two structures, individual members must be compared, as shown in the following code:</a:t>
            </a:r>
          </a:p>
          <a:p>
            <a:pPr marL="460800" indent="0">
              <a:lnSpc>
                <a:spcPct val="90000"/>
              </a:lnSpc>
              <a:buNone/>
            </a:pPr>
            <a:r>
              <a:rPr lang="en-US" altLang="en-US" sz="2800" dirty="0">
                <a:solidFill>
                  <a:srgbClr val="000000"/>
                </a:solidFill>
                <a:latin typeface="Courier New" panose="02070309020205020404" pitchFamily="49" charset="0"/>
              </a:rPr>
              <a:t>if (bill.studentID ==</a:t>
            </a:r>
          </a:p>
          <a:p>
            <a:pPr marL="2988000" lvl="1">
              <a:lnSpc>
                <a:spcPct val="90000"/>
              </a:lnSpc>
              <a:buClr>
                <a:srgbClr val="3333CC"/>
              </a:buClr>
              <a:buNone/>
            </a:pPr>
            <a:r>
              <a:rPr lang="en-US" altLang="en-US" dirty="0">
                <a:solidFill>
                  <a:srgbClr val="000000"/>
                </a:solidFill>
                <a:latin typeface="Courier New" panose="02070309020205020404" pitchFamily="49" charset="0"/>
              </a:rPr>
              <a:t>william.studentID) ...</a:t>
            </a:r>
          </a:p>
          <a:p>
            <a:pPr>
              <a:lnSpc>
                <a:spcPct val="90000"/>
              </a:lnSpc>
            </a:pPr>
            <a:r>
              <a:rPr lang="en-US" altLang="en-US" dirty="0">
                <a:solidFill>
                  <a:srgbClr val="000000"/>
                </a:solidFill>
              </a:rPr>
              <a:t>Structure members that are of a primitive data type can be used with </a:t>
            </a:r>
            <a:r>
              <a:rPr lang="en-US" altLang="en-US" dirty="0" err="1">
                <a:solidFill>
                  <a:srgbClr val="000000"/>
                </a:solidFill>
                <a:latin typeface="Courier New" panose="02070309020205020404" pitchFamily="49" charset="0"/>
              </a:rPr>
              <a:t>cin</a:t>
            </a:r>
            <a:r>
              <a:rPr lang="en-US" altLang="en-US" dirty="0">
                <a:solidFill>
                  <a:srgbClr val="000000"/>
                </a:solidFill>
              </a:rPr>
              <a:t>, </a:t>
            </a:r>
            <a:r>
              <a:rPr lang="en-US" altLang="en-US" dirty="0" err="1">
                <a:solidFill>
                  <a:srgbClr val="000000"/>
                </a:solidFill>
                <a:latin typeface="Courier New" panose="02070309020205020404" pitchFamily="49" charset="0"/>
              </a:rPr>
              <a:t>cout</a:t>
            </a:r>
            <a:r>
              <a:rPr lang="en-US" altLang="en-US" dirty="0">
                <a:solidFill>
                  <a:srgbClr val="000000"/>
                </a:solidFill>
              </a:rPr>
              <a:t>, mathematical statements, and any operation that can be performed with regular variables.</a:t>
            </a:r>
          </a:p>
          <a:p>
            <a:pPr lvl="1">
              <a:lnSpc>
                <a:spcPct val="90000"/>
              </a:lnSpc>
            </a:pPr>
            <a:r>
              <a:rPr lang="en-US" altLang="en-US" dirty="0">
                <a:solidFill>
                  <a:srgbClr val="000000"/>
                </a:solidFill>
              </a:rPr>
              <a:t>The only difference is that the structure variable name and the dot operator must precede the name of a member.</a:t>
            </a:r>
          </a:p>
        </p:txBody>
      </p:sp>
      <p:sp>
        <p:nvSpPr>
          <p:cNvPr id="4" name="Slide Number Placeholder 3">
            <a:extLst>
              <a:ext uri="{FF2B5EF4-FFF2-40B4-BE49-F238E27FC236}">
                <a16:creationId xmlns:a16="http://schemas.microsoft.com/office/drawing/2014/main" id="{DEEDC4AA-5D30-9646-2B52-FAA3C2BC34BA}"/>
              </a:ext>
            </a:extLst>
          </p:cNvPr>
          <p:cNvSpPr>
            <a:spLocks noGrp="1"/>
          </p:cNvSpPr>
          <p:nvPr>
            <p:ph type="sldNum" sz="quarter" idx="10"/>
          </p:nvPr>
        </p:nvSpPr>
        <p:spPr/>
        <p:txBody>
          <a:bodyPr/>
          <a:lstStyle/>
          <a:p>
            <a:fld id="{549FA642-220F-4C96-A3D5-8D9EECDF4145}" type="slidenum">
              <a:rPr lang="en-US" altLang="en-US" smtClean="0"/>
              <a:pPr/>
              <a:t>17</a:t>
            </a:fld>
            <a:endParaRPr lang="en-US" altLang="en-US" dirty="0"/>
          </a:p>
        </p:txBody>
      </p:sp>
    </p:spTree>
    <p:extLst>
      <p:ext uri="{BB962C8B-B14F-4D97-AF65-F5344CB8AC3E}">
        <p14:creationId xmlns:p14="http://schemas.microsoft.com/office/powerpoint/2010/main" val="313987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Initializing a Structure</a:t>
            </a:r>
            <a:endParaRPr lang="en-IN" dirty="0"/>
          </a:p>
        </p:txBody>
      </p:sp>
      <p:sp>
        <p:nvSpPr>
          <p:cNvPr id="3" name="Content Placeholder 2"/>
          <p:cNvSpPr>
            <a:spLocks noGrp="1"/>
          </p:cNvSpPr>
          <p:nvPr>
            <p:ph idx="1"/>
          </p:nvPr>
        </p:nvSpPr>
        <p:spPr/>
        <p:txBody>
          <a:bodyPr/>
          <a:lstStyle/>
          <a:p>
            <a:pPr>
              <a:lnSpc>
                <a:spcPct val="95000"/>
              </a:lnSpc>
            </a:pPr>
            <a:r>
              <a:rPr lang="en-US" altLang="en-US" dirty="0">
                <a:solidFill>
                  <a:srgbClr val="000000"/>
                </a:solidFill>
              </a:rPr>
              <a:t>The members of a </a:t>
            </a:r>
            <a:r>
              <a:rPr lang="en-US" altLang="en-US" dirty="0">
                <a:solidFill>
                  <a:srgbClr val="000000"/>
                </a:solidFill>
                <a:latin typeface="Courier New" panose="02070309020205020404" pitchFamily="49" charset="0"/>
              </a:rPr>
              <a:t>struct</a:t>
            </a:r>
            <a:r>
              <a:rPr lang="en-US" altLang="en-US" dirty="0">
                <a:solidFill>
                  <a:srgbClr val="000000"/>
                </a:solidFill>
              </a:rPr>
              <a:t> variable can be initialized with starting values when the </a:t>
            </a:r>
            <a:r>
              <a:rPr lang="en-US" altLang="en-US" dirty="0">
                <a:solidFill>
                  <a:srgbClr val="000000"/>
                </a:solidFill>
                <a:latin typeface="Courier New" panose="02070309020205020404" pitchFamily="49" charset="0"/>
              </a:rPr>
              <a:t>struct</a:t>
            </a:r>
            <a:r>
              <a:rPr lang="en-US" altLang="en-US" dirty="0">
                <a:solidFill>
                  <a:srgbClr val="000000"/>
                </a:solidFill>
              </a:rPr>
              <a:t> variable is defined, </a:t>
            </a:r>
            <a:r>
              <a:rPr lang="en-US" dirty="0"/>
              <a:t>in a fashion similar to the initialization of an array. </a:t>
            </a:r>
            <a:r>
              <a:rPr lang="en-US" altLang="en-US" dirty="0">
                <a:solidFill>
                  <a:srgbClr val="000000"/>
                </a:solidFill>
              </a:rPr>
              <a:t>:</a:t>
            </a:r>
            <a:endParaRPr lang="en-US" altLang="en-US" sz="2800" dirty="0">
              <a:solidFill>
                <a:srgbClr val="000000"/>
              </a:solidFill>
            </a:endParaRPr>
          </a:p>
          <a:p>
            <a:pPr marL="450000" indent="0">
              <a:lnSpc>
                <a:spcPct val="95000"/>
              </a:lnSpc>
              <a:buNone/>
            </a:pPr>
            <a:r>
              <a:rPr lang="en-US" altLang="en-US" sz="2400" dirty="0">
                <a:solidFill>
                  <a:srgbClr val="000000"/>
                </a:solidFill>
                <a:latin typeface="Courier New" panose="02070309020205020404" pitchFamily="49" charset="0"/>
              </a:rPr>
              <a:t>Student s = {11465, "Joan", 2, 3.75};</a:t>
            </a:r>
            <a:endParaRPr lang="en-US" altLang="en-US" sz="2400" dirty="0">
              <a:solidFill>
                <a:srgbClr val="000000"/>
              </a:solidFill>
            </a:endParaRPr>
          </a:p>
          <a:p>
            <a:pPr marL="0" indent="0">
              <a:lnSpc>
                <a:spcPct val="95000"/>
              </a:lnSpc>
              <a:spcBef>
                <a:spcPts val="4100"/>
              </a:spcBef>
              <a:buNone/>
            </a:pPr>
            <a:r>
              <a:rPr lang="en-US" altLang="en-US" dirty="0">
                <a:solidFill>
                  <a:srgbClr val="000000"/>
                </a:solidFill>
              </a:rPr>
              <a:t>Can also be initialized member-by-member after definition:</a:t>
            </a:r>
            <a:endParaRPr lang="en-US" altLang="en-US" sz="2800" dirty="0">
              <a:solidFill>
                <a:srgbClr val="000000"/>
              </a:solidFill>
            </a:endParaRPr>
          </a:p>
          <a:p>
            <a:pPr marL="756000" indent="0">
              <a:lnSpc>
                <a:spcPct val="95000"/>
              </a:lnSpc>
              <a:buNone/>
            </a:pPr>
            <a:r>
              <a:rPr lang="en-US" altLang="en-US" sz="2400" dirty="0">
                <a:solidFill>
                  <a:srgbClr val="000000"/>
                </a:solidFill>
                <a:latin typeface="Courier New" panose="02070309020205020404" pitchFamily="49" charset="0"/>
              </a:rPr>
              <a:t>s.name = "Joan";</a:t>
            </a:r>
          </a:p>
          <a:p>
            <a:pPr marL="1044000" lvl="1">
              <a:lnSpc>
                <a:spcPct val="95000"/>
              </a:lnSpc>
              <a:buClr>
                <a:srgbClr val="3333CC"/>
              </a:buClr>
              <a:buNone/>
            </a:pPr>
            <a:r>
              <a:rPr lang="en-US" altLang="en-US" sz="2400" dirty="0">
                <a:solidFill>
                  <a:srgbClr val="000000"/>
                </a:solidFill>
                <a:latin typeface="Courier New" panose="02070309020205020404" pitchFamily="49" charset="0"/>
              </a:rPr>
              <a:t>s.gpa = 3.75;</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0AFAE35B-CED0-643B-E590-F2D0CF6B63AE}"/>
              </a:ext>
            </a:extLst>
          </p:cNvPr>
          <p:cNvSpPr>
            <a:spLocks noGrp="1"/>
          </p:cNvSpPr>
          <p:nvPr>
            <p:ph type="sldNum" sz="quarter" idx="10"/>
          </p:nvPr>
        </p:nvSpPr>
        <p:spPr/>
        <p:txBody>
          <a:bodyPr/>
          <a:lstStyle/>
          <a:p>
            <a:fld id="{549FA642-220F-4C96-A3D5-8D9EECDF4145}" type="slidenum">
              <a:rPr lang="en-US" altLang="en-US" smtClean="0"/>
              <a:pPr/>
              <a:t>18</a:t>
            </a:fld>
            <a:endParaRPr lang="en-US" altLang="en-US" dirty="0"/>
          </a:p>
        </p:txBody>
      </p:sp>
    </p:spTree>
    <p:extLst>
      <p:ext uri="{BB962C8B-B14F-4D97-AF65-F5344CB8AC3E}">
        <p14:creationId xmlns:p14="http://schemas.microsoft.com/office/powerpoint/2010/main" val="112929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on Initializing a Structure</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May initialize only some members. For example, the following statement only initializes the </a:t>
            </a:r>
            <a:r>
              <a:rPr lang="en-US" altLang="en-US" dirty="0" err="1">
                <a:solidFill>
                  <a:srgbClr val="000000"/>
                </a:solidFill>
                <a:latin typeface="Courier New" panose="02070309020205020404" pitchFamily="49" charset="0"/>
              </a:rPr>
              <a:t>studentID</a:t>
            </a:r>
            <a:r>
              <a:rPr lang="en-US" altLang="en-US" dirty="0">
                <a:solidFill>
                  <a:srgbClr val="000000"/>
                </a:solidFill>
              </a:rPr>
              <a:t> member of </a:t>
            </a:r>
            <a:r>
              <a:rPr lang="en-US" altLang="en-US" dirty="0">
                <a:solidFill>
                  <a:srgbClr val="000000"/>
                </a:solidFill>
                <a:latin typeface="Courier New" panose="02070309020205020404" pitchFamily="49" charset="0"/>
              </a:rPr>
              <a:t>bill</a:t>
            </a:r>
            <a:r>
              <a:rPr lang="en-US" altLang="en-US" dirty="0">
                <a:solidFill>
                  <a:srgbClr val="000000"/>
                </a:solidFill>
              </a:rPr>
              <a:t>. The </a:t>
            </a:r>
            <a:r>
              <a:rPr lang="en-US" altLang="en-US" dirty="0">
                <a:solidFill>
                  <a:srgbClr val="000000"/>
                </a:solidFill>
                <a:latin typeface="Courier New" panose="02070309020205020404" pitchFamily="49" charset="0"/>
              </a:rPr>
              <a:t>name</a:t>
            </a:r>
            <a:r>
              <a:rPr lang="en-US" altLang="en-US" dirty="0">
                <a:solidFill>
                  <a:srgbClr val="000000"/>
                </a:solidFill>
              </a:rPr>
              <a:t>, </a:t>
            </a:r>
            <a:r>
              <a:rPr lang="en-US" altLang="en-US" dirty="0" err="1">
                <a:solidFill>
                  <a:srgbClr val="000000"/>
                </a:solidFill>
                <a:latin typeface="Courier New" panose="02070309020205020404" pitchFamily="49" charset="0"/>
              </a:rPr>
              <a:t>yearInSchool</a:t>
            </a:r>
            <a:r>
              <a:rPr lang="en-US" altLang="en-US" dirty="0">
                <a:solidFill>
                  <a:srgbClr val="000000"/>
                </a:solidFill>
              </a:rPr>
              <a:t>, and </a:t>
            </a:r>
            <a:r>
              <a:rPr lang="en-US" altLang="en-US" dirty="0" err="1">
                <a:solidFill>
                  <a:srgbClr val="000000"/>
                </a:solidFill>
                <a:latin typeface="Courier New" panose="02070309020205020404" pitchFamily="49" charset="0"/>
              </a:rPr>
              <a:t>gpa</a:t>
            </a:r>
            <a:r>
              <a:rPr lang="en-US" altLang="en-US" dirty="0">
                <a:solidFill>
                  <a:srgbClr val="000000"/>
                </a:solidFill>
              </a:rPr>
              <a:t> members are left uninitialized. </a:t>
            </a:r>
          </a:p>
          <a:p>
            <a:pPr marL="738000" indent="0">
              <a:lnSpc>
                <a:spcPct val="90000"/>
              </a:lnSpc>
              <a:buNone/>
            </a:pPr>
            <a:r>
              <a:rPr lang="en-US" altLang="en-US" sz="2800" dirty="0">
                <a:solidFill>
                  <a:srgbClr val="000000"/>
                </a:solidFill>
                <a:latin typeface="Courier New" panose="02070309020205020404" pitchFamily="49" charset="0"/>
              </a:rPr>
              <a:t>Student bill = {14579};</a:t>
            </a:r>
          </a:p>
          <a:p>
            <a:pPr>
              <a:lnSpc>
                <a:spcPct val="90000"/>
              </a:lnSpc>
            </a:pPr>
            <a:r>
              <a:rPr lang="en-US" altLang="en-US" dirty="0">
                <a:solidFill>
                  <a:srgbClr val="000000"/>
                </a:solidFill>
              </a:rPr>
              <a:t>Cannot skip over members:</a:t>
            </a:r>
          </a:p>
          <a:p>
            <a:pPr marL="752400" indent="0">
              <a:lnSpc>
                <a:spcPct val="90000"/>
              </a:lnSpc>
              <a:buNone/>
            </a:pPr>
            <a:r>
              <a:rPr lang="en-US" altLang="en-US" sz="2800" dirty="0">
                <a:solidFill>
                  <a:srgbClr val="000000"/>
                </a:solidFill>
                <a:latin typeface="Courier New" panose="02070309020205020404" pitchFamily="49" charset="0"/>
              </a:rPr>
              <a:t>Student s = {1234, "John", , 2.83}; // illegal</a:t>
            </a:r>
            <a:endParaRPr lang="en-US" altLang="en-US" sz="2800" dirty="0">
              <a:solidFill>
                <a:srgbClr val="000000"/>
              </a:solidFill>
            </a:endParaRPr>
          </a:p>
          <a:p>
            <a:pPr>
              <a:lnSpc>
                <a:spcPct val="90000"/>
              </a:lnSpc>
            </a:pPr>
            <a:r>
              <a:rPr lang="en-US" altLang="en-US" dirty="0">
                <a:solidFill>
                  <a:srgbClr val="000000"/>
                </a:solidFill>
              </a:rPr>
              <a:t>Cannot initialize in the structure declaration, since this does not allocate memory</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0A6AF9F6-0871-38AD-6427-8BA83E7840C9}"/>
              </a:ext>
            </a:extLst>
          </p:cNvPr>
          <p:cNvSpPr>
            <a:spLocks noGrp="1"/>
          </p:cNvSpPr>
          <p:nvPr>
            <p:ph type="sldNum" sz="quarter" idx="10"/>
          </p:nvPr>
        </p:nvSpPr>
        <p:spPr/>
        <p:txBody>
          <a:bodyPr/>
          <a:lstStyle/>
          <a:p>
            <a:fld id="{549FA642-220F-4C96-A3D5-8D9EECDF4145}" type="slidenum">
              <a:rPr lang="en-US" altLang="en-US" smtClean="0"/>
              <a:pPr/>
              <a:t>19</a:t>
            </a:fld>
            <a:endParaRPr lang="en-US" altLang="en-US" dirty="0"/>
          </a:p>
        </p:txBody>
      </p:sp>
    </p:spTree>
    <p:extLst>
      <p:ext uri="{BB962C8B-B14F-4D97-AF65-F5344CB8AC3E}">
        <p14:creationId xmlns:p14="http://schemas.microsoft.com/office/powerpoint/2010/main" val="121453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Abstract Data Types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Abstract data types (ADTs) are data types created by the programmer.</a:t>
            </a:r>
          </a:p>
          <a:p>
            <a:pPr>
              <a:lnSpc>
                <a:spcPct val="90000"/>
              </a:lnSpc>
            </a:pPr>
            <a:r>
              <a:rPr lang="en-US" altLang="en-US" dirty="0">
                <a:solidFill>
                  <a:srgbClr val="000000"/>
                </a:solidFill>
              </a:rPr>
              <a:t>ADTs have their own range (or domain) of data and their own sets of operations that may be performed on them.</a:t>
            </a:r>
          </a:p>
          <a:p>
            <a:pPr>
              <a:lnSpc>
                <a:spcPct val="90000"/>
              </a:lnSpc>
            </a:pPr>
            <a:r>
              <a:rPr lang="en-US" altLang="en-US" dirty="0">
                <a:solidFill>
                  <a:srgbClr val="000000"/>
                </a:solidFill>
              </a:rPr>
              <a:t>ADT is a data type that specifies</a:t>
            </a:r>
          </a:p>
          <a:p>
            <a:pPr lvl="1">
              <a:lnSpc>
                <a:spcPct val="90000"/>
              </a:lnSpc>
            </a:pPr>
            <a:r>
              <a:rPr lang="en-US" altLang="en-US" dirty="0">
                <a:solidFill>
                  <a:srgbClr val="000000"/>
                </a:solidFill>
              </a:rPr>
              <a:t>values that can be stored</a:t>
            </a:r>
          </a:p>
          <a:p>
            <a:pPr lvl="1">
              <a:lnSpc>
                <a:spcPct val="90000"/>
              </a:lnSpc>
            </a:pPr>
            <a:r>
              <a:rPr lang="en-US" altLang="en-US" dirty="0">
                <a:solidFill>
                  <a:srgbClr val="000000"/>
                </a:solidFill>
              </a:rPr>
              <a:t>operations that can be done on the values</a:t>
            </a:r>
          </a:p>
          <a:p>
            <a:pPr>
              <a:lnSpc>
                <a:spcPct val="90000"/>
              </a:lnSpc>
            </a:pPr>
            <a:r>
              <a:rPr lang="en-US" altLang="en-US" dirty="0">
                <a:solidFill>
                  <a:srgbClr val="000000"/>
                </a:solidFill>
              </a:rPr>
              <a:t>User of an abstract data type does not need to know the implementation of the data type, </a:t>
            </a:r>
            <a:r>
              <a:rPr lang="en-US" altLang="en-US" i="1" dirty="0">
                <a:solidFill>
                  <a:srgbClr val="000000"/>
                </a:solidFill>
              </a:rPr>
              <a:t>e.g.</a:t>
            </a:r>
            <a:r>
              <a:rPr lang="en-US" altLang="en-US" dirty="0">
                <a:solidFill>
                  <a:srgbClr val="000000"/>
                </a:solidFill>
              </a:rPr>
              <a:t>, how the data is stored</a:t>
            </a:r>
          </a:p>
          <a:p>
            <a:pPr>
              <a:lnSpc>
                <a:spcPct val="90000"/>
              </a:lnSpc>
            </a:pPr>
            <a:r>
              <a:rPr lang="en-US" altLang="en-US" dirty="0">
                <a:solidFill>
                  <a:srgbClr val="000000"/>
                </a:solidFill>
              </a:rPr>
              <a:t>ADT is very important in computer science and is especially significant in object-oriented programming</a:t>
            </a:r>
          </a:p>
        </p:txBody>
      </p:sp>
      <p:sp>
        <p:nvSpPr>
          <p:cNvPr id="4" name="Slide Number Placeholder 3">
            <a:extLst>
              <a:ext uri="{FF2B5EF4-FFF2-40B4-BE49-F238E27FC236}">
                <a16:creationId xmlns:a16="http://schemas.microsoft.com/office/drawing/2014/main" id="{BB74D7DE-33A6-C6A7-C07A-FFD75F8118B9}"/>
              </a:ext>
            </a:extLst>
          </p:cNvPr>
          <p:cNvSpPr>
            <a:spLocks noGrp="1"/>
          </p:cNvSpPr>
          <p:nvPr>
            <p:ph type="sldNum" sz="quarter" idx="10"/>
          </p:nvPr>
        </p:nvSpPr>
        <p:spPr/>
        <p:txBody>
          <a:bodyPr/>
          <a:lstStyle/>
          <a:p>
            <a:fld id="{549FA642-220F-4C96-A3D5-8D9EECDF4145}" type="slidenum">
              <a:rPr lang="en-US" altLang="en-US" smtClean="0"/>
              <a:pPr/>
              <a:t>2</a:t>
            </a:fld>
            <a:endParaRPr lang="en-US" altLang="en-US" dirty="0"/>
          </a:p>
        </p:txBody>
      </p:sp>
    </p:spTree>
    <p:extLst>
      <p:ext uri="{BB962C8B-B14F-4D97-AF65-F5344CB8AC3E}">
        <p14:creationId xmlns:p14="http://schemas.microsoft.com/office/powerpoint/2010/main" val="419233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Partially Initialized Structure Variables</a:t>
            </a:r>
            <a:endParaRPr lang="en-IN" dirty="0"/>
          </a:p>
        </p:txBody>
      </p:sp>
      <p:sp>
        <p:nvSpPr>
          <p:cNvPr id="3" name="Content Placeholder 2">
            <a:extLst>
              <a:ext uri="{FF2B5EF4-FFF2-40B4-BE49-F238E27FC236}">
                <a16:creationId xmlns:a16="http://schemas.microsoft.com/office/drawing/2014/main" id="{F788D718-41FE-3558-1A98-7A80C117B022}"/>
              </a:ext>
            </a:extLst>
          </p:cNvPr>
          <p:cNvSpPr>
            <a:spLocks noGrp="1"/>
          </p:cNvSpPr>
          <p:nvPr>
            <p:ph idx="1"/>
          </p:nvPr>
        </p:nvSpPr>
        <p:spPr/>
        <p:txBody>
          <a:bodyPr/>
          <a:lstStyle/>
          <a:p>
            <a:r>
              <a:rPr lang="en-US" dirty="0"/>
              <a:t>Example of partially initialized structure variables.</a:t>
            </a:r>
          </a:p>
        </p:txBody>
      </p:sp>
      <p:sp>
        <p:nvSpPr>
          <p:cNvPr id="5" name="Slide Number Placeholder 4">
            <a:extLst>
              <a:ext uri="{FF2B5EF4-FFF2-40B4-BE49-F238E27FC236}">
                <a16:creationId xmlns:a16="http://schemas.microsoft.com/office/drawing/2014/main" id="{AAD4AFD4-40D2-EB71-2DCE-671FD33D5A24}"/>
              </a:ext>
            </a:extLst>
          </p:cNvPr>
          <p:cNvSpPr>
            <a:spLocks noGrp="1"/>
          </p:cNvSpPr>
          <p:nvPr>
            <p:ph type="sldNum" sz="quarter" idx="10"/>
          </p:nvPr>
        </p:nvSpPr>
        <p:spPr/>
        <p:txBody>
          <a:bodyPr/>
          <a:lstStyle/>
          <a:p>
            <a:fld id="{549FA642-220F-4C96-A3D5-8D9EECDF4145}" type="slidenum">
              <a:rPr lang="en-US" altLang="en-US" smtClean="0"/>
              <a:pPr/>
              <a:t>20</a:t>
            </a:fld>
            <a:endParaRPr lang="en-US" altLang="en-US" dirty="0"/>
          </a:p>
        </p:txBody>
      </p:sp>
      <p:pic>
        <p:nvPicPr>
          <p:cNvPr id="7" name="Picture 6">
            <a:extLst>
              <a:ext uri="{FF2B5EF4-FFF2-40B4-BE49-F238E27FC236}">
                <a16:creationId xmlns:a16="http://schemas.microsoft.com/office/drawing/2014/main" id="{87D71473-479B-4F8E-262D-55FDA771DE5F}"/>
              </a:ext>
            </a:extLst>
          </p:cNvPr>
          <p:cNvPicPr>
            <a:picLocks noChangeAspect="1"/>
          </p:cNvPicPr>
          <p:nvPr/>
        </p:nvPicPr>
        <p:blipFill>
          <a:blip r:embed="rId2"/>
          <a:stretch>
            <a:fillRect/>
          </a:stretch>
        </p:blipFill>
        <p:spPr>
          <a:xfrm>
            <a:off x="653621" y="1645920"/>
            <a:ext cx="7423579" cy="5212080"/>
          </a:xfrm>
          <a:prstGeom prst="rect">
            <a:avLst/>
          </a:prstGeom>
        </p:spPr>
      </p:pic>
      <p:pic>
        <p:nvPicPr>
          <p:cNvPr id="9" name="Picture 8">
            <a:extLst>
              <a:ext uri="{FF2B5EF4-FFF2-40B4-BE49-F238E27FC236}">
                <a16:creationId xmlns:a16="http://schemas.microsoft.com/office/drawing/2014/main" id="{F4C0FFEE-0079-3619-8470-0B2C922210C4}"/>
              </a:ext>
            </a:extLst>
          </p:cNvPr>
          <p:cNvPicPr>
            <a:picLocks noChangeAspect="1"/>
          </p:cNvPicPr>
          <p:nvPr/>
        </p:nvPicPr>
        <p:blipFill>
          <a:blip r:embed="rId3"/>
          <a:stretch>
            <a:fillRect/>
          </a:stretch>
        </p:blipFill>
        <p:spPr>
          <a:xfrm>
            <a:off x="6248400" y="1649818"/>
            <a:ext cx="5943600" cy="1474382"/>
          </a:xfrm>
          <a:prstGeom prst="rect">
            <a:avLst/>
          </a:prstGeom>
        </p:spPr>
      </p:pic>
    </p:spTree>
    <p:extLst>
      <p:ext uri="{BB962C8B-B14F-4D97-AF65-F5344CB8AC3E}">
        <p14:creationId xmlns:p14="http://schemas.microsoft.com/office/powerpoint/2010/main" val="213436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Structures</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An array of structures is defined like any other array. </a:t>
            </a:r>
          </a:p>
          <a:p>
            <a:r>
              <a:rPr lang="en-US" altLang="en-US" sz="2800" dirty="0">
                <a:solidFill>
                  <a:srgbClr val="000000"/>
                </a:solidFill>
              </a:rPr>
              <a:t>Can be used in place of parallel arrays. The following statement defines an array, </a:t>
            </a:r>
            <a:r>
              <a:rPr lang="en-US" altLang="en-US" sz="2600" dirty="0" err="1">
                <a:solidFill>
                  <a:srgbClr val="000000"/>
                </a:solidFill>
                <a:latin typeface="Courier New" panose="02070309020205020404" pitchFamily="49" charset="0"/>
              </a:rPr>
              <a:t>stuList</a:t>
            </a:r>
            <a:r>
              <a:rPr lang="en-US" altLang="en-US" sz="2800" dirty="0">
                <a:solidFill>
                  <a:srgbClr val="000000"/>
                </a:solidFill>
              </a:rPr>
              <a:t>, that has 20 elements. Each element is a </a:t>
            </a:r>
            <a:r>
              <a:rPr lang="en-US" altLang="en-US" sz="2600" dirty="0">
                <a:solidFill>
                  <a:srgbClr val="000000"/>
                </a:solidFill>
                <a:latin typeface="Courier New" panose="02070309020205020404" pitchFamily="49" charset="0"/>
              </a:rPr>
              <a:t>Student</a:t>
            </a:r>
            <a:r>
              <a:rPr lang="en-US" altLang="en-US" sz="2800" dirty="0">
                <a:solidFill>
                  <a:srgbClr val="000000"/>
                </a:solidFill>
              </a:rPr>
              <a:t> structure.</a:t>
            </a:r>
            <a:br>
              <a:rPr lang="en-US" altLang="en-US" sz="2800" dirty="0">
                <a:solidFill>
                  <a:srgbClr val="000000"/>
                </a:solidFill>
              </a:rPr>
            </a:br>
            <a:r>
              <a:rPr lang="en-US" altLang="en-US" sz="2600" dirty="0">
                <a:solidFill>
                  <a:srgbClr val="000000"/>
                </a:solidFill>
                <a:latin typeface="Courier New" panose="02070309020205020404" pitchFamily="49" charset="0"/>
              </a:rPr>
              <a:t>const int NUM_STUDENTS = 20;</a:t>
            </a:r>
            <a:br>
              <a:rPr lang="en-US" altLang="en-US" sz="2600" dirty="0">
                <a:solidFill>
                  <a:srgbClr val="000000"/>
                </a:solidFill>
                <a:latin typeface="Courier New" panose="02070309020205020404" pitchFamily="49" charset="0"/>
              </a:rPr>
            </a:br>
            <a:r>
              <a:rPr lang="en-US" altLang="en-US" sz="2600" dirty="0">
                <a:solidFill>
                  <a:srgbClr val="000000"/>
                </a:solidFill>
                <a:latin typeface="Courier New" panose="02070309020205020404" pitchFamily="49" charset="0"/>
              </a:rPr>
              <a:t>Student stuList[NUM_STUDENTS];</a:t>
            </a:r>
          </a:p>
          <a:p>
            <a:r>
              <a:rPr lang="en-US" altLang="en-US" sz="2800" dirty="0">
                <a:solidFill>
                  <a:srgbClr val="000000"/>
                </a:solidFill>
              </a:rPr>
              <a:t>Individual structures accessible using subscript notation</a:t>
            </a:r>
          </a:p>
          <a:p>
            <a:r>
              <a:rPr lang="en-US" altLang="en-US" sz="2800" dirty="0">
                <a:solidFill>
                  <a:srgbClr val="000000"/>
                </a:solidFill>
              </a:rPr>
              <a:t>Fields within structures accessible using dot notation</a:t>
            </a:r>
            <a:r>
              <a:rPr lang="en-US" altLang="en-US" sz="2600" dirty="0">
                <a:solidFill>
                  <a:srgbClr val="000000"/>
                </a:solidFill>
                <a:latin typeface="Courier New" panose="02070309020205020404" pitchFamily="49" charset="0"/>
              </a:rPr>
              <a:t>.</a:t>
            </a:r>
            <a:r>
              <a:rPr lang="en-US" altLang="en-US" sz="2600" dirty="0">
                <a:solidFill>
                  <a:srgbClr val="000000"/>
                </a:solidFill>
              </a:rPr>
              <a:t> For example, the following statement refers to the </a:t>
            </a:r>
            <a:r>
              <a:rPr lang="en-US" altLang="en-US" sz="2600" dirty="0" err="1">
                <a:solidFill>
                  <a:srgbClr val="000000"/>
                </a:solidFill>
                <a:latin typeface="Courier New" panose="02070309020205020404" pitchFamily="49" charset="0"/>
              </a:rPr>
              <a:t>studentID</a:t>
            </a:r>
            <a:r>
              <a:rPr lang="en-US" altLang="en-US" sz="2600" dirty="0">
                <a:solidFill>
                  <a:srgbClr val="000000"/>
                </a:solidFill>
              </a:rPr>
              <a:t> member of </a:t>
            </a:r>
            <a:r>
              <a:rPr lang="en-US" altLang="en-US" sz="2800" dirty="0" err="1">
                <a:solidFill>
                  <a:srgbClr val="000000"/>
                </a:solidFill>
                <a:latin typeface="Courier New" panose="02070309020205020404" pitchFamily="49" charset="0"/>
              </a:rPr>
              <a:t>stuList</a:t>
            </a:r>
            <a:r>
              <a:rPr lang="en-US" altLang="en-US" sz="2800" dirty="0">
                <a:solidFill>
                  <a:srgbClr val="000000"/>
                </a:solidFill>
                <a:latin typeface="Courier New" panose="02070309020205020404" pitchFamily="49" charset="0"/>
              </a:rPr>
              <a:t>[5]</a:t>
            </a:r>
            <a:r>
              <a:rPr lang="en-US" altLang="en-US" sz="2800" dirty="0">
                <a:solidFill>
                  <a:srgbClr val="000000"/>
                </a:solidFill>
              </a:rPr>
              <a:t>:</a:t>
            </a:r>
          </a:p>
          <a:p>
            <a:pPr lvl="1">
              <a:buClr>
                <a:srgbClr val="3333CC"/>
              </a:buClr>
              <a:buNone/>
            </a:pPr>
            <a:r>
              <a:rPr lang="en-US" altLang="en-US" sz="2400" dirty="0">
                <a:solidFill>
                  <a:srgbClr val="000000"/>
                </a:solidFill>
                <a:latin typeface="Courier New" panose="02070309020205020404" pitchFamily="49" charset="0"/>
              </a:rPr>
              <a:t>cout &lt;&lt; stuList[5].studentID;</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6B69780B-F138-AD96-C6B1-14EE95AD82DC}"/>
              </a:ext>
            </a:extLst>
          </p:cNvPr>
          <p:cNvSpPr>
            <a:spLocks noGrp="1"/>
          </p:cNvSpPr>
          <p:nvPr>
            <p:ph type="sldNum" sz="quarter" idx="10"/>
          </p:nvPr>
        </p:nvSpPr>
        <p:spPr/>
        <p:txBody>
          <a:bodyPr/>
          <a:lstStyle/>
          <a:p>
            <a:fld id="{549FA642-220F-4C96-A3D5-8D9EECDF4145}" type="slidenum">
              <a:rPr lang="en-US" altLang="en-US" smtClean="0"/>
              <a:pPr/>
              <a:t>21</a:t>
            </a:fld>
            <a:endParaRPr lang="en-US" altLang="en-US" dirty="0"/>
          </a:p>
        </p:txBody>
      </p:sp>
    </p:spTree>
    <p:extLst>
      <p:ext uri="{BB962C8B-B14F-4D97-AF65-F5344CB8AC3E}">
        <p14:creationId xmlns:p14="http://schemas.microsoft.com/office/powerpoint/2010/main" val="85021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Program uses a single array of structures</a:t>
            </a:r>
            <a:r>
              <a:rPr lang="en-US" sz="1800" dirty="0"/>
              <a:t> (1 of 3)</a:t>
            </a:r>
            <a:endParaRPr lang="en-IN" sz="1800" dirty="0"/>
          </a:p>
        </p:txBody>
      </p:sp>
      <p:sp>
        <p:nvSpPr>
          <p:cNvPr id="3" name="Slide Number Placeholder 2">
            <a:extLst>
              <a:ext uri="{FF2B5EF4-FFF2-40B4-BE49-F238E27FC236}">
                <a16:creationId xmlns:a16="http://schemas.microsoft.com/office/drawing/2014/main" id="{442B0B9C-5C6B-74B6-C572-3D634D4C7DB2}"/>
              </a:ext>
            </a:extLst>
          </p:cNvPr>
          <p:cNvSpPr>
            <a:spLocks noGrp="1"/>
          </p:cNvSpPr>
          <p:nvPr>
            <p:ph type="sldNum" sz="quarter" idx="10"/>
          </p:nvPr>
        </p:nvSpPr>
        <p:spPr/>
        <p:txBody>
          <a:bodyPr/>
          <a:lstStyle/>
          <a:p>
            <a:fld id="{549FA642-220F-4C96-A3D5-8D9EECDF4145}" type="slidenum">
              <a:rPr lang="en-US" altLang="en-US" smtClean="0"/>
              <a:pPr/>
              <a:t>22</a:t>
            </a:fld>
            <a:endParaRPr lang="en-US" altLang="en-US" dirty="0"/>
          </a:p>
        </p:txBody>
      </p:sp>
      <p:pic>
        <p:nvPicPr>
          <p:cNvPr id="4" name="Picture 1" descr="The screenshot shows the program to display the array of structures. The struct PayInfo consists of the hours worked and hourly pay rate. The main statement displays the number of workers, array of structures, and the loop counter. The program gets the employee pay data from the user."/>
          <p:cNvPicPr>
            <a:picLocks noChangeAspect="1" noChangeArrowheads="1"/>
          </p:cNvPicPr>
          <p:nvPr/>
        </p:nvPicPr>
        <p:blipFill rotWithShape="1">
          <a:blip r:embed="rId2">
            <a:extLst>
              <a:ext uri="{28A0092B-C50C-407E-A947-70E740481C1C}">
                <a14:useLocalDpi xmlns:a14="http://schemas.microsoft.com/office/drawing/2010/main" val="0"/>
              </a:ext>
            </a:extLst>
          </a:blip>
          <a:srcRect t="9589"/>
          <a:stretch/>
        </p:blipFill>
        <p:spPr bwMode="auto">
          <a:xfrm>
            <a:off x="2209800" y="1243876"/>
            <a:ext cx="7772400" cy="523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4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Program uses a single array of structures</a:t>
            </a:r>
            <a:r>
              <a:rPr lang="en-US" sz="1800" dirty="0"/>
              <a:t> (2 of 3)</a:t>
            </a:r>
            <a:endParaRPr lang="en-IN" dirty="0"/>
          </a:p>
        </p:txBody>
      </p:sp>
      <p:sp>
        <p:nvSpPr>
          <p:cNvPr id="3" name="Slide Number Placeholder 2">
            <a:extLst>
              <a:ext uri="{FF2B5EF4-FFF2-40B4-BE49-F238E27FC236}">
                <a16:creationId xmlns:a16="http://schemas.microsoft.com/office/drawing/2014/main" id="{4AD8C5B6-6748-4870-AE8C-8B1ABA5F0383}"/>
              </a:ext>
            </a:extLst>
          </p:cNvPr>
          <p:cNvSpPr>
            <a:spLocks noGrp="1"/>
          </p:cNvSpPr>
          <p:nvPr>
            <p:ph type="sldNum" sz="quarter" idx="10"/>
          </p:nvPr>
        </p:nvSpPr>
        <p:spPr/>
        <p:txBody>
          <a:bodyPr/>
          <a:lstStyle/>
          <a:p>
            <a:fld id="{549FA642-220F-4C96-A3D5-8D9EECDF4145}" type="slidenum">
              <a:rPr lang="en-US" altLang="en-US" smtClean="0"/>
              <a:pPr/>
              <a:t>23</a:t>
            </a:fld>
            <a:endParaRPr lang="en-US" altLang="en-US" dirty="0"/>
          </a:p>
        </p:txBody>
      </p:sp>
      <p:pic>
        <p:nvPicPr>
          <p:cNvPr id="4" name="Picture 1" descr="The screenshot shows the program to display the array of structures. The struct PayInfo consists of the hours worked and hourly pay rate. The main statement displays the number of workers, array of structures, and the loop counter. The program gets the employee pay data from the user. The program displays the  statements to get the hours worked by an employee and hourly pay rate. The output displays each employee's gross p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280" y="1129430"/>
            <a:ext cx="6949440" cy="572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6007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Program uses a single array of structures</a:t>
            </a:r>
            <a:r>
              <a:rPr lang="en-US" sz="1800" dirty="0"/>
              <a:t> (3 of 3)</a:t>
            </a:r>
            <a:endParaRPr lang="en-IN" dirty="0"/>
          </a:p>
        </p:txBody>
      </p:sp>
      <p:sp>
        <p:nvSpPr>
          <p:cNvPr id="3" name="Slide Number Placeholder 2">
            <a:extLst>
              <a:ext uri="{FF2B5EF4-FFF2-40B4-BE49-F238E27FC236}">
                <a16:creationId xmlns:a16="http://schemas.microsoft.com/office/drawing/2014/main" id="{959DA4E7-FF28-D86C-A71D-DFA93EAA450E}"/>
              </a:ext>
            </a:extLst>
          </p:cNvPr>
          <p:cNvSpPr>
            <a:spLocks noGrp="1"/>
          </p:cNvSpPr>
          <p:nvPr>
            <p:ph type="sldNum" sz="quarter" idx="10"/>
          </p:nvPr>
        </p:nvSpPr>
        <p:spPr/>
        <p:txBody>
          <a:bodyPr/>
          <a:lstStyle/>
          <a:p>
            <a:fld id="{549FA642-220F-4C96-A3D5-8D9EECDF4145}" type="slidenum">
              <a:rPr lang="en-US" altLang="en-US" smtClean="0"/>
              <a:pPr/>
              <a:t>24</a:t>
            </a:fld>
            <a:endParaRPr lang="en-US" altLang="en-US" dirty="0"/>
          </a:p>
        </p:txBody>
      </p:sp>
      <p:pic>
        <p:nvPicPr>
          <p:cNvPr id="4" name="Picture 1" descr="The screenshot shows the program output with example input to demonstrate the use of an array of structures. The program output displays the hours worked by three employees and their hourly rates. The code calculates the gross pay for each employee. The output reads, &quot;Here is the gross pay for each employee: Employee 1 - 97.50 dollars, Employee 2 - 200.00 dollars, Employee 3: 800.00 dollar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47801"/>
            <a:ext cx="7315200" cy="329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88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Initializing a Structure Array</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To initialize a structure array, simply provide an initialization list for one or more of the elements.</a:t>
            </a:r>
          </a:p>
          <a:p>
            <a:r>
              <a:rPr lang="en-US" altLang="en-US" sz="2800" dirty="0">
                <a:solidFill>
                  <a:srgbClr val="000000"/>
                </a:solidFill>
              </a:rPr>
              <a:t>For example, the array in previous program could have been initialized as follows:</a:t>
            </a:r>
          </a:p>
          <a:p>
            <a:endParaRPr lang="en-US" altLang="en-US" dirty="0">
              <a:solidFill>
                <a:srgbClr val="000000"/>
              </a:solidFill>
            </a:endParaRPr>
          </a:p>
          <a:p>
            <a:endParaRPr lang="en-US" altLang="en-US" sz="2800" dirty="0">
              <a:solidFill>
                <a:srgbClr val="000000"/>
              </a:solidFill>
            </a:endParaRPr>
          </a:p>
          <a:p>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6B69780B-F138-AD96-C6B1-14EE95AD82DC}"/>
              </a:ext>
            </a:extLst>
          </p:cNvPr>
          <p:cNvSpPr>
            <a:spLocks noGrp="1"/>
          </p:cNvSpPr>
          <p:nvPr>
            <p:ph type="sldNum" sz="quarter" idx="10"/>
          </p:nvPr>
        </p:nvSpPr>
        <p:spPr/>
        <p:txBody>
          <a:bodyPr/>
          <a:lstStyle/>
          <a:p>
            <a:fld id="{549FA642-220F-4C96-A3D5-8D9EECDF4145}" type="slidenum">
              <a:rPr lang="en-US" altLang="en-US" smtClean="0"/>
              <a:pPr/>
              <a:t>25</a:t>
            </a:fld>
            <a:endParaRPr lang="en-US" altLang="en-US" dirty="0"/>
          </a:p>
        </p:txBody>
      </p:sp>
      <p:pic>
        <p:nvPicPr>
          <p:cNvPr id="6" name="Picture 5">
            <a:extLst>
              <a:ext uri="{FF2B5EF4-FFF2-40B4-BE49-F238E27FC236}">
                <a16:creationId xmlns:a16="http://schemas.microsoft.com/office/drawing/2014/main" id="{061562E3-8F2F-1305-C6B5-D53DFA0CF046}"/>
              </a:ext>
            </a:extLst>
          </p:cNvPr>
          <p:cNvPicPr>
            <a:picLocks noChangeAspect="1"/>
          </p:cNvPicPr>
          <p:nvPr/>
        </p:nvPicPr>
        <p:blipFill>
          <a:blip r:embed="rId2"/>
          <a:stretch>
            <a:fillRect/>
          </a:stretch>
        </p:blipFill>
        <p:spPr>
          <a:xfrm>
            <a:off x="2492646" y="3048000"/>
            <a:ext cx="7206709" cy="2286000"/>
          </a:xfrm>
          <a:prstGeom prst="rect">
            <a:avLst/>
          </a:prstGeom>
        </p:spPr>
      </p:pic>
    </p:spTree>
    <p:extLst>
      <p:ext uri="{BB962C8B-B14F-4D97-AF65-F5344CB8AC3E}">
        <p14:creationId xmlns:p14="http://schemas.microsoft.com/office/powerpoint/2010/main" val="96132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Nested Structures</a:t>
            </a:r>
            <a:endParaRPr lang="en-IN" dirty="0"/>
          </a:p>
        </p:txBody>
      </p:sp>
      <p:sp>
        <p:nvSpPr>
          <p:cNvPr id="3" name="Content Placeholder 2"/>
          <p:cNvSpPr>
            <a:spLocks noGrp="1"/>
          </p:cNvSpPr>
          <p:nvPr>
            <p:ph idx="1"/>
          </p:nvPr>
        </p:nvSpPr>
        <p:spPr/>
        <p:txBody>
          <a:bodyPr/>
          <a:lstStyle/>
          <a:p>
            <a:pPr>
              <a:lnSpc>
                <a:spcPct val="90000"/>
              </a:lnSpc>
              <a:spcBef>
                <a:spcPts val="300"/>
              </a:spcBef>
            </a:pPr>
            <a:r>
              <a:rPr lang="en-US" altLang="en-US" sz="2800" dirty="0">
                <a:solidFill>
                  <a:srgbClr val="000000"/>
                </a:solidFill>
              </a:rPr>
              <a:t>A structure can contain another structure as a member. For example, consider the following structure declarations:</a:t>
            </a:r>
          </a:p>
          <a:p>
            <a:pPr marL="720000">
              <a:lnSpc>
                <a:spcPct val="90000"/>
              </a:lnSpc>
              <a:spcBef>
                <a:spcPts val="300"/>
              </a:spcBef>
              <a:buNone/>
            </a:pPr>
            <a:r>
              <a:rPr lang="en-US" altLang="en-US" sz="2400" dirty="0">
                <a:solidFill>
                  <a:srgbClr val="000000"/>
                </a:solidFill>
                <a:latin typeface="Courier New" panose="02070309020205020404" pitchFamily="49" charset="0"/>
              </a:rPr>
              <a:t>struct PersonInfo</a:t>
            </a:r>
          </a:p>
          <a:p>
            <a:pPr marL="720000">
              <a:lnSpc>
                <a:spcPct val="90000"/>
              </a:lnSpc>
              <a:spcBef>
                <a:spcPts val="300"/>
              </a:spcBef>
              <a:buNone/>
            </a:pPr>
            <a:r>
              <a:rPr lang="en-US" altLang="en-US" sz="2400" dirty="0">
                <a:solidFill>
                  <a:srgbClr val="000000"/>
                </a:solidFill>
                <a:latin typeface="Courier New" panose="02070309020205020404" pitchFamily="49" charset="0"/>
              </a:rPr>
              <a:t>{   	string name,</a:t>
            </a:r>
          </a:p>
          <a:p>
            <a:pPr marL="3366000" lvl="1">
              <a:lnSpc>
                <a:spcPct val="75000"/>
              </a:lnSpc>
              <a:spcBef>
                <a:spcPts val="300"/>
              </a:spcBef>
              <a:buNone/>
            </a:pPr>
            <a:r>
              <a:rPr lang="en-US" altLang="en-US" sz="2400" dirty="0">
                <a:solidFill>
                  <a:srgbClr val="000000"/>
                </a:solidFill>
                <a:latin typeface="Courier New" panose="02070309020205020404" pitchFamily="49" charset="0"/>
              </a:rPr>
              <a:t>address,</a:t>
            </a:r>
          </a:p>
          <a:p>
            <a:pPr marL="3366000" lvl="1">
              <a:lnSpc>
                <a:spcPct val="75000"/>
              </a:lnSpc>
              <a:spcBef>
                <a:spcPts val="300"/>
              </a:spcBef>
              <a:buNone/>
            </a:pPr>
            <a:r>
              <a:rPr lang="en-US" altLang="en-US" sz="2400" dirty="0">
                <a:solidFill>
                  <a:srgbClr val="000000"/>
                </a:solidFill>
                <a:latin typeface="Courier New" panose="02070309020205020404" pitchFamily="49" charset="0"/>
              </a:rPr>
              <a:t>city;</a:t>
            </a:r>
          </a:p>
          <a:p>
            <a:pPr marL="792000" lvl="1">
              <a:lnSpc>
                <a:spcPct val="75000"/>
              </a:lnSpc>
              <a:spcBef>
                <a:spcPts val="300"/>
              </a:spcBef>
              <a:buNone/>
            </a:pPr>
            <a:r>
              <a:rPr lang="en-US" altLang="en-US" sz="2400" dirty="0">
                <a:solidFill>
                  <a:srgbClr val="000000"/>
                </a:solidFill>
                <a:latin typeface="Courier New" panose="02070309020205020404" pitchFamily="49" charset="0"/>
              </a:rPr>
              <a:t>};</a:t>
            </a:r>
          </a:p>
          <a:p>
            <a:pPr marL="720000" lvl="1">
              <a:lnSpc>
                <a:spcPct val="75000"/>
              </a:lnSpc>
              <a:spcBef>
                <a:spcPts val="300"/>
              </a:spcBef>
              <a:buNone/>
            </a:pPr>
            <a:r>
              <a:rPr lang="en-US" altLang="en-US" sz="2400" dirty="0">
                <a:latin typeface="Courier New" panose="02070309020205020404" pitchFamily="49" charset="0"/>
              </a:rPr>
              <a:t>struct Student</a:t>
            </a:r>
          </a:p>
          <a:p>
            <a:pPr marL="720000" lvl="1">
              <a:lnSpc>
                <a:spcPct val="75000"/>
              </a:lnSpc>
              <a:spcBef>
                <a:spcPts val="300"/>
              </a:spcBef>
              <a:buNone/>
            </a:pPr>
            <a:r>
              <a:rPr lang="en-US" altLang="en-US" sz="2400" dirty="0">
                <a:latin typeface="Courier New" panose="02070309020205020404" pitchFamily="49" charset="0"/>
              </a:rPr>
              <a:t>{	    int studentID;</a:t>
            </a:r>
          </a:p>
          <a:p>
            <a:pPr marL="2106000" lvl="1">
              <a:lnSpc>
                <a:spcPct val="75000"/>
              </a:lnSpc>
              <a:spcBef>
                <a:spcPts val="300"/>
              </a:spcBef>
              <a:buNone/>
            </a:pPr>
            <a:r>
              <a:rPr lang="en-US" altLang="en-US" sz="2400" dirty="0">
                <a:latin typeface="Courier New" panose="02070309020205020404" pitchFamily="49" charset="0"/>
              </a:rPr>
              <a:t>PersonInfo pData;</a:t>
            </a:r>
          </a:p>
          <a:p>
            <a:pPr marL="2106000" lvl="1">
              <a:lnSpc>
                <a:spcPct val="75000"/>
              </a:lnSpc>
              <a:spcBef>
                <a:spcPts val="300"/>
              </a:spcBef>
              <a:buNone/>
            </a:pPr>
            <a:r>
              <a:rPr lang="en-US" altLang="en-US" sz="2400" dirty="0">
                <a:latin typeface="Courier New" panose="02070309020205020404" pitchFamily="49" charset="0"/>
              </a:rPr>
              <a:t>short yearInSchool;</a:t>
            </a:r>
          </a:p>
          <a:p>
            <a:pPr marL="2106000" lvl="1">
              <a:lnSpc>
                <a:spcPct val="75000"/>
              </a:lnSpc>
              <a:spcBef>
                <a:spcPts val="300"/>
              </a:spcBef>
              <a:buNone/>
            </a:pPr>
            <a:r>
              <a:rPr lang="en-US" altLang="en-US" sz="2400" dirty="0">
                <a:latin typeface="Courier New" panose="02070309020205020404" pitchFamily="49" charset="0"/>
              </a:rPr>
              <a:t>double gpa;</a:t>
            </a:r>
          </a:p>
          <a:p>
            <a:pPr marL="720000" lvl="1">
              <a:lnSpc>
                <a:spcPct val="75000"/>
              </a:lnSpc>
              <a:spcBef>
                <a:spcPts val="300"/>
              </a:spcBef>
              <a:buNone/>
            </a:pPr>
            <a:r>
              <a:rPr lang="en-US" altLang="en-US" sz="2400" dirty="0">
                <a:latin typeface="Courier New" panose="02070309020205020404" pitchFamily="49" charset="0"/>
              </a:rPr>
              <a:t>};</a:t>
            </a:r>
          </a:p>
          <a:p>
            <a:pPr marL="342900" indent="-342900">
              <a:lnSpc>
                <a:spcPct val="75000"/>
              </a:lnSpc>
              <a:spcBef>
                <a:spcPts val="300"/>
              </a:spcBef>
            </a:pPr>
            <a:r>
              <a:rPr lang="en-US" altLang="en-US" sz="2600" dirty="0"/>
              <a:t>The </a:t>
            </a:r>
            <a:r>
              <a:rPr lang="en-US" altLang="en-US" sz="2600" dirty="0" err="1">
                <a:latin typeface="Courier New" panose="02070309020205020404" pitchFamily="49" charset="0"/>
                <a:cs typeface="Courier New" panose="02070309020205020404" pitchFamily="49" charset="0"/>
              </a:rPr>
              <a:t>PersonInfo</a:t>
            </a:r>
            <a:r>
              <a:rPr lang="en-US" altLang="en-US" sz="2600" dirty="0"/>
              <a:t> structure has three members: </a:t>
            </a:r>
            <a:r>
              <a:rPr lang="en-US" altLang="en-US" sz="2600" dirty="0">
                <a:latin typeface="Courier New" panose="02070309020205020404" pitchFamily="49" charset="0"/>
                <a:cs typeface="Courier New" panose="02070309020205020404" pitchFamily="49" charset="0"/>
              </a:rPr>
              <a:t>name</a:t>
            </a:r>
            <a:r>
              <a:rPr lang="en-US" altLang="en-US" sz="2600" dirty="0"/>
              <a:t>, </a:t>
            </a:r>
            <a:r>
              <a:rPr lang="en-US" altLang="en-US" sz="2600" dirty="0">
                <a:latin typeface="Courier New" panose="02070309020205020404" pitchFamily="49" charset="0"/>
                <a:cs typeface="Courier New" panose="02070309020205020404" pitchFamily="49" charset="0"/>
              </a:rPr>
              <a:t>address</a:t>
            </a:r>
            <a:r>
              <a:rPr lang="en-US" altLang="en-US" sz="2600" dirty="0"/>
              <a:t> and </a:t>
            </a:r>
            <a:r>
              <a:rPr lang="en-US" altLang="en-US" sz="2600" dirty="0">
                <a:latin typeface="Courier New" panose="02070309020205020404" pitchFamily="49" charset="0"/>
                <a:cs typeface="Courier New" panose="02070309020205020404" pitchFamily="49" charset="0"/>
              </a:rPr>
              <a:t>city</a:t>
            </a:r>
            <a:r>
              <a:rPr lang="en-US" altLang="en-US" sz="2600" dirty="0"/>
              <a:t>, all </a:t>
            </a:r>
            <a:r>
              <a:rPr lang="en-US" altLang="en-US" sz="2600" dirty="0">
                <a:latin typeface="Courier New" panose="02070309020205020404" pitchFamily="49" charset="0"/>
                <a:cs typeface="Courier New" panose="02070309020205020404" pitchFamily="49" charset="0"/>
              </a:rPr>
              <a:t>string</a:t>
            </a:r>
            <a:r>
              <a:rPr lang="en-US" altLang="en-US" sz="2600" dirty="0"/>
              <a:t>s. Notice the second member of the </a:t>
            </a:r>
            <a:r>
              <a:rPr lang="en-US" altLang="en-US" sz="2600" dirty="0">
                <a:latin typeface="Courier New" panose="02070309020205020404" pitchFamily="49" charset="0"/>
                <a:cs typeface="Courier New" panose="02070309020205020404" pitchFamily="49" charset="0"/>
              </a:rPr>
              <a:t>Student</a:t>
            </a:r>
            <a:r>
              <a:rPr lang="en-US" altLang="en-US" sz="2600" dirty="0"/>
              <a:t> structure, </a:t>
            </a:r>
            <a:r>
              <a:rPr lang="en-US" altLang="en-US" sz="2600" dirty="0" err="1">
                <a:latin typeface="Courier New" panose="02070309020205020404" pitchFamily="49" charset="0"/>
                <a:cs typeface="Courier New" panose="02070309020205020404" pitchFamily="49" charset="0"/>
              </a:rPr>
              <a:t>pdata</a:t>
            </a:r>
            <a:r>
              <a:rPr lang="en-US" altLang="en-US" sz="2600" dirty="0"/>
              <a:t>, is a </a:t>
            </a:r>
            <a:r>
              <a:rPr lang="en-US" altLang="en-US" sz="2600" dirty="0" err="1">
                <a:latin typeface="Courier New" panose="02070309020205020404" pitchFamily="49" charset="0"/>
                <a:cs typeface="Courier New" panose="02070309020205020404" pitchFamily="49" charset="0"/>
              </a:rPr>
              <a:t>PersonInfo</a:t>
            </a:r>
            <a:r>
              <a:rPr lang="en-US" altLang="en-US" sz="2600" dirty="0"/>
              <a:t> structure.</a:t>
            </a:r>
          </a:p>
        </p:txBody>
      </p:sp>
      <p:sp>
        <p:nvSpPr>
          <p:cNvPr id="4" name="Slide Number Placeholder 3">
            <a:extLst>
              <a:ext uri="{FF2B5EF4-FFF2-40B4-BE49-F238E27FC236}">
                <a16:creationId xmlns:a16="http://schemas.microsoft.com/office/drawing/2014/main" id="{EC773181-9025-E89B-5339-7FC78F80412E}"/>
              </a:ext>
            </a:extLst>
          </p:cNvPr>
          <p:cNvSpPr>
            <a:spLocks noGrp="1"/>
          </p:cNvSpPr>
          <p:nvPr>
            <p:ph type="sldNum" sz="quarter" idx="10"/>
          </p:nvPr>
        </p:nvSpPr>
        <p:spPr/>
        <p:txBody>
          <a:bodyPr/>
          <a:lstStyle/>
          <a:p>
            <a:fld id="{549FA642-220F-4C96-A3D5-8D9EECDF4145}" type="slidenum">
              <a:rPr lang="en-US" altLang="en-US" smtClean="0"/>
              <a:pPr/>
              <a:t>26</a:t>
            </a:fld>
            <a:endParaRPr lang="en-US" altLang="en-US" dirty="0"/>
          </a:p>
        </p:txBody>
      </p:sp>
    </p:spTree>
    <p:extLst>
      <p:ext uri="{BB962C8B-B14F-4D97-AF65-F5344CB8AC3E}">
        <p14:creationId xmlns:p14="http://schemas.microsoft.com/office/powerpoint/2010/main" val="371101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Members of Nested Structures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Use the dot operator multiple times to refer to fields of nested structures.</a:t>
            </a:r>
          </a:p>
          <a:p>
            <a:r>
              <a:rPr lang="en-US" altLang="en-US" dirty="0">
                <a:solidFill>
                  <a:srgbClr val="000000"/>
                </a:solidFill>
              </a:rPr>
              <a:t>The following statements show examples of accessing members of the </a:t>
            </a:r>
            <a:r>
              <a:rPr lang="en-US" altLang="en-US" dirty="0" err="1">
                <a:solidFill>
                  <a:srgbClr val="000000"/>
                </a:solidFill>
                <a:latin typeface="Courier New" panose="02070309020205020404" pitchFamily="49" charset="0"/>
                <a:cs typeface="Courier New" panose="02070309020205020404" pitchFamily="49" charset="0"/>
              </a:rPr>
              <a:t>pData</a:t>
            </a:r>
            <a:r>
              <a:rPr lang="en-US" altLang="en-US" dirty="0">
                <a:solidFill>
                  <a:srgbClr val="000000"/>
                </a:solidFill>
              </a:rPr>
              <a:t> variable, which is inside </a:t>
            </a:r>
            <a:r>
              <a:rPr lang="en-US" altLang="en-US" dirty="0" err="1">
                <a:solidFill>
                  <a:srgbClr val="000000"/>
                </a:solidFill>
                <a:latin typeface="Courier New" panose="02070309020205020404" pitchFamily="49" charset="0"/>
                <a:cs typeface="Courier New" panose="02070309020205020404" pitchFamily="49" charset="0"/>
              </a:rPr>
              <a:t>stu</a:t>
            </a:r>
            <a:r>
              <a:rPr lang="en-US" altLang="en-US" dirty="0">
                <a:solidFill>
                  <a:srgbClr val="000000"/>
                </a:solidFill>
              </a:rPr>
              <a:t>:</a:t>
            </a:r>
          </a:p>
          <a:p>
            <a:pPr marL="741600" indent="0">
              <a:spcBef>
                <a:spcPts val="1200"/>
              </a:spcBef>
              <a:buNone/>
            </a:pPr>
            <a:r>
              <a:rPr lang="en-US" altLang="en-US" sz="2800" dirty="0">
                <a:solidFill>
                  <a:srgbClr val="000000"/>
                </a:solidFill>
                <a:latin typeface="Courier New" panose="02070309020205020404" pitchFamily="49" charset="0"/>
              </a:rPr>
              <a:t>Student </a:t>
            </a:r>
            <a:r>
              <a:rPr lang="en-US" altLang="en-US" sz="2800" dirty="0" err="1">
                <a:solidFill>
                  <a:srgbClr val="000000"/>
                </a:solidFill>
                <a:latin typeface="Courier New" panose="02070309020205020404" pitchFamily="49" charset="0"/>
              </a:rPr>
              <a:t>stu</a:t>
            </a:r>
            <a:r>
              <a:rPr lang="en-US" altLang="en-US" sz="2800" dirty="0">
                <a:solidFill>
                  <a:srgbClr val="000000"/>
                </a:solidFill>
                <a:latin typeface="Courier New" panose="02070309020205020404" pitchFamily="49" charset="0"/>
              </a:rPr>
              <a:t>;</a:t>
            </a:r>
          </a:p>
          <a:p>
            <a:pPr marL="1029600" lvl="1">
              <a:buNone/>
            </a:pPr>
            <a:r>
              <a:rPr lang="en-US" altLang="en-US" dirty="0">
                <a:solidFill>
                  <a:srgbClr val="000000"/>
                </a:solidFill>
                <a:latin typeface="Courier New" panose="02070309020205020404" pitchFamily="49" charset="0"/>
              </a:rPr>
              <a:t>stu.pData.name = "Joanne";</a:t>
            </a:r>
          </a:p>
          <a:p>
            <a:pPr marL="1029600" lvl="1">
              <a:buNone/>
            </a:pPr>
            <a:r>
              <a:rPr lang="en-US" altLang="en-US" dirty="0" err="1">
                <a:solidFill>
                  <a:srgbClr val="000000"/>
                </a:solidFill>
                <a:latin typeface="Courier New" panose="02070309020205020404" pitchFamily="49" charset="0"/>
              </a:rPr>
              <a:t>stu.pData.city</a:t>
            </a:r>
            <a:r>
              <a:rPr lang="en-US" altLang="en-US" dirty="0">
                <a:solidFill>
                  <a:srgbClr val="000000"/>
                </a:solidFill>
                <a:latin typeface="Courier New" panose="02070309020205020404" pitchFamily="49" charset="0"/>
              </a:rPr>
              <a:t> = "Tulsa";</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4A82E722-96D6-4AD2-69F3-41FDCE677617}"/>
              </a:ext>
            </a:extLst>
          </p:cNvPr>
          <p:cNvSpPr>
            <a:spLocks noGrp="1"/>
          </p:cNvSpPr>
          <p:nvPr>
            <p:ph type="sldNum" sz="quarter" idx="10"/>
          </p:nvPr>
        </p:nvSpPr>
        <p:spPr/>
        <p:txBody>
          <a:bodyPr/>
          <a:lstStyle/>
          <a:p>
            <a:fld id="{549FA642-220F-4C96-A3D5-8D9EECDF4145}" type="slidenum">
              <a:rPr lang="en-US" altLang="en-US" smtClean="0"/>
              <a:pPr/>
              <a:t>27</a:t>
            </a:fld>
            <a:endParaRPr lang="en-US" altLang="en-US" dirty="0"/>
          </a:p>
        </p:txBody>
      </p:sp>
    </p:spTree>
    <p:extLst>
      <p:ext uri="{BB962C8B-B14F-4D97-AF65-F5344CB8AC3E}">
        <p14:creationId xmlns:p14="http://schemas.microsoft.com/office/powerpoint/2010/main" val="707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Structures as Function Arguments</a:t>
            </a:r>
            <a:endParaRPr lang="en-IN" dirty="0"/>
          </a:p>
        </p:txBody>
      </p:sp>
      <p:sp>
        <p:nvSpPr>
          <p:cNvPr id="3" name="Content Placeholder 2"/>
          <p:cNvSpPr>
            <a:spLocks noGrp="1"/>
          </p:cNvSpPr>
          <p:nvPr>
            <p:ph idx="1"/>
          </p:nvPr>
        </p:nvSpPr>
        <p:spPr/>
        <p:txBody>
          <a:bodyPr/>
          <a:lstStyle/>
          <a:p>
            <a:pPr>
              <a:lnSpc>
                <a:spcPct val="85000"/>
              </a:lnSpc>
            </a:pPr>
            <a:r>
              <a:rPr lang="en-US" altLang="en-US" sz="2800" dirty="0">
                <a:solidFill>
                  <a:srgbClr val="000000"/>
                </a:solidFill>
              </a:rPr>
              <a:t>Like other variables, the individual members of a structure variable may be used as function arguments:</a:t>
            </a:r>
          </a:p>
          <a:p>
            <a:pPr marL="738000" indent="0">
              <a:lnSpc>
                <a:spcPct val="85000"/>
              </a:lnSpc>
              <a:buNone/>
            </a:pPr>
            <a:r>
              <a:rPr lang="en-US" altLang="en-US" sz="2600" dirty="0">
                <a:solidFill>
                  <a:srgbClr val="000000"/>
                </a:solidFill>
                <a:latin typeface="Courier New" panose="02070309020205020404" pitchFamily="49" charset="0"/>
              </a:rPr>
              <a:t>computeGPA(stu.gpa);</a:t>
            </a:r>
          </a:p>
          <a:p>
            <a:pPr>
              <a:lnSpc>
                <a:spcPct val="85000"/>
              </a:lnSpc>
            </a:pPr>
            <a:r>
              <a:rPr lang="en-US" altLang="en-US" sz="2800" dirty="0">
                <a:solidFill>
                  <a:srgbClr val="000000"/>
                </a:solidFill>
              </a:rPr>
              <a:t>May pass entire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 to functions:</a:t>
            </a:r>
          </a:p>
          <a:p>
            <a:pPr marL="738000" indent="0">
              <a:lnSpc>
                <a:spcPct val="85000"/>
              </a:lnSpc>
              <a:buNone/>
            </a:pPr>
            <a:r>
              <a:rPr lang="en-US" altLang="en-US" sz="2600" dirty="0">
                <a:solidFill>
                  <a:srgbClr val="000000"/>
                </a:solidFill>
                <a:latin typeface="Courier New" panose="02070309020205020404" pitchFamily="49" charset="0"/>
              </a:rPr>
              <a:t>showData(stu);</a:t>
            </a:r>
          </a:p>
          <a:p>
            <a:pPr>
              <a:lnSpc>
                <a:spcPct val="85000"/>
              </a:lnSpc>
            </a:pPr>
            <a:r>
              <a:rPr lang="en-US" altLang="en-US" sz="2800" dirty="0">
                <a:solidFill>
                  <a:srgbClr val="000000"/>
                </a:solidFill>
              </a:rPr>
              <a:t>Structures, like all variables, are normally passed by value into a function. Can use reference parameter if function needs to modify contents of structure variable</a:t>
            </a:r>
          </a:p>
        </p:txBody>
      </p:sp>
      <p:sp>
        <p:nvSpPr>
          <p:cNvPr id="4" name="Slide Number Placeholder 3">
            <a:extLst>
              <a:ext uri="{FF2B5EF4-FFF2-40B4-BE49-F238E27FC236}">
                <a16:creationId xmlns:a16="http://schemas.microsoft.com/office/drawing/2014/main" id="{26CA7288-66FF-0D94-D085-900C734BD7C0}"/>
              </a:ext>
            </a:extLst>
          </p:cNvPr>
          <p:cNvSpPr>
            <a:spLocks noGrp="1"/>
          </p:cNvSpPr>
          <p:nvPr>
            <p:ph type="sldNum" sz="quarter" idx="10"/>
          </p:nvPr>
        </p:nvSpPr>
        <p:spPr/>
        <p:txBody>
          <a:bodyPr/>
          <a:lstStyle/>
          <a:p>
            <a:fld id="{549FA642-220F-4C96-A3D5-8D9EECDF4145}" type="slidenum">
              <a:rPr lang="en-US" altLang="en-US" smtClean="0"/>
              <a:pPr/>
              <a:t>28</a:t>
            </a:fld>
            <a:endParaRPr lang="en-US" altLang="en-US" dirty="0"/>
          </a:p>
        </p:txBody>
      </p:sp>
    </p:spTree>
    <p:extLst>
      <p:ext uri="{BB962C8B-B14F-4D97-AF65-F5344CB8AC3E}">
        <p14:creationId xmlns:p14="http://schemas.microsoft.com/office/powerpoint/2010/main" val="2165824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Excerpts from Program 11-6</a:t>
            </a:r>
            <a:endParaRPr lang="en-IN" dirty="0"/>
          </a:p>
        </p:txBody>
      </p:sp>
      <p:sp>
        <p:nvSpPr>
          <p:cNvPr id="3" name="Content Placeholder 2">
            <a:extLst>
              <a:ext uri="{FF2B5EF4-FFF2-40B4-BE49-F238E27FC236}">
                <a16:creationId xmlns:a16="http://schemas.microsoft.com/office/drawing/2014/main" id="{D3AF8AE3-E93D-8FF3-603D-B8A58AD4793B}"/>
              </a:ext>
            </a:extLst>
          </p:cNvPr>
          <p:cNvSpPr>
            <a:spLocks noGrp="1"/>
          </p:cNvSpPr>
          <p:nvPr>
            <p:ph idx="1"/>
          </p:nvPr>
        </p:nvSpPr>
        <p:spPr/>
        <p:txBody>
          <a:bodyPr/>
          <a:lstStyle/>
          <a:p>
            <a:r>
              <a:rPr lang="en-US" dirty="0"/>
              <a:t>Following example shows that </a:t>
            </a:r>
            <a:r>
              <a:rPr lang="en-US" dirty="0">
                <a:latin typeface="Courier New" panose="02070309020205020404" pitchFamily="49" charset="0"/>
                <a:cs typeface="Courier New" panose="02070309020205020404" pitchFamily="49" charset="0"/>
              </a:rPr>
              <a:t>struct</a:t>
            </a:r>
            <a:r>
              <a:rPr lang="en-US" dirty="0"/>
              <a:t> argument </a:t>
            </a:r>
            <a:r>
              <a:rPr lang="en-US" dirty="0">
                <a:latin typeface="Courier New" panose="02070309020205020404" pitchFamily="49" charset="0"/>
                <a:cs typeface="Courier New" panose="02070309020205020404" pitchFamily="49" charset="0"/>
              </a:rPr>
              <a:t>p</a:t>
            </a:r>
            <a:r>
              <a:rPr lang="en-US" dirty="0">
                <a:cs typeface="Courier New" panose="02070309020205020404" pitchFamily="49" charset="0"/>
              </a:rPr>
              <a:t> </a:t>
            </a:r>
            <a:r>
              <a:rPr lang="en-US" dirty="0"/>
              <a:t>is passed by value to </a:t>
            </a:r>
            <a:r>
              <a:rPr lang="en-US" dirty="0" err="1">
                <a:latin typeface="Courier New" panose="02070309020205020404" pitchFamily="49" charset="0"/>
                <a:cs typeface="Courier New" panose="02070309020205020404" pitchFamily="49" charset="0"/>
              </a:rPr>
              <a:t>showItem</a:t>
            </a:r>
            <a:r>
              <a:rPr lang="en-US" dirty="0"/>
              <a:t> function</a:t>
            </a:r>
          </a:p>
        </p:txBody>
      </p:sp>
      <p:pic>
        <p:nvPicPr>
          <p:cNvPr id="4" name="Picture 3" descr="The screenshot shows the program to display the structures as function arguments. The structure tag struct InventoryItem consists of members such as part number, item description, units on hand, and unit price. The function showItem (InventoryItem p) takes the struct as a function argument. The function displays the statements for the part number, description, units on hand, and price."/>
          <p:cNvPicPr>
            <a:picLocks noChangeAspect="1"/>
          </p:cNvPicPr>
          <p:nvPr/>
        </p:nvPicPr>
        <p:blipFill>
          <a:blip r:embed="rId2"/>
          <a:stretch>
            <a:fillRect/>
          </a:stretch>
        </p:blipFill>
        <p:spPr>
          <a:xfrm>
            <a:off x="2145544" y="2103120"/>
            <a:ext cx="7900913" cy="4754880"/>
          </a:xfrm>
          <a:prstGeom prst="rect">
            <a:avLst/>
          </a:prstGeom>
        </p:spPr>
      </p:pic>
      <p:sp>
        <p:nvSpPr>
          <p:cNvPr id="5" name="Slide Number Placeholder 4">
            <a:extLst>
              <a:ext uri="{FF2B5EF4-FFF2-40B4-BE49-F238E27FC236}">
                <a16:creationId xmlns:a16="http://schemas.microsoft.com/office/drawing/2014/main" id="{87125BF6-2877-66D7-5CEA-3E773AF9B2C8}"/>
              </a:ext>
            </a:extLst>
          </p:cNvPr>
          <p:cNvSpPr>
            <a:spLocks noGrp="1"/>
          </p:cNvSpPr>
          <p:nvPr>
            <p:ph type="sldNum" sz="quarter" idx="10"/>
          </p:nvPr>
        </p:nvSpPr>
        <p:spPr/>
        <p:txBody>
          <a:bodyPr/>
          <a:lstStyle/>
          <a:p>
            <a:fld id="{549FA642-220F-4C96-A3D5-8D9EECDF4145}" type="slidenum">
              <a:rPr lang="en-US" altLang="en-US" smtClean="0"/>
              <a:pPr/>
              <a:t>29</a:t>
            </a:fld>
            <a:endParaRPr lang="en-US" altLang="en-US" dirty="0"/>
          </a:p>
        </p:txBody>
      </p:sp>
    </p:spTree>
    <p:extLst>
      <p:ext uri="{BB962C8B-B14F-4D97-AF65-F5344CB8AC3E}">
        <p14:creationId xmlns:p14="http://schemas.microsoft.com/office/powerpoint/2010/main" val="120145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Abstraction and Data Types</a:t>
            </a:r>
            <a:endParaRPr lang="en-IN" dirty="0"/>
          </a:p>
        </p:txBody>
      </p:sp>
      <p:sp>
        <p:nvSpPr>
          <p:cNvPr id="3" name="Content Placeholder 2"/>
          <p:cNvSpPr>
            <a:spLocks noGrp="1"/>
          </p:cNvSpPr>
          <p:nvPr>
            <p:ph idx="1"/>
          </p:nvPr>
        </p:nvSpPr>
        <p:spPr/>
        <p:txBody>
          <a:bodyPr/>
          <a:lstStyle/>
          <a:p>
            <a:r>
              <a:rPr lang="en-US" altLang="en-US" b="1" dirty="0">
                <a:solidFill>
                  <a:srgbClr val="000000"/>
                </a:solidFill>
              </a:rPr>
              <a:t>Abstraction</a:t>
            </a:r>
            <a:r>
              <a:rPr lang="en-US" altLang="en-US" dirty="0">
                <a:solidFill>
                  <a:srgbClr val="000000"/>
                </a:solidFill>
              </a:rPr>
              <a:t>: is a general model of something. It is a definition that captures general characteristics of an object without details</a:t>
            </a:r>
          </a:p>
          <a:p>
            <a:pPr lvl="1"/>
            <a:r>
              <a:rPr lang="en-US" altLang="en-US" b="1" dirty="0">
                <a:solidFill>
                  <a:srgbClr val="000000"/>
                </a:solidFill>
              </a:rPr>
              <a:t>Example:</a:t>
            </a:r>
            <a:r>
              <a:rPr lang="en-US" altLang="en-US" dirty="0">
                <a:solidFill>
                  <a:srgbClr val="000000"/>
                </a:solidFill>
              </a:rPr>
              <a:t> An abstract triangle is a 3-sided polygon. A specific triangle may be scalene, isosceles, or equilateral</a:t>
            </a:r>
          </a:p>
          <a:p>
            <a:r>
              <a:rPr lang="en-US" altLang="en-US" b="1" dirty="0">
                <a:solidFill>
                  <a:srgbClr val="000000"/>
                </a:solidFill>
              </a:rPr>
              <a:t>Data Type</a:t>
            </a:r>
            <a:r>
              <a:rPr lang="en-US" altLang="en-US" dirty="0">
                <a:solidFill>
                  <a:srgbClr val="000000"/>
                </a:solidFill>
              </a:rPr>
              <a:t> </a:t>
            </a:r>
            <a:r>
              <a:rPr lang="en-US" altLang="en-US" spc="-30" dirty="0">
                <a:solidFill>
                  <a:srgbClr val="000000"/>
                </a:solidFill>
              </a:rPr>
              <a:t>defines the values (range or domain) that can be stored in a variable and the operations that can be performed on it. For example:</a:t>
            </a:r>
          </a:p>
          <a:p>
            <a:pPr lvl="1"/>
            <a:r>
              <a:rPr lang="en-US" altLang="en-US" b="1" dirty="0">
                <a:solidFill>
                  <a:srgbClr val="000000"/>
                </a:solidFill>
                <a:latin typeface="Courier New" panose="02070309020205020404" pitchFamily="49" charset="0"/>
                <a:cs typeface="Courier New" panose="02070309020205020404" pitchFamily="49" charset="0"/>
              </a:rPr>
              <a:t>short int</a:t>
            </a:r>
            <a:r>
              <a:rPr lang="en-US" altLang="en-US" dirty="0">
                <a:solidFill>
                  <a:srgbClr val="000000"/>
                </a:solidFill>
              </a:rPr>
              <a:t> data type range of values is −32,768 to +32,767.</a:t>
            </a:r>
          </a:p>
          <a:p>
            <a:r>
              <a:rPr lang="en-US" altLang="en-US" dirty="0">
                <a:solidFill>
                  <a:srgbClr val="000000"/>
                </a:solidFill>
              </a:rPr>
              <a:t>Data types also define what values a variable may not hold.</a:t>
            </a:r>
          </a:p>
          <a:p>
            <a:pPr lvl="1"/>
            <a:r>
              <a:rPr lang="en-US" altLang="en-US" b="1" dirty="0">
                <a:solidFill>
                  <a:srgbClr val="000000"/>
                </a:solidFill>
              </a:rPr>
              <a:t>integer</a:t>
            </a:r>
            <a:r>
              <a:rPr lang="en-US" altLang="en-US" dirty="0">
                <a:solidFill>
                  <a:srgbClr val="000000"/>
                </a:solidFill>
              </a:rPr>
              <a:t> variables may not be used to hold fractional numbers.</a:t>
            </a:r>
          </a:p>
        </p:txBody>
      </p:sp>
      <p:sp>
        <p:nvSpPr>
          <p:cNvPr id="4" name="Slide Number Placeholder 3">
            <a:extLst>
              <a:ext uri="{FF2B5EF4-FFF2-40B4-BE49-F238E27FC236}">
                <a16:creationId xmlns:a16="http://schemas.microsoft.com/office/drawing/2014/main" id="{44EA4BD9-511B-5EF5-687B-5FC1A9C84926}"/>
              </a:ext>
            </a:extLst>
          </p:cNvPr>
          <p:cNvSpPr>
            <a:spLocks noGrp="1"/>
          </p:cNvSpPr>
          <p:nvPr>
            <p:ph type="sldNum" sz="quarter" idx="10"/>
          </p:nvPr>
        </p:nvSpPr>
        <p:spPr/>
        <p:txBody>
          <a:bodyPr/>
          <a:lstStyle/>
          <a:p>
            <a:fld id="{549FA642-220F-4C96-A3D5-8D9EECDF4145}" type="slidenum">
              <a:rPr lang="en-US" altLang="en-US" smtClean="0"/>
              <a:pPr/>
              <a:t>3</a:t>
            </a:fld>
            <a:endParaRPr lang="en-US" altLang="en-US" dirty="0"/>
          </a:p>
        </p:txBody>
      </p:sp>
    </p:spTree>
    <p:extLst>
      <p:ext uri="{BB962C8B-B14F-4D97-AF65-F5344CB8AC3E}">
        <p14:creationId xmlns:p14="http://schemas.microsoft.com/office/powerpoint/2010/main" val="3700387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4400" dirty="0"/>
              <a:t>Structures as Function Arguments - Notes</a:t>
            </a:r>
            <a:endParaRPr lang="en-IN" sz="4400" dirty="0"/>
          </a:p>
        </p:txBody>
      </p:sp>
      <p:sp>
        <p:nvSpPr>
          <p:cNvPr id="3" name="Content Placeholder 2"/>
          <p:cNvSpPr>
            <a:spLocks noGrp="1"/>
          </p:cNvSpPr>
          <p:nvPr>
            <p:ph idx="1"/>
          </p:nvPr>
        </p:nvSpPr>
        <p:spPr/>
        <p:txBody>
          <a:bodyPr/>
          <a:lstStyle/>
          <a:p>
            <a:pPr>
              <a:lnSpc>
                <a:spcPct val="85000"/>
              </a:lnSpc>
            </a:pPr>
            <a:r>
              <a:rPr lang="en-US" altLang="en-US" dirty="0">
                <a:solidFill>
                  <a:srgbClr val="000000"/>
                </a:solidFill>
              </a:rPr>
              <a:t>Using value parameter for structure can slow down a program, waste space</a:t>
            </a:r>
            <a:endParaRPr lang="en-US" altLang="en-US" dirty="0">
              <a:solidFill>
                <a:srgbClr val="000000"/>
              </a:solidFill>
              <a:latin typeface="Courier New" panose="02070309020205020404" pitchFamily="49" charset="0"/>
            </a:endParaRPr>
          </a:p>
          <a:p>
            <a:pPr>
              <a:lnSpc>
                <a:spcPct val="85000"/>
              </a:lnSpc>
            </a:pPr>
            <a:r>
              <a:rPr lang="en-US" altLang="en-US" dirty="0">
                <a:solidFill>
                  <a:srgbClr val="000000"/>
                </a:solidFill>
              </a:rPr>
              <a:t>Using a reference parameter will speed up program, but function may change data in structure</a:t>
            </a:r>
            <a:endParaRPr lang="en-US" altLang="en-US" dirty="0">
              <a:solidFill>
                <a:srgbClr val="000000"/>
              </a:solidFill>
              <a:latin typeface="Courier New" panose="02070309020205020404" pitchFamily="49" charset="0"/>
            </a:endParaRPr>
          </a:p>
          <a:p>
            <a:pPr>
              <a:lnSpc>
                <a:spcPct val="85000"/>
              </a:lnSpc>
            </a:pPr>
            <a:r>
              <a:rPr lang="en-US" altLang="en-US" dirty="0">
                <a:solidFill>
                  <a:srgbClr val="000000"/>
                </a:solidFill>
              </a:rPr>
              <a:t>Using a </a:t>
            </a:r>
            <a:r>
              <a:rPr lang="en-US" altLang="en-US" dirty="0">
                <a:solidFill>
                  <a:srgbClr val="000000"/>
                </a:solidFill>
                <a:latin typeface="Courier New" panose="02070309020205020404" pitchFamily="49" charset="0"/>
              </a:rPr>
              <a:t>const</a:t>
            </a:r>
            <a:r>
              <a:rPr lang="en-US" altLang="en-US" dirty="0">
                <a:solidFill>
                  <a:srgbClr val="000000"/>
                </a:solidFill>
              </a:rPr>
              <a:t> reference parameter allows read-only access to reference parameter, does not waste space, speed</a:t>
            </a:r>
          </a:p>
        </p:txBody>
      </p:sp>
      <p:sp>
        <p:nvSpPr>
          <p:cNvPr id="4" name="Slide Number Placeholder 3">
            <a:extLst>
              <a:ext uri="{FF2B5EF4-FFF2-40B4-BE49-F238E27FC236}">
                <a16:creationId xmlns:a16="http://schemas.microsoft.com/office/drawing/2014/main" id="{CDB58C69-9D0E-3402-EA57-948C7B3B24BA}"/>
              </a:ext>
            </a:extLst>
          </p:cNvPr>
          <p:cNvSpPr>
            <a:spLocks noGrp="1"/>
          </p:cNvSpPr>
          <p:nvPr>
            <p:ph type="sldNum" sz="quarter" idx="10"/>
          </p:nvPr>
        </p:nvSpPr>
        <p:spPr/>
        <p:txBody>
          <a:bodyPr/>
          <a:lstStyle/>
          <a:p>
            <a:fld id="{549FA642-220F-4C96-A3D5-8D9EECDF4145}" type="slidenum">
              <a:rPr lang="en-US" altLang="en-US" smtClean="0"/>
              <a:pPr/>
              <a:t>30</a:t>
            </a:fld>
            <a:endParaRPr lang="en-US" altLang="en-US" dirty="0"/>
          </a:p>
        </p:txBody>
      </p:sp>
    </p:spTree>
    <p:extLst>
      <p:ext uri="{BB962C8B-B14F-4D97-AF65-F5344CB8AC3E}">
        <p14:creationId xmlns:p14="http://schemas.microsoft.com/office/powerpoint/2010/main" val="130107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Revised </a:t>
            </a:r>
            <a:r>
              <a:rPr lang="en-US" altLang="en-US" dirty="0">
                <a:latin typeface="Courier New" panose="02070309020205020404" pitchFamily="49" charset="0"/>
              </a:rPr>
              <a:t>showItem</a:t>
            </a:r>
            <a:r>
              <a:rPr lang="en-US" altLang="en-US" dirty="0"/>
              <a:t> Function</a:t>
            </a:r>
            <a:endParaRPr lang="en-IN" dirty="0"/>
          </a:p>
        </p:txBody>
      </p:sp>
      <p:sp>
        <p:nvSpPr>
          <p:cNvPr id="3" name="Content Placeholder 2">
            <a:extLst>
              <a:ext uri="{FF2B5EF4-FFF2-40B4-BE49-F238E27FC236}">
                <a16:creationId xmlns:a16="http://schemas.microsoft.com/office/drawing/2014/main" id="{04D8D8FD-2D55-CEC2-50BB-6E1C0D3F34D7}"/>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showItem</a:t>
            </a:r>
            <a:r>
              <a:rPr lang="en-US" dirty="0"/>
              <a:t> function is shown here, modified to use a constant reference parameter.</a:t>
            </a:r>
          </a:p>
          <a:p>
            <a:r>
              <a:rPr lang="en-US" dirty="0"/>
              <a:t>This version of the function is more efficient than the original version because the amount of time and memory consumed in the function call is reduced.</a:t>
            </a:r>
          </a:p>
        </p:txBody>
      </p:sp>
      <p:pic>
        <p:nvPicPr>
          <p:cNvPr id="4" name="Picture 3" descr="The screenshot displays the program for the structures as function arguments using the reference parameter. The function showItem (InventoryItem ampersand p) takes the struct as a function argument. The function displays the statements for the part number, description, units on hand, and pr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44" y="3429000"/>
            <a:ext cx="100861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F1A21F5-D273-7835-340B-632E2A6A8DC5}"/>
              </a:ext>
            </a:extLst>
          </p:cNvPr>
          <p:cNvSpPr>
            <a:spLocks noGrp="1"/>
          </p:cNvSpPr>
          <p:nvPr>
            <p:ph type="sldNum" sz="quarter" idx="10"/>
          </p:nvPr>
        </p:nvSpPr>
        <p:spPr/>
        <p:txBody>
          <a:bodyPr/>
          <a:lstStyle/>
          <a:p>
            <a:fld id="{549FA642-220F-4C96-A3D5-8D9EECDF4145}" type="slidenum">
              <a:rPr lang="en-US" altLang="en-US" smtClean="0"/>
              <a:pPr/>
              <a:t>31</a:t>
            </a:fld>
            <a:endParaRPr lang="en-US" altLang="en-US" dirty="0"/>
          </a:p>
        </p:txBody>
      </p:sp>
    </p:spTree>
    <p:extLst>
      <p:ext uri="{BB962C8B-B14F-4D97-AF65-F5344CB8AC3E}">
        <p14:creationId xmlns:p14="http://schemas.microsoft.com/office/powerpoint/2010/main" val="2674956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Returning a Structure from a Function</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Just as functions can be written to return an </a:t>
            </a:r>
            <a:r>
              <a:rPr lang="en-US" altLang="en-US" dirty="0">
                <a:solidFill>
                  <a:srgbClr val="000000"/>
                </a:solidFill>
                <a:latin typeface="Courier New" panose="02070309020205020404" pitchFamily="49" charset="0"/>
              </a:rPr>
              <a:t>int</a:t>
            </a:r>
            <a:r>
              <a:rPr lang="en-US" altLang="en-US" dirty="0">
                <a:solidFill>
                  <a:srgbClr val="000000"/>
                </a:solidFill>
              </a:rPr>
              <a:t>, </a:t>
            </a:r>
            <a:r>
              <a:rPr lang="en-US" altLang="en-US" dirty="0">
                <a:solidFill>
                  <a:srgbClr val="000000"/>
                </a:solidFill>
                <a:latin typeface="Courier New" panose="02070309020205020404" pitchFamily="49" charset="0"/>
              </a:rPr>
              <a:t>long</a:t>
            </a:r>
            <a:r>
              <a:rPr lang="en-US" altLang="en-US" dirty="0">
                <a:solidFill>
                  <a:srgbClr val="000000"/>
                </a:solidFill>
              </a:rPr>
              <a:t>, </a:t>
            </a:r>
            <a:r>
              <a:rPr lang="en-US" altLang="en-US" dirty="0">
                <a:solidFill>
                  <a:srgbClr val="000000"/>
                </a:solidFill>
                <a:latin typeface="Courier New" panose="02070309020205020404" pitchFamily="49" charset="0"/>
              </a:rPr>
              <a:t>double</a:t>
            </a:r>
            <a:r>
              <a:rPr lang="en-US" altLang="en-US" dirty="0">
                <a:solidFill>
                  <a:srgbClr val="000000"/>
                </a:solidFill>
              </a:rPr>
              <a:t>, or other data type, they can also be designed to return a </a:t>
            </a:r>
            <a:r>
              <a:rPr lang="en-US" altLang="en-US" dirty="0">
                <a:solidFill>
                  <a:srgbClr val="000000"/>
                </a:solidFill>
                <a:latin typeface="Courier New" panose="02070309020205020404" pitchFamily="49" charset="0"/>
              </a:rPr>
              <a:t>struct</a:t>
            </a:r>
            <a:r>
              <a:rPr lang="en-US" altLang="en-US" dirty="0">
                <a:solidFill>
                  <a:srgbClr val="000000"/>
                </a:solidFill>
              </a:rPr>
              <a:t>:</a:t>
            </a:r>
          </a:p>
          <a:p>
            <a:pPr indent="0">
              <a:buNone/>
              <a:tabLst>
                <a:tab pos="5715000" algn="l"/>
              </a:tabLst>
            </a:pPr>
            <a:r>
              <a:rPr lang="en-US" altLang="en-US" sz="2400" dirty="0">
                <a:solidFill>
                  <a:srgbClr val="000000"/>
                </a:solidFill>
                <a:latin typeface="Courier New" panose="02070309020205020404" pitchFamily="49" charset="0"/>
              </a:rPr>
              <a:t>Student getStudentData(); 	// prototype</a:t>
            </a:r>
          </a:p>
          <a:p>
            <a:pPr marL="346075" lvl="1" indent="-1588">
              <a:buNone/>
              <a:tabLst>
                <a:tab pos="5715000" algn="l"/>
              </a:tabLst>
            </a:pPr>
            <a:r>
              <a:rPr lang="en-US" altLang="en-US" sz="2400" dirty="0">
                <a:solidFill>
                  <a:srgbClr val="000000"/>
                </a:solidFill>
                <a:latin typeface="Courier New" panose="02070309020205020404" pitchFamily="49" charset="0"/>
              </a:rPr>
              <a:t>stu1 = getStudentData(); 	// call</a:t>
            </a:r>
          </a:p>
          <a:p>
            <a:pPr>
              <a:spcBef>
                <a:spcPts val="3600"/>
              </a:spcBef>
            </a:pPr>
            <a:r>
              <a:rPr lang="en-US" altLang="en-US" dirty="0">
                <a:solidFill>
                  <a:srgbClr val="000000"/>
                </a:solidFill>
              </a:rPr>
              <a:t>When a function returns a </a:t>
            </a:r>
            <a:r>
              <a:rPr lang="en-US" altLang="en-US" dirty="0">
                <a:solidFill>
                  <a:srgbClr val="000000"/>
                </a:solidFill>
                <a:latin typeface="Courier New" panose="02070309020205020404" pitchFamily="49" charset="0"/>
              </a:rPr>
              <a:t>struct</a:t>
            </a:r>
            <a:r>
              <a:rPr lang="en-US" altLang="en-US" dirty="0">
                <a:solidFill>
                  <a:srgbClr val="000000"/>
                </a:solidFill>
              </a:rPr>
              <a:t>, it is always necessary for the function to have a local </a:t>
            </a:r>
            <a:r>
              <a:rPr lang="en-US" altLang="en-US" dirty="0">
                <a:solidFill>
                  <a:srgbClr val="000000"/>
                </a:solidFill>
                <a:latin typeface="Courier New" panose="02070309020205020404" pitchFamily="49" charset="0"/>
              </a:rPr>
              <a:t>struct</a:t>
            </a:r>
            <a:r>
              <a:rPr lang="en-US" altLang="en-US" dirty="0">
                <a:solidFill>
                  <a:srgbClr val="000000"/>
                </a:solidFill>
              </a:rPr>
              <a:t> variable to hold the member values that are to be returned. Function must define a local </a:t>
            </a:r>
            <a:r>
              <a:rPr lang="en-US" altLang="en-US" dirty="0">
                <a:solidFill>
                  <a:srgbClr val="000000"/>
                </a:solidFill>
                <a:latin typeface="Courier New" panose="02070309020205020404" pitchFamily="49" charset="0"/>
              </a:rPr>
              <a:t>struct</a:t>
            </a:r>
            <a:r>
              <a:rPr lang="en-US" altLang="en-US" dirty="0">
                <a:solidFill>
                  <a:srgbClr val="000000"/>
                </a:solidFill>
              </a:rPr>
              <a:t> variable:</a:t>
            </a:r>
          </a:p>
          <a:p>
            <a:pPr lvl="1"/>
            <a:r>
              <a:rPr lang="en-US" altLang="en-US" dirty="0">
                <a:solidFill>
                  <a:srgbClr val="000000"/>
                </a:solidFill>
              </a:rPr>
              <a:t>for internal use</a:t>
            </a:r>
          </a:p>
          <a:p>
            <a:pPr lvl="1"/>
            <a:r>
              <a:rPr lang="en-US" altLang="en-US" dirty="0">
                <a:solidFill>
                  <a:srgbClr val="000000"/>
                </a:solidFill>
              </a:rPr>
              <a:t>for use with </a:t>
            </a:r>
            <a:r>
              <a:rPr lang="en-US" altLang="en-US" dirty="0">
                <a:solidFill>
                  <a:srgbClr val="000000"/>
                </a:solidFill>
                <a:latin typeface="Courier New" panose="02070309020205020404" pitchFamily="49" charset="0"/>
              </a:rPr>
              <a:t>return</a:t>
            </a:r>
            <a:r>
              <a:rPr lang="en-US" altLang="en-US" dirty="0">
                <a:solidFill>
                  <a:srgbClr val="000000"/>
                </a:solidFill>
              </a:rPr>
              <a:t> statement</a:t>
            </a:r>
          </a:p>
        </p:txBody>
      </p:sp>
      <p:sp>
        <p:nvSpPr>
          <p:cNvPr id="4" name="Slide Number Placeholder 3">
            <a:extLst>
              <a:ext uri="{FF2B5EF4-FFF2-40B4-BE49-F238E27FC236}">
                <a16:creationId xmlns:a16="http://schemas.microsoft.com/office/drawing/2014/main" id="{1D6B6DDE-9EDA-3A90-9D94-C26CA8628EAE}"/>
              </a:ext>
            </a:extLst>
          </p:cNvPr>
          <p:cNvSpPr>
            <a:spLocks noGrp="1"/>
          </p:cNvSpPr>
          <p:nvPr>
            <p:ph type="sldNum" sz="quarter" idx="10"/>
          </p:nvPr>
        </p:nvSpPr>
        <p:spPr/>
        <p:txBody>
          <a:bodyPr/>
          <a:lstStyle/>
          <a:p>
            <a:fld id="{549FA642-220F-4C96-A3D5-8D9EECDF4145}" type="slidenum">
              <a:rPr lang="en-US" altLang="en-US" smtClean="0"/>
              <a:pPr/>
              <a:t>32</a:t>
            </a:fld>
            <a:endParaRPr lang="en-US" altLang="en-US" dirty="0"/>
          </a:p>
        </p:txBody>
      </p:sp>
    </p:spTree>
    <p:extLst>
      <p:ext uri="{BB962C8B-B14F-4D97-AF65-F5344CB8AC3E}">
        <p14:creationId xmlns:p14="http://schemas.microsoft.com/office/powerpoint/2010/main" val="1782462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Returning a Structure from a Function Example</a:t>
            </a:r>
            <a:endParaRPr lang="en-IN" dirty="0"/>
          </a:p>
        </p:txBody>
      </p:sp>
      <p:sp>
        <p:nvSpPr>
          <p:cNvPr id="3" name="Content Placeholder 2"/>
          <p:cNvSpPr>
            <a:spLocks noGrp="1"/>
          </p:cNvSpPr>
          <p:nvPr>
            <p:ph idx="1"/>
          </p:nvPr>
        </p:nvSpPr>
        <p:spPr/>
        <p:txBody>
          <a:bodyPr/>
          <a:lstStyle/>
          <a:p>
            <a:pPr lvl="1">
              <a:lnSpc>
                <a:spcPct val="90000"/>
              </a:lnSpc>
              <a:buNone/>
            </a:pPr>
            <a:r>
              <a:rPr lang="en-US" altLang="en-US" sz="2400" dirty="0">
                <a:solidFill>
                  <a:srgbClr val="000000"/>
                </a:solidFill>
                <a:latin typeface="Courier New" panose="02070309020205020404" pitchFamily="49" charset="0"/>
              </a:rPr>
              <a:t>Student getStudentData()</a:t>
            </a:r>
          </a:p>
          <a:p>
            <a:pPr lvl="1">
              <a:lnSpc>
                <a:spcPct val="90000"/>
              </a:lnSpc>
              <a:buNone/>
            </a:pPr>
            <a:r>
              <a:rPr lang="en-US" altLang="en-US" sz="2400" dirty="0">
                <a:solidFill>
                  <a:srgbClr val="000000"/>
                </a:solidFill>
                <a:latin typeface="Courier New" panose="02070309020205020404" pitchFamily="49" charset="0"/>
              </a:rPr>
              <a:t>{	  Student tempStu;</a:t>
            </a:r>
          </a:p>
          <a:p>
            <a:pPr marL="1400400" lvl="1">
              <a:lnSpc>
                <a:spcPct val="90000"/>
              </a:lnSpc>
              <a:buNone/>
            </a:pPr>
            <a:r>
              <a:rPr lang="en-US" altLang="en-US" sz="2400" dirty="0">
                <a:solidFill>
                  <a:srgbClr val="000000"/>
                </a:solidFill>
                <a:latin typeface="Courier New" panose="02070309020205020404" pitchFamily="49" charset="0"/>
              </a:rPr>
              <a:t>cin &gt;&gt; tempStu.studentID;</a:t>
            </a:r>
          </a:p>
          <a:p>
            <a:pPr marL="1400400" lvl="1">
              <a:lnSpc>
                <a:spcPct val="90000"/>
              </a:lnSpc>
              <a:buNone/>
            </a:pPr>
            <a:r>
              <a:rPr lang="en-US" altLang="en-US" sz="2400" dirty="0">
                <a:solidFill>
                  <a:srgbClr val="000000"/>
                </a:solidFill>
                <a:latin typeface="Courier New" panose="02070309020205020404" pitchFamily="49" charset="0"/>
              </a:rPr>
              <a:t>getline(cin, tempStu.pData.name);</a:t>
            </a:r>
          </a:p>
          <a:p>
            <a:pPr marL="1400400" lvl="1">
              <a:lnSpc>
                <a:spcPct val="90000"/>
              </a:lnSpc>
              <a:buNone/>
            </a:pPr>
            <a:r>
              <a:rPr lang="en-US" altLang="en-US" sz="2400" dirty="0">
                <a:solidFill>
                  <a:srgbClr val="000000"/>
                </a:solidFill>
                <a:latin typeface="Courier New" panose="02070309020205020404" pitchFamily="49" charset="0"/>
              </a:rPr>
              <a:t>getline(cin, tempStu.pData.address);</a:t>
            </a:r>
          </a:p>
          <a:p>
            <a:pPr marL="1400400" lvl="1">
              <a:lnSpc>
                <a:spcPct val="90000"/>
              </a:lnSpc>
              <a:buNone/>
            </a:pPr>
            <a:r>
              <a:rPr lang="en-US" altLang="en-US" sz="2400" dirty="0">
                <a:solidFill>
                  <a:srgbClr val="000000"/>
                </a:solidFill>
                <a:latin typeface="Courier New" panose="02070309020205020404" pitchFamily="49" charset="0"/>
              </a:rPr>
              <a:t>getline(cin, tempStu.pData.city);</a:t>
            </a:r>
          </a:p>
          <a:p>
            <a:pPr marL="1400400" lvl="1">
              <a:lnSpc>
                <a:spcPct val="90000"/>
              </a:lnSpc>
              <a:buNone/>
            </a:pPr>
            <a:r>
              <a:rPr lang="en-US" altLang="en-US" sz="2400" dirty="0">
                <a:solidFill>
                  <a:srgbClr val="000000"/>
                </a:solidFill>
                <a:latin typeface="Courier New" panose="02070309020205020404" pitchFamily="49" charset="0"/>
              </a:rPr>
              <a:t>cin &gt;&gt; tempStu.yearInSchool;</a:t>
            </a:r>
          </a:p>
          <a:p>
            <a:pPr marL="1400400" lvl="1">
              <a:lnSpc>
                <a:spcPct val="90000"/>
              </a:lnSpc>
              <a:buNone/>
            </a:pPr>
            <a:r>
              <a:rPr lang="en-US" altLang="en-US" sz="2400" dirty="0">
                <a:solidFill>
                  <a:srgbClr val="000000"/>
                </a:solidFill>
                <a:latin typeface="Courier New" panose="02070309020205020404" pitchFamily="49" charset="0"/>
              </a:rPr>
              <a:t>cin &gt;&gt; tempStu.gpa;</a:t>
            </a:r>
          </a:p>
          <a:p>
            <a:pPr marL="1400400" lvl="1">
              <a:lnSpc>
                <a:spcPct val="90000"/>
              </a:lnSpc>
              <a:buNone/>
            </a:pPr>
            <a:r>
              <a:rPr lang="en-US" altLang="en-US" sz="2400" dirty="0">
                <a:solidFill>
                  <a:srgbClr val="000000"/>
                </a:solidFill>
                <a:latin typeface="Courier New" panose="02070309020205020404" pitchFamily="49" charset="0"/>
              </a:rPr>
              <a:t>return tempStu;</a:t>
            </a:r>
          </a:p>
          <a:p>
            <a:pPr lvl="1">
              <a:lnSpc>
                <a:spcPct val="90000"/>
              </a:lnSpc>
              <a:buNone/>
            </a:pPr>
            <a:r>
              <a:rPr lang="en-US" altLang="en-US" sz="2400" dirty="0">
                <a:solidFill>
                  <a:srgbClr val="00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183EECBA-0621-A695-5AE3-B0CC0EE4C58E}"/>
              </a:ext>
            </a:extLst>
          </p:cNvPr>
          <p:cNvSpPr>
            <a:spLocks noGrp="1"/>
          </p:cNvSpPr>
          <p:nvPr>
            <p:ph type="sldNum" sz="quarter" idx="10"/>
          </p:nvPr>
        </p:nvSpPr>
        <p:spPr/>
        <p:txBody>
          <a:bodyPr/>
          <a:lstStyle/>
          <a:p>
            <a:fld id="{549FA642-220F-4C96-A3D5-8D9EECDF4145}" type="slidenum">
              <a:rPr lang="en-US" altLang="en-US" smtClean="0"/>
              <a:pPr/>
              <a:t>33</a:t>
            </a:fld>
            <a:endParaRPr lang="en-US" altLang="en-US" dirty="0"/>
          </a:p>
        </p:txBody>
      </p:sp>
    </p:spTree>
    <p:extLst>
      <p:ext uri="{BB962C8B-B14F-4D97-AF65-F5344CB8AC3E}">
        <p14:creationId xmlns:p14="http://schemas.microsoft.com/office/powerpoint/2010/main" val="3482889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Returning a Structure from a Function Program Example</a:t>
            </a:r>
            <a:r>
              <a:rPr lang="en-US" altLang="en-US" sz="1800" dirty="0"/>
              <a:t> (1 of 3)</a:t>
            </a:r>
            <a:endParaRPr lang="en-IN" sz="1800" dirty="0"/>
          </a:p>
        </p:txBody>
      </p:sp>
      <p:sp>
        <p:nvSpPr>
          <p:cNvPr id="6" name="Content Placeholder 5">
            <a:extLst>
              <a:ext uri="{FF2B5EF4-FFF2-40B4-BE49-F238E27FC236}">
                <a16:creationId xmlns:a16="http://schemas.microsoft.com/office/drawing/2014/main" id="{52036FA8-4766-086B-D03E-5BE8361F0711}"/>
              </a:ext>
            </a:extLst>
          </p:cNvPr>
          <p:cNvSpPr>
            <a:spLocks noGrp="1"/>
          </p:cNvSpPr>
          <p:nvPr>
            <p:ph idx="1"/>
          </p:nvPr>
        </p:nvSpPr>
        <p:spPr/>
        <p:txBody>
          <a:bodyPr/>
          <a:lstStyle/>
          <a:p>
            <a:r>
              <a:rPr lang="en-US" spc="-100" dirty="0"/>
              <a:t>The function </a:t>
            </a:r>
            <a:r>
              <a:rPr lang="en-US" spc="-100" dirty="0" err="1">
                <a:latin typeface="Courier New" panose="02070309020205020404" pitchFamily="49" charset="0"/>
                <a:cs typeface="Courier New" panose="02070309020205020404" pitchFamily="49" charset="0"/>
              </a:rPr>
              <a:t>getCircle</a:t>
            </a:r>
            <a:r>
              <a:rPr lang="en-US" spc="-100" dirty="0"/>
              <a:t> gets the circle’s diameter from the user and calculates the circle’s radius and area. The diameter, radius, and area are stored in a local structure variable, </a:t>
            </a:r>
            <a:r>
              <a:rPr lang="en-US" spc="-100" dirty="0" err="1">
                <a:latin typeface="Courier New" panose="02070309020205020404" pitchFamily="49" charset="0"/>
                <a:cs typeface="Courier New" panose="02070309020205020404" pitchFamily="49" charset="0"/>
              </a:rPr>
              <a:t>tempCircle</a:t>
            </a:r>
            <a:r>
              <a:rPr lang="en-US" spc="-100" dirty="0"/>
              <a:t>, which is returned from the function.</a:t>
            </a:r>
          </a:p>
        </p:txBody>
      </p:sp>
      <p:sp>
        <p:nvSpPr>
          <p:cNvPr id="3" name="Slide Number Placeholder 2">
            <a:extLst>
              <a:ext uri="{FF2B5EF4-FFF2-40B4-BE49-F238E27FC236}">
                <a16:creationId xmlns:a16="http://schemas.microsoft.com/office/drawing/2014/main" id="{BD3EDA36-A486-D419-95D1-2C793FAEA377}"/>
              </a:ext>
            </a:extLst>
          </p:cNvPr>
          <p:cNvSpPr>
            <a:spLocks noGrp="1"/>
          </p:cNvSpPr>
          <p:nvPr>
            <p:ph type="sldNum" sz="quarter" idx="10"/>
          </p:nvPr>
        </p:nvSpPr>
        <p:spPr/>
        <p:txBody>
          <a:bodyPr/>
          <a:lstStyle/>
          <a:p>
            <a:fld id="{549FA642-220F-4C96-A3D5-8D9EECDF4145}" type="slidenum">
              <a:rPr lang="en-US" altLang="en-US" smtClean="0"/>
              <a:pPr/>
              <a:t>34</a:t>
            </a:fld>
            <a:endParaRPr lang="en-US" altLang="en-US" dirty="0"/>
          </a:p>
        </p:txBody>
      </p:sp>
      <p:pic>
        <p:nvPicPr>
          <p:cNvPr id="4" name="Picture 3"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p:cNvPicPr>
            <a:picLocks noChangeAspect="1" noChangeArrowheads="1"/>
          </p:cNvPicPr>
          <p:nvPr/>
        </p:nvPicPr>
        <p:blipFill rotWithShape="1">
          <a:blip r:embed="rId2">
            <a:extLst>
              <a:ext uri="{28A0092B-C50C-407E-A947-70E740481C1C}">
                <a14:useLocalDpi xmlns:a14="http://schemas.microsoft.com/office/drawing/2010/main" val="0"/>
              </a:ext>
            </a:extLst>
          </a:blip>
          <a:srcRect t="10631" b="16901"/>
          <a:stretch/>
        </p:blipFill>
        <p:spPr bwMode="auto">
          <a:xfrm>
            <a:off x="2514599" y="2468880"/>
            <a:ext cx="8113221"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255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Returning a Structure from a Function Program Example</a:t>
            </a:r>
            <a:r>
              <a:rPr lang="en-US" altLang="en-US" sz="1800" dirty="0"/>
              <a:t> (2 of 3)</a:t>
            </a:r>
            <a:endParaRPr lang="en-IN" dirty="0"/>
          </a:p>
        </p:txBody>
      </p:sp>
      <p:sp>
        <p:nvSpPr>
          <p:cNvPr id="3" name="Slide Number Placeholder 2">
            <a:extLst>
              <a:ext uri="{FF2B5EF4-FFF2-40B4-BE49-F238E27FC236}">
                <a16:creationId xmlns:a16="http://schemas.microsoft.com/office/drawing/2014/main" id="{2A0F5B08-3DE8-7219-DAB3-A72E0D1FF0F2}"/>
              </a:ext>
            </a:extLst>
          </p:cNvPr>
          <p:cNvSpPr>
            <a:spLocks noGrp="1"/>
          </p:cNvSpPr>
          <p:nvPr>
            <p:ph type="sldNum" sz="quarter" idx="10"/>
          </p:nvPr>
        </p:nvSpPr>
        <p:spPr/>
        <p:txBody>
          <a:bodyPr/>
          <a:lstStyle/>
          <a:p>
            <a:fld id="{549FA642-220F-4C96-A3D5-8D9EECDF4145}" type="slidenum">
              <a:rPr lang="en-US" altLang="en-US" smtClean="0"/>
              <a:pPr/>
              <a:t>35</a:t>
            </a:fld>
            <a:endParaRPr lang="en-US" altLang="en-US" dirty="0"/>
          </a:p>
        </p:txBody>
      </p:sp>
      <p:pic>
        <p:nvPicPr>
          <p:cNvPr id="4" name="Picture 1"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The main statement gets the data about the circle and assigns it to the structure variable c. The program output displays the circle data that includes the radius and area of the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432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a:extLst>
              <a:ext uri="{FF2B5EF4-FFF2-40B4-BE49-F238E27FC236}">
                <a16:creationId xmlns:a16="http://schemas.microsoft.com/office/drawing/2014/main" id="{51385681-5BD5-9DA7-6BE7-4482CB97E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457"/>
          <a:stretch/>
        </p:blipFill>
        <p:spPr bwMode="auto">
          <a:xfrm>
            <a:off x="2057400" y="1569650"/>
            <a:ext cx="8961120" cy="11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96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Returning a Structure from a Function Program Example</a:t>
            </a:r>
            <a:r>
              <a:rPr lang="en-US" altLang="en-US" sz="1800" dirty="0"/>
              <a:t> (3 of 3)</a:t>
            </a:r>
            <a:endParaRPr lang="en-IN" dirty="0"/>
          </a:p>
        </p:txBody>
      </p:sp>
      <p:sp>
        <p:nvSpPr>
          <p:cNvPr id="3" name="Slide Number Placeholder 2">
            <a:extLst>
              <a:ext uri="{FF2B5EF4-FFF2-40B4-BE49-F238E27FC236}">
                <a16:creationId xmlns:a16="http://schemas.microsoft.com/office/drawing/2014/main" id="{7D2B37B8-D9EA-DC7A-C9FC-9BD819AB6E1F}"/>
              </a:ext>
            </a:extLst>
          </p:cNvPr>
          <p:cNvSpPr>
            <a:spLocks noGrp="1"/>
          </p:cNvSpPr>
          <p:nvPr>
            <p:ph type="sldNum" sz="quarter" idx="10"/>
          </p:nvPr>
        </p:nvSpPr>
        <p:spPr/>
        <p:txBody>
          <a:bodyPr/>
          <a:lstStyle/>
          <a:p>
            <a:fld id="{549FA642-220F-4C96-A3D5-8D9EECDF4145}" type="slidenum">
              <a:rPr lang="en-US" altLang="en-US" smtClean="0"/>
              <a:pPr/>
              <a:t>36</a:t>
            </a:fld>
            <a:endParaRPr lang="en-US" altLang="en-US" dirty="0"/>
          </a:p>
        </p:txBody>
      </p:sp>
      <p:pic>
        <p:nvPicPr>
          <p:cNvPr id="4" name="Picture 1"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The main statement gets the data about the circle and assigns it to the structure variable c. The program output displays the circle data that includes the radius and area of the circle. The getCircle function uses a local variable, tempCircle, which is a circle structure. The user enters the diameter of the circle, which is stored in the tempCircle structure. The function then calculates the circle's radius and area, and stores those values in tempCircle. The tempCircle structure is then returned from the function. The circle tempCircle is a temporary structure variable. The program stores the circle data in the temporary variable and calculates the circle's radius and area. It returns the temporary variable. The program output displays the example input. The statement reads, &quot;Enter the diameter of a circle. The input 10 is in bold. The output reads, &quot;The radius and area of the circle are: Radius: 5.00, Area: 78.54.&quot;"/>
          <p:cNvPicPr>
            <a:picLocks noChangeAspect="1" noChangeArrowheads="1"/>
          </p:cNvPicPr>
          <p:nvPr/>
        </p:nvPicPr>
        <p:blipFill rotWithShape="1">
          <a:blip r:embed="rId2">
            <a:extLst>
              <a:ext uri="{28A0092B-C50C-407E-A947-70E740481C1C}">
                <a14:useLocalDpi xmlns:a14="http://schemas.microsoft.com/office/drawing/2010/main" val="0"/>
              </a:ext>
            </a:extLst>
          </a:blip>
          <a:srcRect b="21958"/>
          <a:stretch/>
        </p:blipFill>
        <p:spPr bwMode="auto">
          <a:xfrm>
            <a:off x="31531" y="1324300"/>
            <a:ext cx="7589520" cy="535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The main statement gets the data about the circle and assigns it to the structure variable c. The program output displays the circle data that includes the radius and area of the circle. The getCircle function uses a local variable, tempCircle, which is a circle structure. The user enters the diameter of the circle, which is stored in the tempCircle structure. The function then calculates the circle's radius and area, and stores those values in tempCircle. The tempCircle structure is then returned from the function. The circle tempCircle is a temporary structure variable. The program stores the circle data in the temporary variable and calculates the circle's radius and area. It returns the temporary variable. The program output displays the example input. The statement reads, &quot;Enter the diameter of a circle. The input 10 is in bold. The output reads, &quot;The radius and area of the circle are: Radius: 5.00, Area: 78.54.&quot;">
            <a:extLst>
              <a:ext uri="{FF2B5EF4-FFF2-40B4-BE49-F238E27FC236}">
                <a16:creationId xmlns:a16="http://schemas.microsoft.com/office/drawing/2014/main" id="{642B4754-A122-2233-4CB8-7508D375B1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81694" r="28045"/>
          <a:stretch/>
        </p:blipFill>
        <p:spPr bwMode="auto">
          <a:xfrm>
            <a:off x="6395357" y="4114800"/>
            <a:ext cx="579664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978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p:txBody>
          <a:bodyPr/>
          <a:lstStyle/>
          <a:p>
            <a:r>
              <a:rPr lang="en-US" altLang="en-US" dirty="0"/>
              <a:t>Structured Binding Declarations</a:t>
            </a:r>
            <a:r>
              <a:rPr lang="en-US" altLang="en-US" sz="1800" dirty="0"/>
              <a:t> (1 of 3)</a:t>
            </a:r>
          </a:p>
        </p:txBody>
      </p:sp>
      <p:sp>
        <p:nvSpPr>
          <p:cNvPr id="64515" name="Content Placeholder 2"/>
          <p:cNvSpPr>
            <a:spLocks noGrp="1" noChangeArrowheads="1"/>
          </p:cNvSpPr>
          <p:nvPr>
            <p:ph idx="1"/>
          </p:nvPr>
        </p:nvSpPr>
        <p:spPr/>
        <p:txBody>
          <a:bodyPr/>
          <a:lstStyle/>
          <a:p>
            <a:r>
              <a:rPr lang="en-US" altLang="en-US" sz="2800" dirty="0"/>
              <a:t>A structured binding declaration defines a set of variables and initializes them with the values that are stored in a structure.</a:t>
            </a:r>
          </a:p>
          <a:p>
            <a:pPr lvl="1"/>
            <a:r>
              <a:rPr lang="en-US" altLang="en-US" dirty="0"/>
              <a:t>A process known as </a:t>
            </a:r>
            <a:r>
              <a:rPr lang="en-US" altLang="en-US" i="1" dirty="0"/>
              <a:t>unpacking a structure</a:t>
            </a:r>
          </a:p>
          <a:p>
            <a:pPr lvl="1"/>
            <a:r>
              <a:rPr lang="en-US" altLang="en-US" dirty="0"/>
              <a:t>Can also be used to unpack arrays (see Chapter 7)</a:t>
            </a:r>
          </a:p>
          <a:p>
            <a:pPr>
              <a:spcBef>
                <a:spcPts val="4000"/>
              </a:spcBef>
            </a:pPr>
            <a:r>
              <a:rPr lang="en-US" altLang="en-US" sz="2800" dirty="0"/>
              <a:t>Structured binding declarations were introduced in C++ 17</a:t>
            </a:r>
          </a:p>
        </p:txBody>
      </p:sp>
      <p:sp>
        <p:nvSpPr>
          <p:cNvPr id="2" name="Slide Number Placeholder 1">
            <a:extLst>
              <a:ext uri="{FF2B5EF4-FFF2-40B4-BE49-F238E27FC236}">
                <a16:creationId xmlns:a16="http://schemas.microsoft.com/office/drawing/2014/main" id="{01661F57-8627-07BD-E23A-A6FEA66A704A}"/>
              </a:ext>
            </a:extLst>
          </p:cNvPr>
          <p:cNvSpPr>
            <a:spLocks noGrp="1"/>
          </p:cNvSpPr>
          <p:nvPr>
            <p:ph type="sldNum" sz="quarter" idx="10"/>
          </p:nvPr>
        </p:nvSpPr>
        <p:spPr/>
        <p:txBody>
          <a:bodyPr/>
          <a:lstStyle/>
          <a:p>
            <a:fld id="{549FA642-220F-4C96-A3D5-8D9EECDF4145}" type="slidenum">
              <a:rPr lang="en-US" altLang="en-US" smtClean="0"/>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Structured Binding Declarations</a:t>
            </a:r>
            <a:r>
              <a:rPr lang="en-US" altLang="en-US" sz="1800" dirty="0"/>
              <a:t> (2 of 3)</a:t>
            </a:r>
            <a:endParaRPr lang="en-IN" sz="1800" dirty="0"/>
          </a:p>
        </p:txBody>
      </p:sp>
      <p:sp>
        <p:nvSpPr>
          <p:cNvPr id="3" name="Content Placeholder 2"/>
          <p:cNvSpPr>
            <a:spLocks noGrp="1"/>
          </p:cNvSpPr>
          <p:nvPr>
            <p:ph idx="1"/>
          </p:nvPr>
        </p:nvSpPr>
        <p:spPr/>
        <p:txBody>
          <a:bodyPr/>
          <a:lstStyle/>
          <a:p>
            <a:r>
              <a:rPr lang="en-US" altLang="en-US" sz="2800" dirty="0">
                <a:solidFill>
                  <a:srgbClr val="000000"/>
                </a:solidFill>
              </a:rPr>
              <a:t>A structured binding declaration allows programmer to write one statement that defines a set of variables and initializes those variables with the values that are stored in a structure.</a:t>
            </a:r>
          </a:p>
          <a:p>
            <a:r>
              <a:rPr lang="en-US" altLang="en-US" sz="2800" dirty="0">
                <a:solidFill>
                  <a:srgbClr val="000000"/>
                </a:solidFill>
              </a:rPr>
              <a:t>General format:</a:t>
            </a:r>
          </a:p>
          <a:p>
            <a:pPr marL="0" indent="0">
              <a:spcBef>
                <a:spcPts val="2000"/>
              </a:spcBef>
              <a:buNone/>
            </a:pPr>
            <a:r>
              <a:rPr lang="es-ES" altLang="en-US" dirty="0">
                <a:latin typeface="Courier New" panose="02070309020205020404" pitchFamily="49" charset="0"/>
                <a:cs typeface="Courier New" panose="02070309020205020404" pitchFamily="49" charset="0"/>
              </a:rPr>
              <a:t>auto [</a:t>
            </a:r>
            <a:r>
              <a:rPr lang="es-ES" altLang="en-US" i="1" dirty="0">
                <a:latin typeface="Courier New" panose="02070309020205020404" pitchFamily="49" charset="0"/>
                <a:cs typeface="Courier New" panose="02070309020205020404" pitchFamily="49" charset="0"/>
              </a:rPr>
              <a:t>variable1, variable2, etc</a:t>
            </a:r>
            <a:r>
              <a:rPr lang="es-ES" altLang="en-US" dirty="0">
                <a:latin typeface="Courier New" panose="02070309020205020404" pitchFamily="49" charset="0"/>
                <a:cs typeface="Courier New" panose="02070309020205020404" pitchFamily="49" charset="0"/>
              </a:rPr>
              <a:t>...] = </a:t>
            </a:r>
            <a:r>
              <a:rPr lang="es-ES" altLang="en-US" i="1" dirty="0" err="1">
                <a:latin typeface="Courier New" panose="02070309020205020404" pitchFamily="49" charset="0"/>
                <a:cs typeface="Courier New" panose="02070309020205020404" pitchFamily="49" charset="0"/>
              </a:rPr>
              <a:t>structureVar</a:t>
            </a:r>
            <a:r>
              <a:rPr lang="es-ES" altLang="en-US" dirty="0">
                <a:latin typeface="Courier New" panose="02070309020205020404" pitchFamily="49" charset="0"/>
                <a:cs typeface="Courier New" panose="02070309020205020404" pitchFamily="49" charset="0"/>
              </a:rPr>
              <a:t>;</a:t>
            </a:r>
          </a:p>
          <a:p>
            <a:pPr>
              <a:spcBef>
                <a:spcPts val="2000"/>
              </a:spcBef>
            </a:pPr>
            <a:r>
              <a:rPr lang="en-US" altLang="en-US" dirty="0">
                <a:cs typeface="Courier New" panose="02070309020205020404" pitchFamily="49" charset="0"/>
              </a:rPr>
              <a:t>The statement begins with the </a:t>
            </a:r>
            <a:r>
              <a:rPr lang="en-US" altLang="en-US" b="1" dirty="0">
                <a:latin typeface="Courier New" panose="02070309020205020404" pitchFamily="49" charset="0"/>
                <a:cs typeface="Courier New" panose="02070309020205020404" pitchFamily="49" charset="0"/>
              </a:rPr>
              <a:t>auto</a:t>
            </a:r>
            <a:r>
              <a:rPr lang="en-US" altLang="en-US" dirty="0">
                <a:cs typeface="Courier New" panose="02070309020205020404" pitchFamily="49" charset="0"/>
              </a:rPr>
              <a:t> key word, followed by a list of variable names enclosed in square brackets ([]). Next, an assignment operator appears, followed by the name of structure variable.</a:t>
            </a:r>
          </a:p>
          <a:p>
            <a:pPr>
              <a:spcBef>
                <a:spcPts val="2000"/>
              </a:spcBef>
            </a:pPr>
            <a:r>
              <a:rPr lang="en-US" altLang="en-US" dirty="0">
                <a:cs typeface="Courier New" panose="02070309020205020404" pitchFamily="49" charset="0"/>
              </a:rPr>
              <a:t>When the statement executes, the variables that are named inside the square brackets will be defined and initialized with the values that are stored in the structure.</a:t>
            </a:r>
          </a:p>
        </p:txBody>
      </p:sp>
      <p:sp>
        <p:nvSpPr>
          <p:cNvPr id="4" name="Slide Number Placeholder 3">
            <a:extLst>
              <a:ext uri="{FF2B5EF4-FFF2-40B4-BE49-F238E27FC236}">
                <a16:creationId xmlns:a16="http://schemas.microsoft.com/office/drawing/2014/main" id="{364D1420-65D3-7739-CFD2-80B39D78C636}"/>
              </a:ext>
            </a:extLst>
          </p:cNvPr>
          <p:cNvSpPr>
            <a:spLocks noGrp="1"/>
          </p:cNvSpPr>
          <p:nvPr>
            <p:ph type="sldNum" sz="quarter" idx="10"/>
          </p:nvPr>
        </p:nvSpPr>
        <p:spPr/>
        <p:txBody>
          <a:bodyPr/>
          <a:lstStyle/>
          <a:p>
            <a:fld id="{549FA642-220F-4C96-A3D5-8D9EECDF4145}" type="slidenum">
              <a:rPr lang="en-US" altLang="en-US" smtClean="0"/>
              <a:pPr/>
              <a:t>38</a:t>
            </a:fld>
            <a:endParaRPr lang="en-US" altLang="en-US" dirty="0"/>
          </a:p>
        </p:txBody>
      </p:sp>
    </p:spTree>
    <p:extLst>
      <p:ext uri="{BB962C8B-B14F-4D97-AF65-F5344CB8AC3E}">
        <p14:creationId xmlns:p14="http://schemas.microsoft.com/office/powerpoint/2010/main" val="244663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Structured Binding Declarations</a:t>
            </a:r>
            <a:r>
              <a:rPr lang="en-US" altLang="en-US" sz="1800" dirty="0"/>
              <a:t> (3 of 3)</a:t>
            </a:r>
            <a:endParaRPr lang="en-IN" sz="1800" dirty="0"/>
          </a:p>
        </p:txBody>
      </p:sp>
      <p:sp>
        <p:nvSpPr>
          <p:cNvPr id="3" name="Content Placeholder 2"/>
          <p:cNvSpPr>
            <a:spLocks noGrp="1"/>
          </p:cNvSpPr>
          <p:nvPr>
            <p:ph idx="1"/>
          </p:nvPr>
        </p:nvSpPr>
        <p:spPr/>
        <p:txBody>
          <a:bodyPr/>
          <a:lstStyle/>
          <a:p>
            <a:pPr lvl="0"/>
            <a:r>
              <a:rPr lang="en-US" altLang="en-US" sz="2800" dirty="0">
                <a:solidFill>
                  <a:srgbClr val="000000"/>
                </a:solidFill>
              </a:rPr>
              <a:t>Example:</a:t>
            </a:r>
          </a:p>
          <a:p>
            <a:pPr marL="450000">
              <a:spcBef>
                <a:spcPts val="2500"/>
              </a:spcBef>
              <a:buNone/>
            </a:pPr>
            <a:r>
              <a:rPr lang="en-US" altLang="en-US" sz="2400" dirty="0">
                <a:solidFill>
                  <a:srgbClr val="000000"/>
                </a:solidFill>
                <a:latin typeface="Courier New" panose="02070309020205020404" pitchFamily="49" charset="0"/>
                <a:cs typeface="Courier New" panose="02070309020205020404" pitchFamily="49" charset="0"/>
              </a:rPr>
              <a:t>struct Automobile</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a:t>
            </a:r>
          </a:p>
          <a:p>
            <a:pPr marL="918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string make;</a:t>
            </a:r>
          </a:p>
          <a:p>
            <a:pPr marL="918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int year;</a:t>
            </a:r>
          </a:p>
          <a:p>
            <a:pPr marL="918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double mileage;</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Automobile car = { "Porsche", 2020, 12400.0 };</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auto [first, second, third] = car;</a:t>
            </a:r>
          </a:p>
          <a:p>
            <a:pPr marL="450000">
              <a:spcBef>
                <a:spcPts val="2200"/>
              </a:spcBef>
              <a:buNone/>
            </a:pPr>
            <a:r>
              <a:rPr lang="en-US" altLang="en-US" sz="2400" dirty="0">
                <a:solidFill>
                  <a:srgbClr val="000000"/>
                </a:solidFill>
                <a:latin typeface="Courier New" panose="02070309020205020404" pitchFamily="49" charset="0"/>
                <a:cs typeface="Courier New" panose="02070309020205020404" pitchFamily="49" charset="0"/>
              </a:rPr>
              <a:t>cout &lt;&lt; first &lt;&lt; endl;</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cout &lt;&lt; second &lt;&lt; endl;</a:t>
            </a:r>
          </a:p>
          <a:p>
            <a:pPr marL="450000">
              <a:spcBef>
                <a:spcPct val="0"/>
              </a:spcBef>
              <a:buNone/>
            </a:pPr>
            <a:r>
              <a:rPr lang="en-US" altLang="en-US" sz="2400" dirty="0">
                <a:solidFill>
                  <a:srgbClr val="000000"/>
                </a:solidFill>
                <a:latin typeface="Courier New" panose="02070309020205020404" pitchFamily="49" charset="0"/>
                <a:cs typeface="Courier New" panose="02070309020205020404" pitchFamily="49" charset="0"/>
              </a:rPr>
              <a:t>cout &lt;&lt; third &lt;&lt; endl;</a:t>
            </a:r>
          </a:p>
        </p:txBody>
      </p:sp>
      <p:sp>
        <p:nvSpPr>
          <p:cNvPr id="4" name="Content Placeholder 3"/>
          <p:cNvSpPr>
            <a:spLocks noGrp="1"/>
          </p:cNvSpPr>
          <p:nvPr>
            <p:ph sz="quarter" idx="4294967295"/>
          </p:nvPr>
        </p:nvSpPr>
        <p:spPr>
          <a:xfrm>
            <a:off x="9775825" y="4953000"/>
            <a:ext cx="2416175" cy="1198563"/>
          </a:xfrm>
          <a:ln>
            <a:solidFill>
              <a:schemeClr val="tx1"/>
            </a:solidFill>
          </a:ln>
        </p:spPr>
        <p:txBody>
          <a:bodyPr/>
          <a:lstStyle/>
          <a:p>
            <a:pPr marL="0" indent="0">
              <a:spcBef>
                <a:spcPct val="0"/>
              </a:spcBef>
              <a:buNone/>
              <a:defRPr/>
            </a:pPr>
            <a:r>
              <a:rPr lang="en-US" altLang="en-US" sz="1800" kern="1200" dirty="0">
                <a:solidFill>
                  <a:srgbClr val="000000"/>
                </a:solidFill>
                <a:latin typeface="Arial" panose="020B0604020202020204" pitchFamily="34" charset="0"/>
                <a:cs typeface="Arial" panose="020B0604020202020204" pitchFamily="34" charset="0"/>
              </a:rPr>
              <a:t>This code will display:</a:t>
            </a:r>
          </a:p>
          <a:p>
            <a:pPr marL="0" indent="0">
              <a:spcBef>
                <a:spcPct val="0"/>
              </a:spcBef>
              <a:buNone/>
              <a:defRPr/>
            </a:pPr>
            <a:r>
              <a:rPr lang="en-US" altLang="en-US" sz="1800" kern="1200" dirty="0">
                <a:solidFill>
                  <a:srgbClr val="000000"/>
                </a:solidFill>
                <a:latin typeface="Courier New" panose="02070309020205020404" pitchFamily="49" charset="0"/>
                <a:cs typeface="Courier New" panose="02070309020205020404" pitchFamily="49" charset="0"/>
              </a:rPr>
              <a:t>Porsche</a:t>
            </a:r>
          </a:p>
          <a:p>
            <a:pPr marL="0" indent="0">
              <a:spcBef>
                <a:spcPct val="0"/>
              </a:spcBef>
              <a:buNone/>
              <a:defRPr/>
            </a:pPr>
            <a:r>
              <a:rPr lang="en-US" altLang="en-US" sz="1800" kern="1200" dirty="0">
                <a:solidFill>
                  <a:srgbClr val="000000"/>
                </a:solidFill>
                <a:latin typeface="Courier New" panose="02070309020205020404" pitchFamily="49" charset="0"/>
                <a:cs typeface="Courier New" panose="02070309020205020404" pitchFamily="49" charset="0"/>
              </a:rPr>
              <a:t>2020</a:t>
            </a:r>
          </a:p>
          <a:p>
            <a:pPr marL="0" indent="0">
              <a:spcBef>
                <a:spcPct val="0"/>
              </a:spcBef>
              <a:buNone/>
              <a:defRPr/>
            </a:pPr>
            <a:r>
              <a:rPr lang="en-US" altLang="en-US" sz="1800" kern="1200" dirty="0">
                <a:solidFill>
                  <a:srgbClr val="000000"/>
                </a:solidFill>
                <a:latin typeface="Courier New" panose="02070309020205020404" pitchFamily="49" charset="0"/>
                <a:cs typeface="Courier New" panose="02070309020205020404" pitchFamily="49" charset="0"/>
              </a:rPr>
              <a:t>12400.0</a:t>
            </a:r>
          </a:p>
        </p:txBody>
      </p:sp>
      <p:sp>
        <p:nvSpPr>
          <p:cNvPr id="5" name="Slide Number Placeholder 4">
            <a:extLst>
              <a:ext uri="{FF2B5EF4-FFF2-40B4-BE49-F238E27FC236}">
                <a16:creationId xmlns:a16="http://schemas.microsoft.com/office/drawing/2014/main" id="{DEA7F07D-E3A0-C047-2C1D-F04F16AD9FAA}"/>
              </a:ext>
            </a:extLst>
          </p:cNvPr>
          <p:cNvSpPr>
            <a:spLocks noGrp="1"/>
          </p:cNvSpPr>
          <p:nvPr>
            <p:ph type="sldNum" sz="quarter" idx="10"/>
          </p:nvPr>
        </p:nvSpPr>
        <p:spPr/>
        <p:txBody>
          <a:bodyPr/>
          <a:lstStyle/>
          <a:p>
            <a:fld id="{549FA642-220F-4C96-A3D5-8D9EECDF4145}" type="slidenum">
              <a:rPr lang="en-US" altLang="en-US" smtClean="0"/>
              <a:pPr/>
              <a:t>39</a:t>
            </a:fld>
            <a:endParaRPr lang="en-US" altLang="en-US" dirty="0"/>
          </a:p>
        </p:txBody>
      </p:sp>
    </p:spTree>
    <p:extLst>
      <p:ext uri="{BB962C8B-B14F-4D97-AF65-F5344CB8AC3E}">
        <p14:creationId xmlns:p14="http://schemas.microsoft.com/office/powerpoint/2010/main" val="289610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Abstraction and Data Types</a:t>
            </a:r>
            <a:endParaRPr lang="en-IN" dirty="0"/>
          </a:p>
        </p:txBody>
      </p:sp>
      <p:sp>
        <p:nvSpPr>
          <p:cNvPr id="3" name="Content Placeholder 2"/>
          <p:cNvSpPr>
            <a:spLocks noGrp="1"/>
          </p:cNvSpPr>
          <p:nvPr>
            <p:ph idx="1"/>
          </p:nvPr>
        </p:nvSpPr>
        <p:spPr/>
        <p:txBody>
          <a:bodyPr/>
          <a:lstStyle/>
          <a:p>
            <a:pPr>
              <a:lnSpc>
                <a:spcPct val="80000"/>
              </a:lnSpc>
              <a:spcBef>
                <a:spcPts val="0"/>
              </a:spcBef>
            </a:pPr>
            <a:r>
              <a:rPr lang="en-US" altLang="en-US" dirty="0">
                <a:solidFill>
                  <a:srgbClr val="000000"/>
                </a:solidFill>
              </a:rPr>
              <a:t>An abstract data type </a:t>
            </a:r>
            <a:r>
              <a:rPr lang="en-US" altLang="en-US" b="1" dirty="0">
                <a:solidFill>
                  <a:srgbClr val="000000"/>
                </a:solidFill>
              </a:rPr>
              <a:t>(ADT</a:t>
            </a:r>
            <a:r>
              <a:rPr lang="en-US" altLang="en-US" dirty="0">
                <a:solidFill>
                  <a:srgbClr val="000000"/>
                </a:solidFill>
              </a:rPr>
              <a:t>) is a data type created by the programmer and is composed of one or more primitive data types.</a:t>
            </a:r>
          </a:p>
          <a:p>
            <a:pPr lvl="1">
              <a:lnSpc>
                <a:spcPct val="80000"/>
              </a:lnSpc>
              <a:spcBef>
                <a:spcPts val="0"/>
              </a:spcBef>
            </a:pPr>
            <a:r>
              <a:rPr lang="en-US" altLang="en-US" dirty="0">
                <a:solidFill>
                  <a:srgbClr val="000000"/>
                </a:solidFill>
              </a:rPr>
              <a:t>The programmer decides what values are acceptable for the data type, as well as what operations may be performed on the data type.</a:t>
            </a:r>
          </a:p>
          <a:p>
            <a:pPr lvl="1">
              <a:lnSpc>
                <a:spcPct val="80000"/>
              </a:lnSpc>
              <a:spcBef>
                <a:spcPts val="0"/>
              </a:spcBef>
            </a:pPr>
            <a:r>
              <a:rPr lang="en-US" altLang="en-US" spc="-90" dirty="0">
                <a:solidFill>
                  <a:srgbClr val="000000"/>
                </a:solidFill>
              </a:rPr>
              <a:t>In many cases, the programmer designs his or her own specialized operations.</a:t>
            </a:r>
          </a:p>
          <a:p>
            <a:pPr>
              <a:lnSpc>
                <a:spcPct val="80000"/>
              </a:lnSpc>
              <a:spcBef>
                <a:spcPts val="0"/>
              </a:spcBef>
            </a:pPr>
            <a:r>
              <a:rPr lang="en-US" altLang="en-US" spc="-50" dirty="0">
                <a:solidFill>
                  <a:srgbClr val="000000"/>
                </a:solidFill>
              </a:rPr>
              <a:t>For example, suppose a program is created to simulate a 12-hour clock. The program could contain three ADTs: Hours, Minutes, and Seconds.</a:t>
            </a:r>
          </a:p>
          <a:p>
            <a:pPr>
              <a:lnSpc>
                <a:spcPct val="80000"/>
              </a:lnSpc>
              <a:spcBef>
                <a:spcPts val="0"/>
              </a:spcBef>
            </a:pPr>
            <a:r>
              <a:rPr lang="en-US" altLang="en-US" dirty="0">
                <a:solidFill>
                  <a:srgbClr val="000000"/>
                </a:solidFill>
              </a:rPr>
              <a:t>The range of values for the Hours data type would be the integers 1 through 12. If an Hours object is set to 12 and then incremented, it will then take on the value 1.</a:t>
            </a:r>
          </a:p>
          <a:p>
            <a:pPr>
              <a:lnSpc>
                <a:spcPct val="80000"/>
              </a:lnSpc>
              <a:spcBef>
                <a:spcPts val="0"/>
              </a:spcBef>
            </a:pPr>
            <a:r>
              <a:rPr lang="en-US" altLang="en-US" dirty="0">
                <a:solidFill>
                  <a:srgbClr val="000000"/>
                </a:solidFill>
              </a:rPr>
              <a:t>The range of values for the Minutes and Seconds data types would be 0 through 59. If a Minutes object or a Seconds object is set to 59 then incremented, it will take on the value 0.</a:t>
            </a:r>
          </a:p>
          <a:p>
            <a:pPr>
              <a:lnSpc>
                <a:spcPct val="80000"/>
              </a:lnSpc>
              <a:spcBef>
                <a:spcPts val="0"/>
              </a:spcBef>
            </a:pPr>
            <a:r>
              <a:rPr lang="en-US" altLang="en-US" dirty="0">
                <a:solidFill>
                  <a:srgbClr val="000000"/>
                </a:solidFill>
              </a:rPr>
              <a:t>Abstract data types often combine several values. In the clock program, the Hours, Minutes, and Seconds objects could be combined to form a single Clock object.</a:t>
            </a:r>
          </a:p>
        </p:txBody>
      </p:sp>
      <p:sp>
        <p:nvSpPr>
          <p:cNvPr id="4" name="Slide Number Placeholder 3">
            <a:extLst>
              <a:ext uri="{FF2B5EF4-FFF2-40B4-BE49-F238E27FC236}">
                <a16:creationId xmlns:a16="http://schemas.microsoft.com/office/drawing/2014/main" id="{44EA4BD9-511B-5EF5-687B-5FC1A9C84926}"/>
              </a:ext>
            </a:extLst>
          </p:cNvPr>
          <p:cNvSpPr>
            <a:spLocks noGrp="1"/>
          </p:cNvSpPr>
          <p:nvPr>
            <p:ph type="sldNum" sz="quarter" idx="10"/>
          </p:nvPr>
        </p:nvSpPr>
        <p:spPr/>
        <p:txBody>
          <a:bodyPr/>
          <a:lstStyle/>
          <a:p>
            <a:fld id="{549FA642-220F-4C96-A3D5-8D9EECDF4145}" type="slidenum">
              <a:rPr lang="en-US" altLang="en-US" smtClean="0"/>
              <a:pPr/>
              <a:t>4</a:t>
            </a:fld>
            <a:endParaRPr lang="en-US" altLang="en-US" dirty="0"/>
          </a:p>
        </p:txBody>
      </p:sp>
    </p:spTree>
    <p:extLst>
      <p:ext uri="{BB962C8B-B14F-4D97-AF65-F5344CB8AC3E}">
        <p14:creationId xmlns:p14="http://schemas.microsoft.com/office/powerpoint/2010/main" val="3469384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binding Program Example</a:t>
            </a:r>
            <a:br>
              <a:rPr lang="en-US" dirty="0"/>
            </a:br>
            <a:r>
              <a:rPr lang="en-US" sz="1800" dirty="0"/>
              <a:t>(1 of 2)</a:t>
            </a:r>
            <a:endParaRPr lang="en-IN" dirty="0"/>
          </a:p>
        </p:txBody>
      </p:sp>
      <p:sp>
        <p:nvSpPr>
          <p:cNvPr id="3" name="Slide Number Placeholder 2">
            <a:extLst>
              <a:ext uri="{FF2B5EF4-FFF2-40B4-BE49-F238E27FC236}">
                <a16:creationId xmlns:a16="http://schemas.microsoft.com/office/drawing/2014/main" id="{0BFBC655-2416-BCF6-52EE-4F76A46BBCB6}"/>
              </a:ext>
            </a:extLst>
          </p:cNvPr>
          <p:cNvSpPr>
            <a:spLocks noGrp="1"/>
          </p:cNvSpPr>
          <p:nvPr>
            <p:ph type="sldNum" sz="quarter" idx="10"/>
          </p:nvPr>
        </p:nvSpPr>
        <p:spPr/>
        <p:txBody>
          <a:bodyPr/>
          <a:lstStyle/>
          <a:p>
            <a:fld id="{549FA642-220F-4C96-A3D5-8D9EECDF4145}" type="slidenum">
              <a:rPr lang="en-US" altLang="en-US" smtClean="0"/>
              <a:pPr/>
              <a:t>40</a:t>
            </a:fld>
            <a:endParaRPr lang="en-US" altLang="en-US" dirty="0"/>
          </a:p>
        </p:txBody>
      </p:sp>
      <p:pic>
        <p:nvPicPr>
          <p:cNvPr id="4" name="Picture 3" descr="The program uses a structured binding declaration to unpack a structure that is returned from a function. The structure contact displays the details of the structure members , name, and email as strings. The function prototype assigns the function getContact.. The main statement asks the user to enter the contact information and assigns it to the function getContact. The output displays the user's contact information."/>
          <p:cNvPicPr>
            <a:picLocks noChangeAspect="1" noChangeArrowheads="1"/>
          </p:cNvPicPr>
          <p:nvPr/>
        </p:nvPicPr>
        <p:blipFill rotWithShape="1">
          <a:blip r:embed="rId2">
            <a:extLst>
              <a:ext uri="{28A0092B-C50C-407E-A947-70E740481C1C}">
                <a14:useLocalDpi xmlns:a14="http://schemas.microsoft.com/office/drawing/2010/main" val="0"/>
              </a:ext>
            </a:extLst>
          </a:blip>
          <a:srcRect t="8442"/>
          <a:stretch/>
        </p:blipFill>
        <p:spPr bwMode="auto">
          <a:xfrm>
            <a:off x="2819399" y="1188720"/>
            <a:ext cx="6456680"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88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binding Program Example</a:t>
            </a:r>
            <a:br>
              <a:rPr lang="en-US" dirty="0"/>
            </a:br>
            <a:r>
              <a:rPr lang="en-US" sz="1800" dirty="0"/>
              <a:t>(2 of 2)</a:t>
            </a:r>
            <a:endParaRPr lang="en-IN" dirty="0"/>
          </a:p>
        </p:txBody>
      </p:sp>
      <p:sp>
        <p:nvSpPr>
          <p:cNvPr id="3" name="Slide Number Placeholder 2">
            <a:extLst>
              <a:ext uri="{FF2B5EF4-FFF2-40B4-BE49-F238E27FC236}">
                <a16:creationId xmlns:a16="http://schemas.microsoft.com/office/drawing/2014/main" id="{C263B12E-0409-F72D-C70F-E974F00E6B60}"/>
              </a:ext>
            </a:extLst>
          </p:cNvPr>
          <p:cNvSpPr>
            <a:spLocks noGrp="1"/>
          </p:cNvSpPr>
          <p:nvPr>
            <p:ph type="sldNum" sz="quarter" idx="10"/>
          </p:nvPr>
        </p:nvSpPr>
        <p:spPr/>
        <p:txBody>
          <a:bodyPr/>
          <a:lstStyle/>
          <a:p>
            <a:fld id="{549FA642-220F-4C96-A3D5-8D9EECDF4145}" type="slidenum">
              <a:rPr lang="en-US" altLang="en-US" smtClean="0"/>
              <a:pPr/>
              <a:t>41</a:t>
            </a:fld>
            <a:endParaRPr lang="en-US" altLang="en-US" dirty="0"/>
          </a:p>
        </p:txBody>
      </p:sp>
      <p:pic>
        <p:nvPicPr>
          <p:cNvPr id="4" name="Picture 1" descr="The program uses a structured binding declaration to unpack a structure that is returned from a function. The structure contact displays the details of the structure members , name, and email as strings. The function prototype assigns the function getContact.. The main statement asks the user to enter the contact information and assigns it to the function getContact. The output displays the user's contact information. The getContact function gets the user's contact information and returns it as a structure. The program output with the example input in bold displays the statements to enter the name and email address. The output reads the user input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56197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38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Pointers to Structures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 structure variable has an address</a:t>
            </a:r>
          </a:p>
          <a:p>
            <a:pPr>
              <a:lnSpc>
                <a:spcPct val="90000"/>
              </a:lnSpc>
            </a:pPr>
            <a:r>
              <a:rPr lang="en-US" altLang="en-US" dirty="0">
                <a:solidFill>
                  <a:srgbClr val="000000"/>
                </a:solidFill>
              </a:rPr>
              <a:t>Pointers to structures are variables that can hold the address of a structure:</a:t>
            </a:r>
          </a:p>
          <a:p>
            <a:pPr lvl="1">
              <a:lnSpc>
                <a:spcPct val="90000"/>
              </a:lnSpc>
              <a:buClr>
                <a:srgbClr val="3333CC"/>
              </a:buClr>
              <a:buNone/>
            </a:pPr>
            <a:r>
              <a:rPr lang="en-US" altLang="en-US" dirty="0">
                <a:solidFill>
                  <a:srgbClr val="000000"/>
                </a:solidFill>
                <a:latin typeface="Courier New" panose="02070309020205020404" pitchFamily="49" charset="0"/>
              </a:rPr>
              <a:t>Student *stuPtr;</a:t>
            </a:r>
          </a:p>
          <a:p>
            <a:pPr>
              <a:lnSpc>
                <a:spcPct val="90000"/>
              </a:lnSpc>
            </a:pPr>
            <a:r>
              <a:rPr lang="en-US" altLang="en-US" dirty="0">
                <a:solidFill>
                  <a:srgbClr val="000000"/>
                </a:solidFill>
              </a:rPr>
              <a:t>Can use </a:t>
            </a:r>
            <a:r>
              <a:rPr lang="en-US" altLang="en-US" dirty="0">
                <a:solidFill>
                  <a:srgbClr val="000000"/>
                </a:solidFill>
                <a:latin typeface="Courier New" panose="02070309020205020404" pitchFamily="49" charset="0"/>
              </a:rPr>
              <a:t>&amp;</a:t>
            </a:r>
            <a:r>
              <a:rPr lang="en-US" altLang="en-US" dirty="0">
                <a:solidFill>
                  <a:srgbClr val="000000"/>
                </a:solidFill>
              </a:rPr>
              <a:t> operator to assign address:</a:t>
            </a:r>
          </a:p>
          <a:p>
            <a:pPr lvl="1">
              <a:lnSpc>
                <a:spcPct val="90000"/>
              </a:lnSpc>
              <a:buClr>
                <a:srgbClr val="3333CC"/>
              </a:buClr>
              <a:buNone/>
            </a:pPr>
            <a:r>
              <a:rPr lang="en-US" altLang="en-US" dirty="0">
                <a:solidFill>
                  <a:srgbClr val="000000"/>
                </a:solidFill>
                <a:latin typeface="Courier New" panose="02070309020205020404" pitchFamily="49" charset="0"/>
              </a:rPr>
              <a:t>stuPtr = &amp; stu1;</a:t>
            </a:r>
          </a:p>
          <a:p>
            <a:pPr>
              <a:lnSpc>
                <a:spcPct val="90000"/>
              </a:lnSpc>
            </a:pPr>
            <a:r>
              <a:rPr lang="en-US" altLang="en-US" dirty="0">
                <a:solidFill>
                  <a:srgbClr val="000000"/>
                </a:solidFill>
              </a:rPr>
              <a:t>Structure pointer can be a function parameter</a:t>
            </a:r>
          </a:p>
        </p:txBody>
      </p:sp>
      <p:sp>
        <p:nvSpPr>
          <p:cNvPr id="4" name="Slide Number Placeholder 3">
            <a:extLst>
              <a:ext uri="{FF2B5EF4-FFF2-40B4-BE49-F238E27FC236}">
                <a16:creationId xmlns:a16="http://schemas.microsoft.com/office/drawing/2014/main" id="{9975855C-C0F1-B1C5-6DE3-6A6B0DD0C212}"/>
              </a:ext>
            </a:extLst>
          </p:cNvPr>
          <p:cNvSpPr>
            <a:spLocks noGrp="1"/>
          </p:cNvSpPr>
          <p:nvPr>
            <p:ph type="sldNum" sz="quarter" idx="10"/>
          </p:nvPr>
        </p:nvSpPr>
        <p:spPr/>
        <p:txBody>
          <a:bodyPr/>
          <a:lstStyle/>
          <a:p>
            <a:fld id="{549FA642-220F-4C96-A3D5-8D9EECDF4145}" type="slidenum">
              <a:rPr lang="en-US" altLang="en-US" smtClean="0"/>
              <a:pPr/>
              <a:t>42</a:t>
            </a:fld>
            <a:endParaRPr lang="en-US" altLang="en-US" dirty="0"/>
          </a:p>
        </p:txBody>
      </p:sp>
    </p:spTree>
    <p:extLst>
      <p:ext uri="{BB962C8B-B14F-4D97-AF65-F5344CB8AC3E}">
        <p14:creationId xmlns:p14="http://schemas.microsoft.com/office/powerpoint/2010/main" val="3189006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Accessing Structure Members via Pointer Variables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Must use </a:t>
            </a:r>
            <a:r>
              <a:rPr lang="en-US" altLang="en-US" dirty="0">
                <a:solidFill>
                  <a:srgbClr val="000000"/>
                </a:solidFill>
                <a:latin typeface="Courier New" panose="02070309020205020404" pitchFamily="49" charset="0"/>
              </a:rPr>
              <a:t>()</a:t>
            </a:r>
            <a:r>
              <a:rPr lang="en-US" altLang="en-US" dirty="0">
                <a:solidFill>
                  <a:srgbClr val="000000"/>
                </a:solidFill>
              </a:rPr>
              <a:t> to dereference pointer variable, not field within structure:</a:t>
            </a:r>
          </a:p>
          <a:p>
            <a:pPr lvl="1">
              <a:buClr>
                <a:srgbClr val="000000"/>
              </a:buClr>
              <a:buNone/>
            </a:pPr>
            <a:r>
              <a:rPr lang="en-US" altLang="en-US" dirty="0">
                <a:solidFill>
                  <a:srgbClr val="000000"/>
                </a:solidFill>
                <a:latin typeface="Courier New" panose="02070309020205020404" pitchFamily="49" charset="0"/>
              </a:rPr>
              <a:t>cout &lt;&lt; (*stuPtr).studentID;</a:t>
            </a:r>
          </a:p>
          <a:p>
            <a:pPr>
              <a:spcBef>
                <a:spcPts val="4000"/>
              </a:spcBef>
            </a:pPr>
            <a:r>
              <a:rPr lang="en-US" altLang="en-US" dirty="0">
                <a:solidFill>
                  <a:srgbClr val="000000"/>
                </a:solidFill>
              </a:rPr>
              <a:t>Can use </a:t>
            </a:r>
            <a:r>
              <a:rPr lang="en-US" altLang="en-US" b="1" dirty="0">
                <a:solidFill>
                  <a:srgbClr val="000000"/>
                </a:solidFill>
              </a:rPr>
              <a:t>structure pointer operator</a:t>
            </a:r>
            <a:r>
              <a:rPr lang="en-US" altLang="en-US" dirty="0">
                <a:solidFill>
                  <a:srgbClr val="000000"/>
                </a:solidFill>
              </a:rPr>
              <a:t> [it consists of a hyphen (-) followed by the greater-than symbol (&gt;)] to eliminate </a:t>
            </a:r>
            <a:r>
              <a:rPr lang="en-US" altLang="en-US" dirty="0">
                <a:solidFill>
                  <a:srgbClr val="000000"/>
                </a:solidFill>
                <a:latin typeface="Courier New" panose="02070309020205020404" pitchFamily="49" charset="0"/>
              </a:rPr>
              <a:t>()</a:t>
            </a:r>
            <a:r>
              <a:rPr lang="en-US" altLang="en-US" dirty="0">
                <a:solidFill>
                  <a:srgbClr val="000000"/>
                </a:solidFill>
              </a:rPr>
              <a:t> and use clearer notation:</a:t>
            </a:r>
          </a:p>
          <a:p>
            <a:pPr lvl="1">
              <a:buClr>
                <a:srgbClr val="000000"/>
              </a:buClr>
              <a:buNone/>
            </a:pPr>
            <a:r>
              <a:rPr lang="en-US" altLang="en-US" dirty="0">
                <a:solidFill>
                  <a:srgbClr val="000000"/>
                </a:solidFill>
                <a:latin typeface="Courier New" panose="02070309020205020404" pitchFamily="49" charset="0"/>
              </a:rPr>
              <a:t>cout &lt;&lt; stuPtr-&gt;</a:t>
            </a:r>
            <a:r>
              <a:rPr lang="en-US" altLang="en-US" dirty="0" err="1">
                <a:solidFill>
                  <a:srgbClr val="000000"/>
                </a:solidFill>
                <a:latin typeface="Courier New" panose="02070309020205020404" pitchFamily="49" charset="0"/>
              </a:rPr>
              <a:t>studentID</a:t>
            </a:r>
            <a:r>
              <a:rPr lang="en-US" altLang="en-US" dirty="0">
                <a:solidFill>
                  <a:srgbClr val="000000"/>
                </a:solidFill>
                <a:latin typeface="Courier New" panose="02070309020205020404" pitchFamily="49" charset="0"/>
              </a:rPr>
              <a:t>;</a:t>
            </a:r>
          </a:p>
          <a:p>
            <a:pPr marL="1254125" indent="-1254125">
              <a:buClr>
                <a:srgbClr val="000000"/>
              </a:buClr>
              <a:buNone/>
              <a:tabLst>
                <a:tab pos="1254125" algn="l"/>
              </a:tabLst>
            </a:pPr>
            <a:r>
              <a:rPr lang="en-US" altLang="en-US" b="1" dirty="0">
                <a:solidFill>
                  <a:srgbClr val="000000"/>
                </a:solidFill>
              </a:rPr>
              <a:t>NOTE:	</a:t>
            </a:r>
            <a:r>
              <a:rPr lang="en-US" altLang="en-US" dirty="0">
                <a:solidFill>
                  <a:srgbClr val="000000"/>
                </a:solidFill>
              </a:rPr>
              <a:t>The structure pointer operator is supposed to look like an arrow, thus visually indicating that a “pointer” is being used.</a:t>
            </a:r>
          </a:p>
        </p:txBody>
      </p:sp>
      <p:sp>
        <p:nvSpPr>
          <p:cNvPr id="4" name="Slide Number Placeholder 3">
            <a:extLst>
              <a:ext uri="{FF2B5EF4-FFF2-40B4-BE49-F238E27FC236}">
                <a16:creationId xmlns:a16="http://schemas.microsoft.com/office/drawing/2014/main" id="{274060E8-5792-5DD9-2F06-53442D666F47}"/>
              </a:ext>
            </a:extLst>
          </p:cNvPr>
          <p:cNvSpPr>
            <a:spLocks noGrp="1"/>
          </p:cNvSpPr>
          <p:nvPr>
            <p:ph type="sldNum" sz="quarter" idx="10"/>
          </p:nvPr>
        </p:nvSpPr>
        <p:spPr/>
        <p:txBody>
          <a:bodyPr/>
          <a:lstStyle/>
          <a:p>
            <a:fld id="{549FA642-220F-4C96-A3D5-8D9EECDF4145}" type="slidenum">
              <a:rPr lang="en-US" altLang="en-US" smtClean="0"/>
              <a:pPr/>
              <a:t>43</a:t>
            </a:fld>
            <a:endParaRPr lang="en-US" altLang="en-US" dirty="0"/>
          </a:p>
        </p:txBody>
      </p:sp>
    </p:spTree>
    <p:extLst>
      <p:ext uri="{BB962C8B-B14F-4D97-AF65-F5344CB8AC3E}">
        <p14:creationId xmlns:p14="http://schemas.microsoft.com/office/powerpoint/2010/main" val="1712337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Pointer to a structure as function parameter</a:t>
            </a:r>
            <a:endParaRPr lang="en-IN" sz="4400" dirty="0"/>
          </a:p>
        </p:txBody>
      </p:sp>
      <p:sp>
        <p:nvSpPr>
          <p:cNvPr id="3" name="Content Placeholder 2">
            <a:extLst>
              <a:ext uri="{FF2B5EF4-FFF2-40B4-BE49-F238E27FC236}">
                <a16:creationId xmlns:a16="http://schemas.microsoft.com/office/drawing/2014/main" id="{D39794A8-AF97-5AB4-5627-E5D8418D7537}"/>
              </a:ext>
            </a:extLst>
          </p:cNvPr>
          <p:cNvSpPr>
            <a:spLocks noGrp="1"/>
          </p:cNvSpPr>
          <p:nvPr>
            <p:ph idx="1"/>
          </p:nvPr>
        </p:nvSpPr>
        <p:spPr>
          <a:xfrm>
            <a:off x="487680" y="990600"/>
            <a:ext cx="11704320" cy="5638800"/>
          </a:xfrm>
        </p:spPr>
        <p:txBody>
          <a:bodyPr/>
          <a:lstStyle/>
          <a:p>
            <a:r>
              <a:rPr lang="en-US" dirty="0" err="1">
                <a:latin typeface="Courier New" panose="02070309020205020404" pitchFamily="49" charset="0"/>
                <a:cs typeface="Courier New" panose="02070309020205020404" pitchFamily="49" charset="0"/>
              </a:rPr>
              <a:t>getData</a:t>
            </a:r>
            <a:r>
              <a:rPr lang="en-US" dirty="0"/>
              <a:t> functions shows that a pointer to a structure may be used as a function parameter, allowing the function to access the members of the original structure argument.</a:t>
            </a:r>
          </a:p>
        </p:txBody>
      </p:sp>
      <p:pic>
        <p:nvPicPr>
          <p:cNvPr id="4" name="Picture 1" descr="The screenshot shows the program to access the structure members through pointer variables. The program assigns the structure pointer (student asterisk s) as a function parameter to the function getData. Here, the structure pointer operators accept the inputs from the user. The program gets the student name, student ID number, credit hours enrolled, and the G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47925"/>
            <a:ext cx="53625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EBCCB90-0C06-D5A5-4243-CA1BFDDF0B02}"/>
              </a:ext>
            </a:extLst>
          </p:cNvPr>
          <p:cNvSpPr>
            <a:spLocks noGrp="1"/>
          </p:cNvSpPr>
          <p:nvPr>
            <p:ph type="sldNum" sz="quarter" idx="10"/>
          </p:nvPr>
        </p:nvSpPr>
        <p:spPr/>
        <p:txBody>
          <a:bodyPr/>
          <a:lstStyle/>
          <a:p>
            <a:fld id="{549FA642-220F-4C96-A3D5-8D9EECDF4145}" type="slidenum">
              <a:rPr lang="en-US" altLang="en-US" smtClean="0"/>
              <a:pPr/>
              <a:t>44</a:t>
            </a:fld>
            <a:endParaRPr lang="en-US" altLang="en-US" dirty="0"/>
          </a:p>
        </p:txBody>
      </p:sp>
    </p:spTree>
    <p:extLst>
      <p:ext uri="{BB962C8B-B14F-4D97-AF65-F5344CB8AC3E}">
        <p14:creationId xmlns:p14="http://schemas.microsoft.com/office/powerpoint/2010/main" val="1556294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(1 of 9)</a:t>
            </a:r>
            <a:endParaRPr lang="en-IN" sz="1800" dirty="0"/>
          </a:p>
        </p:txBody>
      </p:sp>
      <p:sp>
        <p:nvSpPr>
          <p:cNvPr id="3" name="Content Placeholder 2"/>
          <p:cNvSpPr>
            <a:spLocks noGrp="1"/>
          </p:cNvSpPr>
          <p:nvPr>
            <p:ph idx="1"/>
          </p:nvPr>
        </p:nvSpPr>
        <p:spPr/>
        <p:txBody>
          <a:bodyPr/>
          <a:lstStyle/>
          <a:p>
            <a:r>
              <a:rPr lang="en-US" altLang="en-US" dirty="0"/>
              <a:t>An enumerated data type is a programmer-defined data type. It consists of values known as </a:t>
            </a:r>
            <a:r>
              <a:rPr lang="en-US" altLang="en-US" i="1" dirty="0"/>
              <a:t>enumerators</a:t>
            </a:r>
            <a:r>
              <a:rPr lang="en-US" altLang="en-US" dirty="0"/>
              <a:t>, which represent integer constants.</a:t>
            </a:r>
          </a:p>
          <a:p>
            <a:r>
              <a:rPr lang="en-US" altLang="en-US" dirty="0"/>
              <a:t>An enumerated type declaration begins with the key word </a:t>
            </a:r>
            <a:r>
              <a:rPr lang="en-US" altLang="en-US" dirty="0" err="1"/>
              <a:t>enum</a:t>
            </a:r>
            <a:r>
              <a:rPr lang="en-US" altLang="en-US" dirty="0"/>
              <a:t>, followed by the name of the type, followed by a list of identifiers inside braces, and is terminated with a semicolon.</a:t>
            </a:r>
          </a:p>
          <a:p>
            <a:r>
              <a:rPr lang="en-US" altLang="en-US" dirty="0"/>
              <a:t>Here is the general format of an enumerated type declaration: </a:t>
            </a:r>
            <a:r>
              <a:rPr lang="en-US" altLang="en-US" dirty="0" err="1">
                <a:latin typeface="Courier New" panose="02070309020205020404" pitchFamily="49" charset="0"/>
                <a:cs typeface="Courier New" panose="02070309020205020404" pitchFamily="49" charset="0"/>
              </a:rPr>
              <a:t>enum</a:t>
            </a:r>
            <a:r>
              <a:rPr lang="en-US" altLang="en-US" dirty="0"/>
              <a:t> TypeName { One or more enumerators };</a:t>
            </a:r>
          </a:p>
        </p:txBody>
      </p:sp>
      <p:sp>
        <p:nvSpPr>
          <p:cNvPr id="4" name="Slide Number Placeholder 3">
            <a:extLst>
              <a:ext uri="{FF2B5EF4-FFF2-40B4-BE49-F238E27FC236}">
                <a16:creationId xmlns:a16="http://schemas.microsoft.com/office/drawing/2014/main" id="{3DF43139-6BDB-7C6B-A228-D354FA87B3DE}"/>
              </a:ext>
            </a:extLst>
          </p:cNvPr>
          <p:cNvSpPr>
            <a:spLocks noGrp="1"/>
          </p:cNvSpPr>
          <p:nvPr>
            <p:ph type="sldNum" sz="quarter" idx="10"/>
          </p:nvPr>
        </p:nvSpPr>
        <p:spPr/>
        <p:txBody>
          <a:bodyPr/>
          <a:lstStyle/>
          <a:p>
            <a:fld id="{549FA642-220F-4C96-A3D5-8D9EECDF4145}" type="slidenum">
              <a:rPr lang="en-US" altLang="en-US" smtClean="0"/>
              <a:pPr/>
              <a:t>45</a:t>
            </a:fld>
            <a:endParaRPr lang="en-US" altLang="en-US" dirty="0"/>
          </a:p>
        </p:txBody>
      </p:sp>
    </p:spTree>
    <p:extLst>
      <p:ext uri="{BB962C8B-B14F-4D97-AF65-F5344CB8AC3E}">
        <p14:creationId xmlns:p14="http://schemas.microsoft.com/office/powerpoint/2010/main" val="2669852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(2 of 9)</a:t>
            </a:r>
            <a:endParaRPr lang="en-IN"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Example: </a:t>
            </a:r>
            <a:r>
              <a:rPr lang="en-US" altLang="en-US" spc="-100" dirty="0">
                <a:solidFill>
                  <a:srgbClr val="000000"/>
                </a:solidFill>
              </a:rPr>
              <a:t>Following is an example of an enumerated data type declaration:</a:t>
            </a:r>
          </a:p>
          <a:p>
            <a:pPr marL="0" indent="0">
              <a:lnSpc>
                <a:spcPct val="90000"/>
              </a:lnSpc>
              <a:spcBef>
                <a:spcPts val="1800"/>
              </a:spcBef>
              <a:buNone/>
            </a:pPr>
            <a:r>
              <a:rPr lang="en-US" altLang="en-US" sz="2800" dirty="0">
                <a:solidFill>
                  <a:srgbClr val="000000"/>
                </a:solidFill>
                <a:latin typeface="Courier New" panose="02070309020205020404" pitchFamily="49" charset="0"/>
              </a:rPr>
              <a:t>enum</a:t>
            </a:r>
            <a:r>
              <a:rPr lang="en-US" altLang="en-US" dirty="0">
                <a:solidFill>
                  <a:srgbClr val="000000"/>
                </a:solidFill>
              </a:rPr>
              <a:t> </a:t>
            </a:r>
            <a:r>
              <a:rPr lang="en-US" altLang="en-US" sz="2800" dirty="0">
                <a:solidFill>
                  <a:srgbClr val="000000"/>
                </a:solidFill>
                <a:latin typeface="Courier New" panose="02070309020205020404" pitchFamily="49" charset="0"/>
              </a:rPr>
              <a:t>Day</a:t>
            </a:r>
            <a:r>
              <a:rPr lang="en-US" altLang="en-US" sz="2800" dirty="0">
                <a:solidFill>
                  <a:srgbClr val="000000"/>
                </a:solidFill>
              </a:rPr>
              <a:t> </a:t>
            </a:r>
            <a:r>
              <a:rPr lang="en-US" altLang="en-US" sz="2800" dirty="0">
                <a:solidFill>
                  <a:srgbClr val="000000"/>
                </a:solidFill>
                <a:latin typeface="Courier New" panose="02070309020205020404" pitchFamily="49" charset="0"/>
              </a:rPr>
              <a:t>{</a:t>
            </a:r>
            <a:r>
              <a:rPr lang="en-US" altLang="en-US" dirty="0">
                <a:solidFill>
                  <a:srgbClr val="000000"/>
                </a:solidFill>
              </a:rPr>
              <a:t> </a:t>
            </a:r>
            <a:r>
              <a:rPr lang="en-US" altLang="en-US" sz="2800" dirty="0">
                <a:solidFill>
                  <a:srgbClr val="000000"/>
                </a:solidFill>
                <a:latin typeface="Courier New" panose="02070309020205020404" pitchFamily="49" charset="0"/>
              </a:rPr>
              <a:t>MONDAY,</a:t>
            </a:r>
            <a:r>
              <a:rPr lang="en-US" altLang="en-US" dirty="0">
                <a:solidFill>
                  <a:srgbClr val="000000"/>
                </a:solidFill>
              </a:rPr>
              <a:t> </a:t>
            </a:r>
            <a:r>
              <a:rPr lang="en-US" altLang="en-US" sz="2800" dirty="0">
                <a:solidFill>
                  <a:srgbClr val="000000"/>
                </a:solidFill>
                <a:latin typeface="Courier New" panose="02070309020205020404" pitchFamily="49" charset="0"/>
              </a:rPr>
              <a:t>TUESDAY,</a:t>
            </a:r>
            <a:r>
              <a:rPr lang="en-US" altLang="en-US" dirty="0">
                <a:solidFill>
                  <a:srgbClr val="000000"/>
                </a:solidFill>
              </a:rPr>
              <a:t> </a:t>
            </a:r>
            <a:r>
              <a:rPr lang="en-US" altLang="en-US" sz="2800" dirty="0">
                <a:solidFill>
                  <a:srgbClr val="000000"/>
                </a:solidFill>
                <a:latin typeface="Courier New" panose="02070309020205020404" pitchFamily="49" charset="0"/>
              </a:rPr>
              <a:t>WEDNESDAY,</a:t>
            </a:r>
            <a:r>
              <a:rPr lang="en-US" altLang="en-US" dirty="0">
                <a:solidFill>
                  <a:srgbClr val="000000"/>
                </a:solidFill>
              </a:rPr>
              <a:t> </a:t>
            </a:r>
            <a:r>
              <a:rPr lang="en-US" altLang="en-US" sz="2800" dirty="0">
                <a:solidFill>
                  <a:srgbClr val="000000"/>
                </a:solidFill>
                <a:latin typeface="Courier New" panose="02070309020205020404" pitchFamily="49" charset="0"/>
              </a:rPr>
              <a:t>THURSDAY,</a:t>
            </a:r>
            <a:r>
              <a:rPr lang="en-US" altLang="en-US" dirty="0">
                <a:solidFill>
                  <a:srgbClr val="000000"/>
                </a:solidFill>
              </a:rPr>
              <a:t> </a:t>
            </a:r>
            <a:r>
              <a:rPr lang="en-US" altLang="en-US" sz="2800" dirty="0">
                <a:solidFill>
                  <a:srgbClr val="000000"/>
                </a:solidFill>
                <a:latin typeface="Courier New" panose="02070309020205020404" pitchFamily="49" charset="0"/>
              </a:rPr>
              <a:t>FRIDAY</a:t>
            </a:r>
            <a:r>
              <a:rPr lang="en-US" altLang="en-US" dirty="0">
                <a:solidFill>
                  <a:srgbClr val="000000"/>
                </a:solidFill>
              </a:rPr>
              <a:t>`</a:t>
            </a:r>
            <a:r>
              <a:rPr lang="en-US" altLang="en-US" sz="2800" dirty="0">
                <a:solidFill>
                  <a:srgbClr val="000000"/>
                </a:solidFill>
                <a:latin typeface="Courier New" panose="02070309020205020404" pitchFamily="49" charset="0"/>
              </a:rPr>
              <a:t>};</a:t>
            </a:r>
          </a:p>
          <a:p>
            <a:pPr>
              <a:lnSpc>
                <a:spcPct val="90000"/>
              </a:lnSpc>
              <a:spcBef>
                <a:spcPts val="1800"/>
              </a:spcBef>
            </a:pPr>
            <a:r>
              <a:rPr lang="en-US" altLang="en-US" dirty="0">
                <a:solidFill>
                  <a:srgbClr val="000000"/>
                </a:solidFill>
              </a:rPr>
              <a:t>The identifiers </a:t>
            </a:r>
            <a:r>
              <a:rPr lang="en-US" altLang="en-US" dirty="0">
                <a:solidFill>
                  <a:srgbClr val="000000"/>
                </a:solidFill>
                <a:latin typeface="Courier New" panose="02070309020205020404" pitchFamily="49" charset="0"/>
              </a:rPr>
              <a:t>MONDAY</a:t>
            </a:r>
            <a:r>
              <a:rPr lang="en-US" altLang="en-US" dirty="0">
                <a:solidFill>
                  <a:srgbClr val="000000"/>
                </a:solidFill>
              </a:rPr>
              <a:t>, </a:t>
            </a:r>
            <a:r>
              <a:rPr lang="en-US" altLang="en-US" dirty="0">
                <a:solidFill>
                  <a:srgbClr val="000000"/>
                </a:solidFill>
                <a:latin typeface="Courier New" panose="02070309020205020404" pitchFamily="49" charset="0"/>
              </a:rPr>
              <a:t>TUESDAY</a:t>
            </a:r>
            <a:r>
              <a:rPr lang="en-US" altLang="en-US" dirty="0">
                <a:solidFill>
                  <a:srgbClr val="000000"/>
                </a:solidFill>
              </a:rPr>
              <a:t>, </a:t>
            </a:r>
            <a:r>
              <a:rPr lang="en-US" altLang="en-US" dirty="0">
                <a:solidFill>
                  <a:srgbClr val="000000"/>
                </a:solidFill>
                <a:latin typeface="Courier New" panose="02070309020205020404" pitchFamily="49" charset="0"/>
              </a:rPr>
              <a:t>WEDNESDAY</a:t>
            </a:r>
            <a:r>
              <a:rPr lang="en-US" altLang="en-US" dirty="0">
                <a:solidFill>
                  <a:srgbClr val="000000"/>
                </a:solidFill>
              </a:rPr>
              <a:t>, </a:t>
            </a:r>
            <a:r>
              <a:rPr lang="en-US" altLang="en-US" dirty="0">
                <a:solidFill>
                  <a:srgbClr val="000000"/>
                </a:solidFill>
                <a:latin typeface="Courier New" panose="02070309020205020404" pitchFamily="49" charset="0"/>
              </a:rPr>
              <a:t>THURSDAY</a:t>
            </a:r>
            <a:r>
              <a:rPr lang="en-US" altLang="en-US" dirty="0">
                <a:solidFill>
                  <a:srgbClr val="000000"/>
                </a:solidFill>
              </a:rPr>
              <a:t>, and </a:t>
            </a:r>
            <a:r>
              <a:rPr lang="en-US" altLang="en-US" dirty="0">
                <a:solidFill>
                  <a:srgbClr val="000000"/>
                </a:solidFill>
                <a:latin typeface="Courier New" panose="02070309020205020404" pitchFamily="49" charset="0"/>
              </a:rPr>
              <a:t>FRIDAY</a:t>
            </a:r>
            <a:r>
              <a:rPr lang="en-US" altLang="en-US" dirty="0">
                <a:solidFill>
                  <a:srgbClr val="000000"/>
                </a:solidFill>
              </a:rPr>
              <a:t>, which are listed inside the braces, are </a:t>
            </a:r>
            <a:r>
              <a:rPr lang="en-US" altLang="en-US" i="1" dirty="0">
                <a:solidFill>
                  <a:srgbClr val="000000"/>
                </a:solidFill>
              </a:rPr>
              <a:t>enumerators</a:t>
            </a:r>
            <a:r>
              <a:rPr lang="en-US" altLang="en-US" dirty="0">
                <a:solidFill>
                  <a:srgbClr val="000000"/>
                </a:solidFill>
              </a:rPr>
              <a:t>. They represent the values that belong to the </a:t>
            </a:r>
            <a:r>
              <a:rPr lang="en-US" altLang="en-US" dirty="0">
                <a:solidFill>
                  <a:srgbClr val="000000"/>
                </a:solidFill>
                <a:latin typeface="Courier New" panose="02070309020205020404" pitchFamily="49" charset="0"/>
              </a:rPr>
              <a:t>Day</a:t>
            </a:r>
            <a:r>
              <a:rPr lang="en-US" altLang="en-US" dirty="0">
                <a:solidFill>
                  <a:srgbClr val="000000"/>
                </a:solidFill>
              </a:rPr>
              <a:t> data type.</a:t>
            </a:r>
          </a:p>
        </p:txBody>
      </p:sp>
      <p:sp>
        <p:nvSpPr>
          <p:cNvPr id="4" name="Slide Number Placeholder 3">
            <a:extLst>
              <a:ext uri="{FF2B5EF4-FFF2-40B4-BE49-F238E27FC236}">
                <a16:creationId xmlns:a16="http://schemas.microsoft.com/office/drawing/2014/main" id="{CE9B48C7-35EE-1623-EF72-831AB8FF2569}"/>
              </a:ext>
            </a:extLst>
          </p:cNvPr>
          <p:cNvSpPr>
            <a:spLocks noGrp="1"/>
          </p:cNvSpPr>
          <p:nvPr>
            <p:ph type="sldNum" sz="quarter" idx="10"/>
          </p:nvPr>
        </p:nvSpPr>
        <p:spPr/>
        <p:txBody>
          <a:bodyPr/>
          <a:lstStyle/>
          <a:p>
            <a:fld id="{549FA642-220F-4C96-A3D5-8D9EECDF4145}" type="slidenum">
              <a:rPr lang="en-US" altLang="en-US" smtClean="0"/>
              <a:pPr/>
              <a:t>46</a:t>
            </a:fld>
            <a:endParaRPr lang="en-US" altLang="en-US" dirty="0"/>
          </a:p>
        </p:txBody>
      </p:sp>
    </p:spTree>
    <p:extLst>
      <p:ext uri="{BB962C8B-B14F-4D97-AF65-F5344CB8AC3E}">
        <p14:creationId xmlns:p14="http://schemas.microsoft.com/office/powerpoint/2010/main" val="4225264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(3 of 9)</a:t>
            </a:r>
            <a:endParaRPr lang="en-IN" sz="1800" dirty="0"/>
          </a:p>
        </p:txBody>
      </p:sp>
      <p:sp>
        <p:nvSpPr>
          <p:cNvPr id="3" name="Content Placeholder 2"/>
          <p:cNvSpPr>
            <a:spLocks noGrp="1"/>
          </p:cNvSpPr>
          <p:nvPr>
            <p:ph idx="1"/>
          </p:nvPr>
        </p:nvSpPr>
        <p:spPr/>
        <p:txBody>
          <a:bodyPr/>
          <a:lstStyle/>
          <a:p>
            <a:pPr marL="0" indent="0">
              <a:spcBef>
                <a:spcPts val="0"/>
              </a:spcBef>
              <a:buNone/>
            </a:pPr>
            <a:r>
              <a:rPr lang="en-US" altLang="en-US" dirty="0">
                <a:latin typeface="Courier New" panose="02070309020205020404" pitchFamily="49" charset="0"/>
              </a:rPr>
              <a:t>enum</a:t>
            </a:r>
            <a:r>
              <a:rPr lang="en-US" altLang="en-US" dirty="0"/>
              <a:t> </a:t>
            </a:r>
            <a:r>
              <a:rPr lang="en-US" altLang="en-US" dirty="0">
                <a:latin typeface="Courier New" panose="02070309020205020404" pitchFamily="49" charset="0"/>
              </a:rPr>
              <a:t>Day</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MONDAY,</a:t>
            </a:r>
            <a:r>
              <a:rPr lang="en-US" altLang="en-US" dirty="0"/>
              <a:t> </a:t>
            </a:r>
            <a:r>
              <a:rPr lang="en-US" altLang="en-US" dirty="0">
                <a:latin typeface="Courier New" panose="02070309020205020404" pitchFamily="49" charset="0"/>
              </a:rPr>
              <a:t>TUESDAY,</a:t>
            </a:r>
            <a:r>
              <a:rPr lang="en-US" altLang="en-US" dirty="0"/>
              <a:t> </a:t>
            </a:r>
            <a:r>
              <a:rPr lang="en-US" altLang="en-US" dirty="0">
                <a:latin typeface="Courier New" panose="02070309020205020404" pitchFamily="49" charset="0"/>
              </a:rPr>
              <a:t>WEDNESDAY,</a:t>
            </a:r>
            <a:r>
              <a:rPr lang="en-US" altLang="en-US" dirty="0"/>
              <a:t> </a:t>
            </a:r>
            <a:r>
              <a:rPr lang="en-US" altLang="en-US" dirty="0">
                <a:latin typeface="Courier New" panose="02070309020205020404" pitchFamily="49" charset="0"/>
              </a:rPr>
              <a:t>THURSDAY,FRIDAY</a:t>
            </a:r>
            <a:r>
              <a:rPr lang="en-US" altLang="en-US" dirty="0"/>
              <a:t> </a:t>
            </a:r>
            <a:r>
              <a:rPr lang="en-US" altLang="en-US" dirty="0">
                <a:latin typeface="Courier New" panose="02070309020205020404" pitchFamily="49" charset="0"/>
              </a:rPr>
              <a:t>};</a:t>
            </a:r>
          </a:p>
          <a:p>
            <a:pPr marL="583200" indent="-457200">
              <a:spcBef>
                <a:spcPts val="4300"/>
              </a:spcBef>
            </a:pPr>
            <a:r>
              <a:rPr lang="en-US" altLang="en-US" sz="2800" dirty="0"/>
              <a:t>Note that the enumerators are not strings,  so they are not enclosed in quotes. They are identifiers.</a:t>
            </a:r>
          </a:p>
        </p:txBody>
      </p:sp>
      <p:sp>
        <p:nvSpPr>
          <p:cNvPr id="4" name="Slide Number Placeholder 3">
            <a:extLst>
              <a:ext uri="{FF2B5EF4-FFF2-40B4-BE49-F238E27FC236}">
                <a16:creationId xmlns:a16="http://schemas.microsoft.com/office/drawing/2014/main" id="{D93B5915-A9BE-1C50-6E7B-54990611C214}"/>
              </a:ext>
            </a:extLst>
          </p:cNvPr>
          <p:cNvSpPr>
            <a:spLocks noGrp="1"/>
          </p:cNvSpPr>
          <p:nvPr>
            <p:ph type="sldNum" sz="quarter" idx="10"/>
          </p:nvPr>
        </p:nvSpPr>
        <p:spPr/>
        <p:txBody>
          <a:bodyPr/>
          <a:lstStyle/>
          <a:p>
            <a:fld id="{549FA642-220F-4C96-A3D5-8D9EECDF4145}" type="slidenum">
              <a:rPr lang="en-US" altLang="en-US" smtClean="0"/>
              <a:pPr/>
              <a:t>47</a:t>
            </a:fld>
            <a:endParaRPr lang="en-US" altLang="en-US" dirty="0"/>
          </a:p>
        </p:txBody>
      </p:sp>
    </p:spTree>
    <p:extLst>
      <p:ext uri="{BB962C8B-B14F-4D97-AF65-F5344CB8AC3E}">
        <p14:creationId xmlns:p14="http://schemas.microsoft.com/office/powerpoint/2010/main" val="197943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(4 of 9)</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Once you have created an enumerated data type in your program, you can define variables of that type. Example:</a:t>
            </a:r>
          </a:p>
          <a:p>
            <a:pPr marL="792000" indent="0">
              <a:spcBef>
                <a:spcPts val="3800"/>
              </a:spcBef>
              <a:buNone/>
            </a:pPr>
            <a:r>
              <a:rPr lang="en-US" altLang="en-US" dirty="0">
                <a:solidFill>
                  <a:srgbClr val="000000"/>
                </a:solidFill>
                <a:latin typeface="Courier New" panose="02070309020205020404" pitchFamily="49" charset="0"/>
              </a:rPr>
              <a:t>Day workDay;</a:t>
            </a:r>
          </a:p>
          <a:p>
            <a:pPr>
              <a:spcBef>
                <a:spcPts val="4600"/>
              </a:spcBef>
            </a:pPr>
            <a:r>
              <a:rPr lang="en-US" altLang="en-US" dirty="0">
                <a:solidFill>
                  <a:srgbClr val="000000"/>
                </a:solidFill>
              </a:rPr>
              <a:t>This statement defines </a:t>
            </a:r>
            <a:r>
              <a:rPr lang="en-US" altLang="en-US" dirty="0">
                <a:solidFill>
                  <a:srgbClr val="000000"/>
                </a:solidFill>
                <a:latin typeface="Courier New" panose="02070309020205020404" pitchFamily="49" charset="0"/>
              </a:rPr>
              <a:t>workDay</a:t>
            </a:r>
            <a:r>
              <a:rPr lang="en-US" altLang="en-US" dirty="0">
                <a:solidFill>
                  <a:srgbClr val="000000"/>
                </a:solidFill>
              </a:rPr>
              <a:t> as a variable of the </a:t>
            </a:r>
            <a:r>
              <a:rPr lang="en-US" altLang="en-US" dirty="0">
                <a:solidFill>
                  <a:srgbClr val="000000"/>
                </a:solidFill>
                <a:latin typeface="Courier New" panose="02070309020205020404" pitchFamily="49" charset="0"/>
              </a:rPr>
              <a:t>Day</a:t>
            </a:r>
            <a:r>
              <a:rPr lang="en-US" altLang="en-US" dirty="0">
                <a:solidFill>
                  <a:srgbClr val="000000"/>
                </a:solidFill>
              </a:rPr>
              <a:t> type.</a:t>
            </a:r>
          </a:p>
        </p:txBody>
      </p:sp>
      <p:sp>
        <p:nvSpPr>
          <p:cNvPr id="4" name="Slide Number Placeholder 3">
            <a:extLst>
              <a:ext uri="{FF2B5EF4-FFF2-40B4-BE49-F238E27FC236}">
                <a16:creationId xmlns:a16="http://schemas.microsoft.com/office/drawing/2014/main" id="{99814CC7-B561-1CB0-99B0-99D8B25E995D}"/>
              </a:ext>
            </a:extLst>
          </p:cNvPr>
          <p:cNvSpPr>
            <a:spLocks noGrp="1"/>
          </p:cNvSpPr>
          <p:nvPr>
            <p:ph type="sldNum" sz="quarter" idx="10"/>
          </p:nvPr>
        </p:nvSpPr>
        <p:spPr/>
        <p:txBody>
          <a:bodyPr/>
          <a:lstStyle/>
          <a:p>
            <a:fld id="{549FA642-220F-4C96-A3D5-8D9EECDF4145}" type="slidenum">
              <a:rPr lang="en-US" altLang="en-US" smtClean="0"/>
              <a:pPr/>
              <a:t>48</a:t>
            </a:fld>
            <a:endParaRPr lang="en-US" altLang="en-US" dirty="0"/>
          </a:p>
        </p:txBody>
      </p:sp>
    </p:spTree>
    <p:extLst>
      <p:ext uri="{BB962C8B-B14F-4D97-AF65-F5344CB8AC3E}">
        <p14:creationId xmlns:p14="http://schemas.microsoft.com/office/powerpoint/2010/main" val="267094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(5 of 9)</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We may assign any of the enumerators </a:t>
            </a:r>
            <a:r>
              <a:rPr lang="en-US" altLang="en-US" dirty="0">
                <a:solidFill>
                  <a:srgbClr val="000000"/>
                </a:solidFill>
                <a:latin typeface="Courier New" panose="02070309020205020404" pitchFamily="49" charset="0"/>
              </a:rPr>
              <a:t>MONDAY</a:t>
            </a:r>
            <a:r>
              <a:rPr lang="en-US" altLang="en-US" dirty="0">
                <a:solidFill>
                  <a:srgbClr val="000000"/>
                </a:solidFill>
              </a:rPr>
              <a:t>, </a:t>
            </a:r>
            <a:r>
              <a:rPr lang="en-US" altLang="en-US" dirty="0">
                <a:solidFill>
                  <a:srgbClr val="000000"/>
                </a:solidFill>
                <a:latin typeface="Courier New" panose="02070309020205020404" pitchFamily="49" charset="0"/>
              </a:rPr>
              <a:t>TUESDAY</a:t>
            </a:r>
            <a:r>
              <a:rPr lang="en-US" altLang="en-US" dirty="0">
                <a:solidFill>
                  <a:srgbClr val="000000"/>
                </a:solidFill>
              </a:rPr>
              <a:t>, </a:t>
            </a:r>
            <a:r>
              <a:rPr lang="en-US" altLang="en-US" dirty="0">
                <a:solidFill>
                  <a:srgbClr val="000000"/>
                </a:solidFill>
                <a:latin typeface="Courier New" panose="02070309020205020404" pitchFamily="49" charset="0"/>
              </a:rPr>
              <a:t>WEDNESDAY</a:t>
            </a:r>
            <a:r>
              <a:rPr lang="en-US" altLang="en-US" dirty="0">
                <a:solidFill>
                  <a:srgbClr val="000000"/>
                </a:solidFill>
              </a:rPr>
              <a:t>, </a:t>
            </a:r>
            <a:r>
              <a:rPr lang="en-US" altLang="en-US" dirty="0">
                <a:solidFill>
                  <a:srgbClr val="000000"/>
                </a:solidFill>
                <a:latin typeface="Courier New" panose="02070309020205020404" pitchFamily="49" charset="0"/>
              </a:rPr>
              <a:t>THURSDAY</a:t>
            </a:r>
            <a:r>
              <a:rPr lang="en-US" altLang="en-US" dirty="0">
                <a:solidFill>
                  <a:srgbClr val="000000"/>
                </a:solidFill>
              </a:rPr>
              <a:t>, or </a:t>
            </a:r>
            <a:r>
              <a:rPr lang="en-US" altLang="en-US" dirty="0">
                <a:solidFill>
                  <a:srgbClr val="000000"/>
                </a:solidFill>
                <a:latin typeface="Courier New" panose="02070309020205020404" pitchFamily="49" charset="0"/>
              </a:rPr>
              <a:t>FRIDAY</a:t>
            </a:r>
            <a:r>
              <a:rPr lang="en-US" altLang="en-US" dirty="0">
                <a:solidFill>
                  <a:srgbClr val="000000"/>
                </a:solidFill>
              </a:rPr>
              <a:t> to a variable of the </a:t>
            </a:r>
            <a:r>
              <a:rPr lang="en-US" altLang="en-US" dirty="0">
                <a:solidFill>
                  <a:srgbClr val="000000"/>
                </a:solidFill>
                <a:latin typeface="Courier New" panose="02070309020205020404" pitchFamily="49" charset="0"/>
              </a:rPr>
              <a:t>Day</a:t>
            </a:r>
            <a:r>
              <a:rPr lang="en-US" altLang="en-US" dirty="0">
                <a:solidFill>
                  <a:srgbClr val="000000"/>
                </a:solidFill>
              </a:rPr>
              <a:t> type. Example:</a:t>
            </a:r>
          </a:p>
          <a:p>
            <a:pPr marL="1008000" indent="0">
              <a:spcBef>
                <a:spcPts val="4000"/>
              </a:spcBef>
              <a:buNone/>
            </a:pPr>
            <a:r>
              <a:rPr lang="en-US" altLang="en-US" dirty="0">
                <a:solidFill>
                  <a:srgbClr val="000000"/>
                </a:solidFill>
                <a:latin typeface="Courier New" panose="02070309020205020404" pitchFamily="49" charset="0"/>
              </a:rPr>
              <a:t>workDay = WEDNESDAY;</a:t>
            </a:r>
          </a:p>
        </p:txBody>
      </p:sp>
      <p:sp>
        <p:nvSpPr>
          <p:cNvPr id="4" name="Slide Number Placeholder 3">
            <a:extLst>
              <a:ext uri="{FF2B5EF4-FFF2-40B4-BE49-F238E27FC236}">
                <a16:creationId xmlns:a16="http://schemas.microsoft.com/office/drawing/2014/main" id="{E657F62E-9F73-D2A4-CF3E-2D47F040549B}"/>
              </a:ext>
            </a:extLst>
          </p:cNvPr>
          <p:cNvSpPr>
            <a:spLocks noGrp="1"/>
          </p:cNvSpPr>
          <p:nvPr>
            <p:ph type="sldNum" sz="quarter" idx="10"/>
          </p:nvPr>
        </p:nvSpPr>
        <p:spPr/>
        <p:txBody>
          <a:bodyPr/>
          <a:lstStyle/>
          <a:p>
            <a:fld id="{549FA642-220F-4C96-A3D5-8D9EECDF4145}" type="slidenum">
              <a:rPr lang="en-US" altLang="en-US" smtClean="0"/>
              <a:pPr/>
              <a:t>49</a:t>
            </a:fld>
            <a:endParaRPr lang="en-US" altLang="en-US" dirty="0"/>
          </a:p>
        </p:txBody>
      </p:sp>
    </p:spTree>
    <p:extLst>
      <p:ext uri="{BB962C8B-B14F-4D97-AF65-F5344CB8AC3E}">
        <p14:creationId xmlns:p14="http://schemas.microsoft.com/office/powerpoint/2010/main" val="231645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Combining Data into Structures</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C++ allows programmer to group several variables together into a single item known as a </a:t>
            </a:r>
            <a:r>
              <a:rPr lang="en-US" altLang="en-US" sz="2800" b="1" dirty="0">
                <a:solidFill>
                  <a:srgbClr val="000000"/>
                </a:solidFill>
              </a:rPr>
              <a:t>structure</a:t>
            </a:r>
            <a:r>
              <a:rPr lang="en-US" altLang="en-US" sz="2800" dirty="0">
                <a:solidFill>
                  <a:srgbClr val="000000"/>
                </a:solidFill>
              </a:rPr>
              <a:t>.</a:t>
            </a:r>
          </a:p>
          <a:p>
            <a:r>
              <a:rPr lang="en-US" altLang="en-US" sz="2800" b="1" dirty="0">
                <a:solidFill>
                  <a:srgbClr val="000000"/>
                </a:solidFill>
              </a:rPr>
              <a:t>Structure</a:t>
            </a:r>
            <a:r>
              <a:rPr lang="en-US" altLang="en-US" sz="2800" dirty="0">
                <a:solidFill>
                  <a:srgbClr val="000000"/>
                </a:solidFill>
              </a:rPr>
              <a:t>: C++ construct that allows multiple variables to be grouped together. General Format:</a:t>
            </a:r>
          </a:p>
          <a:p>
            <a:pPr marL="453600" indent="0">
              <a:buNone/>
            </a:pPr>
            <a:r>
              <a:rPr lang="en-US" altLang="en-US" sz="2400" dirty="0">
                <a:solidFill>
                  <a:srgbClr val="000000"/>
                </a:solidFill>
                <a:latin typeface="Courier New" panose="02070309020205020404" pitchFamily="49" charset="0"/>
              </a:rPr>
              <a:t>struct &lt;</a:t>
            </a:r>
            <a:r>
              <a:rPr lang="en-US" altLang="en-US" sz="2400" i="1" dirty="0">
                <a:solidFill>
                  <a:srgbClr val="000000"/>
                </a:solidFill>
                <a:latin typeface="Courier New" panose="02070309020205020404" pitchFamily="49" charset="0"/>
              </a:rPr>
              <a:t>structName</a:t>
            </a:r>
            <a:r>
              <a:rPr lang="en-US" altLang="en-US" sz="2400" dirty="0">
                <a:solidFill>
                  <a:srgbClr val="000000"/>
                </a:solidFill>
                <a:latin typeface="Courier New" panose="02070309020205020404" pitchFamily="49" charset="0"/>
              </a:rPr>
              <a:t>&gt;</a:t>
            </a:r>
          </a:p>
          <a:p>
            <a:pPr lvl="1">
              <a:buNone/>
            </a:pPr>
            <a:r>
              <a:rPr lang="en-US" altLang="en-US" sz="2400" dirty="0">
                <a:solidFill>
                  <a:srgbClr val="000000"/>
                </a:solidFill>
                <a:latin typeface="Courier New" panose="02070309020205020404" pitchFamily="49" charset="0"/>
              </a:rPr>
              <a:t>{</a:t>
            </a:r>
          </a:p>
          <a:p>
            <a:pPr marL="1026000" lvl="1">
              <a:buNone/>
            </a:pPr>
            <a:r>
              <a:rPr lang="en-US" altLang="en-US" sz="2400" i="1" dirty="0">
                <a:solidFill>
                  <a:srgbClr val="000000"/>
                </a:solidFill>
                <a:latin typeface="Courier New" panose="02070309020205020404" pitchFamily="49" charset="0"/>
              </a:rPr>
              <a:t>type</a:t>
            </a:r>
            <a:r>
              <a:rPr lang="en-US" altLang="en-US" sz="2400" b="1" i="1" dirty="0">
                <a:solidFill>
                  <a:srgbClr val="000000"/>
                </a:solidFill>
                <a:latin typeface="Courier New" panose="02070309020205020404" pitchFamily="49" charset="0"/>
              </a:rPr>
              <a:t>1</a:t>
            </a:r>
            <a:r>
              <a:rPr lang="en-US" altLang="en-US" sz="2400" i="1" dirty="0">
                <a:solidFill>
                  <a:srgbClr val="000000"/>
                </a:solidFill>
                <a:latin typeface="Courier New" panose="02070309020205020404" pitchFamily="49" charset="0"/>
              </a:rPr>
              <a:t> field</a:t>
            </a:r>
            <a:r>
              <a:rPr lang="en-US" altLang="en-US" sz="2400" b="1" i="1" dirty="0">
                <a:solidFill>
                  <a:srgbClr val="000000"/>
                </a:solidFill>
                <a:latin typeface="Courier New" panose="02070309020205020404" pitchFamily="49" charset="0"/>
              </a:rPr>
              <a:t>1</a:t>
            </a:r>
            <a:r>
              <a:rPr lang="en-US" altLang="en-US" sz="2400" dirty="0">
                <a:solidFill>
                  <a:srgbClr val="000000"/>
                </a:solidFill>
                <a:latin typeface="Courier New" panose="02070309020205020404" pitchFamily="49" charset="0"/>
              </a:rPr>
              <a:t>;</a:t>
            </a:r>
          </a:p>
          <a:p>
            <a:pPr marL="1026000" lvl="1">
              <a:buNone/>
            </a:pPr>
            <a:r>
              <a:rPr lang="en-US" altLang="en-US" sz="2400" i="1" dirty="0">
                <a:solidFill>
                  <a:srgbClr val="000000"/>
                </a:solidFill>
                <a:latin typeface="Courier New" panose="02070309020205020404" pitchFamily="49" charset="0"/>
              </a:rPr>
              <a:t>type</a:t>
            </a:r>
            <a:r>
              <a:rPr lang="en-US" altLang="en-US" sz="2400" b="1" i="1" dirty="0">
                <a:solidFill>
                  <a:srgbClr val="000000"/>
                </a:solidFill>
                <a:latin typeface="Courier New" panose="02070309020205020404" pitchFamily="49" charset="0"/>
              </a:rPr>
              <a:t>2</a:t>
            </a:r>
            <a:r>
              <a:rPr lang="en-US" altLang="en-US" sz="2400" i="1" dirty="0">
                <a:solidFill>
                  <a:srgbClr val="000000"/>
                </a:solidFill>
                <a:latin typeface="Courier New" panose="02070309020205020404" pitchFamily="49" charset="0"/>
              </a:rPr>
              <a:t> field</a:t>
            </a:r>
            <a:r>
              <a:rPr lang="en-US" altLang="en-US" sz="2400" b="1" i="1" dirty="0">
                <a:solidFill>
                  <a:srgbClr val="000000"/>
                </a:solidFill>
                <a:latin typeface="Courier New" panose="02070309020205020404" pitchFamily="49" charset="0"/>
              </a:rPr>
              <a:t>2</a:t>
            </a:r>
            <a:r>
              <a:rPr lang="en-US" altLang="en-US" sz="2400" dirty="0">
                <a:solidFill>
                  <a:srgbClr val="000000"/>
                </a:solidFill>
                <a:latin typeface="Courier New" panose="02070309020205020404" pitchFamily="49" charset="0"/>
              </a:rPr>
              <a:t>;</a:t>
            </a:r>
          </a:p>
          <a:p>
            <a:pPr marL="1026000" lvl="1">
              <a:buNone/>
            </a:pPr>
            <a:r>
              <a:rPr lang="en-US" altLang="en-US" sz="2400" dirty="0">
                <a:solidFill>
                  <a:srgbClr val="000000"/>
                </a:solidFill>
                <a:latin typeface="Courier New" panose="02070309020205020404" pitchFamily="49" charset="0"/>
              </a:rPr>
              <a:t>. . .</a:t>
            </a:r>
          </a:p>
          <a:p>
            <a:pPr lvl="1">
              <a:buNone/>
            </a:pPr>
            <a:r>
              <a:rPr lang="en-US" altLang="en-US" sz="2400" dirty="0">
                <a:solidFill>
                  <a:srgbClr val="000000"/>
                </a:solidFill>
                <a:latin typeface="Courier New" panose="02070309020205020404" pitchFamily="49" charset="0"/>
              </a:rPr>
              <a:t>};</a:t>
            </a:r>
          </a:p>
          <a:p>
            <a:r>
              <a:rPr lang="en-US" altLang="en-US" sz="2800" i="1" dirty="0" err="1">
                <a:solidFill>
                  <a:srgbClr val="000000"/>
                </a:solidFill>
                <a:latin typeface="Courier New" panose="02070309020205020404" pitchFamily="49" charset="0"/>
              </a:rPr>
              <a:t>structName</a:t>
            </a:r>
            <a:r>
              <a:rPr lang="en-US" altLang="en-US" sz="2800" i="1" dirty="0">
                <a:solidFill>
                  <a:srgbClr val="000000"/>
                </a:solidFill>
                <a:latin typeface="Courier New" panose="02070309020205020404" pitchFamily="49" charset="0"/>
              </a:rPr>
              <a:t> </a:t>
            </a:r>
            <a:r>
              <a:rPr lang="en-US" altLang="en-US" dirty="0">
                <a:solidFill>
                  <a:srgbClr val="000000"/>
                </a:solidFill>
                <a:latin typeface="+mj-lt"/>
              </a:rPr>
              <a:t>is used like a data type name. The variable declarations that appear inside the braces declare members of the structure</a:t>
            </a:r>
          </a:p>
        </p:txBody>
      </p:sp>
      <p:sp>
        <p:nvSpPr>
          <p:cNvPr id="4" name="Slide Number Placeholder 3">
            <a:extLst>
              <a:ext uri="{FF2B5EF4-FFF2-40B4-BE49-F238E27FC236}">
                <a16:creationId xmlns:a16="http://schemas.microsoft.com/office/drawing/2014/main" id="{9843D665-28D3-9B89-430A-497E7C5D10BD}"/>
              </a:ext>
            </a:extLst>
          </p:cNvPr>
          <p:cNvSpPr>
            <a:spLocks noGrp="1"/>
          </p:cNvSpPr>
          <p:nvPr>
            <p:ph type="sldNum" sz="quarter" idx="10"/>
          </p:nvPr>
        </p:nvSpPr>
        <p:spPr/>
        <p:txBody>
          <a:bodyPr/>
          <a:lstStyle/>
          <a:p>
            <a:fld id="{549FA642-220F-4C96-A3D5-8D9EECDF4145}" type="slidenum">
              <a:rPr lang="en-US" altLang="en-US" smtClean="0"/>
              <a:pPr/>
              <a:t>5</a:t>
            </a:fld>
            <a:endParaRPr lang="en-US" altLang="en-US" dirty="0"/>
          </a:p>
        </p:txBody>
      </p:sp>
    </p:spTree>
    <p:extLst>
      <p:ext uri="{BB962C8B-B14F-4D97-AF65-F5344CB8AC3E}">
        <p14:creationId xmlns:p14="http://schemas.microsoft.com/office/powerpoint/2010/main" val="224247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(6 of 9)</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So, what is an </a:t>
            </a:r>
            <a:r>
              <a:rPr lang="en-US" altLang="en-US" i="1" dirty="0">
                <a:solidFill>
                  <a:srgbClr val="000000"/>
                </a:solidFill>
              </a:rPr>
              <a:t>enumerator</a:t>
            </a:r>
            <a:r>
              <a:rPr lang="en-US" altLang="en-US" dirty="0">
                <a:solidFill>
                  <a:srgbClr val="000000"/>
                </a:solidFill>
              </a:rPr>
              <a:t>?</a:t>
            </a:r>
          </a:p>
          <a:p>
            <a:r>
              <a:rPr lang="en-US" altLang="en-US" dirty="0">
                <a:solidFill>
                  <a:srgbClr val="000000"/>
                </a:solidFill>
              </a:rPr>
              <a:t>Think of it as an integer named constant</a:t>
            </a:r>
          </a:p>
          <a:p>
            <a:r>
              <a:rPr lang="en-US" altLang="en-US" dirty="0">
                <a:solidFill>
                  <a:srgbClr val="000000"/>
                </a:solidFill>
              </a:rPr>
              <a:t>Internally, the compiler assigns integer values to the enumerators, beginning at 0.</a:t>
            </a:r>
          </a:p>
        </p:txBody>
      </p:sp>
      <p:sp>
        <p:nvSpPr>
          <p:cNvPr id="4" name="Slide Number Placeholder 3">
            <a:extLst>
              <a:ext uri="{FF2B5EF4-FFF2-40B4-BE49-F238E27FC236}">
                <a16:creationId xmlns:a16="http://schemas.microsoft.com/office/drawing/2014/main" id="{2D50B7E2-89D3-19AF-EF21-8C7F0FDE55DD}"/>
              </a:ext>
            </a:extLst>
          </p:cNvPr>
          <p:cNvSpPr>
            <a:spLocks noGrp="1"/>
          </p:cNvSpPr>
          <p:nvPr>
            <p:ph type="sldNum" sz="quarter" idx="10"/>
          </p:nvPr>
        </p:nvSpPr>
        <p:spPr/>
        <p:txBody>
          <a:bodyPr/>
          <a:lstStyle/>
          <a:p>
            <a:fld id="{549FA642-220F-4C96-A3D5-8D9EECDF4145}" type="slidenum">
              <a:rPr lang="en-US" altLang="en-US" smtClean="0"/>
              <a:pPr/>
              <a:t>50</a:t>
            </a:fld>
            <a:endParaRPr lang="en-US" altLang="en-US" dirty="0"/>
          </a:p>
        </p:txBody>
      </p:sp>
    </p:spTree>
    <p:extLst>
      <p:ext uri="{BB962C8B-B14F-4D97-AF65-F5344CB8AC3E}">
        <p14:creationId xmlns:p14="http://schemas.microsoft.com/office/powerpoint/2010/main" val="2371500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(7 of 9)</a:t>
            </a:r>
            <a:endParaRPr lang="en-IN" sz="1800" dirty="0"/>
          </a:p>
        </p:txBody>
      </p:sp>
      <p:sp>
        <p:nvSpPr>
          <p:cNvPr id="3" name="Content Placeholder 2"/>
          <p:cNvSpPr>
            <a:spLocks noGrp="1"/>
          </p:cNvSpPr>
          <p:nvPr>
            <p:ph idx="1"/>
          </p:nvPr>
        </p:nvSpPr>
        <p:spPr/>
        <p:txBody>
          <a:bodyPr/>
          <a:lstStyle/>
          <a:p>
            <a:pPr marL="0" indent="0" eaLnBrk="1" hangingPunct="1">
              <a:spcBef>
                <a:spcPct val="50000"/>
              </a:spcBef>
              <a:buNone/>
            </a:pPr>
            <a:r>
              <a:rPr lang="en-US" altLang="en-US" kern="1200" dirty="0">
                <a:solidFill>
                  <a:srgbClr val="000000"/>
                </a:solidFill>
                <a:latin typeface="Courier New" panose="02070309020205020404" pitchFamily="49" charset="0"/>
                <a:cs typeface="Arial" panose="020B0604020202020204" pitchFamily="34" charset="0"/>
              </a:rPr>
              <a:t>enum</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Day</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MONDAY,</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TUESDAY,</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WEDNESDAY,</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THURSDAY,</a:t>
            </a:r>
            <a:r>
              <a:rPr lang="en-US" altLang="en-US" kern="1200" dirty="0">
                <a:solidFill>
                  <a:srgbClr val="000000"/>
                </a:solidFill>
                <a:cs typeface="Arial" panose="020B0604020202020204" pitchFamily="34" charset="0"/>
              </a:rPr>
              <a:t> </a:t>
            </a:r>
            <a:r>
              <a:rPr lang="en-US" altLang="en-US" kern="1200" dirty="0">
                <a:solidFill>
                  <a:srgbClr val="000000"/>
                </a:solidFill>
                <a:latin typeface="Courier New" panose="02070309020205020404" pitchFamily="49" charset="0"/>
                <a:cs typeface="Arial" panose="020B0604020202020204" pitchFamily="34" charset="0"/>
              </a:rPr>
              <a:t>FRIDAY</a:t>
            </a:r>
            <a:r>
              <a:rPr lang="en-US" altLang="en-US" kern="1200" dirty="0">
                <a:solidFill>
                  <a:srgbClr val="000000"/>
                </a:solidFill>
                <a:cs typeface="Arial" panose="020B0604020202020204" pitchFamily="34" charset="0"/>
              </a:rPr>
              <a:t>`</a:t>
            </a:r>
            <a:r>
              <a:rPr lang="en-US" altLang="en-US" kern="1200" dirty="0">
                <a:solidFill>
                  <a:srgbClr val="000000"/>
                </a:solidFill>
                <a:latin typeface="Courier New" panose="02070309020205020404" pitchFamily="49" charset="0"/>
                <a:cs typeface="Arial" panose="020B0604020202020204" pitchFamily="34" charset="0"/>
              </a:rPr>
              <a:t>};</a:t>
            </a:r>
            <a:endParaRPr lang="en-US" altLang="en-US" sz="2800" kern="1200" dirty="0">
              <a:solidFill>
                <a:srgbClr val="000000"/>
              </a:solidFill>
              <a:latin typeface="Arial" panose="020B0604020202020204" pitchFamily="34" charset="0"/>
              <a:cs typeface="Arial" panose="020B0604020202020204" pitchFamily="34" charset="0"/>
            </a:endParaRPr>
          </a:p>
          <a:p>
            <a:pPr marL="846000" indent="0" eaLnBrk="1" hangingPunct="1">
              <a:spcBef>
                <a:spcPts val="2300"/>
              </a:spcBef>
              <a:buNone/>
            </a:pPr>
            <a:r>
              <a:rPr lang="en-US" altLang="en-US" sz="2800" kern="1200" dirty="0">
                <a:solidFill>
                  <a:srgbClr val="000000"/>
                </a:solidFill>
                <a:latin typeface="Arial" panose="020B0604020202020204" pitchFamily="34" charset="0"/>
                <a:cs typeface="Arial" panose="020B0604020202020204" pitchFamily="34" charset="0"/>
              </a:rPr>
              <a:t>In memory...</a:t>
            </a:r>
          </a:p>
          <a:p>
            <a:pPr marL="846000" indent="0" eaLnBrk="1" hangingPunct="1">
              <a:spcBef>
                <a:spcPts val="1500"/>
              </a:spcBef>
              <a:buNone/>
            </a:pPr>
            <a:r>
              <a:rPr lang="en-US" altLang="en-US" sz="2800" kern="1200" dirty="0">
                <a:solidFill>
                  <a:srgbClr val="000000"/>
                </a:solidFill>
                <a:latin typeface="Courier New" panose="02070309020205020404" pitchFamily="49" charset="0"/>
                <a:cs typeface="Arial" panose="020B0604020202020204" pitchFamily="34" charset="0"/>
              </a:rPr>
              <a:t>MONDAY    </a:t>
            </a:r>
            <a:r>
              <a:rPr lang="en-US" altLang="en-US" sz="2800" kern="1200" dirty="0">
                <a:solidFill>
                  <a:srgbClr val="000000"/>
                </a:solidFill>
                <a:latin typeface="Arial" panose="020B0604020202020204" pitchFamily="34" charset="0"/>
                <a:cs typeface="Arial" panose="020B0604020202020204" pitchFamily="34" charset="0"/>
              </a:rPr>
              <a:t>= 0</a:t>
            </a:r>
            <a:br>
              <a:rPr lang="en-US" altLang="en-US" sz="2800" kern="1200" dirty="0">
                <a:solidFill>
                  <a:srgbClr val="000000"/>
                </a:solidFill>
                <a:latin typeface="Courier New" panose="02070309020205020404" pitchFamily="49" charset="0"/>
                <a:cs typeface="Arial" panose="020B0604020202020204" pitchFamily="34" charset="0"/>
              </a:rPr>
            </a:br>
            <a:r>
              <a:rPr lang="en-US" altLang="en-US" sz="2800" kern="1200" dirty="0">
                <a:solidFill>
                  <a:srgbClr val="000000"/>
                </a:solidFill>
                <a:latin typeface="Courier New" panose="02070309020205020404" pitchFamily="49" charset="0"/>
                <a:cs typeface="Arial" panose="020B0604020202020204" pitchFamily="34" charset="0"/>
              </a:rPr>
              <a:t>TUESDAY   </a:t>
            </a:r>
            <a:r>
              <a:rPr lang="en-US" altLang="en-US" sz="2800" kern="1200" dirty="0">
                <a:solidFill>
                  <a:srgbClr val="000000"/>
                </a:solidFill>
                <a:latin typeface="Arial" panose="020B0604020202020204" pitchFamily="34" charset="0"/>
                <a:cs typeface="Arial" panose="020B0604020202020204" pitchFamily="34" charset="0"/>
              </a:rPr>
              <a:t>= 1</a:t>
            </a:r>
            <a:br>
              <a:rPr lang="en-US" altLang="en-US" sz="2800" kern="1200" dirty="0">
                <a:solidFill>
                  <a:srgbClr val="000000"/>
                </a:solidFill>
                <a:latin typeface="Courier New" panose="02070309020205020404" pitchFamily="49" charset="0"/>
                <a:cs typeface="Arial" panose="020B0604020202020204" pitchFamily="34" charset="0"/>
              </a:rPr>
            </a:br>
            <a:r>
              <a:rPr lang="en-US" altLang="en-US" sz="2800" kern="1200" dirty="0">
                <a:solidFill>
                  <a:srgbClr val="000000"/>
                </a:solidFill>
                <a:latin typeface="Courier New" panose="02070309020205020404" pitchFamily="49" charset="0"/>
                <a:cs typeface="Arial" panose="020B0604020202020204" pitchFamily="34" charset="0"/>
              </a:rPr>
              <a:t>WEDNESDAY </a:t>
            </a:r>
            <a:r>
              <a:rPr lang="en-US" altLang="en-US" sz="2800" kern="1200" dirty="0">
                <a:solidFill>
                  <a:srgbClr val="000000"/>
                </a:solidFill>
                <a:latin typeface="Arial" panose="020B0604020202020204" pitchFamily="34" charset="0"/>
                <a:cs typeface="Arial" panose="020B0604020202020204" pitchFamily="34" charset="0"/>
              </a:rPr>
              <a:t>= 2</a:t>
            </a:r>
            <a:br>
              <a:rPr lang="en-US" altLang="en-US" sz="2800" kern="1200" dirty="0">
                <a:solidFill>
                  <a:srgbClr val="000000"/>
                </a:solidFill>
                <a:latin typeface="Courier New" panose="02070309020205020404" pitchFamily="49" charset="0"/>
                <a:cs typeface="Arial" panose="020B0604020202020204" pitchFamily="34" charset="0"/>
              </a:rPr>
            </a:br>
            <a:r>
              <a:rPr lang="en-US" altLang="en-US" sz="2800" kern="1200" dirty="0">
                <a:solidFill>
                  <a:srgbClr val="000000"/>
                </a:solidFill>
                <a:latin typeface="Courier New" panose="02070309020205020404" pitchFamily="49" charset="0"/>
                <a:cs typeface="Arial" panose="020B0604020202020204" pitchFamily="34" charset="0"/>
              </a:rPr>
              <a:t>THURSDAY  </a:t>
            </a:r>
            <a:r>
              <a:rPr lang="en-US" altLang="en-US" sz="2800" kern="1200" dirty="0">
                <a:solidFill>
                  <a:srgbClr val="000000"/>
                </a:solidFill>
                <a:latin typeface="Arial" panose="020B0604020202020204" pitchFamily="34" charset="0"/>
                <a:cs typeface="Arial" panose="020B0604020202020204" pitchFamily="34" charset="0"/>
              </a:rPr>
              <a:t>= 3</a:t>
            </a:r>
            <a:br>
              <a:rPr lang="en-US" altLang="en-US" sz="2800" kern="1200" dirty="0">
                <a:solidFill>
                  <a:srgbClr val="000000"/>
                </a:solidFill>
                <a:latin typeface="Courier New" panose="02070309020205020404" pitchFamily="49" charset="0"/>
                <a:cs typeface="Arial" panose="020B0604020202020204" pitchFamily="34" charset="0"/>
              </a:rPr>
            </a:br>
            <a:r>
              <a:rPr lang="en-US" altLang="en-US" sz="2800" kern="1200" dirty="0">
                <a:solidFill>
                  <a:srgbClr val="000000"/>
                </a:solidFill>
                <a:latin typeface="Courier New" panose="02070309020205020404" pitchFamily="49" charset="0"/>
                <a:cs typeface="Arial" panose="020B0604020202020204" pitchFamily="34" charset="0"/>
              </a:rPr>
              <a:t>FRIDAY    </a:t>
            </a:r>
            <a:r>
              <a:rPr lang="en-US" altLang="en-US" sz="2800" kern="1200" dirty="0">
                <a:solidFill>
                  <a:srgbClr val="000000"/>
                </a:solidFill>
                <a:latin typeface="Arial" panose="020B0604020202020204" pitchFamily="34" charset="0"/>
                <a:cs typeface="Arial" panose="020B0604020202020204" pitchFamily="34" charset="0"/>
              </a:rPr>
              <a:t>= 4</a:t>
            </a:r>
            <a:endParaRPr lang="en-US" altLang="en-US" kern="1200" dirty="0">
              <a:solidFill>
                <a:srgbClr val="000000"/>
              </a:solidFill>
              <a:latin typeface="Courier New" panose="02070309020205020404" pitchFamily="49" charset="0"/>
              <a:cs typeface="Arial" panose="020B0604020202020204" pitchFamily="34" charset="0"/>
            </a:endParaRPr>
          </a:p>
        </p:txBody>
      </p:sp>
      <p:sp>
        <p:nvSpPr>
          <p:cNvPr id="4" name="Slide Number Placeholder 3">
            <a:extLst>
              <a:ext uri="{FF2B5EF4-FFF2-40B4-BE49-F238E27FC236}">
                <a16:creationId xmlns:a16="http://schemas.microsoft.com/office/drawing/2014/main" id="{AD84457C-62F5-B977-104A-3959789AEB83}"/>
              </a:ext>
            </a:extLst>
          </p:cNvPr>
          <p:cNvSpPr>
            <a:spLocks noGrp="1"/>
          </p:cNvSpPr>
          <p:nvPr>
            <p:ph type="sldNum" sz="quarter" idx="10"/>
          </p:nvPr>
        </p:nvSpPr>
        <p:spPr/>
        <p:txBody>
          <a:bodyPr/>
          <a:lstStyle/>
          <a:p>
            <a:fld id="{549FA642-220F-4C96-A3D5-8D9EECDF4145}" type="slidenum">
              <a:rPr lang="en-US" altLang="en-US" smtClean="0"/>
              <a:pPr/>
              <a:t>51</a:t>
            </a:fld>
            <a:endParaRPr lang="en-US" altLang="en-US" dirty="0"/>
          </a:p>
        </p:txBody>
      </p:sp>
    </p:spTree>
    <p:extLst>
      <p:ext uri="{BB962C8B-B14F-4D97-AF65-F5344CB8AC3E}">
        <p14:creationId xmlns:p14="http://schemas.microsoft.com/office/powerpoint/2010/main" val="1185156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(8 of 9)</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Using the </a:t>
            </a:r>
            <a:r>
              <a:rPr lang="en-US" altLang="en-US" dirty="0">
                <a:solidFill>
                  <a:srgbClr val="000000"/>
                </a:solidFill>
                <a:latin typeface="Courier New" panose="02070309020205020404" pitchFamily="49" charset="0"/>
              </a:rPr>
              <a:t>Day</a:t>
            </a:r>
            <a:r>
              <a:rPr lang="en-US" altLang="en-US" dirty="0">
                <a:solidFill>
                  <a:srgbClr val="000000"/>
                </a:solidFill>
              </a:rPr>
              <a:t> declaration, the following code...</a:t>
            </a:r>
          </a:p>
          <a:p>
            <a:pPr marL="360000" indent="0">
              <a:spcBef>
                <a:spcPts val="400"/>
              </a:spcBef>
              <a:buNone/>
            </a:pPr>
            <a:r>
              <a:rPr lang="en-US" altLang="en-US" dirty="0">
                <a:solidFill>
                  <a:srgbClr val="000000"/>
                </a:solidFill>
                <a:latin typeface="Courier New" panose="02070309020205020404" pitchFamily="49" charset="0"/>
              </a:rPr>
              <a:t>cout &lt;&lt; MONDAY &lt;&lt; </a:t>
            </a:r>
            <a:r>
              <a:rPr lang="en-US" altLang="en-US" dirty="0">
                <a:solidFill>
                  <a:srgbClr val="000000"/>
                </a:solidFill>
              </a:rPr>
              <a:t>"  </a:t>
            </a:r>
            <a:r>
              <a:rPr lang="en-US" altLang="en-US" dirty="0"/>
              <a:t>"</a:t>
            </a:r>
            <a:endParaRPr lang="en-US" altLang="en-US" dirty="0">
              <a:solidFill>
                <a:srgbClr val="000000"/>
              </a:solidFill>
            </a:endParaRPr>
          </a:p>
          <a:p>
            <a:pPr marL="1620000" indent="0">
              <a:spcBef>
                <a:spcPts val="0"/>
              </a:spcBef>
              <a:buNone/>
            </a:pPr>
            <a:r>
              <a:rPr lang="en-US" altLang="en-US" dirty="0">
                <a:solidFill>
                  <a:srgbClr val="000000"/>
                </a:solidFill>
                <a:latin typeface="Courier New" panose="02070309020205020404" pitchFamily="49" charset="0"/>
              </a:rPr>
              <a:t>&lt;&lt; WEDNESDAY &lt;&lt; </a:t>
            </a:r>
            <a:r>
              <a:rPr lang="en-US" altLang="en-US" dirty="0">
                <a:solidFill>
                  <a:srgbClr val="000000"/>
                </a:solidFill>
              </a:rPr>
              <a:t>"  “</a:t>
            </a:r>
          </a:p>
          <a:p>
            <a:pPr marL="1620000" indent="0">
              <a:spcBef>
                <a:spcPts val="0"/>
              </a:spcBef>
              <a:buNone/>
            </a:pPr>
            <a:r>
              <a:rPr lang="en-US" altLang="en-US" dirty="0">
                <a:solidFill>
                  <a:srgbClr val="000000"/>
                </a:solidFill>
                <a:latin typeface="Courier New" panose="02070309020205020404" pitchFamily="49" charset="0"/>
              </a:rPr>
              <a:t>&lt;&lt; FRIDAY &lt;&lt; endl;</a:t>
            </a:r>
            <a:endParaRPr lang="en-US" altLang="en-US" dirty="0">
              <a:solidFill>
                <a:srgbClr val="000000"/>
              </a:solidFill>
            </a:endParaRPr>
          </a:p>
          <a:p>
            <a:pPr marL="345600" indent="0">
              <a:spcBef>
                <a:spcPts val="3600"/>
              </a:spcBef>
              <a:buNone/>
            </a:pPr>
            <a:r>
              <a:rPr lang="en-US" altLang="en-US" dirty="0">
                <a:solidFill>
                  <a:srgbClr val="000000"/>
                </a:solidFill>
              </a:rPr>
              <a:t>...will produce this output:</a:t>
            </a:r>
            <a:endParaRPr lang="en-US" altLang="en-US" dirty="0">
              <a:solidFill>
                <a:srgbClr val="000000"/>
              </a:solidFill>
              <a:latin typeface="Courier New" panose="02070309020205020404" pitchFamily="49" charset="0"/>
            </a:endParaRPr>
          </a:p>
          <a:p>
            <a:pPr marL="345600" indent="0">
              <a:spcBef>
                <a:spcPts val="3600"/>
              </a:spcBef>
              <a:buNone/>
            </a:pPr>
            <a:r>
              <a:rPr lang="en-US" altLang="en-US" dirty="0">
                <a:solidFill>
                  <a:srgbClr val="000000"/>
                </a:solidFill>
                <a:latin typeface="Courier New" panose="02070309020205020404" pitchFamily="49" charset="0"/>
              </a:rPr>
              <a:t>0 2 4</a:t>
            </a:r>
          </a:p>
        </p:txBody>
      </p:sp>
      <p:sp>
        <p:nvSpPr>
          <p:cNvPr id="4" name="Slide Number Placeholder 3">
            <a:extLst>
              <a:ext uri="{FF2B5EF4-FFF2-40B4-BE49-F238E27FC236}">
                <a16:creationId xmlns:a16="http://schemas.microsoft.com/office/drawing/2014/main" id="{DEE2266F-CA45-27BC-64AF-1E3F1387CCE6}"/>
              </a:ext>
            </a:extLst>
          </p:cNvPr>
          <p:cNvSpPr>
            <a:spLocks noGrp="1"/>
          </p:cNvSpPr>
          <p:nvPr>
            <p:ph type="sldNum" sz="quarter" idx="10"/>
          </p:nvPr>
        </p:nvSpPr>
        <p:spPr/>
        <p:txBody>
          <a:bodyPr/>
          <a:lstStyle/>
          <a:p>
            <a:fld id="{549FA642-220F-4C96-A3D5-8D9EECDF4145}" type="slidenum">
              <a:rPr lang="en-US" altLang="en-US" smtClean="0"/>
              <a:pPr/>
              <a:t>52</a:t>
            </a:fld>
            <a:endParaRPr lang="en-US" altLang="en-US" dirty="0"/>
          </a:p>
        </p:txBody>
      </p:sp>
    </p:spTree>
    <p:extLst>
      <p:ext uri="{BB962C8B-B14F-4D97-AF65-F5344CB8AC3E}">
        <p14:creationId xmlns:p14="http://schemas.microsoft.com/office/powerpoint/2010/main" val="666184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Assigning an integer to an </a:t>
            </a:r>
            <a:r>
              <a:rPr lang="en-US" altLang="en-US" dirty="0">
                <a:latin typeface="Courier New" panose="02070309020205020404" pitchFamily="49" charset="0"/>
              </a:rPr>
              <a:t>enum</a:t>
            </a:r>
            <a:r>
              <a:rPr lang="en-US" altLang="en-US" dirty="0"/>
              <a:t> Variable</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You cannot directly assign an integer value to an </a:t>
            </a:r>
            <a:r>
              <a:rPr lang="en-US" altLang="en-US" dirty="0">
                <a:solidFill>
                  <a:srgbClr val="000000"/>
                </a:solidFill>
                <a:latin typeface="Courier New" panose="02070309020205020404" pitchFamily="49" charset="0"/>
              </a:rPr>
              <a:t>enum</a:t>
            </a:r>
            <a:r>
              <a:rPr lang="en-US" altLang="en-US" dirty="0">
                <a:solidFill>
                  <a:srgbClr val="000000"/>
                </a:solidFill>
              </a:rPr>
              <a:t> variable. This will not work:</a:t>
            </a:r>
          </a:p>
          <a:p>
            <a:pPr marL="342000" indent="0">
              <a:spcBef>
                <a:spcPts val="3800"/>
              </a:spcBef>
              <a:buNone/>
            </a:pPr>
            <a:r>
              <a:rPr lang="en-US" altLang="en-US" dirty="0">
                <a:solidFill>
                  <a:srgbClr val="000000"/>
                </a:solidFill>
                <a:latin typeface="Courier New" panose="02070309020205020404" pitchFamily="49" charset="0"/>
              </a:rPr>
              <a:t>workDay = 3;	// Error!</a:t>
            </a:r>
            <a:endParaRPr lang="en-US" altLang="en-US" dirty="0">
              <a:solidFill>
                <a:srgbClr val="000000"/>
              </a:solidFill>
            </a:endParaRPr>
          </a:p>
          <a:p>
            <a:r>
              <a:rPr lang="en-US" altLang="en-US" dirty="0">
                <a:solidFill>
                  <a:srgbClr val="000000"/>
                </a:solidFill>
              </a:rPr>
              <a:t>Instead, you must cast the integer:</a:t>
            </a:r>
          </a:p>
          <a:p>
            <a:pPr marL="342000" indent="0">
              <a:spcBef>
                <a:spcPts val="3800"/>
              </a:spcBef>
              <a:buNone/>
            </a:pPr>
            <a:r>
              <a:rPr lang="en-US" altLang="en-US" dirty="0">
                <a:solidFill>
                  <a:srgbClr val="000000"/>
                </a:solidFill>
                <a:latin typeface="Courier New" panose="02070309020205020404" pitchFamily="49" charset="0"/>
              </a:rPr>
              <a:t>workDay = static_cast&lt;Day&gt;(3);</a:t>
            </a:r>
          </a:p>
        </p:txBody>
      </p:sp>
      <p:sp>
        <p:nvSpPr>
          <p:cNvPr id="4" name="Slide Number Placeholder 3">
            <a:extLst>
              <a:ext uri="{FF2B5EF4-FFF2-40B4-BE49-F238E27FC236}">
                <a16:creationId xmlns:a16="http://schemas.microsoft.com/office/drawing/2014/main" id="{5879B627-A42C-0532-451A-8DF4DE5354B1}"/>
              </a:ext>
            </a:extLst>
          </p:cNvPr>
          <p:cNvSpPr>
            <a:spLocks noGrp="1"/>
          </p:cNvSpPr>
          <p:nvPr>
            <p:ph type="sldNum" sz="quarter" idx="10"/>
          </p:nvPr>
        </p:nvSpPr>
        <p:spPr/>
        <p:txBody>
          <a:bodyPr/>
          <a:lstStyle/>
          <a:p>
            <a:fld id="{549FA642-220F-4C96-A3D5-8D9EECDF4145}" type="slidenum">
              <a:rPr lang="en-US" altLang="en-US" smtClean="0"/>
              <a:pPr/>
              <a:t>53</a:t>
            </a:fld>
            <a:endParaRPr lang="en-US" altLang="en-US" dirty="0"/>
          </a:p>
        </p:txBody>
      </p:sp>
    </p:spTree>
    <p:extLst>
      <p:ext uri="{BB962C8B-B14F-4D97-AF65-F5344CB8AC3E}">
        <p14:creationId xmlns:p14="http://schemas.microsoft.com/office/powerpoint/2010/main" val="4029139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Assigning an Enumerator to an </a:t>
            </a:r>
            <a:r>
              <a:rPr lang="en-US" sz="4400" dirty="0">
                <a:latin typeface="Courier New" pitchFamily="112" charset="0"/>
              </a:rPr>
              <a:t>int</a:t>
            </a:r>
            <a:r>
              <a:rPr lang="en-US" sz="4400" dirty="0"/>
              <a:t> Variable</a:t>
            </a:r>
            <a:endParaRPr lang="en-IN" sz="5400" dirty="0"/>
          </a:p>
        </p:txBody>
      </p:sp>
      <p:sp>
        <p:nvSpPr>
          <p:cNvPr id="3" name="Content Placeholder 2"/>
          <p:cNvSpPr>
            <a:spLocks noGrp="1"/>
          </p:cNvSpPr>
          <p:nvPr>
            <p:ph idx="1"/>
          </p:nvPr>
        </p:nvSpPr>
        <p:spPr/>
        <p:txBody>
          <a:bodyPr/>
          <a:lstStyle/>
          <a:p>
            <a:r>
              <a:rPr lang="en-US" altLang="en-US" dirty="0">
                <a:solidFill>
                  <a:srgbClr val="000000"/>
                </a:solidFill>
              </a:rPr>
              <a:t>You CAN assign an enumerator to an </a:t>
            </a:r>
            <a:r>
              <a:rPr lang="en-US" altLang="en-US" dirty="0">
                <a:solidFill>
                  <a:srgbClr val="000000"/>
                </a:solidFill>
                <a:latin typeface="Courier New" panose="02070309020205020404" pitchFamily="49" charset="0"/>
              </a:rPr>
              <a:t>int</a:t>
            </a:r>
            <a:r>
              <a:rPr lang="en-US" altLang="en-US" dirty="0">
                <a:solidFill>
                  <a:srgbClr val="000000"/>
                </a:solidFill>
              </a:rPr>
              <a:t> variable. For example:</a:t>
            </a:r>
          </a:p>
          <a:p>
            <a:pPr marL="342000" indent="0">
              <a:spcBef>
                <a:spcPts val="3800"/>
              </a:spcBef>
              <a:buNone/>
            </a:pPr>
            <a:r>
              <a:rPr lang="en-US" altLang="en-US" dirty="0">
                <a:solidFill>
                  <a:srgbClr val="000000"/>
                </a:solidFill>
                <a:latin typeface="Courier New" panose="02070309020205020404" pitchFamily="49" charset="0"/>
              </a:rPr>
              <a:t>int x;</a:t>
            </a:r>
          </a:p>
          <a:p>
            <a:pPr marL="342000" indent="0">
              <a:spcBef>
                <a:spcPts val="0"/>
              </a:spcBef>
              <a:buNone/>
            </a:pPr>
            <a:r>
              <a:rPr lang="en-US" altLang="en-US" dirty="0">
                <a:solidFill>
                  <a:srgbClr val="000000"/>
                </a:solidFill>
                <a:latin typeface="Courier New" panose="02070309020205020404" pitchFamily="49" charset="0"/>
              </a:rPr>
              <a:t>x = THURSDAY;</a:t>
            </a:r>
            <a:endParaRPr lang="en-US" altLang="en-US" dirty="0">
              <a:solidFill>
                <a:srgbClr val="000000"/>
              </a:solidFill>
            </a:endParaRPr>
          </a:p>
          <a:p>
            <a:pPr>
              <a:spcBef>
                <a:spcPts val="4600"/>
              </a:spcBef>
            </a:pPr>
            <a:r>
              <a:rPr lang="en-US" altLang="en-US" dirty="0">
                <a:solidFill>
                  <a:srgbClr val="000000"/>
                </a:solidFill>
              </a:rPr>
              <a:t>This code assigns 3 to </a:t>
            </a:r>
            <a:r>
              <a:rPr lang="en-US" altLang="en-US" dirty="0">
                <a:solidFill>
                  <a:srgbClr val="000000"/>
                </a:solidFill>
                <a:latin typeface="Courier New" panose="02070309020205020404" pitchFamily="49" charset="0"/>
              </a:rPr>
              <a:t>x</a:t>
            </a:r>
            <a:r>
              <a:rPr lang="en-US" altLang="en-US" dirty="0">
                <a:solidFill>
                  <a:srgbClr val="000000"/>
                </a:solidFill>
              </a:rPr>
              <a:t>.</a:t>
            </a:r>
          </a:p>
        </p:txBody>
      </p:sp>
      <p:sp>
        <p:nvSpPr>
          <p:cNvPr id="4" name="Slide Number Placeholder 3">
            <a:extLst>
              <a:ext uri="{FF2B5EF4-FFF2-40B4-BE49-F238E27FC236}">
                <a16:creationId xmlns:a16="http://schemas.microsoft.com/office/drawing/2014/main" id="{DDAE65AD-5A47-EAF3-3F90-C46352E7D32F}"/>
              </a:ext>
            </a:extLst>
          </p:cNvPr>
          <p:cNvSpPr>
            <a:spLocks noGrp="1"/>
          </p:cNvSpPr>
          <p:nvPr>
            <p:ph type="sldNum" sz="quarter" idx="10"/>
          </p:nvPr>
        </p:nvSpPr>
        <p:spPr/>
        <p:txBody>
          <a:bodyPr/>
          <a:lstStyle/>
          <a:p>
            <a:fld id="{549FA642-220F-4C96-A3D5-8D9EECDF4145}" type="slidenum">
              <a:rPr lang="en-US" altLang="en-US" smtClean="0"/>
              <a:pPr/>
              <a:t>54</a:t>
            </a:fld>
            <a:endParaRPr lang="en-US" altLang="en-US" dirty="0"/>
          </a:p>
        </p:txBody>
      </p:sp>
    </p:spTree>
    <p:extLst>
      <p:ext uri="{BB962C8B-B14F-4D97-AF65-F5344CB8AC3E}">
        <p14:creationId xmlns:p14="http://schemas.microsoft.com/office/powerpoint/2010/main" val="805454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Enumerator Values</a:t>
            </a:r>
            <a:endParaRPr lang="en-IN"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Enumerator values can be compared using the relational operators. For example, using the </a:t>
            </a:r>
            <a:r>
              <a:rPr lang="en-US" altLang="en-US" dirty="0">
                <a:solidFill>
                  <a:srgbClr val="000000"/>
                </a:solidFill>
                <a:latin typeface="Courier New" panose="02070309020205020404" pitchFamily="49" charset="0"/>
              </a:rPr>
              <a:t>Day</a:t>
            </a:r>
            <a:r>
              <a:rPr lang="en-US" altLang="en-US" dirty="0">
                <a:solidFill>
                  <a:srgbClr val="000000"/>
                </a:solidFill>
              </a:rPr>
              <a:t> data type the following code will display the message "Friday is greater than Monday.“</a:t>
            </a:r>
          </a:p>
          <a:p>
            <a:pPr marL="360000" indent="0">
              <a:lnSpc>
                <a:spcPct val="90000"/>
              </a:lnSpc>
              <a:spcBef>
                <a:spcPts val="3500"/>
              </a:spcBef>
              <a:buNone/>
            </a:pPr>
            <a:r>
              <a:rPr lang="en-US" altLang="en-US" sz="2800" dirty="0">
                <a:solidFill>
                  <a:srgbClr val="000000"/>
                </a:solidFill>
                <a:latin typeface="Courier New" panose="02070309020205020404" pitchFamily="49" charset="0"/>
              </a:rPr>
              <a:t>if (FRIDAY &gt; MONDAY)</a:t>
            </a:r>
          </a:p>
          <a:p>
            <a:pPr marL="360000" indent="0">
              <a:lnSpc>
                <a:spcPct val="90000"/>
              </a:lnSpc>
              <a:spcBef>
                <a:spcPts val="0"/>
              </a:spcBef>
              <a:buNone/>
            </a:pPr>
            <a:r>
              <a:rPr lang="en-US" altLang="en-US" sz="2800" dirty="0">
                <a:solidFill>
                  <a:srgbClr val="000000"/>
                </a:solidFill>
                <a:latin typeface="Courier New" panose="02070309020205020404" pitchFamily="49" charset="0"/>
              </a:rPr>
              <a:t>{</a:t>
            </a:r>
          </a:p>
          <a:p>
            <a:pPr marL="972000" indent="0">
              <a:lnSpc>
                <a:spcPct val="90000"/>
              </a:lnSpc>
              <a:spcBef>
                <a:spcPts val="0"/>
              </a:spcBef>
              <a:buNone/>
            </a:pPr>
            <a:r>
              <a:rPr lang="en-US" altLang="en-US" sz="2800" dirty="0">
                <a:solidFill>
                  <a:srgbClr val="000000"/>
                </a:solidFill>
                <a:latin typeface="Courier New" panose="02070309020205020404" pitchFamily="49" charset="0"/>
              </a:rPr>
              <a:t>cout &lt;&lt; "Friday is </a:t>
            </a:r>
            <a:r>
              <a:rPr lang="en-US" altLang="en-US" sz="2800" dirty="0">
                <a:latin typeface="Courier New" panose="02070309020205020404" pitchFamily="49" charset="0"/>
              </a:rPr>
              <a:t>greater "</a:t>
            </a:r>
            <a:endParaRPr lang="en-US" altLang="en-US" sz="2800" dirty="0">
              <a:solidFill>
                <a:srgbClr val="000000"/>
              </a:solidFill>
              <a:latin typeface="Courier New" panose="02070309020205020404" pitchFamily="49" charset="0"/>
            </a:endParaRPr>
          </a:p>
          <a:p>
            <a:pPr marL="2052000" indent="0">
              <a:lnSpc>
                <a:spcPct val="90000"/>
              </a:lnSpc>
              <a:spcBef>
                <a:spcPts val="0"/>
              </a:spcBef>
              <a:buNone/>
            </a:pPr>
            <a:r>
              <a:rPr lang="en-US" altLang="en-US" sz="2800" dirty="0">
                <a:solidFill>
                  <a:srgbClr val="000000"/>
                </a:solidFill>
                <a:latin typeface="Courier New" panose="02070309020205020404" pitchFamily="49" charset="0"/>
              </a:rPr>
              <a:t>&lt;&lt; "than Monday.\n";</a:t>
            </a:r>
            <a:r>
              <a:rPr lang="en-US" altLang="en-US" sz="2800" dirty="0">
                <a:solidFill>
                  <a:srgbClr val="000000"/>
                </a:solidFill>
              </a:rPr>
              <a:t> </a:t>
            </a:r>
          </a:p>
          <a:p>
            <a:pPr marL="360000" indent="0">
              <a:lnSpc>
                <a:spcPct val="90000"/>
              </a:lnSpc>
              <a:spcBef>
                <a:spcPts val="0"/>
              </a:spcBef>
              <a:buNone/>
            </a:pPr>
            <a:r>
              <a:rPr lang="en-US" altLang="en-US" sz="2800" dirty="0">
                <a:solidFill>
                  <a:srgbClr val="00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D00155E7-9E38-3BDD-EF69-CBE4F1116AA7}"/>
              </a:ext>
            </a:extLst>
          </p:cNvPr>
          <p:cNvSpPr>
            <a:spLocks noGrp="1"/>
          </p:cNvSpPr>
          <p:nvPr>
            <p:ph type="sldNum" sz="quarter" idx="10"/>
          </p:nvPr>
        </p:nvSpPr>
        <p:spPr/>
        <p:txBody>
          <a:bodyPr/>
          <a:lstStyle/>
          <a:p>
            <a:fld id="{549FA642-220F-4C96-A3D5-8D9EECDF4145}" type="slidenum">
              <a:rPr lang="en-US" altLang="en-US" smtClean="0"/>
              <a:pPr/>
              <a:t>55</a:t>
            </a:fld>
            <a:endParaRPr lang="en-US" altLang="en-US" dirty="0"/>
          </a:p>
        </p:txBody>
      </p:sp>
    </p:spTree>
    <p:extLst>
      <p:ext uri="{BB962C8B-B14F-4D97-AF65-F5344CB8AC3E}">
        <p14:creationId xmlns:p14="http://schemas.microsoft.com/office/powerpoint/2010/main" val="1974668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err="1">
                <a:latin typeface="Courier New" panose="02070309020205020404" pitchFamily="49" charset="0"/>
                <a:cs typeface="Courier New" panose="02070309020205020404" pitchFamily="49" charset="0"/>
              </a:rPr>
              <a:t>enum</a:t>
            </a:r>
            <a:r>
              <a:rPr lang="en-US" baseline="0" dirty="0"/>
              <a:t> Data type Program Example</a:t>
            </a:r>
            <a:br>
              <a:rPr lang="en-US" baseline="0" dirty="0"/>
            </a:br>
            <a:r>
              <a:rPr lang="en-US" sz="1800" baseline="0" dirty="0"/>
              <a:t>(1 of 2)</a:t>
            </a:r>
            <a:endParaRPr lang="en-IN" dirty="0"/>
          </a:p>
        </p:txBody>
      </p:sp>
      <p:sp>
        <p:nvSpPr>
          <p:cNvPr id="3" name="Slide Number Placeholder 2">
            <a:extLst>
              <a:ext uri="{FF2B5EF4-FFF2-40B4-BE49-F238E27FC236}">
                <a16:creationId xmlns:a16="http://schemas.microsoft.com/office/drawing/2014/main" id="{A5A9E44F-CE2A-20A2-58DA-72243DDCF9C0}"/>
              </a:ext>
            </a:extLst>
          </p:cNvPr>
          <p:cNvSpPr>
            <a:spLocks noGrp="1"/>
          </p:cNvSpPr>
          <p:nvPr>
            <p:ph type="sldNum" sz="quarter" idx="10"/>
          </p:nvPr>
        </p:nvSpPr>
        <p:spPr/>
        <p:txBody>
          <a:bodyPr/>
          <a:lstStyle/>
          <a:p>
            <a:fld id="{549FA642-220F-4C96-A3D5-8D9EECDF4145}" type="slidenum">
              <a:rPr lang="en-US" altLang="en-US" smtClean="0"/>
              <a:pPr/>
              <a:t>56</a:t>
            </a:fld>
            <a:endParaRPr lang="en-US" altLang="en-US" dirty="0"/>
          </a:p>
        </p:txBody>
      </p:sp>
      <p:pic>
        <p:nvPicPr>
          <p:cNvPr id="4" name="Picture 1" descr="The screenshot shows the program that demonstrates an enumerated data type. The program defines the enumerated data type, enum Day with the enumerators Monday, Tuesday, Wednesday, Thursday, and Friday. The main statement displays the variables such as the number of days, sales per day, accumulator, and loop counter. The program gets the sales for each day using the for-loop and tests if the index equals the values assigned to enum day. The increment operator increases the index count. The user enters the sales for the specified day."/>
          <p:cNvPicPr>
            <a:picLocks noChangeAspect="1" noChangeArrowheads="1"/>
          </p:cNvPicPr>
          <p:nvPr/>
        </p:nvPicPr>
        <p:blipFill rotWithShape="1">
          <a:blip r:embed="rId2">
            <a:extLst>
              <a:ext uri="{28A0092B-C50C-407E-A947-70E740481C1C}">
                <a14:useLocalDpi xmlns:a14="http://schemas.microsoft.com/office/drawing/2010/main" val="0"/>
              </a:ext>
            </a:extLst>
          </a:blip>
          <a:srcRect t="9995"/>
          <a:stretch/>
        </p:blipFill>
        <p:spPr bwMode="auto">
          <a:xfrm>
            <a:off x="1791287" y="1097280"/>
            <a:ext cx="8609427"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633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enum</a:t>
            </a:r>
            <a:r>
              <a:rPr lang="en-US" dirty="0"/>
              <a:t> Data type Program Example</a:t>
            </a:r>
            <a:br>
              <a:rPr lang="en-US" dirty="0"/>
            </a:br>
            <a:r>
              <a:rPr lang="en-US" sz="1800" dirty="0"/>
              <a:t>(2 of 2)</a:t>
            </a:r>
            <a:endParaRPr lang="en-IN" dirty="0"/>
          </a:p>
        </p:txBody>
      </p:sp>
      <p:sp>
        <p:nvSpPr>
          <p:cNvPr id="3" name="Slide Number Placeholder 2">
            <a:extLst>
              <a:ext uri="{FF2B5EF4-FFF2-40B4-BE49-F238E27FC236}">
                <a16:creationId xmlns:a16="http://schemas.microsoft.com/office/drawing/2014/main" id="{ED84ACCA-17AB-8EAA-C7EC-99A6E5F0CD16}"/>
              </a:ext>
            </a:extLst>
          </p:cNvPr>
          <p:cNvSpPr>
            <a:spLocks noGrp="1"/>
          </p:cNvSpPr>
          <p:nvPr>
            <p:ph type="sldNum" sz="quarter" idx="10"/>
          </p:nvPr>
        </p:nvSpPr>
        <p:spPr/>
        <p:txBody>
          <a:bodyPr/>
          <a:lstStyle/>
          <a:p>
            <a:fld id="{549FA642-220F-4C96-A3D5-8D9EECDF4145}" type="slidenum">
              <a:rPr lang="en-US" altLang="en-US" smtClean="0"/>
              <a:pPr/>
              <a:t>57</a:t>
            </a:fld>
            <a:endParaRPr lang="en-US" altLang="en-US" dirty="0"/>
          </a:p>
        </p:txBody>
      </p:sp>
      <p:pic>
        <p:nvPicPr>
          <p:cNvPr id="4" name="Picture 1" descr="The screenshot shows the program that demonstrates an enumerated data type. The program defines the enumerated data type, enum Day with the enumerators Monday, Tuesday, Wednesday, Thursday, and Friday. The main statement displays the variables such as the number of days, sales per day, accumulator, and loop counter. The program gets the sales for each day using the for-loop and tests if the index equals the values assigned to enum day. The increment operator increases the index count. The user enters the sales for the specified day. The program calculates the total sales and displays the total. The output shows the sales from day 0 to day 4 and displays the total s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978" y="1188720"/>
            <a:ext cx="9048045"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408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Enumerated Data Types</a:t>
            </a:r>
            <a:r>
              <a:rPr lang="en-US" altLang="en-US" sz="1800" dirty="0"/>
              <a:t> (9 of 9)</a:t>
            </a:r>
            <a:endParaRPr lang="en-IN" sz="1800" dirty="0"/>
          </a:p>
        </p:txBody>
      </p:sp>
      <p:sp>
        <p:nvSpPr>
          <p:cNvPr id="3" name="Content Placeholder 2"/>
          <p:cNvSpPr>
            <a:spLocks noGrp="1"/>
          </p:cNvSpPr>
          <p:nvPr>
            <p:ph idx="1"/>
          </p:nvPr>
        </p:nvSpPr>
        <p:spPr/>
        <p:txBody>
          <a:bodyPr/>
          <a:lstStyle/>
          <a:p>
            <a:r>
              <a:rPr lang="en-US" altLang="en-US" dirty="0">
                <a:solidFill>
                  <a:srgbClr val="000000"/>
                </a:solidFill>
              </a:rPr>
              <a:t>Program 11-9 shows enumerators used to control a loop:</a:t>
            </a:r>
          </a:p>
          <a:p>
            <a:pPr marL="342000" indent="0">
              <a:spcBef>
                <a:spcPts val="3800"/>
              </a:spcBef>
              <a:buNone/>
            </a:pPr>
            <a:r>
              <a:rPr lang="en-US" altLang="en-US" sz="2000" dirty="0">
                <a:solidFill>
                  <a:srgbClr val="000000"/>
                </a:solidFill>
                <a:latin typeface="Courier New" panose="02070309020205020404" pitchFamily="49" charset="0"/>
              </a:rPr>
              <a:t>// Get the sales for each day.</a:t>
            </a:r>
          </a:p>
          <a:p>
            <a:pPr marL="342000" indent="0">
              <a:spcBef>
                <a:spcPts val="0"/>
              </a:spcBef>
              <a:buNone/>
            </a:pPr>
            <a:r>
              <a:rPr lang="en-US" altLang="en-US" sz="2000" dirty="0">
                <a:solidFill>
                  <a:srgbClr val="000000"/>
                </a:solidFill>
                <a:latin typeface="Courier New" panose="02070309020205020404" pitchFamily="49" charset="0"/>
              </a:rPr>
              <a:t>for (index = MONDAY; index &lt;= FRIDAY; index++)</a:t>
            </a:r>
          </a:p>
          <a:p>
            <a:pPr marL="342000" indent="0">
              <a:spcBef>
                <a:spcPts val="0"/>
              </a:spcBef>
              <a:buNone/>
            </a:pPr>
            <a:r>
              <a:rPr lang="en-US" altLang="en-US" sz="2000" dirty="0">
                <a:solidFill>
                  <a:srgbClr val="000000"/>
                </a:solidFill>
                <a:latin typeface="Courier New" panose="02070309020205020404" pitchFamily="49" charset="0"/>
              </a:rPr>
              <a:t>{</a:t>
            </a:r>
          </a:p>
          <a:p>
            <a:pPr marL="828000" indent="0">
              <a:spcBef>
                <a:spcPts val="0"/>
              </a:spcBef>
              <a:buNone/>
            </a:pPr>
            <a:r>
              <a:rPr lang="en-US" altLang="en-US" sz="2000" dirty="0">
                <a:solidFill>
                  <a:srgbClr val="000000"/>
                </a:solidFill>
                <a:latin typeface="Courier New" panose="02070309020205020404" pitchFamily="49" charset="0"/>
              </a:rPr>
              <a:t>cout &lt;&lt; "Enter the sales for day "</a:t>
            </a:r>
          </a:p>
          <a:p>
            <a:pPr marL="1548000" indent="0">
              <a:spcBef>
                <a:spcPts val="0"/>
              </a:spcBef>
              <a:buNone/>
            </a:pPr>
            <a:r>
              <a:rPr lang="en-US" altLang="en-US" sz="2000" dirty="0">
                <a:solidFill>
                  <a:srgbClr val="000000"/>
                </a:solidFill>
                <a:latin typeface="Courier New" panose="02070309020205020404" pitchFamily="49" charset="0"/>
              </a:rPr>
              <a:t>&lt;&lt; index &lt;&lt; ": ";</a:t>
            </a:r>
          </a:p>
          <a:p>
            <a:pPr marL="828000" indent="0">
              <a:spcBef>
                <a:spcPts val="0"/>
              </a:spcBef>
              <a:buNone/>
            </a:pPr>
            <a:r>
              <a:rPr lang="en-US" altLang="en-US" sz="2000" dirty="0">
                <a:solidFill>
                  <a:srgbClr val="000000"/>
                </a:solidFill>
                <a:latin typeface="Courier New" panose="02070309020205020404" pitchFamily="49" charset="0"/>
              </a:rPr>
              <a:t>cin &gt;&gt; sales[index];</a:t>
            </a:r>
          </a:p>
          <a:p>
            <a:pPr marL="342000" indent="0">
              <a:buNone/>
            </a:pPr>
            <a:r>
              <a:rPr lang="en-US" altLang="en-US" sz="2000" dirty="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C803458F-2265-86A2-9188-008080CA6469}"/>
              </a:ext>
            </a:extLst>
          </p:cNvPr>
          <p:cNvSpPr>
            <a:spLocks noGrp="1"/>
          </p:cNvSpPr>
          <p:nvPr>
            <p:ph type="sldNum" sz="quarter" idx="10"/>
          </p:nvPr>
        </p:nvSpPr>
        <p:spPr/>
        <p:txBody>
          <a:bodyPr/>
          <a:lstStyle/>
          <a:p>
            <a:fld id="{549FA642-220F-4C96-A3D5-8D9EECDF4145}" type="slidenum">
              <a:rPr lang="en-US" altLang="en-US" smtClean="0"/>
              <a:pPr/>
              <a:t>58</a:t>
            </a:fld>
            <a:endParaRPr lang="en-US" altLang="en-US" dirty="0"/>
          </a:p>
        </p:txBody>
      </p:sp>
    </p:spTree>
    <p:extLst>
      <p:ext uri="{BB962C8B-B14F-4D97-AF65-F5344CB8AC3E}">
        <p14:creationId xmlns:p14="http://schemas.microsoft.com/office/powerpoint/2010/main" val="2683896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Enumerated Types</a:t>
            </a:r>
            <a:endParaRPr lang="en-IN" sz="6000" dirty="0"/>
          </a:p>
        </p:txBody>
      </p:sp>
      <p:sp>
        <p:nvSpPr>
          <p:cNvPr id="3" name="Content Placeholder 2"/>
          <p:cNvSpPr>
            <a:spLocks noGrp="1"/>
          </p:cNvSpPr>
          <p:nvPr>
            <p:ph idx="1"/>
          </p:nvPr>
        </p:nvSpPr>
        <p:spPr/>
        <p:txBody>
          <a:bodyPr/>
          <a:lstStyle/>
          <a:p>
            <a:r>
              <a:rPr lang="en-US" altLang="en-US" dirty="0">
                <a:solidFill>
                  <a:srgbClr val="000000"/>
                </a:solidFill>
              </a:rPr>
              <a:t>An </a:t>
            </a:r>
            <a:r>
              <a:rPr lang="en-US" altLang="en-US" i="1" dirty="0">
                <a:solidFill>
                  <a:srgbClr val="000000"/>
                </a:solidFill>
              </a:rPr>
              <a:t>anonymous</a:t>
            </a:r>
            <a:r>
              <a:rPr lang="en-US" altLang="en-US" dirty="0">
                <a:solidFill>
                  <a:srgbClr val="000000"/>
                </a:solidFill>
              </a:rPr>
              <a:t> </a:t>
            </a:r>
            <a:r>
              <a:rPr lang="en-US" altLang="en-US" i="1" dirty="0">
                <a:solidFill>
                  <a:srgbClr val="000000"/>
                </a:solidFill>
              </a:rPr>
              <a:t>enumerated</a:t>
            </a:r>
            <a:r>
              <a:rPr lang="en-US" altLang="en-US" dirty="0">
                <a:solidFill>
                  <a:srgbClr val="000000"/>
                </a:solidFill>
              </a:rPr>
              <a:t> </a:t>
            </a:r>
            <a:r>
              <a:rPr lang="en-US" altLang="en-US" i="1" dirty="0">
                <a:solidFill>
                  <a:srgbClr val="000000"/>
                </a:solidFill>
              </a:rPr>
              <a:t>type</a:t>
            </a:r>
            <a:r>
              <a:rPr lang="en-US" altLang="en-US" dirty="0">
                <a:solidFill>
                  <a:srgbClr val="000000"/>
                </a:solidFill>
              </a:rPr>
              <a:t> is simply one that does not have a name. For example, in Program 11-10 we could have declared the enumerated type as:</a:t>
            </a:r>
          </a:p>
          <a:p>
            <a:pPr marL="360000" indent="0">
              <a:spcBef>
                <a:spcPts val="3800"/>
              </a:spcBef>
              <a:buNone/>
            </a:pPr>
            <a:r>
              <a:rPr lang="en-US" altLang="en-US" dirty="0">
                <a:solidFill>
                  <a:srgbClr val="000000"/>
                </a:solidFill>
                <a:latin typeface="Courier New" panose="02070309020205020404" pitchFamily="49" charset="0"/>
              </a:rPr>
              <a:t>enum { MONDAY, TUESDAY,</a:t>
            </a:r>
          </a:p>
          <a:p>
            <a:pPr marL="2052000" indent="0">
              <a:spcBef>
                <a:spcPts val="0"/>
              </a:spcBef>
              <a:buNone/>
            </a:pPr>
            <a:r>
              <a:rPr lang="en-US" altLang="en-US" dirty="0">
                <a:solidFill>
                  <a:srgbClr val="000000"/>
                </a:solidFill>
                <a:latin typeface="Courier New" panose="02070309020205020404" pitchFamily="49" charset="0"/>
              </a:rPr>
              <a:t>WEDNESDAY, THURSDAY,</a:t>
            </a:r>
          </a:p>
          <a:p>
            <a:pPr marL="2052000" indent="0">
              <a:spcBef>
                <a:spcPts val="0"/>
              </a:spcBef>
              <a:buNone/>
            </a:pPr>
            <a:r>
              <a:rPr lang="en-US" altLang="en-US" dirty="0">
                <a:solidFill>
                  <a:srgbClr val="000000"/>
                </a:solidFill>
                <a:latin typeface="Courier New" panose="02070309020205020404" pitchFamily="49" charset="0"/>
              </a:rPr>
              <a:t>FRIDAY };</a:t>
            </a:r>
          </a:p>
        </p:txBody>
      </p:sp>
      <p:sp>
        <p:nvSpPr>
          <p:cNvPr id="4" name="Slide Number Placeholder 3">
            <a:extLst>
              <a:ext uri="{FF2B5EF4-FFF2-40B4-BE49-F238E27FC236}">
                <a16:creationId xmlns:a16="http://schemas.microsoft.com/office/drawing/2014/main" id="{B502B214-C4D7-32C4-78E5-7115B0355698}"/>
              </a:ext>
            </a:extLst>
          </p:cNvPr>
          <p:cNvSpPr>
            <a:spLocks noGrp="1"/>
          </p:cNvSpPr>
          <p:nvPr>
            <p:ph type="sldNum" sz="quarter" idx="10"/>
          </p:nvPr>
        </p:nvSpPr>
        <p:spPr/>
        <p:txBody>
          <a:bodyPr/>
          <a:lstStyle/>
          <a:p>
            <a:fld id="{549FA642-220F-4C96-A3D5-8D9EECDF4145}" type="slidenum">
              <a:rPr lang="en-US" altLang="en-US" smtClean="0"/>
              <a:pPr/>
              <a:t>59</a:t>
            </a:fld>
            <a:endParaRPr lang="en-US" altLang="en-US" dirty="0"/>
          </a:p>
        </p:txBody>
      </p:sp>
    </p:spTree>
    <p:extLst>
      <p:ext uri="{BB962C8B-B14F-4D97-AF65-F5344CB8AC3E}">
        <p14:creationId xmlns:p14="http://schemas.microsoft.com/office/powerpoint/2010/main" val="71476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a:t>
            </a:r>
            <a:r>
              <a:rPr lang="en-US" altLang="en-US" dirty="0">
                <a:latin typeface="Courier New" panose="02070309020205020404" pitchFamily="49" charset="0"/>
              </a:rPr>
              <a:t>struct</a:t>
            </a:r>
            <a:r>
              <a:rPr lang="en-US" altLang="en-US" dirty="0"/>
              <a:t> Declaration</a:t>
            </a:r>
            <a:endParaRPr lang="en-IN" dirty="0"/>
          </a:p>
        </p:txBody>
      </p:sp>
      <p:sp>
        <p:nvSpPr>
          <p:cNvPr id="5" name="Content Placeholder 4">
            <a:extLst>
              <a:ext uri="{FF2B5EF4-FFF2-40B4-BE49-F238E27FC236}">
                <a16:creationId xmlns:a16="http://schemas.microsoft.com/office/drawing/2014/main" id="{E747786F-2080-B01D-5AA7-A973FBB41B27}"/>
              </a:ext>
            </a:extLst>
          </p:cNvPr>
          <p:cNvSpPr>
            <a:spLocks noGrp="1"/>
          </p:cNvSpPr>
          <p:nvPr>
            <p:ph idx="1"/>
          </p:nvPr>
        </p:nvSpPr>
        <p:spPr/>
        <p:txBody>
          <a:bodyPr/>
          <a:lstStyle/>
          <a:p>
            <a:pPr>
              <a:spcBef>
                <a:spcPts val="0"/>
              </a:spcBef>
            </a:pPr>
            <a:r>
              <a:rPr lang="en-US" dirty="0"/>
              <a:t>Sometimes a relationship exists between items of different types. For example, in a school information system, following variables may hold data about a single student.</a:t>
            </a:r>
          </a:p>
          <a:p>
            <a:pPr>
              <a:spcBef>
                <a:spcPts val="0"/>
              </a:spcBef>
            </a:pPr>
            <a:r>
              <a:rPr lang="en-US" dirty="0"/>
              <a:t>To create a relationship between variables, C++ gives the ability to a programmer to package them together into a structure.</a:t>
            </a:r>
          </a:p>
        </p:txBody>
      </p:sp>
      <p:sp>
        <p:nvSpPr>
          <p:cNvPr id="4" name="Slide Number Placeholder 3">
            <a:extLst>
              <a:ext uri="{FF2B5EF4-FFF2-40B4-BE49-F238E27FC236}">
                <a16:creationId xmlns:a16="http://schemas.microsoft.com/office/drawing/2014/main" id="{2933193B-4727-CA2F-E11B-B8A036E14D9E}"/>
              </a:ext>
            </a:extLst>
          </p:cNvPr>
          <p:cNvSpPr>
            <a:spLocks noGrp="1"/>
          </p:cNvSpPr>
          <p:nvPr>
            <p:ph type="sldNum" sz="quarter" idx="10"/>
          </p:nvPr>
        </p:nvSpPr>
        <p:spPr/>
        <p:txBody>
          <a:bodyPr/>
          <a:lstStyle/>
          <a:p>
            <a:fld id="{9D77D905-BC3F-4D3F-B5CF-6CABE7B646D9}" type="slidenum">
              <a:rPr lang="en-US" altLang="en-US" smtClean="0"/>
              <a:pPr/>
              <a:t>6</a:t>
            </a:fld>
            <a:endParaRPr lang="en-US" altLang="en-US" dirty="0"/>
          </a:p>
        </p:txBody>
      </p:sp>
      <p:pic>
        <p:nvPicPr>
          <p:cNvPr id="3" name="Picture 2" descr="The screenshot displays the example of a struct declaration. The program displays the struct tag with the name 'student.' The structure members are the variables: student id, name, YearInSchool, and gpa."/>
          <p:cNvPicPr>
            <a:picLocks noChangeAspect="1"/>
          </p:cNvPicPr>
          <p:nvPr/>
        </p:nvPicPr>
        <p:blipFill>
          <a:blip r:embed="rId2"/>
          <a:stretch>
            <a:fillRect/>
          </a:stretch>
        </p:blipFill>
        <p:spPr>
          <a:xfrm>
            <a:off x="2345252" y="3383280"/>
            <a:ext cx="7501497" cy="3474720"/>
          </a:xfrm>
          <a:prstGeom prst="rect">
            <a:avLst/>
          </a:prstGeom>
        </p:spPr>
      </p:pic>
    </p:spTree>
    <p:extLst>
      <p:ext uri="{BB962C8B-B14F-4D97-AF65-F5344CB8AC3E}">
        <p14:creationId xmlns:p14="http://schemas.microsoft.com/office/powerpoint/2010/main" val="3246738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Using Math Operators with </a:t>
            </a:r>
            <a:r>
              <a:rPr lang="en-US" sz="4400" dirty="0" err="1">
                <a:latin typeface="Courier New" pitchFamily="112" charset="0"/>
              </a:rPr>
              <a:t>enum</a:t>
            </a:r>
            <a:r>
              <a:rPr lang="en-US" sz="4400" dirty="0"/>
              <a:t> Variables</a:t>
            </a:r>
            <a:br>
              <a:rPr lang="en-US" sz="4000" dirty="0"/>
            </a:br>
            <a:r>
              <a:rPr lang="en-US" sz="1800" dirty="0"/>
              <a:t>(1 of 2)</a:t>
            </a:r>
            <a:endParaRPr lang="en-IN" sz="1800" dirty="0"/>
          </a:p>
        </p:txBody>
      </p:sp>
      <p:sp>
        <p:nvSpPr>
          <p:cNvPr id="3" name="Content Placeholder 2"/>
          <p:cNvSpPr>
            <a:spLocks noGrp="1"/>
          </p:cNvSpPr>
          <p:nvPr>
            <p:ph idx="1"/>
          </p:nvPr>
        </p:nvSpPr>
        <p:spPr/>
        <p:txBody>
          <a:bodyPr/>
          <a:lstStyle/>
          <a:p>
            <a:pPr>
              <a:lnSpc>
                <a:spcPct val="90000"/>
              </a:lnSpc>
              <a:spcBef>
                <a:spcPts val="5000"/>
              </a:spcBef>
            </a:pPr>
            <a:r>
              <a:rPr lang="en-US" altLang="en-US" sz="2400" dirty="0">
                <a:solidFill>
                  <a:srgbClr val="000000"/>
                </a:solidFill>
              </a:rPr>
              <a:t>You can run into problems when trying to perform math operations with </a:t>
            </a:r>
            <a:r>
              <a:rPr lang="en-US" altLang="en-US" sz="2400" dirty="0">
                <a:solidFill>
                  <a:srgbClr val="000000"/>
                </a:solidFill>
                <a:latin typeface="Courier New" panose="02070309020205020404" pitchFamily="49" charset="0"/>
              </a:rPr>
              <a:t>enum</a:t>
            </a:r>
            <a:r>
              <a:rPr lang="en-US" altLang="en-US" sz="2400" dirty="0">
                <a:solidFill>
                  <a:srgbClr val="000000"/>
                </a:solidFill>
              </a:rPr>
              <a:t> variables. For example:</a:t>
            </a:r>
          </a:p>
          <a:p>
            <a:pPr marL="342000" indent="0">
              <a:lnSpc>
                <a:spcPct val="90000"/>
              </a:lnSpc>
              <a:spcBef>
                <a:spcPts val="2800"/>
              </a:spcBef>
              <a:buNone/>
            </a:pPr>
            <a:r>
              <a:rPr lang="en-US" altLang="en-US" sz="2400" dirty="0">
                <a:solidFill>
                  <a:srgbClr val="000000"/>
                </a:solidFill>
                <a:latin typeface="Courier New" panose="02070309020205020404" pitchFamily="49" charset="0"/>
              </a:rPr>
              <a:t>Day day1, day2; // Define two Day variables.</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day1 = TUESDAY; // Assign TUESDAY to day1.</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day2 = day1 + 1;// ERROR! Will not work!</a:t>
            </a:r>
            <a:endParaRPr lang="en-US" altLang="en-US" sz="2400" dirty="0">
              <a:solidFill>
                <a:srgbClr val="000000"/>
              </a:solidFill>
            </a:endParaRPr>
          </a:p>
          <a:p>
            <a:pPr>
              <a:lnSpc>
                <a:spcPct val="90000"/>
              </a:lnSpc>
              <a:spcBef>
                <a:spcPts val="2700"/>
              </a:spcBef>
            </a:pPr>
            <a:r>
              <a:rPr lang="en-US" altLang="en-US" sz="2400" dirty="0">
                <a:solidFill>
                  <a:srgbClr val="000000"/>
                </a:solidFill>
              </a:rPr>
              <a:t>The third statement will not work because the expression </a:t>
            </a:r>
            <a:r>
              <a:rPr lang="en-US" altLang="en-US" sz="2400" dirty="0">
                <a:solidFill>
                  <a:srgbClr val="000000"/>
                </a:solidFill>
                <a:latin typeface="Courier New" panose="02070309020205020404" pitchFamily="49" charset="0"/>
              </a:rPr>
              <a:t>day1 + 1</a:t>
            </a:r>
            <a:r>
              <a:rPr lang="en-US" altLang="en-US" sz="2400" dirty="0">
                <a:solidFill>
                  <a:srgbClr val="000000"/>
                </a:solidFill>
              </a:rPr>
              <a:t> results in the integer value 2, and you cannot store an int in an </a:t>
            </a:r>
            <a:r>
              <a:rPr lang="en-US" altLang="en-US" sz="2400" dirty="0">
                <a:solidFill>
                  <a:srgbClr val="000000"/>
                </a:solidFill>
                <a:latin typeface="Courier New" panose="02070309020205020404" pitchFamily="49" charset="0"/>
              </a:rPr>
              <a:t>enum</a:t>
            </a:r>
            <a:r>
              <a:rPr lang="en-US" altLang="en-US" sz="2400" dirty="0">
                <a:solidFill>
                  <a:srgbClr val="000000"/>
                </a:solidFill>
              </a:rPr>
              <a:t> variable.</a:t>
            </a:r>
          </a:p>
        </p:txBody>
      </p:sp>
      <p:sp>
        <p:nvSpPr>
          <p:cNvPr id="4" name="Slide Number Placeholder 3">
            <a:extLst>
              <a:ext uri="{FF2B5EF4-FFF2-40B4-BE49-F238E27FC236}">
                <a16:creationId xmlns:a16="http://schemas.microsoft.com/office/drawing/2014/main" id="{51622073-7D54-9153-1EDF-C51A8776EA05}"/>
              </a:ext>
            </a:extLst>
          </p:cNvPr>
          <p:cNvSpPr>
            <a:spLocks noGrp="1"/>
          </p:cNvSpPr>
          <p:nvPr>
            <p:ph type="sldNum" sz="quarter" idx="10"/>
          </p:nvPr>
        </p:nvSpPr>
        <p:spPr/>
        <p:txBody>
          <a:bodyPr/>
          <a:lstStyle/>
          <a:p>
            <a:fld id="{549FA642-220F-4C96-A3D5-8D9EECDF4145}" type="slidenum">
              <a:rPr lang="en-US" altLang="en-US" smtClean="0"/>
              <a:pPr/>
              <a:t>60</a:t>
            </a:fld>
            <a:endParaRPr lang="en-US" altLang="en-US" dirty="0"/>
          </a:p>
        </p:txBody>
      </p:sp>
    </p:spTree>
    <p:extLst>
      <p:ext uri="{BB962C8B-B14F-4D97-AF65-F5344CB8AC3E}">
        <p14:creationId xmlns:p14="http://schemas.microsoft.com/office/powerpoint/2010/main" val="2250105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Using Math Operators with </a:t>
            </a:r>
            <a:r>
              <a:rPr lang="en-US" sz="4400" dirty="0" err="1">
                <a:latin typeface="Courier New" pitchFamily="112" charset="0"/>
              </a:rPr>
              <a:t>enum</a:t>
            </a:r>
            <a:r>
              <a:rPr lang="en-US" sz="4400" dirty="0"/>
              <a:t> Variables</a:t>
            </a:r>
            <a:br>
              <a:rPr lang="en-US" sz="4000" dirty="0"/>
            </a:br>
            <a:r>
              <a:rPr lang="en-US" sz="1800" dirty="0"/>
              <a:t>(2 of 2)</a:t>
            </a:r>
            <a:endParaRPr lang="en-IN" sz="1800" dirty="0"/>
          </a:p>
        </p:txBody>
      </p:sp>
      <p:sp>
        <p:nvSpPr>
          <p:cNvPr id="3" name="Content Placeholder 2"/>
          <p:cNvSpPr>
            <a:spLocks noGrp="1"/>
          </p:cNvSpPr>
          <p:nvPr>
            <p:ph idx="1"/>
          </p:nvPr>
        </p:nvSpPr>
        <p:spPr/>
        <p:txBody>
          <a:bodyPr/>
          <a:lstStyle/>
          <a:p>
            <a:r>
              <a:rPr lang="en-US" altLang="en-US" dirty="0"/>
              <a:t>You can fix this by using a cast to explicitly convert the result to </a:t>
            </a:r>
            <a:r>
              <a:rPr lang="en-US" altLang="en-US" dirty="0">
                <a:latin typeface="Courier New" panose="02070309020205020404" pitchFamily="49" charset="0"/>
              </a:rPr>
              <a:t>Day</a:t>
            </a:r>
            <a:r>
              <a:rPr lang="en-US" altLang="en-US" dirty="0"/>
              <a:t>, as shown here:</a:t>
            </a:r>
          </a:p>
          <a:p>
            <a:pPr marL="342000" indent="0">
              <a:spcBef>
                <a:spcPts val="3800"/>
              </a:spcBef>
              <a:buNone/>
            </a:pPr>
            <a:r>
              <a:rPr lang="en-US" altLang="en-US" sz="2800" dirty="0">
                <a:latin typeface="Courier New" panose="02070309020205020404" pitchFamily="49" charset="0"/>
              </a:rPr>
              <a:t>// This will work.</a:t>
            </a:r>
            <a:endParaRPr lang="en-US" altLang="en-US" dirty="0"/>
          </a:p>
          <a:p>
            <a:pPr marL="342000" indent="0">
              <a:spcBef>
                <a:spcPts val="0"/>
              </a:spcBef>
              <a:buNone/>
            </a:pPr>
            <a:r>
              <a:rPr lang="en-US" altLang="en-US" sz="2800" dirty="0">
                <a:latin typeface="Courier New" panose="02070309020205020404" pitchFamily="49" charset="0"/>
              </a:rPr>
              <a:t>day2 = static_cast&lt;Day&gt;(day1 + 1);</a:t>
            </a:r>
          </a:p>
        </p:txBody>
      </p:sp>
      <p:sp>
        <p:nvSpPr>
          <p:cNvPr id="4" name="Slide Number Placeholder 3">
            <a:extLst>
              <a:ext uri="{FF2B5EF4-FFF2-40B4-BE49-F238E27FC236}">
                <a16:creationId xmlns:a16="http://schemas.microsoft.com/office/drawing/2014/main" id="{D6DCBA1B-6728-0F7F-5DE1-7B63B79694CD}"/>
              </a:ext>
            </a:extLst>
          </p:cNvPr>
          <p:cNvSpPr>
            <a:spLocks noGrp="1"/>
          </p:cNvSpPr>
          <p:nvPr>
            <p:ph type="sldNum" sz="quarter" idx="10"/>
          </p:nvPr>
        </p:nvSpPr>
        <p:spPr/>
        <p:txBody>
          <a:bodyPr/>
          <a:lstStyle/>
          <a:p>
            <a:fld id="{549FA642-220F-4C96-A3D5-8D9EECDF4145}" type="slidenum">
              <a:rPr lang="en-US" altLang="en-US" smtClean="0"/>
              <a:pPr/>
              <a:t>61</a:t>
            </a:fld>
            <a:endParaRPr lang="en-US" altLang="en-US" dirty="0"/>
          </a:p>
        </p:txBody>
      </p:sp>
    </p:spTree>
    <p:extLst>
      <p:ext uri="{BB962C8B-B14F-4D97-AF65-F5344CB8AC3E}">
        <p14:creationId xmlns:p14="http://schemas.microsoft.com/office/powerpoint/2010/main" val="3402135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Using an </a:t>
            </a:r>
            <a:r>
              <a:rPr lang="en-US" dirty="0">
                <a:latin typeface="Courier New" pitchFamily="112" charset="0"/>
              </a:rPr>
              <a:t>enum</a:t>
            </a:r>
            <a:r>
              <a:rPr lang="en-US" dirty="0"/>
              <a:t> Variable to Step through an Array's Elements</a:t>
            </a:r>
            <a:r>
              <a:rPr lang="en-US" sz="1800" dirty="0"/>
              <a:t> (1 of 3)</a:t>
            </a:r>
            <a:endParaRPr lang="en-IN" sz="1800" dirty="0"/>
          </a:p>
        </p:txBody>
      </p:sp>
      <p:sp>
        <p:nvSpPr>
          <p:cNvPr id="3" name="Content Placeholder 2"/>
          <p:cNvSpPr>
            <a:spLocks noGrp="1"/>
          </p:cNvSpPr>
          <p:nvPr>
            <p:ph idx="1"/>
          </p:nvPr>
        </p:nvSpPr>
        <p:spPr/>
        <p:txBody>
          <a:bodyPr/>
          <a:lstStyle/>
          <a:p>
            <a:pPr>
              <a:lnSpc>
                <a:spcPct val="90000"/>
              </a:lnSpc>
            </a:pPr>
            <a:r>
              <a:rPr lang="en-US" altLang="en-US" sz="2800" dirty="0">
                <a:solidFill>
                  <a:srgbClr val="000000"/>
                </a:solidFill>
              </a:rPr>
              <a:t>Because enumerators are stored in memory as integers, you can use them as array subscripts. For example:</a:t>
            </a:r>
          </a:p>
          <a:p>
            <a:pPr marL="306000" indent="0" eaLnBrk="1" hangingPunct="1">
              <a:spcBef>
                <a:spcPts val="1700"/>
              </a:spcBef>
              <a:buNone/>
            </a:pPr>
            <a:r>
              <a:rPr lang="en-US" altLang="en-US" sz="2000" kern="1200" dirty="0">
                <a:solidFill>
                  <a:srgbClr val="000000"/>
                </a:solidFill>
                <a:latin typeface="Courier New" panose="02070309020205020404" pitchFamily="49" charset="0"/>
                <a:cs typeface="Arial" panose="020B0604020202020204" pitchFamily="34" charset="0"/>
              </a:rPr>
              <a:t>enum Day { MONDAY, TUESDAY, WEDNESDAY,</a:t>
            </a:r>
          </a:p>
          <a:p>
            <a:pPr marL="1980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THURSDAY, FRIDAY };</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const int NUM_DAYS = 5;</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double sales[NUM_DAYS];</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sales[MONDAY] = 1525.0;</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sales[TUESDAY] = 1896.5;</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sales[WEDNESDAY] = 1975.63;</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sales[THURSDAY] = 1678.33;</a:t>
            </a:r>
          </a:p>
          <a:p>
            <a:pPr marL="306000" indent="0" eaLnBrk="1" hangingPunct="1">
              <a:spcBef>
                <a:spcPct val="0"/>
              </a:spcBef>
              <a:buNone/>
            </a:pPr>
            <a:r>
              <a:rPr lang="en-US" altLang="en-US" sz="2000" kern="1200" dirty="0">
                <a:solidFill>
                  <a:srgbClr val="000000"/>
                </a:solidFill>
                <a:latin typeface="Courier New" panose="02070309020205020404" pitchFamily="49" charset="0"/>
                <a:cs typeface="Arial" panose="020B0604020202020204" pitchFamily="34" charset="0"/>
              </a:rPr>
              <a:t>sales[FRIDAY] = 1498.52;</a:t>
            </a:r>
          </a:p>
        </p:txBody>
      </p:sp>
      <p:sp>
        <p:nvSpPr>
          <p:cNvPr id="4" name="Slide Number Placeholder 3">
            <a:extLst>
              <a:ext uri="{FF2B5EF4-FFF2-40B4-BE49-F238E27FC236}">
                <a16:creationId xmlns:a16="http://schemas.microsoft.com/office/drawing/2014/main" id="{B0B55D8F-FFC6-3A4E-C21A-6489E6112BFB}"/>
              </a:ext>
            </a:extLst>
          </p:cNvPr>
          <p:cNvSpPr>
            <a:spLocks noGrp="1"/>
          </p:cNvSpPr>
          <p:nvPr>
            <p:ph type="sldNum" sz="quarter" idx="10"/>
          </p:nvPr>
        </p:nvSpPr>
        <p:spPr/>
        <p:txBody>
          <a:bodyPr/>
          <a:lstStyle/>
          <a:p>
            <a:fld id="{549FA642-220F-4C96-A3D5-8D9EECDF4145}" type="slidenum">
              <a:rPr lang="en-US" altLang="en-US" smtClean="0"/>
              <a:pPr/>
              <a:t>62</a:t>
            </a:fld>
            <a:endParaRPr lang="en-US" altLang="en-US" dirty="0"/>
          </a:p>
        </p:txBody>
      </p:sp>
    </p:spTree>
    <p:extLst>
      <p:ext uri="{BB962C8B-B14F-4D97-AF65-F5344CB8AC3E}">
        <p14:creationId xmlns:p14="http://schemas.microsoft.com/office/powerpoint/2010/main" val="3889465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Using an </a:t>
            </a:r>
            <a:r>
              <a:rPr lang="en-US" dirty="0">
                <a:latin typeface="Courier New" pitchFamily="112" charset="0"/>
              </a:rPr>
              <a:t>enum</a:t>
            </a:r>
            <a:r>
              <a:rPr lang="en-US" dirty="0"/>
              <a:t> Variable to Step through an Array's Elements</a:t>
            </a:r>
            <a:r>
              <a:rPr lang="en-US" sz="1800" dirty="0"/>
              <a:t> (2 of 3)</a:t>
            </a:r>
            <a:endParaRPr lang="en-IN" sz="1800" dirty="0"/>
          </a:p>
        </p:txBody>
      </p:sp>
      <p:sp>
        <p:nvSpPr>
          <p:cNvPr id="3" name="Content Placeholder 2"/>
          <p:cNvSpPr>
            <a:spLocks noGrp="1"/>
          </p:cNvSpPr>
          <p:nvPr>
            <p:ph idx="1"/>
          </p:nvPr>
        </p:nvSpPr>
        <p:spPr/>
        <p:txBody>
          <a:bodyPr/>
          <a:lstStyle/>
          <a:p>
            <a:r>
              <a:rPr lang="en-US" altLang="en-US" sz="2800" dirty="0">
                <a:solidFill>
                  <a:srgbClr val="000000"/>
                </a:solidFill>
              </a:rPr>
              <a:t>Remember, though, you cannot use the ++ operator on an </a:t>
            </a:r>
            <a:r>
              <a:rPr lang="en-US" altLang="en-US" sz="2800" dirty="0">
                <a:solidFill>
                  <a:srgbClr val="000000"/>
                </a:solidFill>
                <a:latin typeface="Courier New" panose="02070309020205020404" pitchFamily="49" charset="0"/>
              </a:rPr>
              <a:t>enum</a:t>
            </a:r>
            <a:r>
              <a:rPr lang="en-US" altLang="en-US" sz="2800" dirty="0">
                <a:solidFill>
                  <a:srgbClr val="000000"/>
                </a:solidFill>
              </a:rPr>
              <a:t> variable. So, the following loop will NOT work.</a:t>
            </a:r>
          </a:p>
          <a:p>
            <a:pPr marL="0" eaLnBrk="1" hangingPunct="1">
              <a:spcBef>
                <a:spcPts val="3200"/>
              </a:spcBef>
              <a:buNone/>
            </a:pPr>
            <a:r>
              <a:rPr lang="en-US" altLang="en-US" sz="2100" dirty="0">
                <a:latin typeface="Courier New" panose="02070309020205020404" pitchFamily="49" charset="0"/>
              </a:rPr>
              <a:t>Day workDay; // Define a Day variable</a:t>
            </a:r>
          </a:p>
          <a:p>
            <a:pPr eaLnBrk="1" hangingPunct="1">
              <a:spcBef>
                <a:spcPct val="0"/>
              </a:spcBef>
              <a:buFontTx/>
              <a:buNone/>
            </a:pPr>
            <a:r>
              <a:rPr lang="en-US" altLang="en-US" sz="2100" dirty="0">
                <a:latin typeface="Courier New" panose="02070309020205020404" pitchFamily="49" charset="0"/>
              </a:rPr>
              <a:t>// ERROR!!! This code will NOT work.</a:t>
            </a:r>
          </a:p>
          <a:p>
            <a:pPr eaLnBrk="1" hangingPunct="1">
              <a:spcBef>
                <a:spcPct val="0"/>
              </a:spcBef>
              <a:buFontTx/>
              <a:buNone/>
            </a:pPr>
            <a:r>
              <a:rPr lang="en-US" altLang="en-US" sz="2100" dirty="0">
                <a:latin typeface="Courier New" panose="02070309020205020404" pitchFamily="49" charset="0"/>
              </a:rPr>
              <a:t>for (workDay = MONDAY; workDay &lt;= FRIDAY; workDay++)</a:t>
            </a:r>
          </a:p>
          <a:p>
            <a:pPr eaLnBrk="1" hangingPunct="1">
              <a:spcBef>
                <a:spcPct val="0"/>
              </a:spcBef>
              <a:buFontTx/>
              <a:buNone/>
            </a:pPr>
            <a:r>
              <a:rPr lang="en-US" altLang="en-US" sz="2100" dirty="0">
                <a:latin typeface="Courier New" panose="02070309020205020404" pitchFamily="49" charset="0"/>
              </a:rPr>
              <a:t>{</a:t>
            </a:r>
          </a:p>
          <a:p>
            <a:pPr marL="702000" eaLnBrk="1" hangingPunct="1">
              <a:spcBef>
                <a:spcPct val="0"/>
              </a:spcBef>
              <a:buNone/>
            </a:pPr>
            <a:r>
              <a:rPr lang="en-US" altLang="en-US" sz="2100" dirty="0">
                <a:latin typeface="Courier New" panose="02070309020205020404" pitchFamily="49" charset="0"/>
              </a:rPr>
              <a:t>cout &lt;&lt; "Enter the sales for day "</a:t>
            </a:r>
          </a:p>
          <a:p>
            <a:pPr marL="1494000" eaLnBrk="1" hangingPunct="1">
              <a:spcBef>
                <a:spcPct val="0"/>
              </a:spcBef>
              <a:buNone/>
            </a:pPr>
            <a:r>
              <a:rPr lang="en-US" altLang="en-US" sz="2100" dirty="0">
                <a:latin typeface="Courier New" panose="02070309020205020404" pitchFamily="49" charset="0"/>
              </a:rPr>
              <a:t>&lt;&lt; workDay &lt;&lt; ": ";</a:t>
            </a:r>
          </a:p>
          <a:p>
            <a:pPr marL="702000" eaLnBrk="1" hangingPunct="1">
              <a:spcBef>
                <a:spcPct val="0"/>
              </a:spcBef>
              <a:buNone/>
            </a:pPr>
            <a:r>
              <a:rPr lang="en-US" altLang="en-US" sz="2100" dirty="0">
                <a:latin typeface="Courier New" panose="02070309020205020404" pitchFamily="49" charset="0"/>
              </a:rPr>
              <a:t>cin &gt;&gt; sales[workDay];</a:t>
            </a:r>
          </a:p>
          <a:p>
            <a:pPr eaLnBrk="1" hangingPunct="1">
              <a:spcBef>
                <a:spcPct val="0"/>
              </a:spcBef>
              <a:buFontTx/>
              <a:buNone/>
            </a:pPr>
            <a:r>
              <a:rPr lang="en-US" altLang="en-US" sz="2100"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E7DC7B2E-5428-4968-34A9-0E1AD4A1F28B}"/>
              </a:ext>
            </a:extLst>
          </p:cNvPr>
          <p:cNvSpPr>
            <a:spLocks noGrp="1"/>
          </p:cNvSpPr>
          <p:nvPr>
            <p:ph type="sldNum" sz="quarter" idx="10"/>
          </p:nvPr>
        </p:nvSpPr>
        <p:spPr/>
        <p:txBody>
          <a:bodyPr/>
          <a:lstStyle/>
          <a:p>
            <a:fld id="{549FA642-220F-4C96-A3D5-8D9EECDF4145}" type="slidenum">
              <a:rPr lang="en-US" altLang="en-US" smtClean="0"/>
              <a:pPr/>
              <a:t>63</a:t>
            </a:fld>
            <a:endParaRPr lang="en-US" altLang="en-US" dirty="0"/>
          </a:p>
        </p:txBody>
      </p:sp>
    </p:spTree>
    <p:extLst>
      <p:ext uri="{BB962C8B-B14F-4D97-AF65-F5344CB8AC3E}">
        <p14:creationId xmlns:p14="http://schemas.microsoft.com/office/powerpoint/2010/main" val="2764766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Using an </a:t>
            </a:r>
            <a:r>
              <a:rPr lang="en-US" dirty="0">
                <a:latin typeface="Courier New" pitchFamily="112" charset="0"/>
              </a:rPr>
              <a:t>enum</a:t>
            </a:r>
            <a:r>
              <a:rPr lang="en-US" dirty="0"/>
              <a:t> Variable to Step through an Array's Elements</a:t>
            </a:r>
            <a:r>
              <a:rPr lang="en-US" sz="1800" dirty="0"/>
              <a:t> (3 of 3)</a:t>
            </a:r>
            <a:endParaRPr lang="en-IN"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You must rewrite the loop’s update expression using a cast instead of ++:</a:t>
            </a:r>
          </a:p>
          <a:p>
            <a:pPr eaLnBrk="1" hangingPunct="1">
              <a:spcBef>
                <a:spcPts val="3300"/>
              </a:spcBef>
              <a:buNone/>
            </a:pPr>
            <a:r>
              <a:rPr lang="en-US" altLang="en-US" sz="2100" dirty="0">
                <a:latin typeface="Courier New" panose="02070309020205020404" pitchFamily="49" charset="0"/>
              </a:rPr>
              <a:t>for (workDay = MONDAY; workDay &lt;= FRIDAY;</a:t>
            </a:r>
          </a:p>
          <a:p>
            <a:pPr marL="2088000" eaLnBrk="1" hangingPunct="1">
              <a:spcBef>
                <a:spcPts val="0"/>
              </a:spcBef>
              <a:buNone/>
            </a:pPr>
            <a:r>
              <a:rPr lang="en-US" altLang="en-US" sz="2100" dirty="0">
                <a:latin typeface="Courier New" panose="02070309020205020404" pitchFamily="49" charset="0"/>
              </a:rPr>
              <a:t>workDay = static_cast&lt;Day&gt;(workDay + 1))</a:t>
            </a:r>
          </a:p>
          <a:p>
            <a:pPr eaLnBrk="1" hangingPunct="1">
              <a:spcBef>
                <a:spcPts val="0"/>
              </a:spcBef>
              <a:buNone/>
            </a:pPr>
            <a:r>
              <a:rPr lang="en-US" altLang="en-US" sz="2100" dirty="0">
                <a:latin typeface="Courier New" panose="02070309020205020404" pitchFamily="49" charset="0"/>
              </a:rPr>
              <a:t>{</a:t>
            </a:r>
          </a:p>
          <a:p>
            <a:pPr marL="702000" eaLnBrk="1" hangingPunct="1">
              <a:spcBef>
                <a:spcPts val="0"/>
              </a:spcBef>
              <a:buNone/>
            </a:pPr>
            <a:r>
              <a:rPr lang="en-US" altLang="en-US" sz="2100" dirty="0">
                <a:latin typeface="Courier New" panose="02070309020205020404" pitchFamily="49" charset="0"/>
              </a:rPr>
              <a:t>cout &lt;&lt; "Enter the sales for day "</a:t>
            </a:r>
          </a:p>
          <a:p>
            <a:pPr marL="1494000" eaLnBrk="1" hangingPunct="1">
              <a:spcBef>
                <a:spcPts val="0"/>
              </a:spcBef>
              <a:buNone/>
            </a:pPr>
            <a:r>
              <a:rPr lang="en-US" altLang="en-US" sz="2100" dirty="0">
                <a:latin typeface="Courier New" panose="02070309020205020404" pitchFamily="49" charset="0"/>
              </a:rPr>
              <a:t>&lt;&lt; workDay &lt;&lt; ": ";</a:t>
            </a:r>
          </a:p>
          <a:p>
            <a:pPr marL="702000" eaLnBrk="1" hangingPunct="1">
              <a:spcBef>
                <a:spcPct val="0"/>
              </a:spcBef>
              <a:buNone/>
            </a:pPr>
            <a:r>
              <a:rPr lang="en-US" altLang="en-US" sz="2100" dirty="0">
                <a:latin typeface="Courier New" panose="02070309020205020404" pitchFamily="49" charset="0"/>
              </a:rPr>
              <a:t>cin &gt;&gt; sales[workDay];</a:t>
            </a:r>
          </a:p>
          <a:p>
            <a:pPr eaLnBrk="1" hangingPunct="1">
              <a:spcBef>
                <a:spcPct val="0"/>
              </a:spcBef>
              <a:buFontTx/>
              <a:buNone/>
            </a:pPr>
            <a:r>
              <a:rPr lang="en-US" altLang="en-US" sz="2100"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0F1D274E-93FB-3F54-EA70-120B809A9FFC}"/>
              </a:ext>
            </a:extLst>
          </p:cNvPr>
          <p:cNvSpPr>
            <a:spLocks noGrp="1"/>
          </p:cNvSpPr>
          <p:nvPr>
            <p:ph type="sldNum" sz="quarter" idx="10"/>
          </p:nvPr>
        </p:nvSpPr>
        <p:spPr/>
        <p:txBody>
          <a:bodyPr/>
          <a:lstStyle/>
          <a:p>
            <a:fld id="{549FA642-220F-4C96-A3D5-8D9EECDF4145}" type="slidenum">
              <a:rPr lang="en-US" altLang="en-US" smtClean="0"/>
              <a:pPr/>
              <a:t>64</a:t>
            </a:fld>
            <a:endParaRPr lang="en-US" altLang="en-US" dirty="0"/>
          </a:p>
        </p:txBody>
      </p:sp>
    </p:spTree>
    <p:extLst>
      <p:ext uri="{BB962C8B-B14F-4D97-AF65-F5344CB8AC3E}">
        <p14:creationId xmlns:p14="http://schemas.microsoft.com/office/powerpoint/2010/main" val="2551862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Data type to step through an Array</a:t>
            </a:r>
            <a:br>
              <a:rPr lang="en-US" dirty="0"/>
            </a:br>
            <a:r>
              <a:rPr lang="en-US" sz="1800" dirty="0"/>
              <a:t>(1 of 2)</a:t>
            </a:r>
            <a:endParaRPr lang="en-IN" dirty="0"/>
          </a:p>
        </p:txBody>
      </p:sp>
      <p:sp>
        <p:nvSpPr>
          <p:cNvPr id="3" name="Slide Number Placeholder 2">
            <a:extLst>
              <a:ext uri="{FF2B5EF4-FFF2-40B4-BE49-F238E27FC236}">
                <a16:creationId xmlns:a16="http://schemas.microsoft.com/office/drawing/2014/main" id="{1D9EACA8-CCAF-6632-25CC-11673D1CC1CF}"/>
              </a:ext>
            </a:extLst>
          </p:cNvPr>
          <p:cNvSpPr>
            <a:spLocks noGrp="1"/>
          </p:cNvSpPr>
          <p:nvPr>
            <p:ph type="sldNum" sz="quarter" idx="10"/>
          </p:nvPr>
        </p:nvSpPr>
        <p:spPr/>
        <p:txBody>
          <a:bodyPr/>
          <a:lstStyle/>
          <a:p>
            <a:fld id="{549FA642-220F-4C96-A3D5-8D9EECDF4145}" type="slidenum">
              <a:rPr lang="en-US" altLang="en-US" smtClean="0"/>
              <a:pPr/>
              <a:t>65</a:t>
            </a:fld>
            <a:endParaRPr lang="en-US" altLang="en-US" dirty="0"/>
          </a:p>
        </p:txBody>
      </p:sp>
      <p:pic>
        <p:nvPicPr>
          <p:cNvPr id="4" name="Picture 2" descr="The screenshot shows the program that demonstrates an enumerated data type. The program defines the enumerated data type, enum Day with the enumerators Monday, Tuesday, Wednesday, Thursday, and Friday. The main statement displays the variables such as the number of days, sales per day, accumulator, and loop counter. The program gets the sales for each day using the for-loop and tests if the index equals the values assigned to enum day. The increment operator increases the index count. The user enters the sales for the specified day. The value workday assigns to the variable sales."/>
          <p:cNvPicPr>
            <a:picLocks noChangeAspect="1" noChangeArrowheads="1"/>
          </p:cNvPicPr>
          <p:nvPr/>
        </p:nvPicPr>
        <p:blipFill rotWithShape="1">
          <a:blip r:embed="rId2">
            <a:extLst>
              <a:ext uri="{28A0092B-C50C-407E-A947-70E740481C1C}">
                <a14:useLocalDpi xmlns:a14="http://schemas.microsoft.com/office/drawing/2010/main" val="0"/>
              </a:ext>
            </a:extLst>
          </a:blip>
          <a:srcRect t="8477"/>
          <a:stretch/>
        </p:blipFill>
        <p:spPr bwMode="auto">
          <a:xfrm>
            <a:off x="1566028" y="1188720"/>
            <a:ext cx="905994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858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r>
              <a:rPr lang="en-US" dirty="0"/>
              <a:t> Data type to step through an Array</a:t>
            </a:r>
            <a:br>
              <a:rPr lang="en-US" dirty="0"/>
            </a:br>
            <a:r>
              <a:rPr lang="en-US" sz="1800" dirty="0"/>
              <a:t>(2 of 2)</a:t>
            </a:r>
            <a:endParaRPr lang="en-IN" dirty="0"/>
          </a:p>
        </p:txBody>
      </p:sp>
      <p:sp>
        <p:nvSpPr>
          <p:cNvPr id="3" name="Slide Number Placeholder 2">
            <a:extLst>
              <a:ext uri="{FF2B5EF4-FFF2-40B4-BE49-F238E27FC236}">
                <a16:creationId xmlns:a16="http://schemas.microsoft.com/office/drawing/2014/main" id="{0AB0EA28-FBF9-3520-8156-7859D562A352}"/>
              </a:ext>
            </a:extLst>
          </p:cNvPr>
          <p:cNvSpPr>
            <a:spLocks noGrp="1"/>
          </p:cNvSpPr>
          <p:nvPr>
            <p:ph type="sldNum" sz="quarter" idx="10"/>
          </p:nvPr>
        </p:nvSpPr>
        <p:spPr/>
        <p:txBody>
          <a:bodyPr/>
          <a:lstStyle/>
          <a:p>
            <a:fld id="{549FA642-220F-4C96-A3D5-8D9EECDF4145}" type="slidenum">
              <a:rPr lang="en-US" altLang="en-US" smtClean="0"/>
              <a:pPr/>
              <a:t>66</a:t>
            </a:fld>
            <a:endParaRPr lang="en-US" altLang="en-US" dirty="0"/>
          </a:p>
        </p:txBody>
      </p:sp>
      <p:pic>
        <p:nvPicPr>
          <p:cNvPr id="4" name="Picture 1" descr="The screenshot shows the program that demonstrates an enumerated data type. The program defines the enumerated data type, enum Day with the enumerators Monday, Tuesday, Wednesday, Thursday, and Friday. The main statement displays the variables such as the number of days, sales per day, accumulator, and loop counter. The program gets the sales for each day using the for-loop and tests if the index equals the values assigned to enum day. The increment operator increases the index count. The user enters the sales for the specified day. The value workday assigns to the variable sales. The program calculates the total sales for each workday from Monday to Friday. The for-loop tests if the work day is less than or equal to Friday. The function static cast checks the day and increments the workday by one. The ADD And assignment operator appends the values of the workday to the total. The output shows the sales from day 0 to day 4 and displays the total s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355" y="1188720"/>
            <a:ext cx="9475291"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703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dirty="0"/>
              <a:t>Enumerators Must Be Unique Within the same Scope</a:t>
            </a:r>
            <a:endParaRPr lang="en-IN" sz="6000" dirty="0"/>
          </a:p>
        </p:txBody>
      </p:sp>
      <p:sp>
        <p:nvSpPr>
          <p:cNvPr id="3" name="Content Placeholder 2"/>
          <p:cNvSpPr>
            <a:spLocks noGrp="1"/>
          </p:cNvSpPr>
          <p:nvPr>
            <p:ph idx="1"/>
          </p:nvPr>
        </p:nvSpPr>
        <p:spPr/>
        <p:txBody>
          <a:bodyPr/>
          <a:lstStyle/>
          <a:p>
            <a:r>
              <a:rPr lang="en-US" altLang="en-US" sz="2800" dirty="0">
                <a:solidFill>
                  <a:srgbClr val="000000"/>
                </a:solidFill>
              </a:rPr>
              <a:t>Enumerators must be unique within the same scope. (Unless strongly typed)</a:t>
            </a:r>
          </a:p>
          <a:p>
            <a:r>
              <a:rPr lang="en-US" altLang="en-US" sz="2800" dirty="0">
                <a:solidFill>
                  <a:srgbClr val="000000"/>
                </a:solidFill>
              </a:rPr>
              <a:t>For example, an error will result if both of the following enumerated types are declared within the same scope:</a:t>
            </a:r>
          </a:p>
        </p:txBody>
      </p:sp>
      <p:pic>
        <p:nvPicPr>
          <p:cNvPr id="5" name="Picture 4" descr="The screenshot shows the statements for two data types with a list of enumerators. The enumerated data type Presidents displays the enumerator list McKinley, Roosevelt, Taft. The enumerated data type VicePresidents displays the enumerators list Roosevelt, Fairbanks, Sherman. Here, the enumerator Roosevelt is declared twice."/>
          <p:cNvPicPr>
            <a:picLocks noChangeAspect="1"/>
          </p:cNvPicPr>
          <p:nvPr/>
        </p:nvPicPr>
        <p:blipFill>
          <a:blip r:embed="rId2"/>
          <a:stretch>
            <a:fillRect/>
          </a:stretch>
        </p:blipFill>
        <p:spPr>
          <a:xfrm>
            <a:off x="2133600" y="3200400"/>
            <a:ext cx="7507432" cy="2286000"/>
          </a:xfrm>
          <a:prstGeom prst="rect">
            <a:avLst/>
          </a:prstGeom>
        </p:spPr>
      </p:pic>
      <p:sp>
        <p:nvSpPr>
          <p:cNvPr id="4" name="Slide Number Placeholder 3">
            <a:extLst>
              <a:ext uri="{FF2B5EF4-FFF2-40B4-BE49-F238E27FC236}">
                <a16:creationId xmlns:a16="http://schemas.microsoft.com/office/drawing/2014/main" id="{648D3E0A-0201-42FE-F723-BC2D03DFB432}"/>
              </a:ext>
            </a:extLst>
          </p:cNvPr>
          <p:cNvSpPr>
            <a:spLocks noGrp="1"/>
          </p:cNvSpPr>
          <p:nvPr>
            <p:ph type="sldNum" sz="quarter" idx="10"/>
          </p:nvPr>
        </p:nvSpPr>
        <p:spPr/>
        <p:txBody>
          <a:bodyPr/>
          <a:lstStyle/>
          <a:p>
            <a:fld id="{549FA642-220F-4C96-A3D5-8D9EECDF4145}" type="slidenum">
              <a:rPr lang="en-US" altLang="en-US" smtClean="0"/>
              <a:pPr/>
              <a:t>67</a:t>
            </a:fld>
            <a:endParaRPr lang="en-US" altLang="en-US" dirty="0"/>
          </a:p>
        </p:txBody>
      </p:sp>
    </p:spTree>
    <p:extLst>
      <p:ext uri="{BB962C8B-B14F-4D97-AF65-F5344CB8AC3E}">
        <p14:creationId xmlns:p14="http://schemas.microsoft.com/office/powerpoint/2010/main" val="2783894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Strongly Typed </a:t>
            </a:r>
            <a:r>
              <a:rPr lang="en-US" altLang="en-US" b="1" dirty="0">
                <a:latin typeface="Courier New" panose="02070309020205020404" pitchFamily="49" charset="0"/>
                <a:cs typeface="Courier New" panose="02070309020205020404" pitchFamily="49" charset="0"/>
              </a:rPr>
              <a:t>enum</a:t>
            </a:r>
            <a:r>
              <a:rPr lang="en-US" altLang="en-US" dirty="0"/>
              <a:t>s</a:t>
            </a:r>
            <a:r>
              <a:rPr lang="en-US" altLang="en-US" sz="1800" dirty="0"/>
              <a:t> (1 of 2)</a:t>
            </a:r>
            <a:endParaRPr lang="en-IN" sz="1800" dirty="0"/>
          </a:p>
        </p:txBody>
      </p:sp>
      <p:sp>
        <p:nvSpPr>
          <p:cNvPr id="3" name="Content Placeholder 2"/>
          <p:cNvSpPr>
            <a:spLocks noGrp="1"/>
          </p:cNvSpPr>
          <p:nvPr>
            <p:ph idx="1"/>
          </p:nvPr>
        </p:nvSpPr>
        <p:spPr/>
        <p:txBody>
          <a:bodyPr/>
          <a:lstStyle/>
          <a:p>
            <a:r>
              <a:rPr lang="en-US" altLang="en-US" sz="2400" dirty="0">
                <a:solidFill>
                  <a:srgbClr val="000000"/>
                </a:solidFill>
              </a:rPr>
              <a:t>In C++ 11 and later, you can use a new type of </a:t>
            </a:r>
            <a:r>
              <a:rPr lang="en-US" altLang="en-US" sz="2400" dirty="0">
                <a:solidFill>
                  <a:srgbClr val="000000"/>
                </a:solidFill>
                <a:latin typeface="Courier New" panose="02070309020205020404" pitchFamily="49" charset="0"/>
                <a:cs typeface="Courier New" panose="02070309020205020404" pitchFamily="49" charset="0"/>
              </a:rPr>
              <a:t>enum</a:t>
            </a:r>
            <a:r>
              <a:rPr lang="en-US" altLang="en-US" sz="2400" dirty="0">
                <a:solidFill>
                  <a:srgbClr val="000000"/>
                </a:solidFill>
              </a:rPr>
              <a:t> , known as a </a:t>
            </a:r>
            <a:r>
              <a:rPr lang="en-US" altLang="en-US" sz="2400" i="1" dirty="0">
                <a:solidFill>
                  <a:srgbClr val="000000"/>
                </a:solidFill>
              </a:rPr>
              <a:t>strongly typed enum</a:t>
            </a:r>
          </a:p>
          <a:p>
            <a:pPr>
              <a:spcBef>
                <a:spcPts val="3400"/>
              </a:spcBef>
            </a:pPr>
            <a:r>
              <a:rPr lang="en-US" altLang="en-US" sz="2400" dirty="0">
                <a:solidFill>
                  <a:srgbClr val="000000"/>
                </a:solidFill>
              </a:rPr>
              <a:t>Allows you to have multiple enumerators in the same scope with the same name</a:t>
            </a:r>
          </a:p>
          <a:p>
            <a:pPr eaLnBrk="1" hangingPunct="1">
              <a:spcBef>
                <a:spcPts val="1200"/>
              </a:spcBef>
              <a:buNone/>
            </a:pPr>
            <a:r>
              <a:rPr lang="en-US" altLang="en-US" sz="2400" dirty="0">
                <a:latin typeface="Courier New" panose="02070309020205020404" pitchFamily="49" charset="0"/>
                <a:cs typeface="Courier New" panose="02070309020205020404" pitchFamily="49" charset="0"/>
              </a:rPr>
              <a:t>enum class Presidents { MCKINLEY, ROOSEVELT, TAFT };</a:t>
            </a:r>
          </a:p>
          <a:p>
            <a:pPr eaLnBrk="1" hangingPunct="1">
              <a:spcBef>
                <a:spcPct val="0"/>
              </a:spcBef>
              <a:buFontTx/>
              <a:buNone/>
            </a:pPr>
            <a:r>
              <a:rPr lang="en-US" altLang="en-US" sz="2400" dirty="0">
                <a:latin typeface="Courier New" panose="02070309020205020404" pitchFamily="49" charset="0"/>
                <a:cs typeface="Courier New" panose="02070309020205020404" pitchFamily="49" charset="0"/>
              </a:rPr>
              <a:t>enum class VicePresidents { ROOSEVELT, FAIRBANKS, SHERMAN };</a:t>
            </a:r>
          </a:p>
        </p:txBody>
      </p:sp>
      <p:sp>
        <p:nvSpPr>
          <p:cNvPr id="4" name="Slide Number Placeholder 3">
            <a:extLst>
              <a:ext uri="{FF2B5EF4-FFF2-40B4-BE49-F238E27FC236}">
                <a16:creationId xmlns:a16="http://schemas.microsoft.com/office/drawing/2014/main" id="{334C60A9-4ABA-1F1A-DA46-BEFD24DF3B8E}"/>
              </a:ext>
            </a:extLst>
          </p:cNvPr>
          <p:cNvSpPr>
            <a:spLocks noGrp="1"/>
          </p:cNvSpPr>
          <p:nvPr>
            <p:ph type="sldNum" sz="quarter" idx="10"/>
          </p:nvPr>
        </p:nvSpPr>
        <p:spPr/>
        <p:txBody>
          <a:bodyPr/>
          <a:lstStyle/>
          <a:p>
            <a:fld id="{549FA642-220F-4C96-A3D5-8D9EECDF4145}" type="slidenum">
              <a:rPr lang="en-US" altLang="en-US" smtClean="0"/>
              <a:pPr/>
              <a:t>68</a:t>
            </a:fld>
            <a:endParaRPr lang="en-US" altLang="en-US" dirty="0"/>
          </a:p>
        </p:txBody>
      </p:sp>
    </p:spTree>
    <p:extLst>
      <p:ext uri="{BB962C8B-B14F-4D97-AF65-F5344CB8AC3E}">
        <p14:creationId xmlns:p14="http://schemas.microsoft.com/office/powerpoint/2010/main" val="4282920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Strongly Typed </a:t>
            </a:r>
            <a:r>
              <a:rPr lang="en-US" altLang="en-US" b="1" dirty="0">
                <a:latin typeface="Courier New" panose="02070309020205020404" pitchFamily="49" charset="0"/>
                <a:cs typeface="Courier New" panose="02070309020205020404" pitchFamily="49" charset="0"/>
              </a:rPr>
              <a:t>enum</a:t>
            </a:r>
            <a:r>
              <a:rPr lang="en-US" altLang="en-US" dirty="0"/>
              <a:t>s</a:t>
            </a:r>
            <a:r>
              <a:rPr lang="en-US" altLang="en-US" sz="1800" dirty="0"/>
              <a:t> (2 of 2)</a:t>
            </a:r>
            <a:endParaRPr lang="en-IN" sz="1800" dirty="0"/>
          </a:p>
        </p:txBody>
      </p:sp>
      <p:sp>
        <p:nvSpPr>
          <p:cNvPr id="3" name="Content Placeholder 2"/>
          <p:cNvSpPr>
            <a:spLocks noGrp="1"/>
          </p:cNvSpPr>
          <p:nvPr>
            <p:ph idx="1"/>
          </p:nvPr>
        </p:nvSpPr>
        <p:spPr/>
        <p:txBody>
          <a:bodyPr/>
          <a:lstStyle/>
          <a:p>
            <a:pPr lvl="0">
              <a:defRPr/>
            </a:pPr>
            <a:r>
              <a:rPr lang="en-US" dirty="0">
                <a:solidFill>
                  <a:srgbClr val="000000"/>
                </a:solidFill>
              </a:rPr>
              <a:t>Prefix the enumerator with the name of the </a:t>
            </a:r>
            <a:r>
              <a:rPr lang="en-US" dirty="0">
                <a:solidFill>
                  <a:srgbClr val="000000"/>
                </a:solidFill>
                <a:latin typeface="Courier New" panose="02070309020205020404" pitchFamily="49" charset="0"/>
                <a:cs typeface="Courier New" panose="02070309020205020404" pitchFamily="49" charset="0"/>
              </a:rPr>
              <a:t>enum</a:t>
            </a:r>
            <a:r>
              <a:rPr lang="en-US" dirty="0">
                <a:solidFill>
                  <a:srgbClr val="000000"/>
                </a:solidFill>
              </a:rPr>
              <a:t> , followed by the </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00000"/>
                </a:solidFill>
              </a:rPr>
              <a:t> operator:</a:t>
            </a:r>
            <a:endParaRPr lang="en-IN" sz="3200" dirty="0"/>
          </a:p>
          <a:p>
            <a:pPr marL="630000" eaLnBrk="1" hangingPunct="1">
              <a:spcBef>
                <a:spcPts val="1200"/>
              </a:spcBef>
              <a:buNone/>
            </a:pPr>
            <a:r>
              <a:rPr lang="en-US" altLang="en-US" sz="2400" dirty="0">
                <a:latin typeface="Courier New" panose="02070309020205020404" pitchFamily="49" charset="0"/>
                <a:cs typeface="Courier New" panose="02070309020205020404" pitchFamily="49" charset="0"/>
              </a:rPr>
              <a:t>Presidents prez = Presidents::ROOSEVELT;</a:t>
            </a:r>
          </a:p>
          <a:p>
            <a:pPr marL="630000" eaLnBrk="1" hangingPunct="1">
              <a:spcBef>
                <a:spcPct val="0"/>
              </a:spcBef>
              <a:buNone/>
            </a:pPr>
            <a:r>
              <a:rPr lang="en-US" altLang="en-US" sz="2400" dirty="0">
                <a:latin typeface="Courier New" panose="02070309020205020404" pitchFamily="49" charset="0"/>
                <a:cs typeface="Courier New" panose="02070309020205020404" pitchFamily="49" charset="0"/>
              </a:rPr>
              <a:t>VicePresidents vp = VicePresidents::ROOSEVELT;</a:t>
            </a:r>
          </a:p>
          <a:p>
            <a:pPr>
              <a:spcBef>
                <a:spcPts val="1500"/>
              </a:spcBef>
              <a:defRPr/>
            </a:pPr>
            <a:r>
              <a:rPr lang="en-US" dirty="0">
                <a:solidFill>
                  <a:srgbClr val="000000"/>
                </a:solidFill>
              </a:rPr>
              <a:t>Use a cast operator to retrieve integer value:</a:t>
            </a:r>
            <a:endParaRPr lang="en-US" sz="2000" dirty="0">
              <a:latin typeface="Courier New" panose="02070309020205020404" pitchFamily="49" charset="0"/>
              <a:cs typeface="Courier New" panose="02070309020205020404" pitchFamily="49" charset="0"/>
            </a:endParaRPr>
          </a:p>
          <a:p>
            <a:pPr marL="360000" indent="0" eaLnBrk="1" hangingPunct="1">
              <a:spcBef>
                <a:spcPts val="1200"/>
              </a:spcBef>
              <a:buNone/>
            </a:pPr>
            <a:r>
              <a:rPr lang="en-US" altLang="en-US" sz="2400" kern="1200" dirty="0">
                <a:solidFill>
                  <a:srgbClr val="000000"/>
                </a:solidFill>
                <a:latin typeface="Courier New" panose="02070309020205020404" pitchFamily="49" charset="0"/>
                <a:cs typeface="Courier New" panose="02070309020205020404" pitchFamily="49" charset="0"/>
              </a:rPr>
              <a:t>int x = static_cast&lt;int&gt;(Presidents::ROOSEVELT);</a:t>
            </a:r>
          </a:p>
        </p:txBody>
      </p:sp>
      <p:sp>
        <p:nvSpPr>
          <p:cNvPr id="4" name="Slide Number Placeholder 3">
            <a:extLst>
              <a:ext uri="{FF2B5EF4-FFF2-40B4-BE49-F238E27FC236}">
                <a16:creationId xmlns:a16="http://schemas.microsoft.com/office/drawing/2014/main" id="{E62EF478-F9D3-C0A4-D814-88A7763A7A79}"/>
              </a:ext>
            </a:extLst>
          </p:cNvPr>
          <p:cNvSpPr>
            <a:spLocks noGrp="1"/>
          </p:cNvSpPr>
          <p:nvPr>
            <p:ph type="sldNum" sz="quarter" idx="10"/>
          </p:nvPr>
        </p:nvSpPr>
        <p:spPr/>
        <p:txBody>
          <a:bodyPr/>
          <a:lstStyle/>
          <a:p>
            <a:fld id="{549FA642-220F-4C96-A3D5-8D9EECDF4145}" type="slidenum">
              <a:rPr lang="en-US" altLang="en-US" smtClean="0"/>
              <a:pPr/>
              <a:t>69</a:t>
            </a:fld>
            <a:endParaRPr lang="en-US" altLang="en-US" dirty="0"/>
          </a:p>
        </p:txBody>
      </p:sp>
    </p:spTree>
    <p:extLst>
      <p:ext uri="{BB962C8B-B14F-4D97-AF65-F5344CB8AC3E}">
        <p14:creationId xmlns:p14="http://schemas.microsoft.com/office/powerpoint/2010/main" val="350522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rPr>
              <a:t>struct</a:t>
            </a:r>
            <a:r>
              <a:rPr lang="en-US" altLang="en-US" dirty="0"/>
              <a:t> Declaration Notes</a:t>
            </a:r>
            <a:endParaRPr lang="en-IN" dirty="0"/>
          </a:p>
        </p:txBody>
      </p:sp>
      <p:sp>
        <p:nvSpPr>
          <p:cNvPr id="3" name="Content Placeholder 2"/>
          <p:cNvSpPr>
            <a:spLocks noGrp="1"/>
          </p:cNvSpPr>
          <p:nvPr>
            <p:ph idx="1"/>
          </p:nvPr>
        </p:nvSpPr>
        <p:spPr/>
        <p:txBody>
          <a:bodyPr/>
          <a:lstStyle/>
          <a:p>
            <a:r>
              <a:rPr lang="en-US" altLang="en-US" dirty="0">
                <a:solidFill>
                  <a:srgbClr val="000000"/>
                </a:solidFill>
              </a:rPr>
              <a:t>Before a structure can be used, it must be declared.</a:t>
            </a:r>
          </a:p>
          <a:p>
            <a:r>
              <a:rPr lang="en-US" altLang="en-US" dirty="0">
                <a:solidFill>
                  <a:srgbClr val="000000"/>
                </a:solidFill>
              </a:rPr>
              <a:t>Declaration of a structure must have </a:t>
            </a:r>
            <a:r>
              <a:rPr lang="en-US" altLang="en-US" dirty="0">
                <a:solidFill>
                  <a:srgbClr val="000000"/>
                </a:solidFill>
                <a:latin typeface="Courier New" panose="02070309020205020404" pitchFamily="49" charset="0"/>
              </a:rPr>
              <a:t>;</a:t>
            </a:r>
            <a:r>
              <a:rPr lang="en-US" altLang="en-US" dirty="0">
                <a:solidFill>
                  <a:srgbClr val="000000"/>
                </a:solidFill>
              </a:rPr>
              <a:t> after closing </a:t>
            </a:r>
            <a:r>
              <a:rPr lang="en-US" altLang="en-US" dirty="0">
                <a:solidFill>
                  <a:srgbClr val="000000"/>
                </a:solidFill>
                <a:latin typeface="Courier New" panose="02070309020205020404" pitchFamily="49" charset="0"/>
              </a:rPr>
              <a:t>}</a:t>
            </a:r>
            <a:endParaRPr lang="en-US" altLang="en-US" dirty="0">
              <a:solidFill>
                <a:srgbClr val="000000"/>
              </a:solidFill>
            </a:endParaRPr>
          </a:p>
          <a:p>
            <a:r>
              <a:rPr lang="en-US" altLang="en-US" dirty="0">
                <a:solidFill>
                  <a:srgbClr val="000000"/>
                </a:solidFill>
                <a:latin typeface="Courier New" panose="02070309020205020404" pitchFamily="49" charset="0"/>
              </a:rPr>
              <a:t>struct</a:t>
            </a:r>
            <a:r>
              <a:rPr lang="en-US" altLang="en-US" dirty="0">
                <a:solidFill>
                  <a:srgbClr val="000000"/>
                </a:solidFill>
              </a:rPr>
              <a:t> names commonly begin with uppercase letter</a:t>
            </a:r>
          </a:p>
          <a:p>
            <a:r>
              <a:rPr lang="en-US" altLang="en-US" dirty="0">
                <a:solidFill>
                  <a:srgbClr val="000000"/>
                </a:solidFill>
              </a:rPr>
              <a:t>Multiple fields of same type can be in comma-separated list, and may be declared on the same line:</a:t>
            </a:r>
          </a:p>
          <a:p>
            <a:pPr marL="720000" indent="0">
              <a:buNone/>
            </a:pPr>
            <a:r>
              <a:rPr lang="en-US" altLang="en-US" sz="2800" dirty="0">
                <a:solidFill>
                  <a:srgbClr val="000000"/>
                </a:solidFill>
                <a:latin typeface="Courier New" panose="02070309020205020404" pitchFamily="49" charset="0"/>
              </a:rPr>
              <a:t>string name,</a:t>
            </a:r>
          </a:p>
          <a:p>
            <a:pPr marL="2268000" indent="0">
              <a:buNone/>
            </a:pPr>
            <a:r>
              <a:rPr lang="en-US" altLang="en-US" sz="2800" dirty="0">
                <a:solidFill>
                  <a:srgbClr val="000000"/>
                </a:solidFill>
                <a:latin typeface="Courier New" panose="02070309020205020404" pitchFamily="49" charset="0"/>
              </a:rPr>
              <a:t>address;</a:t>
            </a:r>
          </a:p>
          <a:p>
            <a:r>
              <a:rPr lang="en-US" altLang="en-US" sz="2800" dirty="0">
                <a:solidFill>
                  <a:srgbClr val="000000"/>
                </a:solidFill>
                <a:latin typeface="+mj-lt"/>
              </a:rPr>
              <a:t>Structure variables are actually made up of other variables known as members.</a:t>
            </a:r>
          </a:p>
          <a:p>
            <a:r>
              <a:rPr lang="en-US" spc="-50" dirty="0"/>
              <a:t>An instance of a structure is a variable that exists in memory. It contains within it all the members described in the structure declaration.</a:t>
            </a:r>
            <a:endParaRPr lang="en-US" altLang="en-US" sz="2800" spc="-50" dirty="0">
              <a:solidFill>
                <a:srgbClr val="000000"/>
              </a:solidFill>
              <a:latin typeface="+mj-lt"/>
            </a:endParaRPr>
          </a:p>
        </p:txBody>
      </p:sp>
      <p:sp>
        <p:nvSpPr>
          <p:cNvPr id="4" name="Slide Number Placeholder 3">
            <a:extLst>
              <a:ext uri="{FF2B5EF4-FFF2-40B4-BE49-F238E27FC236}">
                <a16:creationId xmlns:a16="http://schemas.microsoft.com/office/drawing/2014/main" id="{EA723CBB-ABDE-0FB3-DA5D-34B682066C53}"/>
              </a:ext>
            </a:extLst>
          </p:cNvPr>
          <p:cNvSpPr>
            <a:spLocks noGrp="1"/>
          </p:cNvSpPr>
          <p:nvPr>
            <p:ph type="sldNum" sz="quarter" idx="10"/>
          </p:nvPr>
        </p:nvSpPr>
        <p:spPr/>
        <p:txBody>
          <a:bodyPr/>
          <a:lstStyle/>
          <a:p>
            <a:fld id="{549FA642-220F-4C96-A3D5-8D9EECDF4145}" type="slidenum">
              <a:rPr lang="en-US" altLang="en-US" smtClean="0"/>
              <a:pPr/>
              <a:t>7</a:t>
            </a:fld>
            <a:endParaRPr lang="en-US" altLang="en-US" dirty="0"/>
          </a:p>
        </p:txBody>
      </p:sp>
    </p:spTree>
    <p:extLst>
      <p:ext uri="{BB962C8B-B14F-4D97-AF65-F5344CB8AC3E}">
        <p14:creationId xmlns:p14="http://schemas.microsoft.com/office/powerpoint/2010/main" val="48048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sz="4400" dirty="0"/>
              <a:t>Declaring the Type and Defining the Variables in One Statement</a:t>
            </a:r>
            <a:endParaRPr lang="en-IN" sz="5400" dirty="0"/>
          </a:p>
        </p:txBody>
      </p:sp>
      <p:sp>
        <p:nvSpPr>
          <p:cNvPr id="3" name="Content Placeholder 2"/>
          <p:cNvSpPr>
            <a:spLocks noGrp="1"/>
          </p:cNvSpPr>
          <p:nvPr>
            <p:ph idx="1"/>
          </p:nvPr>
        </p:nvSpPr>
        <p:spPr/>
        <p:txBody>
          <a:bodyPr/>
          <a:lstStyle/>
          <a:p>
            <a:r>
              <a:rPr lang="en-US" altLang="en-US" dirty="0">
                <a:solidFill>
                  <a:srgbClr val="000000"/>
                </a:solidFill>
              </a:rPr>
              <a:t>You can declare an enumerated data type and define one or more variables of the type in the same statement. For example:</a:t>
            </a:r>
          </a:p>
          <a:p>
            <a:pPr marL="0" indent="0" eaLnBrk="1" hangingPunct="1">
              <a:spcBef>
                <a:spcPts val="1200"/>
              </a:spcBef>
              <a:buNone/>
            </a:pPr>
            <a:r>
              <a:rPr lang="en-US" altLang="en-US" sz="2400" kern="1200" dirty="0">
                <a:solidFill>
                  <a:srgbClr val="000000"/>
                </a:solidFill>
                <a:latin typeface="Courier New" panose="02070309020205020404" pitchFamily="49" charset="0"/>
                <a:cs typeface="Arial" panose="020B0604020202020204" pitchFamily="34" charset="0"/>
              </a:rPr>
              <a:t>enum Car { PORSCHE, FERRARI, JAGUAR } sportsCar;</a:t>
            </a:r>
          </a:p>
          <a:p>
            <a:pPr>
              <a:spcBef>
                <a:spcPts val="5000"/>
              </a:spcBef>
            </a:pPr>
            <a:r>
              <a:rPr lang="en-US" altLang="en-US" sz="2800" dirty="0"/>
              <a:t>This code declares the </a:t>
            </a:r>
            <a:r>
              <a:rPr lang="en-US" altLang="en-US" sz="2800" dirty="0">
                <a:latin typeface="Courier New" panose="02070309020205020404" pitchFamily="49" charset="0"/>
              </a:rPr>
              <a:t>Car</a:t>
            </a:r>
            <a:r>
              <a:rPr lang="en-US" altLang="en-US" sz="2800" dirty="0"/>
              <a:t> data type and defines a variable named </a:t>
            </a:r>
            <a:r>
              <a:rPr lang="en-US" altLang="en-US" sz="2800" dirty="0">
                <a:latin typeface="Courier New" panose="02070309020205020404" pitchFamily="49" charset="0"/>
              </a:rPr>
              <a:t>sportsCar</a:t>
            </a:r>
            <a:r>
              <a:rPr lang="en-US" altLang="en-US" sz="2800" dirty="0"/>
              <a:t>.</a:t>
            </a:r>
          </a:p>
        </p:txBody>
      </p:sp>
      <p:sp>
        <p:nvSpPr>
          <p:cNvPr id="4" name="Slide Number Placeholder 3">
            <a:extLst>
              <a:ext uri="{FF2B5EF4-FFF2-40B4-BE49-F238E27FC236}">
                <a16:creationId xmlns:a16="http://schemas.microsoft.com/office/drawing/2014/main" id="{FF3B8BAC-DD1D-F5FE-27B3-1A4F97581136}"/>
              </a:ext>
            </a:extLst>
          </p:cNvPr>
          <p:cNvSpPr>
            <a:spLocks noGrp="1"/>
          </p:cNvSpPr>
          <p:nvPr>
            <p:ph type="sldNum" sz="quarter" idx="10"/>
          </p:nvPr>
        </p:nvSpPr>
        <p:spPr/>
        <p:txBody>
          <a:bodyPr/>
          <a:lstStyle/>
          <a:p>
            <a:fld id="{549FA642-220F-4C96-A3D5-8D9EECDF4145}" type="slidenum">
              <a:rPr lang="en-US" altLang="en-US" smtClean="0"/>
              <a:pPr/>
              <a:t>70</a:t>
            </a:fld>
            <a:endParaRPr lang="en-US" altLang="en-US" dirty="0"/>
          </a:p>
        </p:txBody>
      </p:sp>
    </p:spTree>
    <p:extLst>
      <p:ext uri="{BB962C8B-B14F-4D97-AF65-F5344CB8AC3E}">
        <p14:creationId xmlns:p14="http://schemas.microsoft.com/office/powerpoint/2010/main" val="420788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Variables</a:t>
            </a:r>
            <a:endParaRPr lang="en-IN" dirty="0"/>
          </a:p>
        </p:txBody>
      </p:sp>
      <p:sp>
        <p:nvSpPr>
          <p:cNvPr id="3" name="Content Placeholder 2"/>
          <p:cNvSpPr>
            <a:spLocks noGrp="1"/>
          </p:cNvSpPr>
          <p:nvPr>
            <p:ph idx="1"/>
          </p:nvPr>
        </p:nvSpPr>
        <p:spPr/>
        <p:txBody>
          <a:bodyPr/>
          <a:lstStyle/>
          <a:p>
            <a:pPr>
              <a:spcBef>
                <a:spcPts val="0"/>
              </a:spcBef>
            </a:pPr>
            <a:r>
              <a:rPr lang="en-US" altLang="en-US" dirty="0">
                <a:solidFill>
                  <a:srgbClr val="000000"/>
                </a:solidFill>
              </a:rPr>
              <a:t>There are typically two steps to implementing structures in a program:</a:t>
            </a:r>
          </a:p>
          <a:p>
            <a:pPr lvl="1">
              <a:spcBef>
                <a:spcPts val="0"/>
              </a:spcBef>
            </a:pPr>
            <a:r>
              <a:rPr lang="en-US" altLang="en-US" dirty="0">
                <a:solidFill>
                  <a:srgbClr val="000000"/>
                </a:solidFill>
              </a:rPr>
              <a:t>Create the structure declaration. This establishes the tag (or name) of the structure and a list of items that are members.</a:t>
            </a:r>
          </a:p>
          <a:p>
            <a:pPr lvl="1">
              <a:spcBef>
                <a:spcPts val="0"/>
              </a:spcBef>
            </a:pPr>
            <a:r>
              <a:rPr lang="en-US" altLang="en-US" dirty="0">
                <a:solidFill>
                  <a:srgbClr val="000000"/>
                </a:solidFill>
              </a:rPr>
              <a:t>Define variables (or instances) of the structure and use them in the program to hold data.</a:t>
            </a:r>
          </a:p>
          <a:p>
            <a:pPr>
              <a:spcBef>
                <a:spcPts val="0"/>
              </a:spcBef>
            </a:pPr>
            <a:r>
              <a:rPr lang="en-US" altLang="en-US" dirty="0">
                <a:solidFill>
                  <a:srgbClr val="000000"/>
                </a:solidFill>
                <a:latin typeface="Courier New" panose="02070309020205020404" pitchFamily="49" charset="0"/>
              </a:rPr>
              <a:t>struct</a:t>
            </a:r>
            <a:r>
              <a:rPr lang="en-US" altLang="en-US" dirty="0">
                <a:solidFill>
                  <a:srgbClr val="000000"/>
                </a:solidFill>
              </a:rPr>
              <a:t> declaration does not allocate memory or create variables</a:t>
            </a:r>
          </a:p>
          <a:p>
            <a:pPr>
              <a:spcBef>
                <a:spcPts val="0"/>
              </a:spcBef>
            </a:pPr>
            <a:r>
              <a:rPr lang="en-US" altLang="en-US" dirty="0">
                <a:solidFill>
                  <a:srgbClr val="000000"/>
                </a:solidFill>
              </a:rPr>
              <a:t>To define variables, use structure tag as type name:</a:t>
            </a:r>
          </a:p>
          <a:p>
            <a:pPr marL="720000" indent="0">
              <a:spcBef>
                <a:spcPts val="0"/>
              </a:spcBef>
              <a:buNone/>
            </a:pPr>
            <a:r>
              <a:rPr lang="en-US" altLang="en-US" sz="2800" dirty="0">
                <a:solidFill>
                  <a:srgbClr val="000000"/>
                </a:solidFill>
                <a:latin typeface="Courier New" panose="02070309020205020404" pitchFamily="49" charset="0"/>
              </a:rPr>
              <a:t>Student bill;</a:t>
            </a:r>
          </a:p>
        </p:txBody>
      </p:sp>
      <p:pic>
        <p:nvPicPr>
          <p:cNvPr id="4" name="Picture 3" descr="The screenshot displays the structure declaration. The program assigns the structure tag 'student Bill' as the type name. The structure members are student ID, name, YearInSchool, and gpa."/>
          <p:cNvPicPr>
            <a:picLocks noChangeAspect="1"/>
          </p:cNvPicPr>
          <p:nvPr/>
        </p:nvPicPr>
        <p:blipFill rotWithShape="1">
          <a:blip r:embed="rId2"/>
          <a:srcRect l="8621" t="7251" b="3323"/>
          <a:stretch/>
        </p:blipFill>
        <p:spPr>
          <a:xfrm>
            <a:off x="4260272" y="4294909"/>
            <a:ext cx="3671455" cy="2563091"/>
          </a:xfrm>
          <a:prstGeom prst="rect">
            <a:avLst/>
          </a:prstGeom>
        </p:spPr>
      </p:pic>
      <p:sp>
        <p:nvSpPr>
          <p:cNvPr id="5" name="Slide Number Placeholder 4">
            <a:extLst>
              <a:ext uri="{FF2B5EF4-FFF2-40B4-BE49-F238E27FC236}">
                <a16:creationId xmlns:a16="http://schemas.microsoft.com/office/drawing/2014/main" id="{F0B01C99-9389-5243-36B5-10FF0BE1A6C3}"/>
              </a:ext>
            </a:extLst>
          </p:cNvPr>
          <p:cNvSpPr>
            <a:spLocks noGrp="1"/>
          </p:cNvSpPr>
          <p:nvPr>
            <p:ph type="sldNum" sz="quarter" idx="10"/>
          </p:nvPr>
        </p:nvSpPr>
        <p:spPr/>
        <p:txBody>
          <a:bodyPr/>
          <a:lstStyle/>
          <a:p>
            <a:fld id="{549FA642-220F-4C96-A3D5-8D9EECDF4145}" type="slidenum">
              <a:rPr lang="en-US" altLang="en-US" smtClean="0"/>
              <a:pPr/>
              <a:t>8</a:t>
            </a:fld>
            <a:endParaRPr lang="en-US" altLang="en-US" dirty="0"/>
          </a:p>
        </p:txBody>
      </p:sp>
    </p:spTree>
    <p:extLst>
      <p:ext uri="{BB962C8B-B14F-4D97-AF65-F5344CB8AC3E}">
        <p14:creationId xmlns:p14="http://schemas.microsoft.com/office/powerpoint/2010/main" val="21026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Structure Members</a:t>
            </a:r>
            <a:endParaRPr lang="en-IN" dirty="0"/>
          </a:p>
        </p:txBody>
      </p:sp>
      <p:sp>
        <p:nvSpPr>
          <p:cNvPr id="3" name="Content Placeholder 2"/>
          <p:cNvSpPr>
            <a:spLocks noGrp="1"/>
          </p:cNvSpPr>
          <p:nvPr>
            <p:ph idx="1"/>
          </p:nvPr>
        </p:nvSpPr>
        <p:spPr/>
        <p:txBody>
          <a:bodyPr/>
          <a:lstStyle/>
          <a:p>
            <a:r>
              <a:rPr lang="en-US" altLang="en-US" sz="2800" dirty="0">
                <a:solidFill>
                  <a:srgbClr val="000000"/>
                </a:solidFill>
              </a:rPr>
              <a:t>C++ provides the dot operator (a period) to access the individual members of a structure.</a:t>
            </a:r>
          </a:p>
          <a:p>
            <a:r>
              <a:rPr lang="en-US" altLang="en-US" sz="2800" dirty="0">
                <a:solidFill>
                  <a:srgbClr val="000000"/>
                </a:solidFill>
              </a:rPr>
              <a:t>The dot operator connects the name of the member variable with the name of the structure variable it belongs to.</a:t>
            </a:r>
          </a:p>
          <a:p>
            <a:r>
              <a:rPr lang="en-US" altLang="en-US" sz="2800" dirty="0">
                <a:solidFill>
                  <a:srgbClr val="000000"/>
                </a:solidFill>
              </a:rPr>
              <a:t>Use the dot </a:t>
            </a:r>
            <a:r>
              <a:rPr lang="en-US" altLang="en-US" sz="2800" dirty="0">
                <a:solidFill>
                  <a:srgbClr val="000000"/>
                </a:solidFill>
                <a:latin typeface="Courier New" panose="02070309020205020404" pitchFamily="49" charset="0"/>
              </a:rPr>
              <a:t>(.)</a:t>
            </a:r>
            <a:r>
              <a:rPr lang="en-US" altLang="en-US" sz="2800" dirty="0">
                <a:solidFill>
                  <a:srgbClr val="000000"/>
                </a:solidFill>
              </a:rPr>
              <a:t> operator to refer to members of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a:t>
            </a:r>
          </a:p>
          <a:p>
            <a:pPr marL="574675" indent="0">
              <a:buNone/>
            </a:pPr>
            <a:r>
              <a:rPr lang="en-US" altLang="en-US" sz="2600" dirty="0">
                <a:solidFill>
                  <a:srgbClr val="000000"/>
                </a:solidFill>
                <a:latin typeface="Courier New" panose="02070309020205020404" pitchFamily="49" charset="0"/>
              </a:rPr>
              <a:t>cin &gt;&gt; stu1.studentID;</a:t>
            </a:r>
            <a:endParaRPr lang="en-US" altLang="en-US" sz="2600" dirty="0">
              <a:solidFill>
                <a:srgbClr val="000000"/>
              </a:solidFill>
            </a:endParaRPr>
          </a:p>
          <a:p>
            <a:pPr marL="574675" lvl="1" indent="-1588">
              <a:buClr>
                <a:srgbClr val="3333CC"/>
              </a:buClr>
              <a:buNone/>
            </a:pPr>
            <a:r>
              <a:rPr lang="en-US" altLang="en-US" dirty="0">
                <a:solidFill>
                  <a:srgbClr val="000000"/>
                </a:solidFill>
                <a:latin typeface="Courier New" panose="02070309020205020404" pitchFamily="49" charset="0"/>
              </a:rPr>
              <a:t>getline(cin, stu1.name);</a:t>
            </a:r>
          </a:p>
          <a:p>
            <a:pPr marL="574675" lvl="1" indent="-1588">
              <a:buClr>
                <a:srgbClr val="3333CC"/>
              </a:buClr>
              <a:buNone/>
            </a:pPr>
            <a:r>
              <a:rPr lang="en-US" altLang="en-US" dirty="0">
                <a:solidFill>
                  <a:srgbClr val="000000"/>
                </a:solidFill>
                <a:latin typeface="Courier New" panose="02070309020205020404" pitchFamily="49" charset="0"/>
              </a:rPr>
              <a:t>stu1.gpa = 3.75;</a:t>
            </a:r>
          </a:p>
          <a:p>
            <a:pPr>
              <a:spcBef>
                <a:spcPts val="3600"/>
              </a:spcBef>
            </a:pPr>
            <a:r>
              <a:rPr lang="en-US" altLang="en-US" sz="2800" dirty="0">
                <a:solidFill>
                  <a:srgbClr val="000000"/>
                </a:solidFill>
              </a:rPr>
              <a:t>Member variables can be used in any manner appropriate for their data type</a:t>
            </a:r>
          </a:p>
        </p:txBody>
      </p:sp>
      <p:sp>
        <p:nvSpPr>
          <p:cNvPr id="4" name="Slide Number Placeholder 3">
            <a:extLst>
              <a:ext uri="{FF2B5EF4-FFF2-40B4-BE49-F238E27FC236}">
                <a16:creationId xmlns:a16="http://schemas.microsoft.com/office/drawing/2014/main" id="{DEA37D87-4282-FBDC-24F4-A2DA31910751}"/>
              </a:ext>
            </a:extLst>
          </p:cNvPr>
          <p:cNvSpPr>
            <a:spLocks noGrp="1"/>
          </p:cNvSpPr>
          <p:nvPr>
            <p:ph type="sldNum" sz="quarter" idx="10"/>
          </p:nvPr>
        </p:nvSpPr>
        <p:spPr/>
        <p:txBody>
          <a:bodyPr/>
          <a:lstStyle/>
          <a:p>
            <a:fld id="{549FA642-220F-4C96-A3D5-8D9EECDF4145}" type="slidenum">
              <a:rPr lang="en-US" altLang="en-US" smtClean="0"/>
              <a:pPr/>
              <a:t>9</a:t>
            </a:fld>
            <a:endParaRPr lang="en-US" altLang="en-US" dirty="0"/>
          </a:p>
        </p:txBody>
      </p:sp>
    </p:spTree>
    <p:extLst>
      <p:ext uri="{BB962C8B-B14F-4D97-AF65-F5344CB8AC3E}">
        <p14:creationId xmlns:p14="http://schemas.microsoft.com/office/powerpoint/2010/main" val="11472784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2403</TotalTime>
  <Words>3815</Words>
  <Application>Microsoft Office PowerPoint</Application>
  <PresentationFormat>Widescreen</PresentationFormat>
  <Paragraphs>405</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Cambria</vt:lpstr>
      <vt:lpstr>Courier New</vt:lpstr>
      <vt:lpstr>Default Design</vt:lpstr>
      <vt:lpstr>Structured Data</vt:lpstr>
      <vt:lpstr>Abstract Data Types</vt:lpstr>
      <vt:lpstr>Abstraction and Data Types</vt:lpstr>
      <vt:lpstr>Abstraction and Data Types</vt:lpstr>
      <vt:lpstr>Combining Data into Structures</vt:lpstr>
      <vt:lpstr>Example struct Declaration</vt:lpstr>
      <vt:lpstr>struct Declaration Notes</vt:lpstr>
      <vt:lpstr>Defining Variables</vt:lpstr>
      <vt:lpstr>Accessing Structure Members</vt:lpstr>
      <vt:lpstr> Program uses PayRoll Sturcture (1 of 3)</vt:lpstr>
      <vt:lpstr>Program uses PayRoll Sturcture (2 of 3)</vt:lpstr>
      <vt:lpstr>Program uses PayRoll Sturcture (3 of 3)</vt:lpstr>
      <vt:lpstr>Displaying a struct Variable</vt:lpstr>
      <vt:lpstr> Program uses Sturcture member as Function argument  (1 of 3)</vt:lpstr>
      <vt:lpstr> Program uses Sturcture member as Function argument  (2 of 3)</vt:lpstr>
      <vt:lpstr> Program uses Sturcture member as Function argument  (3 of 3)</vt:lpstr>
      <vt:lpstr>Comparing struct Variables</vt:lpstr>
      <vt:lpstr>Initializing a Structure</vt:lpstr>
      <vt:lpstr>More on Initializing a Structure</vt:lpstr>
      <vt:lpstr>Partially Initialized Structure Variables</vt:lpstr>
      <vt:lpstr>Arrays of Structures</vt:lpstr>
      <vt:lpstr>Program uses a single array of structures (1 of 3)</vt:lpstr>
      <vt:lpstr>Program uses a single array of structures (2 of 3)</vt:lpstr>
      <vt:lpstr>Program uses a single array of structures (3 of 3)</vt:lpstr>
      <vt:lpstr>Initializing a Structure Array</vt:lpstr>
      <vt:lpstr>Nested Structures</vt:lpstr>
      <vt:lpstr>Members of Nested Structures</vt:lpstr>
      <vt:lpstr>Structures as Function Arguments</vt:lpstr>
      <vt:lpstr>Excerpts from Program 11-6</vt:lpstr>
      <vt:lpstr>Structures as Function Arguments - Notes</vt:lpstr>
      <vt:lpstr>Revised showItem Function</vt:lpstr>
      <vt:lpstr>Returning a Structure from a Function</vt:lpstr>
      <vt:lpstr>Returning a Structure from a Function Example</vt:lpstr>
      <vt:lpstr>Returning a Structure from a Function Program Example (1 of 3)</vt:lpstr>
      <vt:lpstr>Returning a Structure from a Function Program Example (2 of 3)</vt:lpstr>
      <vt:lpstr>Returning a Structure from a Function Program Example (3 of 3)</vt:lpstr>
      <vt:lpstr>Structured Binding Declarations (1 of 3)</vt:lpstr>
      <vt:lpstr>Structured Binding Declarations (2 of 3)</vt:lpstr>
      <vt:lpstr>Structured Binding Declarations (3 of 3)</vt:lpstr>
      <vt:lpstr>Structured binding Program Example (1 of 2)</vt:lpstr>
      <vt:lpstr>Structured binding Program Example (2 of 2)</vt:lpstr>
      <vt:lpstr>Pointers to Structures</vt:lpstr>
      <vt:lpstr>Accessing Structure Members via Pointer Variables</vt:lpstr>
      <vt:lpstr>Pointer to a structure as function parameter</vt:lpstr>
      <vt:lpstr>Enumerated Data Types (1 of 9)</vt:lpstr>
      <vt:lpstr>Enumerated Data Types (2 of 9)</vt:lpstr>
      <vt:lpstr>Enumerated Data Types (3 of 9)</vt:lpstr>
      <vt:lpstr>Enumerated Data Types (4 of 9)</vt:lpstr>
      <vt:lpstr>Enumerated Data Types (5 of 9)</vt:lpstr>
      <vt:lpstr>Enumerated Data Types (6 of 9)</vt:lpstr>
      <vt:lpstr>Enumerated Data Types (7 of 9)</vt:lpstr>
      <vt:lpstr>Enumerated Data Types (8 of 9)</vt:lpstr>
      <vt:lpstr>Assigning an integer to an enum Variable</vt:lpstr>
      <vt:lpstr>Assigning an Enumerator to an int Variable</vt:lpstr>
      <vt:lpstr>Comparing Enumerator Values</vt:lpstr>
      <vt:lpstr>enum Data type Program Example (1 of 2)</vt:lpstr>
      <vt:lpstr>enum Data type Program Example (2 of 2)</vt:lpstr>
      <vt:lpstr>Enumerated Data Types (9 of 9)</vt:lpstr>
      <vt:lpstr>Anonymous Enumerated Types</vt:lpstr>
      <vt:lpstr>Using Math Operators with enum Variables (1 of 2)</vt:lpstr>
      <vt:lpstr>Using Math Operators with enum Variables (2 of 2)</vt:lpstr>
      <vt:lpstr>Using an enum Variable to Step through an Array's Elements (1 of 3)</vt:lpstr>
      <vt:lpstr>Using an enum Variable to Step through an Array's Elements (2 of 3)</vt:lpstr>
      <vt:lpstr>Using an enum Variable to Step through an Array's Elements (3 of 3)</vt:lpstr>
      <vt:lpstr>enum Data type to step through an Array (1 of 2)</vt:lpstr>
      <vt:lpstr>enum Data type to step through an Array (2 of 2)</vt:lpstr>
      <vt:lpstr>Enumerators Must Be Unique Within the same Scope</vt:lpstr>
      <vt:lpstr>Strongly Typed enums (1 of 2)</vt:lpstr>
      <vt:lpstr>Strongly Typed enums (2 of 2)</vt:lpstr>
      <vt:lpstr>Declaring the Type and Defining the Variables in One Statement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Syed Naseem Afzal</cp:lastModifiedBy>
  <cp:revision>301</cp:revision>
  <cp:lastPrinted>2023-04-12T13:18:41Z</cp:lastPrinted>
  <dcterms:created xsi:type="dcterms:W3CDTF">2011-02-16T20:47:20Z</dcterms:created>
  <dcterms:modified xsi:type="dcterms:W3CDTF">2024-02-19T04:29:42Z</dcterms:modified>
</cp:coreProperties>
</file>