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48" r:id="rId2"/>
    <p:sldId id="350" r:id="rId3"/>
    <p:sldId id="351" r:id="rId4"/>
    <p:sldId id="410" r:id="rId5"/>
    <p:sldId id="352" r:id="rId6"/>
    <p:sldId id="353" r:id="rId7"/>
    <p:sldId id="411" r:id="rId8"/>
    <p:sldId id="354" r:id="rId9"/>
    <p:sldId id="413" r:id="rId10"/>
    <p:sldId id="412" r:id="rId11"/>
    <p:sldId id="415" r:id="rId12"/>
    <p:sldId id="356" r:id="rId13"/>
    <p:sldId id="414" r:id="rId14"/>
    <p:sldId id="357" r:id="rId15"/>
    <p:sldId id="272" r:id="rId16"/>
    <p:sldId id="358" r:id="rId17"/>
    <p:sldId id="359" r:id="rId18"/>
    <p:sldId id="276" r:id="rId19"/>
    <p:sldId id="277" r:id="rId20"/>
    <p:sldId id="278" r:id="rId21"/>
    <p:sldId id="360" r:id="rId22"/>
    <p:sldId id="361" r:id="rId23"/>
    <p:sldId id="416" r:id="rId24"/>
    <p:sldId id="363" r:id="rId25"/>
    <p:sldId id="364" r:id="rId26"/>
    <p:sldId id="286" r:id="rId27"/>
    <p:sldId id="287" r:id="rId28"/>
    <p:sldId id="365" r:id="rId29"/>
    <p:sldId id="418" r:id="rId30"/>
    <p:sldId id="419" r:id="rId31"/>
    <p:sldId id="420" r:id="rId32"/>
    <p:sldId id="421" r:id="rId33"/>
    <p:sldId id="422" r:id="rId34"/>
    <p:sldId id="366" r:id="rId35"/>
    <p:sldId id="291" r:id="rId36"/>
    <p:sldId id="292" r:id="rId37"/>
    <p:sldId id="293" r:id="rId38"/>
    <p:sldId id="367" r:id="rId39"/>
    <p:sldId id="368" r:id="rId40"/>
    <p:sldId id="423" r:id="rId41"/>
    <p:sldId id="424" r:id="rId42"/>
    <p:sldId id="426" r:id="rId43"/>
    <p:sldId id="427" r:id="rId44"/>
    <p:sldId id="425" r:id="rId45"/>
    <p:sldId id="428" r:id="rId46"/>
    <p:sldId id="429" r:id="rId47"/>
    <p:sldId id="430" r:id="rId48"/>
    <p:sldId id="431" r:id="rId49"/>
    <p:sldId id="432" r:id="rId50"/>
    <p:sldId id="433"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39" userDrawn="1">
          <p15:clr>
            <a:srgbClr val="A4A3A4"/>
          </p15:clr>
        </p15:guide>
        <p15:guide id="2" pos="599" userDrawn="1">
          <p15:clr>
            <a:srgbClr val="A4A3A4"/>
          </p15:clr>
        </p15:guide>
        <p15:guide id="3" orient="horz" pos="3304" userDrawn="1">
          <p15:clr>
            <a:srgbClr val="A4A3A4"/>
          </p15:clr>
        </p15:guide>
        <p15:guide id="5" orient="horz" pos="411" userDrawn="1">
          <p15:clr>
            <a:srgbClr val="A4A3A4"/>
          </p15:clr>
        </p15:guide>
        <p15:guide id="6" orient="horz" pos="2070" userDrawn="1">
          <p15:clr>
            <a:srgbClr val="A4A3A4"/>
          </p15:clr>
        </p15:guide>
        <p15:guide id="7" pos="4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82163" autoAdjust="0"/>
  </p:normalViewPr>
  <p:slideViewPr>
    <p:cSldViewPr>
      <p:cViewPr varScale="1">
        <p:scale>
          <a:sx n="121" d="100"/>
          <a:sy n="121" d="100"/>
        </p:scale>
        <p:origin x="126" y="222"/>
      </p:cViewPr>
      <p:guideLst>
        <p:guide orient="horz" pos="1639"/>
        <p:guide pos="599"/>
        <p:guide orient="horz" pos="3304"/>
        <p:guide orient="horz" pos="411"/>
        <p:guide orient="horz" pos="2070"/>
        <p:guide pos="4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566"/>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6C910F6-7CC6-425C-A7A1-F74521483069}"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D3AE99E-4079-420E-BFC8-51D374287FCD}" type="slidenum">
              <a:rPr lang="en-US" altLang="en-US"/>
              <a:pPr/>
              <a:t>‹#›</a:t>
            </a:fld>
            <a:endParaRPr lang="en-US" altLang="en-US" dirty="0"/>
          </a:p>
        </p:txBody>
      </p:sp>
    </p:spTree>
    <p:extLst>
      <p:ext uri="{BB962C8B-B14F-4D97-AF65-F5344CB8AC3E}">
        <p14:creationId xmlns:p14="http://schemas.microsoft.com/office/powerpoint/2010/main" val="4094644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C0FB338-4F45-49DA-A5DE-AA282DFE9C12}"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320FD20-AE21-4E2A-A636-1DDC5279A2B1}" type="slidenum">
              <a:rPr lang="en-US" altLang="en-US"/>
              <a:pPr/>
              <a:t>‹#›</a:t>
            </a:fld>
            <a:endParaRPr lang="en-US" altLang="en-US" dirty="0"/>
          </a:p>
        </p:txBody>
      </p:sp>
    </p:spTree>
    <p:extLst>
      <p:ext uri="{BB962C8B-B14F-4D97-AF65-F5344CB8AC3E}">
        <p14:creationId xmlns:p14="http://schemas.microsoft.com/office/powerpoint/2010/main" val="1588779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048" y="2057400"/>
            <a:ext cx="12188952" cy="1371600"/>
          </a:xfrm>
        </p:spPr>
        <p:txBody>
          <a:bodyPr/>
          <a:lstStyle>
            <a:lvl1pPr algn="ctr">
              <a:defRPr sz="6000">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3048" y="3429000"/>
            <a:ext cx="12188952" cy="1371600"/>
          </a:xfrm>
        </p:spPr>
        <p:txBody>
          <a:bodyPr anchor="ct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285167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33586FF-2129-49A6-84DF-92B6FE71340F}" type="slidenum">
              <a:rPr lang="en-US" altLang="en-US"/>
              <a:pPr/>
              <a:t>‹#›</a:t>
            </a:fld>
            <a:endParaRPr lang="en-US" altLang="en-US" dirty="0"/>
          </a:p>
        </p:txBody>
      </p:sp>
    </p:spTree>
    <p:extLst>
      <p:ext uri="{BB962C8B-B14F-4D97-AF65-F5344CB8AC3E}">
        <p14:creationId xmlns:p14="http://schemas.microsoft.com/office/powerpoint/2010/main" val="207431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6D4E486-221F-4901-B889-7ECE5E8ACCC8}" type="slidenum">
              <a:rPr lang="en-US" altLang="en-US"/>
              <a:pPr/>
              <a:t>‹#›</a:t>
            </a:fld>
            <a:endParaRPr lang="en-US" altLang="en-US" dirty="0"/>
          </a:p>
        </p:txBody>
      </p:sp>
    </p:spTree>
    <p:extLst>
      <p:ext uri="{BB962C8B-B14F-4D97-AF65-F5344CB8AC3E}">
        <p14:creationId xmlns:p14="http://schemas.microsoft.com/office/powerpoint/2010/main" val="76116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lvl1pPr>
            <a:lvl2pPr marL="685800" indent="-341313">
              <a:buFont typeface="Arial" panose="020B0604020202020204" pitchFamily="34" charset="0"/>
              <a:buChar char="◘"/>
              <a:defRPr/>
            </a:lvl2pPr>
            <a:lvl3pPr marL="1031875" indent="-346075">
              <a:buFont typeface="Arial" panose="020B0604020202020204" pitchFamily="34" charset="0"/>
              <a:buChar char="■"/>
              <a:defRPr/>
            </a:lvl3pPr>
            <a:lvl4pPr marL="1371600" indent="-339725">
              <a:buFont typeface="Arial" panose="020B0604020202020204" pitchFamily="34" charset="0"/>
              <a:buChar char="□"/>
              <a:defRPr/>
            </a:lvl4pPr>
            <a:lvl5pPr marL="16002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8AC93FA1-62F1-4B1B-BC8E-716B6DCBCC4F}" type="slidenum">
              <a:rPr lang="en-US" altLang="en-US"/>
              <a:pPr/>
              <a:t>‹#›</a:t>
            </a:fld>
            <a:endParaRPr lang="en-US" altLang="en-US" dirty="0"/>
          </a:p>
        </p:txBody>
      </p:sp>
    </p:spTree>
    <p:extLst>
      <p:ext uri="{BB962C8B-B14F-4D97-AF65-F5344CB8AC3E}">
        <p14:creationId xmlns:p14="http://schemas.microsoft.com/office/powerpoint/2010/main" val="197691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C1662CDC-AB92-477F-AC74-D5282D375DED}" type="slidenum">
              <a:rPr lang="en-US" altLang="en-US"/>
              <a:pPr/>
              <a:t>‹#›</a:t>
            </a:fld>
            <a:endParaRPr lang="en-US" altLang="en-US" dirty="0"/>
          </a:p>
        </p:txBody>
      </p:sp>
    </p:spTree>
    <p:extLst>
      <p:ext uri="{BB962C8B-B14F-4D97-AF65-F5344CB8AC3E}">
        <p14:creationId xmlns:p14="http://schemas.microsoft.com/office/powerpoint/2010/main" val="118277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1CD67E72-4E8C-41E8-A218-8B1E910C7391}" type="slidenum">
              <a:rPr lang="en-US" altLang="en-US"/>
              <a:pPr/>
              <a:t>‹#›</a:t>
            </a:fld>
            <a:endParaRPr lang="en-US" altLang="en-US" dirty="0"/>
          </a:p>
        </p:txBody>
      </p:sp>
    </p:spTree>
    <p:extLst>
      <p:ext uri="{BB962C8B-B14F-4D97-AF65-F5344CB8AC3E}">
        <p14:creationId xmlns:p14="http://schemas.microsoft.com/office/powerpoint/2010/main" val="374328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DF2E6B0F-4D75-4E2B-905D-9B0616726099}" type="slidenum">
              <a:rPr lang="en-US" altLang="en-US"/>
              <a:pPr/>
              <a:t>‹#›</a:t>
            </a:fld>
            <a:endParaRPr lang="en-US" altLang="en-US" dirty="0"/>
          </a:p>
        </p:txBody>
      </p:sp>
    </p:spTree>
    <p:extLst>
      <p:ext uri="{BB962C8B-B14F-4D97-AF65-F5344CB8AC3E}">
        <p14:creationId xmlns:p14="http://schemas.microsoft.com/office/powerpoint/2010/main" val="10438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A17578E-51CF-4F9B-B13A-C565A50D5340}" type="slidenum">
              <a:rPr lang="en-US" altLang="en-US"/>
              <a:pPr/>
              <a:t>‹#›</a:t>
            </a:fld>
            <a:endParaRPr lang="en-US" altLang="en-US" dirty="0"/>
          </a:p>
        </p:txBody>
      </p:sp>
    </p:spTree>
    <p:extLst>
      <p:ext uri="{BB962C8B-B14F-4D97-AF65-F5344CB8AC3E}">
        <p14:creationId xmlns:p14="http://schemas.microsoft.com/office/powerpoint/2010/main" val="33107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8604F78-13C6-4A9C-844A-3E3FD23EFF4A}" type="slidenum">
              <a:rPr lang="en-US" altLang="en-US"/>
              <a:pPr/>
              <a:t>‹#›</a:t>
            </a:fld>
            <a:endParaRPr lang="en-US" altLang="en-US" dirty="0"/>
          </a:p>
        </p:txBody>
      </p:sp>
    </p:spTree>
    <p:extLst>
      <p:ext uri="{BB962C8B-B14F-4D97-AF65-F5344CB8AC3E}">
        <p14:creationId xmlns:p14="http://schemas.microsoft.com/office/powerpoint/2010/main" val="186046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A0430FE2-AEC0-4E45-B685-5B64B74E68D5}" type="slidenum">
              <a:rPr lang="en-US" altLang="en-US"/>
              <a:pPr/>
              <a:t>‹#›</a:t>
            </a:fld>
            <a:endParaRPr lang="en-US" altLang="en-US" dirty="0"/>
          </a:p>
        </p:txBody>
      </p:sp>
    </p:spTree>
    <p:extLst>
      <p:ext uri="{BB962C8B-B14F-4D97-AF65-F5344CB8AC3E}">
        <p14:creationId xmlns:p14="http://schemas.microsoft.com/office/powerpoint/2010/main" val="259349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98D6EDDE-15B8-48AB-8B28-22C5A621D36F}" type="slidenum">
              <a:rPr lang="en-US" altLang="en-US"/>
              <a:pPr/>
              <a:t>‹#›</a:t>
            </a:fld>
            <a:endParaRPr lang="en-US" altLang="en-US" dirty="0"/>
          </a:p>
        </p:txBody>
      </p:sp>
    </p:spTree>
    <p:extLst>
      <p:ext uri="{BB962C8B-B14F-4D97-AF65-F5344CB8AC3E}">
        <p14:creationId xmlns:p14="http://schemas.microsoft.com/office/powerpoint/2010/main" val="407165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66471F9F-2902-47A8-8F00-7AE777FAB03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5800"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31875" indent="-34607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1600" indent="-339725"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 y="2743200"/>
            <a:ext cx="12188952" cy="1371600"/>
          </a:xfrm>
        </p:spPr>
        <p:txBody>
          <a:bodyPr/>
          <a:lstStyle/>
          <a:p>
            <a:pPr lvl="0" eaLnBrk="1" hangingPunct="1">
              <a:lnSpc>
                <a:spcPct val="140000"/>
              </a:lnSpc>
              <a:spcBef>
                <a:spcPct val="50000"/>
              </a:spcBef>
            </a:pPr>
            <a:r>
              <a:rPr lang="en-US" altLang="en-US" b="1" kern="1200" dirty="0">
                <a:latin typeface="Arial" panose="020B0604020202020204" pitchFamily="34" charset="0"/>
                <a:cs typeface="Arial" panose="020B0604020202020204" pitchFamily="34" charset="0"/>
              </a:rPr>
              <a:t>Advanced File Operations</a:t>
            </a:r>
            <a:endParaRPr lang="en-US" dirty="0"/>
          </a:p>
        </p:txBody>
      </p:sp>
    </p:spTree>
    <p:extLst>
      <p:ext uri="{BB962C8B-B14F-4D97-AF65-F5344CB8AC3E}">
        <p14:creationId xmlns:p14="http://schemas.microsoft.com/office/powerpoint/2010/main" val="295109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Files - Example</a:t>
            </a:r>
            <a:endParaRPr lang="en-US" dirty="0"/>
          </a:p>
        </p:txBody>
      </p:sp>
      <p:sp>
        <p:nvSpPr>
          <p:cNvPr id="3" name="Content Placeholder 2"/>
          <p:cNvSpPr>
            <a:spLocks noGrp="1"/>
          </p:cNvSpPr>
          <p:nvPr>
            <p:ph idx="1"/>
          </p:nvPr>
        </p:nvSpPr>
        <p:spPr/>
        <p:txBody>
          <a:bodyPr/>
          <a:lstStyle/>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 copy 10 numbers between files</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 open the files</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fstream infile("input.txt", ios::in);</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fstream outfile("output.txt", ios::out);</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int num;</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for (int i = 1; i &lt;= 10; i++)</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a:t>
            </a:r>
          </a:p>
          <a:p>
            <a:pPr marL="990600" lvl="1" indent="0">
              <a:lnSpc>
                <a:spcPct val="85000"/>
              </a:lnSpc>
              <a:buClr>
                <a:srgbClr val="000000"/>
              </a:buClr>
              <a:buNone/>
            </a:pPr>
            <a:r>
              <a:rPr lang="en-US" altLang="en-US" sz="2800" dirty="0">
                <a:solidFill>
                  <a:srgbClr val="000000"/>
                </a:solidFill>
                <a:latin typeface="Courier New" panose="02070309020205020404" pitchFamily="49" charset="0"/>
              </a:rPr>
              <a:t>infile &gt;&gt; num; // use the files</a:t>
            </a:r>
          </a:p>
          <a:p>
            <a:pPr marL="990600" lvl="1" indent="0">
              <a:lnSpc>
                <a:spcPct val="85000"/>
              </a:lnSpc>
              <a:buClr>
                <a:srgbClr val="000000"/>
              </a:buClr>
              <a:buNone/>
            </a:pPr>
            <a:r>
              <a:rPr lang="en-US" altLang="en-US" sz="2800" dirty="0">
                <a:solidFill>
                  <a:srgbClr val="000000"/>
                </a:solidFill>
                <a:latin typeface="Courier New" panose="02070309020205020404" pitchFamily="49" charset="0"/>
              </a:rPr>
              <a:t>outfile &lt;&lt; num;</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infile.close(); // close the files</a:t>
            </a:r>
          </a:p>
          <a:p>
            <a:pPr marL="990600" lvl="1" indent="-533400">
              <a:lnSpc>
                <a:spcPct val="85000"/>
              </a:lnSpc>
              <a:buClr>
                <a:srgbClr val="000000"/>
              </a:buClr>
              <a:buNone/>
            </a:pPr>
            <a:r>
              <a:rPr lang="en-US" altLang="en-US" sz="2800" dirty="0">
                <a:solidFill>
                  <a:srgbClr val="000000"/>
                </a:solidFill>
                <a:latin typeface="Courier New" panose="02070309020205020404" pitchFamily="49" charset="0"/>
              </a:rPr>
              <a:t>outfile.close();</a:t>
            </a:r>
          </a:p>
        </p:txBody>
      </p:sp>
      <p:sp>
        <p:nvSpPr>
          <p:cNvPr id="4" name="Slide Number Placeholder 3">
            <a:extLst>
              <a:ext uri="{FF2B5EF4-FFF2-40B4-BE49-F238E27FC236}">
                <a16:creationId xmlns:a16="http://schemas.microsoft.com/office/drawing/2014/main" id="{C549AA73-7EF1-31F0-5926-27666BFD69CA}"/>
              </a:ext>
            </a:extLst>
          </p:cNvPr>
          <p:cNvSpPr>
            <a:spLocks noGrp="1"/>
          </p:cNvSpPr>
          <p:nvPr>
            <p:ph type="sldNum" sz="quarter" idx="10"/>
          </p:nvPr>
        </p:nvSpPr>
        <p:spPr/>
        <p:txBody>
          <a:bodyPr/>
          <a:lstStyle/>
          <a:p>
            <a:fld id="{8AC93FA1-62F1-4B1B-BC8E-716B6DCBCC4F}" type="slidenum">
              <a:rPr lang="en-US" altLang="en-US" smtClean="0"/>
              <a:pPr/>
              <a:t>10</a:t>
            </a:fld>
            <a:endParaRPr lang="en-US" altLang="en-US" dirty="0"/>
          </a:p>
        </p:txBody>
      </p:sp>
    </p:spTree>
    <p:extLst>
      <p:ext uri="{BB962C8B-B14F-4D97-AF65-F5344CB8AC3E}">
        <p14:creationId xmlns:p14="http://schemas.microsoft.com/office/powerpoint/2010/main" val="222005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File Open Modes with</a:t>
            </a:r>
            <a:br>
              <a:rPr lang="en-US" altLang="en-US" dirty="0"/>
            </a:br>
            <a:r>
              <a:rPr lang="en-US" altLang="en-US" dirty="0" err="1">
                <a:latin typeface="Courier New" panose="02070309020205020404" pitchFamily="49" charset="0"/>
                <a:cs typeface="Courier New" panose="02070309020205020404" pitchFamily="49" charset="0"/>
              </a:rPr>
              <a:t>ifstream</a:t>
            </a:r>
            <a:r>
              <a:rPr lang="en-US" altLang="en-US" dirty="0"/>
              <a:t> and </a:t>
            </a:r>
            <a:r>
              <a:rPr lang="en-US" altLang="en-US" dirty="0" err="1">
                <a:latin typeface="Courier New" panose="02070309020205020404" pitchFamily="49" charset="0"/>
                <a:cs typeface="Courier New" panose="02070309020205020404" pitchFamily="49" charset="0"/>
              </a:rPr>
              <a:t>ofstream</a:t>
            </a:r>
            <a:r>
              <a:rPr lang="en-US" altLang="en-US" dirty="0"/>
              <a:t> Objects</a:t>
            </a:r>
            <a:endParaRPr lang="en-US" dirty="0"/>
          </a:p>
        </p:txBody>
      </p:sp>
      <p:sp>
        <p:nvSpPr>
          <p:cNvPr id="3" name="Content Placeholder 2"/>
          <p:cNvSpPr>
            <a:spLocks noGrp="1"/>
          </p:cNvSpPr>
          <p:nvPr>
            <p:ph idx="1"/>
          </p:nvPr>
        </p:nvSpPr>
        <p:spPr/>
        <p:txBody>
          <a:bodyPr/>
          <a:lstStyle/>
          <a:p>
            <a:pPr>
              <a:lnSpc>
                <a:spcPct val="85000"/>
              </a:lnSpc>
            </a:pPr>
            <a:r>
              <a:rPr lang="en-US" altLang="en-US" sz="3200" spc="-50" dirty="0">
                <a:solidFill>
                  <a:srgbClr val="000000"/>
                </a:solidFill>
              </a:rPr>
              <a:t>Following table describes each data type’s default open mode.</a:t>
            </a:r>
          </a:p>
          <a:p>
            <a:pPr marL="0" lvl="0" indent="0">
              <a:lnSpc>
                <a:spcPct val="85000"/>
              </a:lnSpc>
              <a:buNone/>
            </a:pPr>
            <a:r>
              <a:rPr lang="en-US" altLang="en-US" sz="3200" b="1" dirty="0">
                <a:solidFill>
                  <a:srgbClr val="000000"/>
                </a:solidFill>
              </a:rPr>
              <a:t>Table-3: Default Open Mode</a:t>
            </a:r>
          </a:p>
        </p:txBody>
      </p:sp>
      <p:sp>
        <p:nvSpPr>
          <p:cNvPr id="4" name="Slide Number Placeholder 3">
            <a:extLst>
              <a:ext uri="{FF2B5EF4-FFF2-40B4-BE49-F238E27FC236}">
                <a16:creationId xmlns:a16="http://schemas.microsoft.com/office/drawing/2014/main" id="{04110A19-B2C2-ACAE-657E-068FAE1105B7}"/>
              </a:ext>
            </a:extLst>
          </p:cNvPr>
          <p:cNvSpPr>
            <a:spLocks noGrp="1"/>
          </p:cNvSpPr>
          <p:nvPr>
            <p:ph type="sldNum" sz="quarter" idx="10"/>
          </p:nvPr>
        </p:nvSpPr>
        <p:spPr/>
        <p:txBody>
          <a:bodyPr/>
          <a:lstStyle/>
          <a:p>
            <a:fld id="{8AC93FA1-62F1-4B1B-BC8E-716B6DCBCC4F}" type="slidenum">
              <a:rPr lang="en-US" altLang="en-US" smtClean="0"/>
              <a:pPr/>
              <a:t>11</a:t>
            </a:fld>
            <a:endParaRPr lang="en-US" altLang="en-US" dirty="0"/>
          </a:p>
        </p:txBody>
      </p:sp>
      <p:graphicFrame>
        <p:nvGraphicFramePr>
          <p:cNvPr id="5" name="Table 5">
            <a:extLst>
              <a:ext uri="{FF2B5EF4-FFF2-40B4-BE49-F238E27FC236}">
                <a16:creationId xmlns:a16="http://schemas.microsoft.com/office/drawing/2014/main" id="{C0967398-2A2D-2939-35D6-8A78077C8B60}"/>
              </a:ext>
            </a:extLst>
          </p:cNvPr>
          <p:cNvGraphicFramePr>
            <a:graphicFrameLocks noGrp="1"/>
          </p:cNvGraphicFramePr>
          <p:nvPr>
            <p:extLst>
              <p:ext uri="{D42A27DB-BD31-4B8C-83A1-F6EECF244321}">
                <p14:modId xmlns:p14="http://schemas.microsoft.com/office/powerpoint/2010/main" val="3089201534"/>
              </p:ext>
            </p:extLst>
          </p:nvPr>
        </p:nvGraphicFramePr>
        <p:xfrm>
          <a:off x="944880" y="2133600"/>
          <a:ext cx="11247120" cy="4175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57263502"/>
                    </a:ext>
                  </a:extLst>
                </a:gridCol>
                <a:gridCol w="9144000">
                  <a:extLst>
                    <a:ext uri="{9D8B030D-6E8A-4147-A177-3AD203B41FA5}">
                      <a16:colId xmlns:a16="http://schemas.microsoft.com/office/drawing/2014/main" val="1716444908"/>
                    </a:ext>
                  </a:extLst>
                </a:gridCol>
              </a:tblGrid>
              <a:tr h="370840">
                <a:tc>
                  <a:txBody>
                    <a:bodyPr/>
                    <a:lstStyle/>
                    <a:p>
                      <a:r>
                        <a:rPr lang="en-US" sz="3200" b="1" dirty="0">
                          <a:solidFill>
                            <a:schemeClr val="tx1"/>
                          </a:solidFill>
                        </a:rPr>
                        <a:t>File Type</a:t>
                      </a:r>
                    </a:p>
                  </a:txBody>
                  <a:tcPr/>
                </a:tc>
                <a:tc>
                  <a:txBody>
                    <a:bodyPr/>
                    <a:lstStyle/>
                    <a:p>
                      <a:r>
                        <a:rPr lang="en-US" sz="3200" b="1" dirty="0">
                          <a:solidFill>
                            <a:schemeClr val="tx1"/>
                          </a:solidFill>
                        </a:rPr>
                        <a:t>Default Open Mode</a:t>
                      </a:r>
                    </a:p>
                  </a:txBody>
                  <a:tcPr/>
                </a:tc>
                <a:extLst>
                  <a:ext uri="{0D108BD9-81ED-4DB2-BD59-A6C34878D82A}">
                    <a16:rowId xmlns:a16="http://schemas.microsoft.com/office/drawing/2014/main" val="1230761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1" dirty="0" err="1">
                          <a:solidFill>
                            <a:srgbClr val="000000"/>
                          </a:solidFill>
                          <a:latin typeface="Courier New" panose="02070309020205020404" pitchFamily="49" charset="0"/>
                        </a:rPr>
                        <a:t>ifstream</a:t>
                      </a:r>
                      <a:r>
                        <a:rPr lang="en-US" altLang="en-US" sz="2800" dirty="0">
                          <a:solidFill>
                            <a:srgbClr val="000000"/>
                          </a:solidFill>
                        </a:rPr>
                        <a:t>:</a:t>
                      </a:r>
                    </a:p>
                  </a:txBody>
                  <a:tcPr/>
                </a:tc>
                <a:tc>
                  <a:txBody>
                    <a:bodyPr/>
                    <a:lstStyle/>
                    <a:p>
                      <a:r>
                        <a:rPr lang="en-US" sz="2800" dirty="0"/>
                        <a:t>The file is open for input only</a:t>
                      </a:r>
                    </a:p>
                    <a:p>
                      <a:r>
                        <a:rPr lang="en-US" sz="2800" dirty="0"/>
                        <a:t>Data may be read from the file, but not written to it.</a:t>
                      </a:r>
                    </a:p>
                    <a:p>
                      <a:r>
                        <a:rPr lang="en-US" sz="2800" dirty="0"/>
                        <a:t>The file’s contents will be read from its beginning. </a:t>
                      </a:r>
                    </a:p>
                    <a:p>
                      <a:r>
                        <a:rPr lang="en-US" sz="2800" b="1" kern="1200" dirty="0">
                          <a:solidFill>
                            <a:srgbClr val="000000"/>
                          </a:solidFill>
                          <a:latin typeface="Courier New" panose="02070309020205020404" pitchFamily="49" charset="0"/>
                          <a:ea typeface="+mn-ea"/>
                          <a:cs typeface="+mn-cs"/>
                        </a:rPr>
                        <a:t>open</a:t>
                      </a:r>
                      <a:r>
                        <a:rPr lang="en-US" sz="2800" dirty="0"/>
                        <a:t> function call fails if file does not exists</a:t>
                      </a:r>
                    </a:p>
                  </a:txBody>
                  <a:tcPr/>
                </a:tc>
                <a:extLst>
                  <a:ext uri="{0D108BD9-81ED-4DB2-BD59-A6C34878D82A}">
                    <a16:rowId xmlns:a16="http://schemas.microsoft.com/office/drawing/2014/main" val="3854768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1" dirty="0" err="1">
                          <a:solidFill>
                            <a:srgbClr val="000000"/>
                          </a:solidFill>
                          <a:latin typeface="Courier New" panose="02070309020205020404" pitchFamily="49" charset="0"/>
                        </a:rPr>
                        <a:t>ofstream</a:t>
                      </a:r>
                      <a:r>
                        <a:rPr lang="en-US" altLang="en-US" sz="2800" dirty="0">
                          <a:solidFill>
                            <a:srgbClr val="000000"/>
                          </a:solidFill>
                          <a:latin typeface="Courier New" panose="02070309020205020404" pitchFamily="49" charset="0"/>
                        </a:rPr>
                        <a:t>:</a:t>
                      </a:r>
                    </a:p>
                  </a:txBody>
                  <a:tcPr/>
                </a:tc>
                <a:tc>
                  <a:txBody>
                    <a:bodyPr/>
                    <a:lstStyle/>
                    <a:p>
                      <a:r>
                        <a:rPr lang="en-US" sz="2800" dirty="0"/>
                        <a:t>The file is open for output only</a:t>
                      </a:r>
                    </a:p>
                    <a:p>
                      <a:r>
                        <a:rPr lang="en-US" sz="2800" dirty="0"/>
                        <a:t>Data may be written to the file, but not read from the file.</a:t>
                      </a:r>
                    </a:p>
                    <a:p>
                      <a:r>
                        <a:rPr lang="en-US" sz="2800" dirty="0"/>
                        <a:t>File created if the file does not exists</a:t>
                      </a:r>
                    </a:p>
                    <a:p>
                      <a:r>
                        <a:rPr lang="en-US" sz="2800" dirty="0"/>
                        <a:t>File contents erased if file already exists</a:t>
                      </a:r>
                    </a:p>
                  </a:txBody>
                  <a:tcPr/>
                </a:tc>
                <a:extLst>
                  <a:ext uri="{0D108BD9-81ED-4DB2-BD59-A6C34878D82A}">
                    <a16:rowId xmlns:a16="http://schemas.microsoft.com/office/drawing/2014/main" val="2426209372"/>
                  </a:ext>
                </a:extLst>
              </a:tr>
            </a:tbl>
          </a:graphicData>
        </a:graphic>
      </p:graphicFrame>
    </p:spTree>
    <p:extLst>
      <p:ext uri="{BB962C8B-B14F-4D97-AF65-F5344CB8AC3E}">
        <p14:creationId xmlns:p14="http://schemas.microsoft.com/office/powerpoint/2010/main" val="14578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File Open Details</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Can use filename, flags in definition:</a:t>
            </a:r>
          </a:p>
          <a:p>
            <a:pPr lvl="1" indent="0">
              <a:lnSpc>
                <a:spcPct val="90000"/>
              </a:lnSpc>
              <a:buClr>
                <a:srgbClr val="3333CC"/>
              </a:buClr>
              <a:buNone/>
            </a:pPr>
            <a:r>
              <a:rPr lang="en-US" altLang="en-US" dirty="0">
                <a:solidFill>
                  <a:srgbClr val="000000"/>
                </a:solidFill>
                <a:latin typeface="Courier New" panose="02070309020205020404" pitchFamily="49" charset="0"/>
              </a:rPr>
              <a:t>ifstream gradeList("grades.txt");</a:t>
            </a:r>
          </a:p>
          <a:p>
            <a:pPr>
              <a:lnSpc>
                <a:spcPct val="90000"/>
              </a:lnSpc>
              <a:spcBef>
                <a:spcPts val="3800"/>
              </a:spcBef>
            </a:pPr>
            <a:r>
              <a:rPr lang="en-US" altLang="en-US" dirty="0">
                <a:solidFill>
                  <a:srgbClr val="000000"/>
                </a:solidFill>
              </a:rPr>
              <a:t>File stream object set to </a:t>
            </a:r>
            <a:r>
              <a:rPr lang="en-US" altLang="en-US" dirty="0">
                <a:solidFill>
                  <a:srgbClr val="000000"/>
                </a:solidFill>
                <a:latin typeface="Courier New" panose="02070309020205020404" pitchFamily="49" charset="0"/>
              </a:rPr>
              <a:t>0</a:t>
            </a:r>
            <a:r>
              <a:rPr lang="en-US" altLang="en-US" dirty="0">
                <a:solidFill>
                  <a:srgbClr val="000000"/>
                </a:solidFill>
              </a:rPr>
              <a:t> (</a:t>
            </a:r>
            <a:r>
              <a:rPr lang="en-US" altLang="en-US" dirty="0">
                <a:solidFill>
                  <a:srgbClr val="000000"/>
                </a:solidFill>
                <a:latin typeface="Courier New" panose="02070309020205020404" pitchFamily="49" charset="0"/>
              </a:rPr>
              <a:t>false</a:t>
            </a:r>
            <a:r>
              <a:rPr lang="en-US" altLang="en-US" dirty="0">
                <a:solidFill>
                  <a:srgbClr val="000000"/>
                </a:solidFill>
              </a:rPr>
              <a:t>) if open failed:</a:t>
            </a:r>
          </a:p>
          <a:p>
            <a:pPr lvl="1" indent="0">
              <a:lnSpc>
                <a:spcPct val="90000"/>
              </a:lnSpc>
              <a:buClr>
                <a:srgbClr val="3333CC"/>
              </a:buClr>
              <a:buNone/>
            </a:pPr>
            <a:r>
              <a:rPr lang="en-US" altLang="en-US" dirty="0">
                <a:solidFill>
                  <a:srgbClr val="000000"/>
                </a:solidFill>
                <a:latin typeface="Courier New" panose="02070309020205020404" pitchFamily="49" charset="0"/>
              </a:rPr>
              <a:t>if (!gradeList) ...</a:t>
            </a:r>
          </a:p>
          <a:p>
            <a:pPr>
              <a:lnSpc>
                <a:spcPct val="90000"/>
              </a:lnSpc>
              <a:spcBef>
                <a:spcPts val="3700"/>
              </a:spcBef>
            </a:pPr>
            <a:r>
              <a:rPr lang="en-US" altLang="en-US" dirty="0">
                <a:solidFill>
                  <a:srgbClr val="000000"/>
                </a:solidFill>
              </a:rPr>
              <a:t>Can also check </a:t>
            </a:r>
            <a:r>
              <a:rPr lang="en-US" altLang="en-US" dirty="0">
                <a:solidFill>
                  <a:srgbClr val="000000"/>
                </a:solidFill>
                <a:latin typeface="Courier New" panose="02070309020205020404" pitchFamily="49" charset="0"/>
              </a:rPr>
              <a:t>fail</a:t>
            </a:r>
            <a:r>
              <a:rPr lang="en-US" altLang="en-US" dirty="0">
                <a:solidFill>
                  <a:srgbClr val="000000"/>
                </a:solidFill>
              </a:rPr>
              <a:t> member function to detect file open error:</a:t>
            </a:r>
          </a:p>
          <a:p>
            <a:pPr lvl="1" indent="0">
              <a:lnSpc>
                <a:spcPct val="90000"/>
              </a:lnSpc>
              <a:buClr>
                <a:srgbClr val="3333CC"/>
              </a:buClr>
              <a:buNone/>
            </a:pPr>
            <a:r>
              <a:rPr lang="en-US" altLang="en-US" dirty="0">
                <a:solidFill>
                  <a:srgbClr val="000000"/>
                </a:solidFill>
                <a:latin typeface="Courier New" panose="02070309020205020404" pitchFamily="49" charset="0"/>
              </a:rPr>
              <a:t>if (gradeList.fail()) ...</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CDC2D09D-B634-DF9A-4C11-570B6F5DB55A}"/>
              </a:ext>
            </a:extLst>
          </p:cNvPr>
          <p:cNvSpPr>
            <a:spLocks noGrp="1"/>
          </p:cNvSpPr>
          <p:nvPr>
            <p:ph type="sldNum" sz="quarter" idx="10"/>
          </p:nvPr>
        </p:nvSpPr>
        <p:spPr/>
        <p:txBody>
          <a:bodyPr/>
          <a:lstStyle/>
          <a:p>
            <a:fld id="{8AC93FA1-62F1-4B1B-BC8E-716B6DCBCC4F}" type="slidenum">
              <a:rPr lang="en-US" altLang="en-US" smtClean="0"/>
              <a:pPr/>
              <a:t>12</a:t>
            </a:fld>
            <a:endParaRPr lang="en-US" altLang="en-US" dirty="0"/>
          </a:p>
        </p:txBody>
      </p:sp>
    </p:spTree>
    <p:extLst>
      <p:ext uri="{BB962C8B-B14F-4D97-AF65-F5344CB8AC3E}">
        <p14:creationId xmlns:p14="http://schemas.microsoft.com/office/powerpoint/2010/main" val="411627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Checking for a File’s Existence Before Opening It</a:t>
            </a:r>
            <a:endParaRPr lang="en-US" dirty="0"/>
          </a:p>
        </p:txBody>
      </p:sp>
      <p:sp>
        <p:nvSpPr>
          <p:cNvPr id="3" name="Content Placeholder 2"/>
          <p:cNvSpPr>
            <a:spLocks noGrp="1"/>
          </p:cNvSpPr>
          <p:nvPr>
            <p:ph idx="1"/>
          </p:nvPr>
        </p:nvSpPr>
        <p:spPr/>
        <p:txBody>
          <a:bodyPr/>
          <a:lstStyle/>
          <a:p>
            <a:pPr>
              <a:lnSpc>
                <a:spcPct val="80000"/>
              </a:lnSpc>
              <a:spcBef>
                <a:spcPts val="0"/>
              </a:spcBef>
            </a:pPr>
            <a:r>
              <a:rPr lang="en-US" altLang="en-US" dirty="0">
                <a:solidFill>
                  <a:srgbClr val="000000"/>
                </a:solidFill>
              </a:rPr>
              <a:t>To determine whether a file already exists before opening it for output.</a:t>
            </a:r>
          </a:p>
          <a:p>
            <a:pPr>
              <a:lnSpc>
                <a:spcPct val="80000"/>
              </a:lnSpc>
              <a:spcBef>
                <a:spcPts val="0"/>
              </a:spcBef>
            </a:pPr>
            <a:r>
              <a:rPr lang="en-US" altLang="en-US" dirty="0">
                <a:solidFill>
                  <a:srgbClr val="000000"/>
                </a:solidFill>
              </a:rPr>
              <a:t>First attempting to open the file for input. If the file does not exist, the open operation will fail. In that case, create the file by opening it for output. The following code gives an example:</a:t>
            </a:r>
          </a:p>
          <a:p>
            <a:pPr marL="914400" indent="0">
              <a:lnSpc>
                <a:spcPct val="80000"/>
              </a:lnSpc>
              <a:spcBef>
                <a:spcPts val="0"/>
              </a:spcBef>
              <a:buNone/>
            </a:pPr>
            <a:r>
              <a:rPr lang="en-US" altLang="en-US" sz="2300" dirty="0" err="1">
                <a:solidFill>
                  <a:srgbClr val="000000"/>
                </a:solidFill>
                <a:latin typeface="Courier New" panose="02070309020205020404" pitchFamily="49" charset="0"/>
              </a:rPr>
              <a:t>fstream</a:t>
            </a:r>
            <a:r>
              <a:rPr lang="en-US" altLang="en-US" sz="2300" dirty="0">
                <a:solidFill>
                  <a:srgbClr val="000000"/>
                </a:solidFill>
                <a:latin typeface="Courier New" panose="02070309020205020404" pitchFamily="49" charset="0"/>
              </a:rPr>
              <a:t> </a:t>
            </a:r>
            <a:r>
              <a:rPr lang="en-US" altLang="en-US" sz="2300" dirty="0" err="1">
                <a:solidFill>
                  <a:srgbClr val="000000"/>
                </a:solidFill>
                <a:latin typeface="Courier New" panose="02070309020205020404" pitchFamily="49" charset="0"/>
              </a:rPr>
              <a:t>dataFile</a:t>
            </a: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err="1">
                <a:solidFill>
                  <a:srgbClr val="000000"/>
                </a:solidFill>
                <a:latin typeface="Courier New" panose="02070309020205020404" pitchFamily="49" charset="0"/>
              </a:rPr>
              <a:t>dataFile.open</a:t>
            </a:r>
            <a:r>
              <a:rPr lang="en-US" altLang="en-US" sz="2300" dirty="0">
                <a:solidFill>
                  <a:srgbClr val="000000"/>
                </a:solidFill>
                <a:latin typeface="Courier New" panose="02070309020205020404" pitchFamily="49" charset="0"/>
              </a:rPr>
              <a:t>("values.txt", </a:t>
            </a:r>
            <a:r>
              <a:rPr lang="en-US" altLang="en-US" sz="2300" dirty="0" err="1">
                <a:solidFill>
                  <a:srgbClr val="000000"/>
                </a:solidFill>
                <a:latin typeface="Courier New" panose="02070309020205020404" pitchFamily="49" charset="0"/>
              </a:rPr>
              <a:t>ios</a:t>
            </a:r>
            <a:r>
              <a:rPr lang="en-US" altLang="en-US" sz="2300" dirty="0">
                <a:solidFill>
                  <a:srgbClr val="000000"/>
                </a:solidFill>
                <a:latin typeface="Courier New" panose="02070309020205020404" pitchFamily="49" charset="0"/>
              </a:rPr>
              <a:t>::in); </a:t>
            </a:r>
          </a:p>
          <a:p>
            <a:pPr marL="914400" indent="0">
              <a:lnSpc>
                <a:spcPct val="80000"/>
              </a:lnSpc>
              <a:spcBef>
                <a:spcPts val="0"/>
              </a:spcBef>
              <a:buNone/>
            </a:pPr>
            <a:r>
              <a:rPr lang="en-US" altLang="en-US" sz="2300" dirty="0">
                <a:solidFill>
                  <a:srgbClr val="000000"/>
                </a:solidFill>
                <a:latin typeface="Courier New" panose="02070309020205020404" pitchFamily="49" charset="0"/>
              </a:rPr>
              <a:t>if (</a:t>
            </a:r>
            <a:r>
              <a:rPr lang="en-US" altLang="en-US" sz="2300" dirty="0" err="1">
                <a:solidFill>
                  <a:srgbClr val="000000"/>
                </a:solidFill>
                <a:latin typeface="Courier New" panose="02070309020205020404" pitchFamily="49" charset="0"/>
              </a:rPr>
              <a:t>dataFile.fail</a:t>
            </a: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 The file does not exist, so create it.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r>
              <a:rPr lang="en-US" altLang="en-US" sz="2300" dirty="0" err="1">
                <a:solidFill>
                  <a:srgbClr val="000000"/>
                </a:solidFill>
                <a:latin typeface="Courier New" panose="02070309020205020404" pitchFamily="49" charset="0"/>
              </a:rPr>
              <a:t>dataFile.open</a:t>
            </a:r>
            <a:r>
              <a:rPr lang="en-US" altLang="en-US" sz="2300" dirty="0">
                <a:solidFill>
                  <a:srgbClr val="000000"/>
                </a:solidFill>
                <a:latin typeface="Courier New" panose="02070309020205020404" pitchFamily="49" charset="0"/>
              </a:rPr>
              <a:t>("values.txt", </a:t>
            </a:r>
            <a:r>
              <a:rPr lang="en-US" altLang="en-US" sz="2300" dirty="0" err="1">
                <a:solidFill>
                  <a:srgbClr val="000000"/>
                </a:solidFill>
                <a:latin typeface="Courier New" panose="02070309020205020404" pitchFamily="49" charset="0"/>
              </a:rPr>
              <a:t>ios</a:t>
            </a:r>
            <a:r>
              <a:rPr lang="en-US" altLang="en-US" sz="2300" dirty="0">
                <a:solidFill>
                  <a:srgbClr val="000000"/>
                </a:solidFill>
                <a:latin typeface="Courier New" panose="02070309020205020404" pitchFamily="49" charset="0"/>
              </a:rPr>
              <a:t>::out);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 </a:t>
            </a:r>
          </a:p>
          <a:p>
            <a:pPr marL="914400" indent="0">
              <a:lnSpc>
                <a:spcPct val="80000"/>
              </a:lnSpc>
              <a:spcBef>
                <a:spcPts val="0"/>
              </a:spcBef>
              <a:buNone/>
            </a:pPr>
            <a:r>
              <a:rPr lang="en-US" altLang="en-US" sz="2300" dirty="0">
                <a:solidFill>
                  <a:srgbClr val="000000"/>
                </a:solidFill>
                <a:latin typeface="Courier New" panose="02070309020205020404" pitchFamily="49" charset="0"/>
              </a:rPr>
              <a:t>   // Continue to process the file . . . </a:t>
            </a:r>
          </a:p>
          <a:p>
            <a:pPr marL="914400" indent="0">
              <a:lnSpc>
                <a:spcPct val="80000"/>
              </a:lnSpc>
              <a:spcBef>
                <a:spcPts val="0"/>
              </a:spcBef>
              <a:buNone/>
            </a:pPr>
            <a:r>
              <a:rPr lang="en-US" altLang="en-US" sz="2300" dirty="0">
                <a:solidFill>
                  <a:srgbClr val="000000"/>
                </a:solidFill>
                <a:latin typeface="Courier New" panose="02070309020205020404" pitchFamily="49" charset="0"/>
              </a:rPr>
              <a:t>   //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a:solidFill>
                  <a:srgbClr val="000000"/>
                </a:solidFill>
                <a:latin typeface="Courier New" panose="02070309020205020404" pitchFamily="49" charset="0"/>
              </a:rPr>
              <a:t>else    // The file already exists.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r>
              <a:rPr lang="en-US" altLang="en-US" sz="2300" dirty="0" err="1">
                <a:solidFill>
                  <a:srgbClr val="000000"/>
                </a:solidFill>
                <a:latin typeface="Courier New" panose="02070309020205020404" pitchFamily="49" charset="0"/>
              </a:rPr>
              <a:t>dataFile.close</a:t>
            </a:r>
            <a:r>
              <a:rPr lang="en-US" altLang="en-US" sz="2300" dirty="0">
                <a:solidFill>
                  <a:srgbClr val="000000"/>
                </a:solidFill>
                <a:latin typeface="Courier New" panose="02070309020205020404" pitchFamily="49" charset="0"/>
              </a:rPr>
              <a:t>();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r>
              <a:rPr lang="en-US" altLang="en-US" sz="2300" dirty="0" err="1">
                <a:solidFill>
                  <a:srgbClr val="000000"/>
                </a:solidFill>
                <a:latin typeface="Courier New" panose="02070309020205020404" pitchFamily="49" charset="0"/>
              </a:rPr>
              <a:t>cout</a:t>
            </a:r>
            <a:r>
              <a:rPr lang="en-US" altLang="en-US" sz="2300" dirty="0">
                <a:solidFill>
                  <a:srgbClr val="000000"/>
                </a:solidFill>
                <a:latin typeface="Courier New" panose="02070309020205020404" pitchFamily="49" charset="0"/>
              </a:rPr>
              <a:t> &lt;&lt; "The file values.txt already exists.\n"; </a:t>
            </a:r>
          </a:p>
          <a:p>
            <a:pPr marL="914400" indent="0">
              <a:lnSpc>
                <a:spcPct val="80000"/>
              </a:lnSpc>
              <a:spcBef>
                <a:spcPts val="0"/>
              </a:spcBef>
              <a:buNone/>
            </a:pPr>
            <a:r>
              <a:rPr lang="en-US" altLang="en-US" sz="2300" dirty="0">
                <a:solidFill>
                  <a:srgbClr val="000000"/>
                </a:solidFill>
                <a:latin typeface="Courier New" panose="02070309020205020404" pitchFamily="49" charset="0"/>
              </a:rPr>
              <a:t>} </a:t>
            </a:r>
          </a:p>
        </p:txBody>
      </p:sp>
      <p:sp>
        <p:nvSpPr>
          <p:cNvPr id="4" name="Slide Number Placeholder 3">
            <a:extLst>
              <a:ext uri="{FF2B5EF4-FFF2-40B4-BE49-F238E27FC236}">
                <a16:creationId xmlns:a16="http://schemas.microsoft.com/office/drawing/2014/main" id="{CDC2D09D-B634-DF9A-4C11-570B6F5DB55A}"/>
              </a:ext>
            </a:extLst>
          </p:cNvPr>
          <p:cNvSpPr>
            <a:spLocks noGrp="1"/>
          </p:cNvSpPr>
          <p:nvPr>
            <p:ph type="sldNum" sz="quarter" idx="10"/>
          </p:nvPr>
        </p:nvSpPr>
        <p:spPr/>
        <p:txBody>
          <a:bodyPr/>
          <a:lstStyle/>
          <a:p>
            <a:fld id="{8AC93FA1-62F1-4B1B-BC8E-716B6DCBCC4F}" type="slidenum">
              <a:rPr lang="en-US" altLang="en-US" smtClean="0"/>
              <a:pPr/>
              <a:t>13</a:t>
            </a:fld>
            <a:endParaRPr lang="en-US" altLang="en-US" dirty="0"/>
          </a:p>
        </p:txBody>
      </p:sp>
    </p:spTree>
    <p:extLst>
      <p:ext uri="{BB962C8B-B14F-4D97-AF65-F5344CB8AC3E}">
        <p14:creationId xmlns:p14="http://schemas.microsoft.com/office/powerpoint/2010/main" val="285535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Output Formatting</a:t>
            </a:r>
            <a:endParaRPr lang="en-US" dirty="0"/>
          </a:p>
        </p:txBody>
      </p:sp>
      <p:sp>
        <p:nvSpPr>
          <p:cNvPr id="3" name="Content Placeholder 2"/>
          <p:cNvSpPr>
            <a:spLocks noGrp="1"/>
          </p:cNvSpPr>
          <p:nvPr>
            <p:ph idx="1"/>
          </p:nvPr>
        </p:nvSpPr>
        <p:spPr/>
        <p:txBody>
          <a:bodyPr/>
          <a:lstStyle/>
          <a:p>
            <a:pPr>
              <a:spcBef>
                <a:spcPts val="1800"/>
              </a:spcBef>
            </a:pPr>
            <a:r>
              <a:rPr lang="en-US" altLang="en-US" dirty="0">
                <a:solidFill>
                  <a:srgbClr val="000000"/>
                </a:solidFill>
              </a:rPr>
              <a:t>File output may be formatted in the same way that screen output is formatted.</a:t>
            </a:r>
          </a:p>
          <a:p>
            <a:pPr>
              <a:spcBef>
                <a:spcPts val="1800"/>
              </a:spcBef>
            </a:pPr>
            <a:r>
              <a:rPr lang="en-US" altLang="en-US" dirty="0">
                <a:solidFill>
                  <a:srgbClr val="000000"/>
                </a:solidFill>
              </a:rPr>
              <a:t>Use the same techniques with file stream objects as with </a:t>
            </a:r>
            <a:r>
              <a:rPr lang="en-US" altLang="en-US" dirty="0">
                <a:solidFill>
                  <a:srgbClr val="000000"/>
                </a:solidFill>
                <a:latin typeface="Courier New" panose="02070309020205020404" pitchFamily="49" charset="0"/>
              </a:rPr>
              <a:t>cout</a:t>
            </a:r>
            <a:r>
              <a:rPr lang="en-US" altLang="en-US" dirty="0">
                <a:solidFill>
                  <a:srgbClr val="000000"/>
                </a:solidFill>
              </a:rPr>
              <a:t>: </a:t>
            </a:r>
            <a:r>
              <a:rPr lang="en-US" altLang="en-US" dirty="0">
                <a:solidFill>
                  <a:srgbClr val="000000"/>
                </a:solidFill>
                <a:latin typeface="Courier New" panose="02070309020205020404" pitchFamily="49" charset="0"/>
              </a:rPr>
              <a:t>showpoint, setw(x),</a:t>
            </a:r>
            <a:r>
              <a:rPr lang="en-US" altLang="en-US" dirty="0">
                <a:solidFill>
                  <a:srgbClr val="000000"/>
                </a:solidFill>
              </a:rPr>
              <a:t> </a:t>
            </a:r>
            <a:r>
              <a:rPr lang="en-US" altLang="en-US" dirty="0">
                <a:solidFill>
                  <a:srgbClr val="000000"/>
                </a:solidFill>
                <a:latin typeface="Courier New" panose="02070309020205020404" pitchFamily="49" charset="0"/>
              </a:rPr>
              <a:t>showprecision(x), </a:t>
            </a:r>
            <a:r>
              <a:rPr lang="en-US" altLang="en-US" dirty="0">
                <a:solidFill>
                  <a:srgbClr val="000000"/>
                </a:solidFill>
              </a:rPr>
              <a:t>etc.</a:t>
            </a:r>
          </a:p>
          <a:p>
            <a:pPr>
              <a:spcBef>
                <a:spcPts val="1800"/>
              </a:spcBef>
            </a:pPr>
            <a:r>
              <a:rPr lang="en-US" altLang="en-US" dirty="0">
                <a:solidFill>
                  <a:srgbClr val="000000"/>
                </a:solidFill>
              </a:rPr>
              <a:t>Requires </a:t>
            </a:r>
            <a:r>
              <a:rPr lang="en-US" altLang="en-US" dirty="0">
                <a:solidFill>
                  <a:srgbClr val="000000"/>
                </a:solidFill>
                <a:latin typeface="Courier New" panose="02070309020205020404" pitchFamily="49" charset="0"/>
              </a:rPr>
              <a:t>iomanip</a:t>
            </a:r>
            <a:r>
              <a:rPr lang="en-US" altLang="en-US" dirty="0">
                <a:solidFill>
                  <a:srgbClr val="000000"/>
                </a:solidFill>
              </a:rPr>
              <a:t> to use manipulators</a:t>
            </a:r>
          </a:p>
        </p:txBody>
      </p:sp>
      <p:sp>
        <p:nvSpPr>
          <p:cNvPr id="4" name="Slide Number Placeholder 3">
            <a:extLst>
              <a:ext uri="{FF2B5EF4-FFF2-40B4-BE49-F238E27FC236}">
                <a16:creationId xmlns:a16="http://schemas.microsoft.com/office/drawing/2014/main" id="{81FF0E7B-A262-DA78-665A-D4788913F6E3}"/>
              </a:ext>
            </a:extLst>
          </p:cNvPr>
          <p:cNvSpPr>
            <a:spLocks noGrp="1"/>
          </p:cNvSpPr>
          <p:nvPr>
            <p:ph type="sldNum" sz="quarter" idx="10"/>
          </p:nvPr>
        </p:nvSpPr>
        <p:spPr/>
        <p:txBody>
          <a:bodyPr/>
          <a:lstStyle/>
          <a:p>
            <a:fld id="{8AC93FA1-62F1-4B1B-BC8E-716B6DCBCC4F}" type="slidenum">
              <a:rPr lang="en-US" altLang="en-US" smtClean="0"/>
              <a:pPr/>
              <a:t>14</a:t>
            </a:fld>
            <a:endParaRPr lang="en-US" altLang="en-US" dirty="0"/>
          </a:p>
        </p:txBody>
      </p:sp>
    </p:spTree>
    <p:extLst>
      <p:ext uri="{BB962C8B-B14F-4D97-AF65-F5344CB8AC3E}">
        <p14:creationId xmlns:p14="http://schemas.microsoft.com/office/powerpoint/2010/main" val="119959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 y="0"/>
            <a:ext cx="12188952" cy="1097280"/>
          </a:xfrm>
        </p:spPr>
        <p:txBody>
          <a:bodyPr/>
          <a:lstStyle/>
          <a:p>
            <a:r>
              <a:rPr lang="en-US" dirty="0"/>
              <a:t>File Output Formatting Example</a:t>
            </a:r>
            <a:br>
              <a:rPr lang="en-US" dirty="0"/>
            </a:br>
            <a:r>
              <a:rPr kumimoji="0" lang="en-US" altLang="en-US" sz="1800" b="1" i="0" u="none" strike="noStrike" kern="0" cap="none" spc="0" normalizeH="0" baseline="0" noProof="0" dirty="0">
                <a:ln>
                  <a:noFill/>
                </a:ln>
                <a:solidFill>
                  <a:srgbClr val="000000"/>
                </a:solidFill>
                <a:effectLst/>
                <a:uLnTx/>
                <a:uFillTx/>
                <a:latin typeface="Arial"/>
                <a:ea typeface="+mn-ea"/>
                <a:cs typeface="Arial"/>
              </a:rPr>
              <a:t>(1 of 2)</a:t>
            </a:r>
            <a:endParaRPr lang="en-US" dirty="0"/>
          </a:p>
        </p:txBody>
      </p:sp>
      <p:sp>
        <p:nvSpPr>
          <p:cNvPr id="3" name="Slide Number Placeholder 2">
            <a:extLst>
              <a:ext uri="{FF2B5EF4-FFF2-40B4-BE49-F238E27FC236}">
                <a16:creationId xmlns:a16="http://schemas.microsoft.com/office/drawing/2014/main" id="{CEF3A298-88BF-00CD-F49E-A5470E733777}"/>
              </a:ext>
            </a:extLst>
          </p:cNvPr>
          <p:cNvSpPr>
            <a:spLocks noGrp="1"/>
          </p:cNvSpPr>
          <p:nvPr>
            <p:ph type="sldNum" sz="quarter" idx="10"/>
          </p:nvPr>
        </p:nvSpPr>
        <p:spPr/>
        <p:txBody>
          <a:bodyPr/>
          <a:lstStyle/>
          <a:p>
            <a:fld id="{5A17578E-51CF-4F9B-B13A-C565A50D5340}" type="slidenum">
              <a:rPr lang="en-US" altLang="en-US" smtClean="0"/>
              <a:pPr/>
              <a:t>15</a:t>
            </a:fld>
            <a:endParaRPr lang="en-US" altLang="en-US" dirty="0"/>
          </a:p>
        </p:txBody>
      </p:sp>
      <p:pic>
        <p:nvPicPr>
          <p:cNvPr id="25602" name="Picture 1" descr="The screenshot shows the program that uses the setprecision and fixed manipulators to format the file output. The main statement declares the fstream dataFile, and num variables are declared. The line, dataFile.open (&quot;numfile.txt', ios: : out); opens in output mode. The line, dataFile double open brackets fixed; is represented to format for fixed-point notation. The line, dataFile double open brackets num  double open brackets end1; writes the number. The line, dataFile double open bracket setprecision(4); formats for four decimal places. The line, dataFile double open brackets num  double open brackets end1; writes the number.&#10;"/>
          <p:cNvPicPr>
            <a:picLocks noChangeAspect="1" noChangeArrowheads="1"/>
          </p:cNvPicPr>
          <p:nvPr/>
        </p:nvPicPr>
        <p:blipFill rotWithShape="1">
          <a:blip r:embed="rId2">
            <a:extLst>
              <a:ext uri="{28A0092B-C50C-407E-A947-70E740481C1C}">
                <a14:useLocalDpi xmlns:a14="http://schemas.microsoft.com/office/drawing/2010/main" val="0"/>
              </a:ext>
            </a:extLst>
          </a:blip>
          <a:srcRect t="10988"/>
          <a:stretch/>
        </p:blipFill>
        <p:spPr bwMode="auto">
          <a:xfrm>
            <a:off x="807224" y="1097280"/>
            <a:ext cx="10577552"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Output Formatting Example</a:t>
            </a:r>
            <a:br>
              <a:rPr lang="en-US" dirty="0"/>
            </a:br>
            <a:r>
              <a:rPr kumimoji="0" lang="en-US" altLang="en-US" sz="1800" b="1" i="0" u="none" strike="noStrike" kern="0" cap="none" spc="0" normalizeH="0" baseline="0" noProof="0" dirty="0">
                <a:ln>
                  <a:noFill/>
                </a:ln>
                <a:solidFill>
                  <a:srgbClr val="000000"/>
                </a:solidFill>
                <a:effectLst/>
                <a:uLnTx/>
                <a:uFillTx/>
                <a:latin typeface="Arial"/>
                <a:ea typeface="+mj-ea"/>
                <a:cs typeface="Arial"/>
              </a:rPr>
              <a:t>(2 of 2)</a:t>
            </a:r>
            <a:endParaRPr lang="en-US" dirty="0"/>
          </a:p>
        </p:txBody>
      </p:sp>
      <p:sp>
        <p:nvSpPr>
          <p:cNvPr id="2" name="Slide Number Placeholder 1">
            <a:extLst>
              <a:ext uri="{FF2B5EF4-FFF2-40B4-BE49-F238E27FC236}">
                <a16:creationId xmlns:a16="http://schemas.microsoft.com/office/drawing/2014/main" id="{3C26B499-DC7F-63C7-C2D5-AFC42DCE2DC9}"/>
              </a:ext>
            </a:extLst>
          </p:cNvPr>
          <p:cNvSpPr>
            <a:spLocks noGrp="1"/>
          </p:cNvSpPr>
          <p:nvPr>
            <p:ph type="sldNum" sz="quarter" idx="10"/>
          </p:nvPr>
        </p:nvSpPr>
        <p:spPr/>
        <p:txBody>
          <a:bodyPr/>
          <a:lstStyle/>
          <a:p>
            <a:fld id="{8AC93FA1-62F1-4B1B-BC8E-716B6DCBCC4F}" type="slidenum">
              <a:rPr lang="en-US" altLang="en-US" smtClean="0"/>
              <a:pPr/>
              <a:t>16</a:t>
            </a:fld>
            <a:endParaRPr lang="en-US" altLang="en-US" dirty="0"/>
          </a:p>
        </p:txBody>
      </p:sp>
      <p:pic>
        <p:nvPicPr>
          <p:cNvPr id="5" name="Picture 1" descr="The screenshot shows the program that uses the setprecision and fixed manipulators to format the file output. The main statement displays the format for three decimal places, two decimal places, and one decimal place, and writes the number. The program output displays the contents of the File numfile.tx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77" y="1097280"/>
            <a:ext cx="10197047"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99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600" dirty="0"/>
              <a:t>Passing</a:t>
            </a:r>
            <a:r>
              <a:rPr lang="en-US" altLang="en-US" dirty="0"/>
              <a:t> File Stream Objects to Functions</a:t>
            </a:r>
            <a:br>
              <a:rPr lang="en-US" altLang="en-US" dirty="0"/>
            </a:br>
            <a:r>
              <a:rPr kumimoji="0" lang="en-US" altLang="en-US" sz="1800" b="1" i="0" u="none" strike="noStrike" kern="0" cap="none" spc="0" normalizeH="0" baseline="0" noProof="0" dirty="0">
                <a:ln>
                  <a:noFill/>
                </a:ln>
                <a:solidFill>
                  <a:srgbClr val="000000"/>
                </a:solidFill>
                <a:effectLst/>
                <a:uLnTx/>
                <a:uFillTx/>
                <a:latin typeface="Arial"/>
                <a:ea typeface="+mn-ea"/>
                <a:cs typeface="Arial"/>
              </a:rPr>
              <a:t>(1 of 4)</a:t>
            </a:r>
            <a:endParaRPr lang="en-US" dirty="0"/>
          </a:p>
        </p:txBody>
      </p:sp>
      <p:sp>
        <p:nvSpPr>
          <p:cNvPr id="3" name="Content Placeholder 2"/>
          <p:cNvSpPr>
            <a:spLocks noGrp="1"/>
          </p:cNvSpPr>
          <p:nvPr>
            <p:ph idx="1"/>
          </p:nvPr>
        </p:nvSpPr>
        <p:spPr/>
        <p:txBody>
          <a:bodyPr/>
          <a:lstStyle/>
          <a:p>
            <a:pPr>
              <a:spcBef>
                <a:spcPts val="600"/>
              </a:spcBef>
            </a:pPr>
            <a:r>
              <a:rPr lang="en-US" altLang="en-US" dirty="0">
                <a:solidFill>
                  <a:srgbClr val="000000"/>
                </a:solidFill>
              </a:rPr>
              <a:t>File stream objects may be passed by reference to functions.</a:t>
            </a:r>
          </a:p>
          <a:p>
            <a:pPr>
              <a:spcBef>
                <a:spcPts val="600"/>
              </a:spcBef>
            </a:pPr>
            <a:r>
              <a:rPr lang="en-US" altLang="en-US" dirty="0">
                <a:solidFill>
                  <a:srgbClr val="000000"/>
                </a:solidFill>
              </a:rPr>
              <a:t>It is very useful to pass file stream objects to functions</a:t>
            </a:r>
          </a:p>
          <a:p>
            <a:pPr>
              <a:spcBef>
                <a:spcPts val="600"/>
              </a:spcBef>
            </a:pPr>
            <a:r>
              <a:rPr lang="en-US" altLang="en-US" dirty="0">
                <a:solidFill>
                  <a:srgbClr val="000000"/>
                </a:solidFill>
              </a:rPr>
              <a:t>Be sure to always pass file stream objects by reference</a:t>
            </a:r>
          </a:p>
          <a:p>
            <a:pPr>
              <a:spcBef>
                <a:spcPts val="600"/>
              </a:spcBef>
            </a:pPr>
            <a:r>
              <a:rPr lang="en-US" altLang="en-US" dirty="0">
                <a:solidFill>
                  <a:srgbClr val="000000"/>
                </a:solidFill>
              </a:rPr>
              <a:t>The </a:t>
            </a:r>
            <a:r>
              <a:rPr lang="en-US" altLang="en-US" dirty="0" err="1">
                <a:solidFill>
                  <a:srgbClr val="000000"/>
                </a:solidFill>
                <a:latin typeface="Courier New" panose="02070309020205020404" pitchFamily="49" charset="0"/>
                <a:cs typeface="Courier New" panose="02070309020205020404" pitchFamily="49" charset="0"/>
              </a:rPr>
              <a:t>openFile</a:t>
            </a:r>
            <a:r>
              <a:rPr lang="en-US" altLang="en-US" dirty="0">
                <a:solidFill>
                  <a:srgbClr val="000000"/>
                </a:solidFill>
              </a:rPr>
              <a:t> function shown below uses an </a:t>
            </a:r>
            <a:r>
              <a:rPr lang="en-US" altLang="en-US" dirty="0" err="1">
                <a:solidFill>
                  <a:srgbClr val="000000"/>
                </a:solidFill>
                <a:latin typeface="Courier New" panose="02070309020205020404" pitchFamily="49" charset="0"/>
                <a:cs typeface="Courier New" panose="02070309020205020404" pitchFamily="49" charset="0"/>
              </a:rPr>
              <a:t>fstream</a:t>
            </a:r>
            <a:r>
              <a:rPr lang="en-US" altLang="en-US" dirty="0">
                <a:solidFill>
                  <a:srgbClr val="000000"/>
                </a:solidFill>
              </a:rPr>
              <a:t> reference object parameter:</a:t>
            </a:r>
          </a:p>
        </p:txBody>
      </p:sp>
      <p:sp>
        <p:nvSpPr>
          <p:cNvPr id="4" name="Slide Number Placeholder 3">
            <a:extLst>
              <a:ext uri="{FF2B5EF4-FFF2-40B4-BE49-F238E27FC236}">
                <a16:creationId xmlns:a16="http://schemas.microsoft.com/office/drawing/2014/main" id="{D1CF0452-0483-0683-B7AF-0BA25F33ED98}"/>
              </a:ext>
            </a:extLst>
          </p:cNvPr>
          <p:cNvSpPr>
            <a:spLocks noGrp="1"/>
          </p:cNvSpPr>
          <p:nvPr>
            <p:ph type="sldNum" sz="quarter" idx="10"/>
          </p:nvPr>
        </p:nvSpPr>
        <p:spPr/>
        <p:txBody>
          <a:bodyPr/>
          <a:lstStyle/>
          <a:p>
            <a:fld id="{8AC93FA1-62F1-4B1B-BC8E-716B6DCBCC4F}" type="slidenum">
              <a:rPr lang="en-US" altLang="en-US" smtClean="0"/>
              <a:pPr/>
              <a:t>17</a:t>
            </a:fld>
            <a:endParaRPr lang="en-US" altLang="en-US" dirty="0"/>
          </a:p>
        </p:txBody>
      </p:sp>
      <p:pic>
        <p:nvPicPr>
          <p:cNvPr id="6" name="Picture 5">
            <a:extLst>
              <a:ext uri="{FF2B5EF4-FFF2-40B4-BE49-F238E27FC236}">
                <a16:creationId xmlns:a16="http://schemas.microsoft.com/office/drawing/2014/main" id="{50C03BA9-9B69-B62E-BCA8-A346890F8DE5}"/>
              </a:ext>
            </a:extLst>
          </p:cNvPr>
          <p:cNvPicPr>
            <a:picLocks noChangeAspect="1"/>
          </p:cNvPicPr>
          <p:nvPr/>
        </p:nvPicPr>
        <p:blipFill>
          <a:blip r:embed="rId2"/>
          <a:stretch>
            <a:fillRect/>
          </a:stretch>
        </p:blipFill>
        <p:spPr>
          <a:xfrm>
            <a:off x="4038603" y="3108960"/>
            <a:ext cx="4886114" cy="3749040"/>
          </a:xfrm>
          <a:prstGeom prst="rect">
            <a:avLst/>
          </a:prstGeom>
        </p:spPr>
      </p:pic>
    </p:spTree>
    <p:extLst>
      <p:ext uri="{BB962C8B-B14F-4D97-AF65-F5344CB8AC3E}">
        <p14:creationId xmlns:p14="http://schemas.microsoft.com/office/powerpoint/2010/main" val="379791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108830" cy="260200"/>
          </a:xfrm>
        </p:spPr>
        <p:txBody>
          <a:bodyPr/>
          <a:lstStyle/>
          <a:p>
            <a:r>
              <a:rPr lang="en-US" dirty="0"/>
              <a:t>   </a:t>
            </a:r>
          </a:p>
        </p:txBody>
      </p:sp>
      <p:pic>
        <p:nvPicPr>
          <p:cNvPr id="30722" name="Picture 1" descr="The screenshot shows the program that demonstrates how the file stream objects may be passed by reference to functions. The main statement declares the functions openFileIn (fstream ampersand, string) and showContents (fstream ampersand). The fstream dataFile is displayed under the main function. The if-else statement opens the file and reads the data. If the file cannot be opened it displays the output. &#10;"/>
          <p:cNvPicPr>
            <a:picLocks noChangeAspect="1" noChangeArrowheads="1"/>
          </p:cNvPicPr>
          <p:nvPr/>
        </p:nvPicPr>
        <p:blipFill rotWithShape="1">
          <a:blip r:embed="rId2">
            <a:extLst>
              <a:ext uri="{28A0092B-C50C-407E-A947-70E740481C1C}">
                <a14:useLocalDpi xmlns:a14="http://schemas.microsoft.com/office/drawing/2010/main" val="0"/>
              </a:ext>
            </a:extLst>
          </a:blip>
          <a:srcRect t="7407"/>
          <a:stretch/>
        </p:blipFill>
        <p:spPr bwMode="auto">
          <a:xfrm>
            <a:off x="2935834" y="1005840"/>
            <a:ext cx="6320333"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31B5EAE-C5BB-FD1F-6FE1-45D4FC26C018}"/>
              </a:ext>
            </a:extLst>
          </p:cNvPr>
          <p:cNvSpPr>
            <a:spLocks noGrp="1"/>
          </p:cNvSpPr>
          <p:nvPr>
            <p:ph type="sldNum" sz="quarter" idx="10"/>
          </p:nvPr>
        </p:nvSpPr>
        <p:spPr/>
        <p:txBody>
          <a:bodyPr/>
          <a:lstStyle/>
          <a:p>
            <a:fld id="{5A17578E-51CF-4F9B-B13A-C565A50D5340}" type="slidenum">
              <a:rPr lang="en-US" altLang="en-US" smtClean="0"/>
              <a:pPr/>
              <a:t>18</a:t>
            </a:fld>
            <a:endParaRPr lang="en-US" altLang="en-US" dirty="0"/>
          </a:p>
        </p:txBody>
      </p:sp>
      <p:sp>
        <p:nvSpPr>
          <p:cNvPr id="4" name="Title 1">
            <a:extLst>
              <a:ext uri="{FF2B5EF4-FFF2-40B4-BE49-F238E27FC236}">
                <a16:creationId xmlns:a16="http://schemas.microsoft.com/office/drawing/2014/main" id="{012D46BA-7FEA-93DC-775A-2FC3F3F52D6B}"/>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altLang="en-US" sz="4600" kern="0" dirty="0"/>
              <a:t>Passing</a:t>
            </a:r>
            <a:r>
              <a:rPr lang="en-US" altLang="en-US" kern="0" dirty="0"/>
              <a:t> File Stream Objects to Functions</a:t>
            </a:r>
          </a:p>
          <a:p>
            <a:r>
              <a:rPr kumimoji="0" lang="en-US" altLang="en-US" sz="1800" b="1" i="0" u="none" strike="noStrike" kern="0" cap="none" spc="0" normalizeH="0" baseline="0" noProof="0" dirty="0">
                <a:ln>
                  <a:noFill/>
                </a:ln>
                <a:solidFill>
                  <a:srgbClr val="000000"/>
                </a:solidFill>
                <a:effectLst/>
                <a:uLnTx/>
                <a:uFillTx/>
                <a:latin typeface="Arial"/>
                <a:ea typeface="+mn-ea"/>
                <a:cs typeface="Arial"/>
              </a:rPr>
              <a:t>(2 of 4)</a:t>
            </a:r>
            <a:endParaRPr lang="en-US" kern="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55479" cy="260200"/>
          </a:xfrm>
        </p:spPr>
        <p:txBody>
          <a:bodyPr/>
          <a:lstStyle/>
          <a:p>
            <a:r>
              <a:rPr lang="en-US" dirty="0"/>
              <a:t>    </a:t>
            </a:r>
          </a:p>
        </p:txBody>
      </p:sp>
      <p:pic>
        <p:nvPicPr>
          <p:cNvPr id="31746" name="Picture 1" descr="The screenshot shows the program that demonstrates how the file stream objects may be passed by reference to functions. The main statement declares the functions openFileIn (fstream ampersand, string) and showContents (fstream ampersand). The fstream dataFile is displayed under the main function. The if-else statement opens the file and reads the data. If the file cannot be opened it displays the output. The function openFileIn accepts a reference to an fstream object as an argument. The file is opened for input. The function returns true upon success, false upon failure. The function showContents accepts an fstream reference as its argument. it uses a loop to read each name from the file and displays it on the screen using a while loo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077" y="1005840"/>
            <a:ext cx="5927846" cy="58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05C56E6-E088-3626-7B8B-C8C4BA1BB0BE}"/>
              </a:ext>
            </a:extLst>
          </p:cNvPr>
          <p:cNvSpPr>
            <a:spLocks noGrp="1"/>
          </p:cNvSpPr>
          <p:nvPr>
            <p:ph type="sldNum" sz="quarter" idx="10"/>
          </p:nvPr>
        </p:nvSpPr>
        <p:spPr/>
        <p:txBody>
          <a:bodyPr/>
          <a:lstStyle/>
          <a:p>
            <a:fld id="{5A17578E-51CF-4F9B-B13A-C565A50D5340}" type="slidenum">
              <a:rPr lang="en-US" altLang="en-US" smtClean="0"/>
              <a:pPr/>
              <a:t>19</a:t>
            </a:fld>
            <a:endParaRPr lang="en-US" altLang="en-US" dirty="0"/>
          </a:p>
        </p:txBody>
      </p:sp>
      <p:sp>
        <p:nvSpPr>
          <p:cNvPr id="4" name="Title 1">
            <a:extLst>
              <a:ext uri="{FF2B5EF4-FFF2-40B4-BE49-F238E27FC236}">
                <a16:creationId xmlns:a16="http://schemas.microsoft.com/office/drawing/2014/main" id="{E3C2AAEF-D270-7C43-00FC-A082DF33E94C}"/>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altLang="en-US" sz="4600" kern="0" dirty="0"/>
              <a:t>Passing</a:t>
            </a:r>
            <a:r>
              <a:rPr lang="en-US" altLang="en-US" kern="0" dirty="0"/>
              <a:t> File Stream Objects to Functions</a:t>
            </a:r>
            <a:r>
              <a:rPr kumimoji="0" lang="en-US" sz="1800" b="1" i="0" u="none" strike="noStrike" kern="0" cap="none" spc="0" normalizeH="0" baseline="0" noProof="0" dirty="0">
                <a:ln>
                  <a:noFill/>
                </a:ln>
                <a:solidFill>
                  <a:srgbClr val="000000"/>
                </a:solidFill>
                <a:effectLst/>
                <a:uLnTx/>
                <a:uFillTx/>
                <a:latin typeface="Arial"/>
                <a:ea typeface="+mj-ea"/>
                <a:cs typeface="Arial"/>
              </a:rPr>
              <a:t> </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(3 of 4)</a:t>
            </a:r>
            <a:endParaRPr lang="en-US" kern="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Operations</a:t>
            </a:r>
            <a:endParaRPr lang="en-US" dirty="0"/>
          </a:p>
        </p:txBody>
      </p:sp>
      <p:sp>
        <p:nvSpPr>
          <p:cNvPr id="3" name="Content Placeholder 2"/>
          <p:cNvSpPr>
            <a:spLocks noGrp="1"/>
          </p:cNvSpPr>
          <p:nvPr>
            <p:ph idx="1"/>
          </p:nvPr>
        </p:nvSpPr>
        <p:spPr/>
        <p:txBody>
          <a:bodyPr/>
          <a:lstStyle/>
          <a:p>
            <a:pPr>
              <a:lnSpc>
                <a:spcPct val="90000"/>
              </a:lnSpc>
            </a:pPr>
            <a:r>
              <a:rPr lang="en-US" altLang="en-US" b="1" dirty="0">
                <a:solidFill>
                  <a:srgbClr val="000000"/>
                </a:solidFill>
              </a:rPr>
              <a:t>File</a:t>
            </a:r>
            <a:r>
              <a:rPr lang="en-US" altLang="en-US" dirty="0">
                <a:solidFill>
                  <a:srgbClr val="000000"/>
                </a:solidFill>
              </a:rPr>
              <a:t> is a set of data stored on a computer’s storage media, often on a disk drive. Data can be saved to files and then later reused.</a:t>
            </a:r>
          </a:p>
          <a:p>
            <a:pPr>
              <a:lnSpc>
                <a:spcPct val="90000"/>
              </a:lnSpc>
            </a:pPr>
            <a:r>
              <a:rPr lang="en-US" altLang="en-US" dirty="0">
                <a:solidFill>
                  <a:srgbClr val="000000"/>
                </a:solidFill>
              </a:rPr>
              <a:t>Almost all real-world programs use files to store and retrieve data. Programs can read from, write to files</a:t>
            </a:r>
          </a:p>
          <a:p>
            <a:pPr>
              <a:lnSpc>
                <a:spcPct val="90000"/>
              </a:lnSpc>
            </a:pPr>
            <a:r>
              <a:rPr lang="en-US" altLang="en-US" dirty="0">
                <a:solidFill>
                  <a:srgbClr val="000000"/>
                </a:solidFill>
              </a:rPr>
              <a:t>Files processing is used in many applications:</a:t>
            </a:r>
          </a:p>
          <a:p>
            <a:pPr lvl="1">
              <a:lnSpc>
                <a:spcPct val="90000"/>
              </a:lnSpc>
            </a:pPr>
            <a:r>
              <a:rPr lang="en-US" altLang="en-US" dirty="0">
                <a:solidFill>
                  <a:srgbClr val="000000"/>
                </a:solidFill>
              </a:rPr>
              <a:t>Word processing</a:t>
            </a:r>
          </a:p>
          <a:p>
            <a:pPr lvl="1">
              <a:lnSpc>
                <a:spcPct val="90000"/>
              </a:lnSpc>
            </a:pPr>
            <a:r>
              <a:rPr lang="en-US" altLang="en-US" dirty="0">
                <a:solidFill>
                  <a:srgbClr val="000000"/>
                </a:solidFill>
              </a:rPr>
              <a:t>Databases</a:t>
            </a:r>
          </a:p>
          <a:p>
            <a:pPr lvl="1">
              <a:lnSpc>
                <a:spcPct val="90000"/>
              </a:lnSpc>
            </a:pPr>
            <a:r>
              <a:rPr lang="en-US" altLang="en-US" dirty="0">
                <a:solidFill>
                  <a:srgbClr val="000000"/>
                </a:solidFill>
              </a:rPr>
              <a:t>Spreadsheets</a:t>
            </a:r>
          </a:p>
          <a:p>
            <a:pPr lvl="1">
              <a:lnSpc>
                <a:spcPct val="90000"/>
              </a:lnSpc>
            </a:pPr>
            <a:r>
              <a:rPr lang="en-US" altLang="en-US" dirty="0">
                <a:solidFill>
                  <a:srgbClr val="000000"/>
                </a:solidFill>
              </a:rPr>
              <a:t>Compilers</a:t>
            </a:r>
          </a:p>
        </p:txBody>
      </p:sp>
      <p:sp>
        <p:nvSpPr>
          <p:cNvPr id="4" name="Slide Number Placeholder 3">
            <a:extLst>
              <a:ext uri="{FF2B5EF4-FFF2-40B4-BE49-F238E27FC236}">
                <a16:creationId xmlns:a16="http://schemas.microsoft.com/office/drawing/2014/main" id="{527B5FD5-0026-CC71-4DD6-151FBAAE5F17}"/>
              </a:ext>
            </a:extLst>
          </p:cNvPr>
          <p:cNvSpPr>
            <a:spLocks noGrp="1"/>
          </p:cNvSpPr>
          <p:nvPr>
            <p:ph type="sldNum" sz="quarter" idx="10"/>
          </p:nvPr>
        </p:nvSpPr>
        <p:spPr/>
        <p:txBody>
          <a:bodyPr/>
          <a:lstStyle/>
          <a:p>
            <a:fld id="{8AC93FA1-62F1-4B1B-BC8E-716B6DCBCC4F}" type="slidenum">
              <a:rPr lang="en-US" altLang="en-US" smtClean="0"/>
              <a:pPr/>
              <a:t>2</a:t>
            </a:fld>
            <a:endParaRPr lang="en-US" altLang="en-US" dirty="0"/>
          </a:p>
        </p:txBody>
      </p:sp>
    </p:spTree>
    <p:extLst>
      <p:ext uri="{BB962C8B-B14F-4D97-AF65-F5344CB8AC3E}">
        <p14:creationId xmlns:p14="http://schemas.microsoft.com/office/powerpoint/2010/main" val="77235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BBA1E276-A777-660F-BAFB-03A998F2055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a:spcBef>
                <a:spcPts val="1200"/>
              </a:spcBef>
            </a:pPr>
            <a:r>
              <a:rPr lang="en-US" dirty="0"/>
              <a:t>The internal state of file stream objects changes with most every operation.</a:t>
            </a:r>
          </a:p>
          <a:p>
            <a:r>
              <a:rPr lang="en-US" dirty="0"/>
              <a:t>File stream objects should always be passed to functions by reference to ensure internal consistency.</a:t>
            </a:r>
          </a:p>
          <a:p>
            <a:endParaRPr lang="en-US" dirty="0"/>
          </a:p>
        </p:txBody>
      </p:sp>
      <p:sp>
        <p:nvSpPr>
          <p:cNvPr id="3" name="Slide Number Placeholder 2">
            <a:extLst>
              <a:ext uri="{FF2B5EF4-FFF2-40B4-BE49-F238E27FC236}">
                <a16:creationId xmlns:a16="http://schemas.microsoft.com/office/drawing/2014/main" id="{CE995AB3-0247-ABCF-B8C6-622FA5FDE0A4}"/>
              </a:ext>
            </a:extLst>
          </p:cNvPr>
          <p:cNvSpPr>
            <a:spLocks noGrp="1"/>
          </p:cNvSpPr>
          <p:nvPr>
            <p:ph type="sldNum" sz="quarter" idx="10"/>
          </p:nvPr>
        </p:nvSpPr>
        <p:spPr/>
        <p:txBody>
          <a:bodyPr/>
          <a:lstStyle/>
          <a:p>
            <a:fld id="{5A17578E-51CF-4F9B-B13A-C565A50D5340}" type="slidenum">
              <a:rPr lang="en-US" altLang="en-US" smtClean="0"/>
              <a:pPr/>
              <a:t>20</a:t>
            </a:fld>
            <a:endParaRPr lang="en-US" altLang="en-US" dirty="0"/>
          </a:p>
        </p:txBody>
      </p:sp>
      <p:pic>
        <p:nvPicPr>
          <p:cNvPr id="32770" name="Picture 1" descr="The program output displays how the file stream objects may be passed by reference to functions. The output reads, &quot;File opened successfully. Now reading data from the file. Jones, Smith, Willis, Davis, space, and Don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188720"/>
            <a:ext cx="80581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839E49D5-CD37-8C3E-06FF-A940A4251941}"/>
              </a:ext>
            </a:extLst>
          </p:cNvPr>
          <p:cNvSpPr txBox="1">
            <a:spLocks/>
          </p:cNvSpPr>
          <p:nvPr/>
        </p:nvSpPr>
        <p:spPr bwMode="auto">
          <a:xfrm>
            <a:off x="3048" y="0"/>
            <a:ext cx="1218895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altLang="en-US" sz="4600" kern="0" dirty="0"/>
              <a:t>Passing</a:t>
            </a:r>
            <a:r>
              <a:rPr lang="en-US" altLang="en-US" kern="0" dirty="0"/>
              <a:t> File Stream Objects to Functions</a:t>
            </a:r>
          </a:p>
          <a:p>
            <a:r>
              <a:rPr kumimoji="0" lang="en-US" altLang="en-US" sz="1800" b="1" i="0" u="none" strike="noStrike" kern="0" cap="none" spc="0" normalizeH="0" baseline="0" noProof="0" dirty="0">
                <a:ln>
                  <a:noFill/>
                </a:ln>
                <a:solidFill>
                  <a:srgbClr val="000000"/>
                </a:solidFill>
                <a:effectLst/>
                <a:uLnTx/>
                <a:uFillTx/>
                <a:latin typeface="Arial"/>
                <a:ea typeface="+mn-ea"/>
                <a:cs typeface="Arial"/>
              </a:rPr>
              <a:t>(4 of 4)</a:t>
            </a:r>
            <a:endParaRPr lang="en-US" kern="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Detailed Error Testing</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All stream objects have error state bits that indicate the condition of the stream. All stream objects contain a set of bits that act as flags.</a:t>
            </a:r>
          </a:p>
          <a:p>
            <a:pPr>
              <a:lnSpc>
                <a:spcPct val="90000"/>
              </a:lnSpc>
            </a:pPr>
            <a:r>
              <a:rPr lang="en-US" altLang="en-US" sz="2800" dirty="0">
                <a:solidFill>
                  <a:srgbClr val="000000"/>
                </a:solidFill>
              </a:rPr>
              <a:t>Developer can examine error state bits to determine stream status</a:t>
            </a:r>
          </a:p>
          <a:p>
            <a:pPr>
              <a:lnSpc>
                <a:spcPct val="90000"/>
              </a:lnSpc>
            </a:pPr>
            <a:r>
              <a:rPr lang="en-US" altLang="en-US" sz="2800" dirty="0">
                <a:solidFill>
                  <a:srgbClr val="000000"/>
                </a:solidFill>
              </a:rPr>
              <a:t>Table-4 lists stream bits. These bits can be tested/cleared by stream member functions listed in Table-5:</a:t>
            </a:r>
          </a:p>
          <a:p>
            <a:pPr>
              <a:lnSpc>
                <a:spcPct val="90000"/>
              </a:lnSpc>
            </a:pPr>
            <a:r>
              <a:rPr lang="en-US" altLang="en-US" sz="2800" dirty="0">
                <a:solidFill>
                  <a:srgbClr val="000000"/>
                </a:solidFill>
              </a:rPr>
              <a:t>Table-4: Stream Bits</a:t>
            </a:r>
          </a:p>
        </p:txBody>
      </p:sp>
      <p:sp>
        <p:nvSpPr>
          <p:cNvPr id="4" name="Slide Number Placeholder 3">
            <a:extLst>
              <a:ext uri="{FF2B5EF4-FFF2-40B4-BE49-F238E27FC236}">
                <a16:creationId xmlns:a16="http://schemas.microsoft.com/office/drawing/2014/main" id="{40CE67DB-2A00-F494-FC2C-F727AC710909}"/>
              </a:ext>
            </a:extLst>
          </p:cNvPr>
          <p:cNvSpPr>
            <a:spLocks noGrp="1"/>
          </p:cNvSpPr>
          <p:nvPr>
            <p:ph type="sldNum" sz="quarter" idx="10"/>
          </p:nvPr>
        </p:nvSpPr>
        <p:spPr/>
        <p:txBody>
          <a:bodyPr/>
          <a:lstStyle/>
          <a:p>
            <a:fld id="{8AC93FA1-62F1-4B1B-BC8E-716B6DCBCC4F}" type="slidenum">
              <a:rPr lang="en-US" altLang="en-US" smtClean="0"/>
              <a:pPr/>
              <a:t>21</a:t>
            </a:fld>
            <a:endParaRPr lang="en-US" altLang="en-US" dirty="0"/>
          </a:p>
        </p:txBody>
      </p:sp>
      <p:graphicFrame>
        <p:nvGraphicFramePr>
          <p:cNvPr id="5" name="Table 4" descr="The table shows the error stream bits and their definitions. ios: : eofbit- set when end of file detected; ios: : failbit- set when operation failed; ios: :hardfail- set when error occurred and no recovery; ios: :badbit - set when invalid operation attempted; ios: :goodbit - set when no other bits are set.&#10;"/>
          <p:cNvGraphicFramePr>
            <a:graphicFrameLocks noGrp="1"/>
          </p:cNvGraphicFramePr>
          <p:nvPr>
            <p:extLst>
              <p:ext uri="{D42A27DB-BD31-4B8C-83A1-F6EECF244321}">
                <p14:modId xmlns:p14="http://schemas.microsoft.com/office/powerpoint/2010/main" val="2926854848"/>
              </p:ext>
            </p:extLst>
          </p:nvPr>
        </p:nvGraphicFramePr>
        <p:xfrm>
          <a:off x="609600" y="3762921"/>
          <a:ext cx="11211243" cy="2795589"/>
        </p:xfrm>
        <a:graphic>
          <a:graphicData uri="http://schemas.openxmlformats.org/drawingml/2006/table">
            <a:tbl>
              <a:tblPr firstRow="1" firstCol="1">
                <a:tableStyleId>{B301B821-A1FF-4177-AEE7-76D212191A09}</a:tableStyleId>
              </a:tblPr>
              <a:tblGrid>
                <a:gridCol w="2341563">
                  <a:extLst>
                    <a:ext uri="{9D8B030D-6E8A-4147-A177-3AD203B41FA5}">
                      <a16:colId xmlns:a16="http://schemas.microsoft.com/office/drawing/2014/main" val="20000"/>
                    </a:ext>
                  </a:extLst>
                </a:gridCol>
                <a:gridCol w="8869680">
                  <a:extLst>
                    <a:ext uri="{9D8B030D-6E8A-4147-A177-3AD203B41FA5}">
                      <a16:colId xmlns:a16="http://schemas.microsoft.com/office/drawing/2014/main" val="20001"/>
                    </a:ext>
                  </a:extLst>
                </a:gridCol>
              </a:tblGrid>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Bit</a:t>
                      </a:r>
                      <a:endParaRPr kumimoji="0" lang="en-US" sz="24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Description</a:t>
                      </a:r>
                      <a:endParaRPr kumimoji="0" lang="en-US" sz="24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71770215"/>
                  </a:ext>
                </a:extLst>
              </a:tr>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ios::eofbit</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set when end of an input file stream is detected</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ios::failbit</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set when an attempted operation failed</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ios::hardfail</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set when an error occurred and no recovery</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ios::badbit</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set when an invalid operation attempted</a:t>
                      </a:r>
                      <a:endParaRPr kumimoji="0" lang="en-US" sz="22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normalizeH="0" baseline="0" dirty="0">
                          <a:ln>
                            <a:noFill/>
                          </a:ln>
                          <a:solidFill>
                            <a:schemeClr val="tx1"/>
                          </a:solidFill>
                          <a:effectLst/>
                        </a:rPr>
                        <a:t>ios::goodbit</a:t>
                      </a:r>
                      <a:endParaRPr kumimoji="0" lang="en-US" sz="22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u="none" strike="noStrike" cap="none" spc="-50" normalizeH="0" baseline="0" dirty="0">
                          <a:ln>
                            <a:noFill/>
                          </a:ln>
                          <a:solidFill>
                            <a:schemeClr val="tx1"/>
                          </a:solidFill>
                          <a:effectLst/>
                        </a:rPr>
                        <a:t>set when no other bits are set. Indicates the stream is in good condition.</a:t>
                      </a:r>
                      <a:endParaRPr kumimoji="0" lang="en-US" sz="2200" b="0" i="0" u="none" strike="noStrike" cap="none" spc="-50"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139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Member Functions / Flags</a:t>
            </a:r>
            <a:r>
              <a:rPr kumimoji="0" lang="en-US" sz="1800" b="1" i="0" u="none" strike="noStrike" kern="0" cap="none" spc="0" normalizeH="0" baseline="0" noProof="0" dirty="0">
                <a:ln>
                  <a:noFill/>
                </a:ln>
                <a:solidFill>
                  <a:srgbClr val="000000"/>
                </a:solidFill>
                <a:effectLst/>
                <a:uLnTx/>
                <a:uFillTx/>
                <a:latin typeface="Arial"/>
                <a:ea typeface="+mj-ea"/>
                <a:cs typeface="Arial"/>
              </a:rPr>
              <a:t> </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(1 of 2)</a:t>
            </a:r>
            <a:endParaRPr lang="en-US" dirty="0"/>
          </a:p>
        </p:txBody>
      </p:sp>
      <p:sp>
        <p:nvSpPr>
          <p:cNvPr id="4" name="Content Placeholder 3">
            <a:extLst>
              <a:ext uri="{FF2B5EF4-FFF2-40B4-BE49-F238E27FC236}">
                <a16:creationId xmlns:a16="http://schemas.microsoft.com/office/drawing/2014/main" id="{94573552-6A76-D4BD-2F2E-2A6756CC52FD}"/>
              </a:ext>
            </a:extLst>
          </p:cNvPr>
          <p:cNvSpPr>
            <a:spLocks noGrp="1"/>
          </p:cNvSpPr>
          <p:nvPr>
            <p:ph idx="1"/>
          </p:nvPr>
        </p:nvSpPr>
        <p:spPr/>
        <p:txBody>
          <a:bodyPr/>
          <a:lstStyle/>
          <a:p>
            <a:r>
              <a:rPr lang="en-US" b="1" dirty="0"/>
              <a:t>Table-5: Functions to Test the State of Stream Bits</a:t>
            </a:r>
          </a:p>
        </p:txBody>
      </p:sp>
      <p:sp>
        <p:nvSpPr>
          <p:cNvPr id="3" name="Slide Number Placeholder 2">
            <a:extLst>
              <a:ext uri="{FF2B5EF4-FFF2-40B4-BE49-F238E27FC236}">
                <a16:creationId xmlns:a16="http://schemas.microsoft.com/office/drawing/2014/main" id="{FB154757-1F8D-7047-9FCD-1361FE9579FE}"/>
              </a:ext>
            </a:extLst>
          </p:cNvPr>
          <p:cNvSpPr>
            <a:spLocks noGrp="1"/>
          </p:cNvSpPr>
          <p:nvPr>
            <p:ph type="sldNum" sz="quarter" idx="10"/>
          </p:nvPr>
        </p:nvSpPr>
        <p:spPr/>
        <p:txBody>
          <a:bodyPr/>
          <a:lstStyle/>
          <a:p>
            <a:fld id="{8AC93FA1-62F1-4B1B-BC8E-716B6DCBCC4F}" type="slidenum">
              <a:rPr lang="en-US" altLang="en-US" smtClean="0"/>
              <a:pPr/>
              <a:t>22</a:t>
            </a:fld>
            <a:endParaRPr lang="en-US" altLang="en-US" dirty="0"/>
          </a:p>
        </p:txBody>
      </p:sp>
      <p:graphicFrame>
        <p:nvGraphicFramePr>
          <p:cNvPr id="5" name="Table 4" descr="The table displays the member functions or flags: Eof ( ) - true if eofbit set, false otherwise; fail ( ) - true if failbit or hardfail set, false otherwise; bad ( ) - true if badbit set, false otherwise; good ( ) - true if goodbit set, false otherwise; clear ( ) -clear all flags (no arguments), or clear a specific flag.&#10;"/>
          <p:cNvGraphicFramePr>
            <a:graphicFrameLocks noGrp="1"/>
          </p:cNvGraphicFramePr>
          <p:nvPr>
            <p:extLst>
              <p:ext uri="{D42A27DB-BD31-4B8C-83A1-F6EECF244321}">
                <p14:modId xmlns:p14="http://schemas.microsoft.com/office/powerpoint/2010/main" val="2011481260"/>
              </p:ext>
            </p:extLst>
          </p:nvPr>
        </p:nvGraphicFramePr>
        <p:xfrm>
          <a:off x="990600" y="1676400"/>
          <a:ext cx="9343073" cy="2743200"/>
        </p:xfrm>
        <a:graphic>
          <a:graphicData uri="http://schemas.openxmlformats.org/drawingml/2006/table">
            <a:tbl>
              <a:tblPr firstRow="1" firstCol="1">
                <a:tableStyleId>{B301B821-A1FF-4177-AEE7-76D212191A09}</a:tableStyleId>
              </a:tblPr>
              <a:tblGrid>
                <a:gridCol w="1662113">
                  <a:extLst>
                    <a:ext uri="{9D8B030D-6E8A-4147-A177-3AD203B41FA5}">
                      <a16:colId xmlns:a16="http://schemas.microsoft.com/office/drawing/2014/main" val="20000"/>
                    </a:ext>
                  </a:extLst>
                </a:gridCol>
                <a:gridCol w="768096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Function</a:t>
                      </a:r>
                      <a:endParaRPr kumimoji="0" lang="en-US" sz="24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a:ln>
                            <a:noFill/>
                          </a:ln>
                          <a:solidFill>
                            <a:schemeClr val="tx1"/>
                          </a:solidFill>
                          <a:effectLst/>
                        </a:rPr>
                        <a:t>Description</a:t>
                      </a:r>
                      <a:endParaRPr kumimoji="0" lang="en-US" sz="24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219823826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eof()</a:t>
                      </a:r>
                      <a:endParaRPr kumimoji="0" lang="en-US" sz="24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true if eofbit set, false otherwise</a:t>
                      </a:r>
                      <a:endParaRPr kumimoji="0" lang="en-US" sz="2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fail()</a:t>
                      </a:r>
                      <a:endParaRPr kumimoji="0" lang="en-US" sz="24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true if failbit or hardfail set, false otherwise</a:t>
                      </a:r>
                      <a:endParaRPr kumimoji="0" lang="en-US" sz="2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bad()</a:t>
                      </a:r>
                      <a:endParaRPr kumimoji="0" lang="en-US" sz="24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true if badbit set, false otherwise</a:t>
                      </a:r>
                      <a:endParaRPr kumimoji="0" lang="en-US" sz="2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good()</a:t>
                      </a:r>
                      <a:endParaRPr kumimoji="0" lang="en-US" sz="24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true if goodbit set, false otherwise</a:t>
                      </a:r>
                      <a:endParaRPr kumimoji="0" lang="en-US" sz="2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clear()</a:t>
                      </a:r>
                      <a:endParaRPr kumimoji="0" lang="en-US" sz="2400" b="0" i="0" u="none" strike="noStrike" cap="none" normalizeH="0" baseline="0" dirty="0">
                        <a:ln>
                          <a:noFill/>
                        </a:ln>
                        <a:solidFill>
                          <a:schemeClr val="tx1"/>
                        </a:solidFill>
                        <a:effectLst/>
                        <a:latin typeface="Courier New" pitchFamily="112"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clear all flags (no arguments), or clear a specific flag</a:t>
                      </a:r>
                      <a:endParaRPr kumimoji="0" lang="en-US" sz="2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93836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Member Functions / Flags</a:t>
            </a:r>
            <a:r>
              <a:rPr lang="en-US" sz="1800" kern="0" dirty="0"/>
              <a:t> </a:t>
            </a:r>
            <a:r>
              <a:rPr lang="en-US" altLang="en-US" sz="1800" dirty="0"/>
              <a:t>(2 of 2)</a:t>
            </a:r>
            <a:endParaRPr lang="en-US" dirty="0"/>
          </a:p>
        </p:txBody>
      </p:sp>
      <p:sp>
        <p:nvSpPr>
          <p:cNvPr id="4" name="Content Placeholder 3">
            <a:extLst>
              <a:ext uri="{FF2B5EF4-FFF2-40B4-BE49-F238E27FC236}">
                <a16:creationId xmlns:a16="http://schemas.microsoft.com/office/drawing/2014/main" id="{94573552-6A76-D4BD-2F2E-2A6756CC52FD}"/>
              </a:ext>
            </a:extLst>
          </p:cNvPr>
          <p:cNvSpPr>
            <a:spLocks noGrp="1"/>
          </p:cNvSpPr>
          <p:nvPr>
            <p:ph idx="1"/>
          </p:nvPr>
        </p:nvSpPr>
        <p:spPr/>
        <p:txBody>
          <a:bodyPr/>
          <a:lstStyle/>
          <a:p>
            <a:r>
              <a:rPr lang="en-US" dirty="0"/>
              <a:t>The function </a:t>
            </a:r>
            <a:r>
              <a:rPr lang="en-US" dirty="0" err="1">
                <a:latin typeface="Courier New" panose="02070309020205020404" pitchFamily="49" charset="0"/>
                <a:cs typeface="Courier New" panose="02070309020205020404" pitchFamily="49" charset="0"/>
              </a:rPr>
              <a:t>showState</a:t>
            </a:r>
            <a:r>
              <a:rPr lang="en-US" dirty="0"/>
              <a:t>, accepts a file stream reference as its argument. It shows the state of the file by displaying the return values of the </a:t>
            </a:r>
            <a:r>
              <a:rPr lang="en-US" dirty="0" err="1">
                <a:latin typeface="Courier New" panose="02070309020205020404" pitchFamily="49" charset="0"/>
                <a:cs typeface="Courier New" panose="02070309020205020404" pitchFamily="49" charset="0"/>
              </a:rPr>
              <a:t>eof</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fail()</a:t>
            </a:r>
            <a:r>
              <a:rPr lang="en-US" dirty="0"/>
              <a:t>, </a:t>
            </a:r>
            <a:r>
              <a:rPr lang="en-US" dirty="0">
                <a:latin typeface="Courier New" panose="02070309020205020404" pitchFamily="49" charset="0"/>
                <a:cs typeface="Courier New" panose="02070309020205020404" pitchFamily="49" charset="0"/>
              </a:rPr>
              <a:t>bad()</a:t>
            </a:r>
            <a:r>
              <a:rPr lang="en-US" dirty="0"/>
              <a:t>, and </a:t>
            </a:r>
            <a:r>
              <a:rPr lang="en-US" dirty="0">
                <a:latin typeface="Courier New" panose="02070309020205020404" pitchFamily="49" charset="0"/>
                <a:cs typeface="Courier New" panose="02070309020205020404" pitchFamily="49" charset="0"/>
              </a:rPr>
              <a:t>good()</a:t>
            </a:r>
            <a:r>
              <a:rPr lang="en-US" dirty="0"/>
              <a:t> member functions.</a:t>
            </a:r>
          </a:p>
        </p:txBody>
      </p:sp>
      <p:sp>
        <p:nvSpPr>
          <p:cNvPr id="3" name="Slide Number Placeholder 2">
            <a:extLst>
              <a:ext uri="{FF2B5EF4-FFF2-40B4-BE49-F238E27FC236}">
                <a16:creationId xmlns:a16="http://schemas.microsoft.com/office/drawing/2014/main" id="{FB154757-1F8D-7047-9FCD-1361FE9579FE}"/>
              </a:ext>
            </a:extLst>
          </p:cNvPr>
          <p:cNvSpPr>
            <a:spLocks noGrp="1"/>
          </p:cNvSpPr>
          <p:nvPr>
            <p:ph type="sldNum" sz="quarter" idx="10"/>
          </p:nvPr>
        </p:nvSpPr>
        <p:spPr/>
        <p:txBody>
          <a:bodyPr/>
          <a:lstStyle/>
          <a:p>
            <a:fld id="{8AC93FA1-62F1-4B1B-BC8E-716B6DCBCC4F}" type="slidenum">
              <a:rPr lang="en-US" altLang="en-US" smtClean="0"/>
              <a:pPr/>
              <a:t>23</a:t>
            </a:fld>
            <a:endParaRPr lang="en-US" altLang="en-US" dirty="0"/>
          </a:p>
        </p:txBody>
      </p:sp>
      <p:pic>
        <p:nvPicPr>
          <p:cNvPr id="7" name="Picture 6">
            <a:extLst>
              <a:ext uri="{FF2B5EF4-FFF2-40B4-BE49-F238E27FC236}">
                <a16:creationId xmlns:a16="http://schemas.microsoft.com/office/drawing/2014/main" id="{084009D5-9008-8F00-BE09-F539BD200D37}"/>
              </a:ext>
            </a:extLst>
          </p:cNvPr>
          <p:cNvPicPr>
            <a:picLocks noChangeAspect="1"/>
          </p:cNvPicPr>
          <p:nvPr/>
        </p:nvPicPr>
        <p:blipFill>
          <a:blip r:embed="rId2"/>
          <a:stretch>
            <a:fillRect/>
          </a:stretch>
        </p:blipFill>
        <p:spPr>
          <a:xfrm>
            <a:off x="990596" y="2667000"/>
            <a:ext cx="7642485" cy="4206240"/>
          </a:xfrm>
          <a:prstGeom prst="rect">
            <a:avLst/>
          </a:prstGeom>
        </p:spPr>
      </p:pic>
    </p:spTree>
    <p:extLst>
      <p:ext uri="{BB962C8B-B14F-4D97-AF65-F5344CB8AC3E}">
        <p14:creationId xmlns:p14="http://schemas.microsoft.com/office/powerpoint/2010/main" val="353788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Member Functions for Reading and Writing Files</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File stream objects have member functions for more specialized file reading and writing</a:t>
            </a:r>
          </a:p>
          <a:p>
            <a:pPr>
              <a:lnSpc>
                <a:spcPct val="90000"/>
              </a:lnSpc>
            </a:pPr>
            <a:r>
              <a:rPr lang="en-US" altLang="en-US" dirty="0">
                <a:solidFill>
                  <a:srgbClr val="000000"/>
                </a:solidFill>
              </a:rPr>
              <a:t>Functions that may be used for input with whitespace, to perform single character I/O, or to return to the beginning of an input file</a:t>
            </a:r>
          </a:p>
          <a:p>
            <a:pPr>
              <a:lnSpc>
                <a:spcPct val="90000"/>
              </a:lnSpc>
            </a:pPr>
            <a:r>
              <a:rPr lang="en-US" altLang="en-US" dirty="0">
                <a:solidFill>
                  <a:srgbClr val="000000"/>
                </a:solidFill>
              </a:rPr>
              <a:t>Member functions:</a:t>
            </a:r>
          </a:p>
          <a:p>
            <a:pPr marL="740664" lvl="1" indent="0">
              <a:lnSpc>
                <a:spcPct val="90000"/>
              </a:lnSpc>
              <a:buNone/>
            </a:pPr>
            <a:r>
              <a:rPr lang="en-US" altLang="en-US" dirty="0">
                <a:solidFill>
                  <a:srgbClr val="000000"/>
                </a:solidFill>
                <a:latin typeface="Courier New" panose="02070309020205020404" pitchFamily="49" charset="0"/>
              </a:rPr>
              <a:t>getline</a:t>
            </a:r>
            <a:r>
              <a:rPr lang="en-US" altLang="en-US" dirty="0">
                <a:solidFill>
                  <a:srgbClr val="000000"/>
                </a:solidFill>
              </a:rPr>
              <a:t>: reads a “line” of data, including whitespace characters. </a:t>
            </a:r>
          </a:p>
          <a:p>
            <a:pPr marL="740664" lvl="1" indent="0">
              <a:lnSpc>
                <a:spcPct val="90000"/>
              </a:lnSpc>
              <a:buNone/>
            </a:pPr>
            <a:r>
              <a:rPr lang="en-US" altLang="en-US" dirty="0">
                <a:solidFill>
                  <a:srgbClr val="000000"/>
                </a:solidFill>
                <a:latin typeface="Courier New" panose="02070309020205020404" pitchFamily="49" charset="0"/>
              </a:rPr>
              <a:t>get</a:t>
            </a:r>
            <a:r>
              <a:rPr lang="en-US" altLang="en-US" dirty="0">
                <a:solidFill>
                  <a:srgbClr val="000000"/>
                </a:solidFill>
              </a:rPr>
              <a:t>: reads a single character</a:t>
            </a:r>
          </a:p>
          <a:p>
            <a:pPr marL="740664" lvl="1" indent="0">
              <a:lnSpc>
                <a:spcPct val="90000"/>
              </a:lnSpc>
              <a:buNone/>
            </a:pPr>
            <a:r>
              <a:rPr lang="en-US" altLang="en-US" dirty="0">
                <a:solidFill>
                  <a:srgbClr val="000000"/>
                </a:solidFill>
                <a:latin typeface="Courier New" panose="02070309020205020404" pitchFamily="49" charset="0"/>
              </a:rPr>
              <a:t>put</a:t>
            </a:r>
            <a:r>
              <a:rPr lang="en-US" altLang="en-US" dirty="0">
                <a:solidFill>
                  <a:srgbClr val="000000"/>
                </a:solidFill>
              </a:rPr>
              <a:t>: writes a single character</a:t>
            </a:r>
          </a:p>
        </p:txBody>
      </p:sp>
      <p:sp>
        <p:nvSpPr>
          <p:cNvPr id="4" name="Slide Number Placeholder 3">
            <a:extLst>
              <a:ext uri="{FF2B5EF4-FFF2-40B4-BE49-F238E27FC236}">
                <a16:creationId xmlns:a16="http://schemas.microsoft.com/office/drawing/2014/main" id="{153E7932-8B44-7BEB-2D8D-15BA0BEBADB3}"/>
              </a:ext>
            </a:extLst>
          </p:cNvPr>
          <p:cNvSpPr>
            <a:spLocks noGrp="1"/>
          </p:cNvSpPr>
          <p:nvPr>
            <p:ph type="sldNum" sz="quarter" idx="10"/>
          </p:nvPr>
        </p:nvSpPr>
        <p:spPr/>
        <p:txBody>
          <a:bodyPr/>
          <a:lstStyle/>
          <a:p>
            <a:fld id="{8AC93FA1-62F1-4B1B-BC8E-716B6DCBCC4F}" type="slidenum">
              <a:rPr lang="en-US" altLang="en-US" smtClean="0"/>
              <a:pPr/>
              <a:t>24</a:t>
            </a:fld>
            <a:endParaRPr lang="en-US" altLang="en-US" dirty="0"/>
          </a:p>
        </p:txBody>
      </p:sp>
    </p:spTree>
    <p:extLst>
      <p:ext uri="{BB962C8B-B14F-4D97-AF65-F5344CB8AC3E}">
        <p14:creationId xmlns:p14="http://schemas.microsoft.com/office/powerpoint/2010/main" val="419270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112" charset="0"/>
              </a:rPr>
              <a:t>getline</a:t>
            </a:r>
            <a:r>
              <a:rPr lang="en-US" dirty="0"/>
              <a:t> Function</a:t>
            </a:r>
          </a:p>
        </p:txBody>
      </p:sp>
      <p:sp>
        <p:nvSpPr>
          <p:cNvPr id="3" name="Content Placeholder 2"/>
          <p:cNvSpPr>
            <a:spLocks noGrp="1"/>
          </p:cNvSpPr>
          <p:nvPr>
            <p:ph idx="1"/>
          </p:nvPr>
        </p:nvSpPr>
        <p:spPr/>
        <p:txBody>
          <a:bodyPr/>
          <a:lstStyle/>
          <a:p>
            <a:pPr>
              <a:lnSpc>
                <a:spcPct val="90000"/>
              </a:lnSpc>
            </a:pPr>
            <a:r>
              <a:rPr lang="en-US" altLang="en-US" b="1" dirty="0" err="1">
                <a:solidFill>
                  <a:srgbClr val="000000"/>
                </a:solidFill>
                <a:latin typeface="Courier New" panose="02070309020205020404" pitchFamily="49" charset="0"/>
              </a:rPr>
              <a:t>getline</a:t>
            </a:r>
            <a:r>
              <a:rPr lang="en-US" altLang="en-US" dirty="0">
                <a:solidFill>
                  <a:srgbClr val="000000"/>
                </a:solidFill>
                <a:latin typeface="Courier New" panose="02070309020205020404" pitchFamily="49" charset="0"/>
              </a:rPr>
              <a:t> </a:t>
            </a:r>
            <a:r>
              <a:rPr lang="en-US" dirty="0"/>
              <a:t>function call example:</a:t>
            </a:r>
          </a:p>
          <a:p>
            <a:pPr marL="0" indent="0">
              <a:lnSpc>
                <a:spcPct val="90000"/>
              </a:lnSpc>
              <a:buNone/>
            </a:pPr>
            <a:r>
              <a:rPr lang="en-US" altLang="en-US" sz="2800" dirty="0">
                <a:solidFill>
                  <a:srgbClr val="000000"/>
                </a:solidFill>
              </a:rPr>
              <a:t>	</a:t>
            </a:r>
            <a:r>
              <a:rPr lang="en-US" altLang="en-US" sz="2600" dirty="0" err="1">
                <a:solidFill>
                  <a:srgbClr val="000000"/>
                </a:solidFill>
                <a:latin typeface="Courier New" panose="02070309020205020404" pitchFamily="49" charset="0"/>
              </a:rPr>
              <a:t>getline</a:t>
            </a:r>
            <a:r>
              <a:rPr lang="en-US" altLang="en-US" sz="2600" dirty="0">
                <a:solidFill>
                  <a:srgbClr val="000000"/>
                </a:solidFill>
                <a:latin typeface="Courier New" panose="02070309020205020404" pitchFamily="49" charset="0"/>
              </a:rPr>
              <a:t>(</a:t>
            </a:r>
            <a:r>
              <a:rPr lang="en-US" altLang="en-US" sz="2600" dirty="0" err="1">
                <a:solidFill>
                  <a:srgbClr val="000000"/>
                </a:solidFill>
                <a:latin typeface="Courier New" panose="02070309020205020404" pitchFamily="49" charset="0"/>
              </a:rPr>
              <a:t>dataFile</a:t>
            </a:r>
            <a:r>
              <a:rPr lang="en-US" altLang="en-US" sz="2600" dirty="0">
                <a:solidFill>
                  <a:srgbClr val="000000"/>
                </a:solidFill>
                <a:latin typeface="Courier New" panose="02070309020205020404" pitchFamily="49" charset="0"/>
              </a:rPr>
              <a:t>, str,'\n');</a:t>
            </a:r>
          </a:p>
          <a:p>
            <a:pPr>
              <a:lnSpc>
                <a:spcPct val="90000"/>
              </a:lnSpc>
            </a:pPr>
            <a:r>
              <a:rPr lang="en-US" altLang="en-US" sz="2800" dirty="0">
                <a:solidFill>
                  <a:srgbClr val="000000"/>
                </a:solidFill>
              </a:rPr>
              <a:t>Three arguments in the </a:t>
            </a:r>
            <a:r>
              <a:rPr lang="en-US" altLang="en-US" sz="2800" dirty="0" err="1">
                <a:solidFill>
                  <a:srgbClr val="000000"/>
                </a:solidFill>
                <a:latin typeface="Courier New" panose="02070309020205020404" pitchFamily="49" charset="0"/>
              </a:rPr>
              <a:t>getline</a:t>
            </a:r>
            <a:r>
              <a:rPr lang="en-US" altLang="en-US" sz="2800" dirty="0">
                <a:solidFill>
                  <a:srgbClr val="000000"/>
                </a:solidFill>
                <a:latin typeface="Courier New" panose="02070309020205020404" pitchFamily="49" charset="0"/>
              </a:rPr>
              <a:t> </a:t>
            </a:r>
            <a:r>
              <a:rPr lang="en-US" altLang="en-US" sz="2800" dirty="0">
                <a:solidFill>
                  <a:srgbClr val="000000"/>
                </a:solidFill>
              </a:rPr>
              <a:t>statement:</a:t>
            </a:r>
          </a:p>
          <a:p>
            <a:pPr lvl="1">
              <a:lnSpc>
                <a:spcPct val="90000"/>
              </a:lnSpc>
            </a:pPr>
            <a:r>
              <a:rPr lang="en-US" altLang="en-US" sz="2600" dirty="0" err="1">
                <a:solidFill>
                  <a:srgbClr val="000000"/>
                </a:solidFill>
                <a:latin typeface="Courier New" panose="02070309020205020404" pitchFamily="49" charset="0"/>
              </a:rPr>
              <a:t>dataFile</a:t>
            </a:r>
            <a:r>
              <a:rPr lang="en-US" altLang="en-US" sz="2600" dirty="0">
                <a:solidFill>
                  <a:srgbClr val="000000"/>
                </a:solidFill>
                <a:latin typeface="Courier New" panose="02070309020205020404" pitchFamily="49" charset="0"/>
              </a:rPr>
              <a:t> </a:t>
            </a:r>
            <a:r>
              <a:rPr lang="en-US" altLang="en-US" dirty="0">
                <a:solidFill>
                  <a:srgbClr val="000000"/>
                </a:solidFill>
              </a:rPr>
              <a:t>: Name of a file stream object</a:t>
            </a:r>
          </a:p>
          <a:p>
            <a:pPr lvl="1">
              <a:lnSpc>
                <a:spcPct val="90000"/>
              </a:lnSpc>
            </a:pPr>
            <a:r>
              <a:rPr lang="en-US" altLang="en-US" sz="2600" dirty="0">
                <a:solidFill>
                  <a:srgbClr val="000000"/>
                </a:solidFill>
                <a:latin typeface="Courier New" panose="02070309020205020404" pitchFamily="49" charset="0"/>
              </a:rPr>
              <a:t>str </a:t>
            </a:r>
            <a:r>
              <a:rPr lang="en-US" altLang="en-US" dirty="0">
                <a:solidFill>
                  <a:srgbClr val="000000"/>
                </a:solidFill>
              </a:rPr>
              <a:t>: Name of a </a:t>
            </a:r>
            <a:r>
              <a:rPr lang="en-US" altLang="en-US" dirty="0">
                <a:solidFill>
                  <a:srgbClr val="000000"/>
                </a:solidFill>
                <a:latin typeface="Courier New" panose="02070309020205020404" pitchFamily="49" charset="0"/>
                <a:cs typeface="Courier New" panose="02070309020205020404" pitchFamily="49" charset="0"/>
              </a:rPr>
              <a:t>string</a:t>
            </a:r>
            <a:r>
              <a:rPr lang="en-US" altLang="en-US" dirty="0">
                <a:solidFill>
                  <a:srgbClr val="000000"/>
                </a:solidFill>
              </a:rPr>
              <a:t> object</a:t>
            </a:r>
          </a:p>
          <a:p>
            <a:pPr lvl="1">
              <a:lnSpc>
                <a:spcPct val="90000"/>
              </a:lnSpc>
            </a:pPr>
            <a:r>
              <a:rPr lang="en-US" altLang="en-US" sz="2600" dirty="0">
                <a:solidFill>
                  <a:srgbClr val="000000"/>
                </a:solidFill>
                <a:latin typeface="Courier New" panose="02070309020205020404" pitchFamily="49" charset="0"/>
              </a:rPr>
              <a:t>'\n'</a:t>
            </a:r>
            <a:r>
              <a:rPr lang="en-US" altLang="en-US" dirty="0">
                <a:solidFill>
                  <a:srgbClr val="000000"/>
                </a:solidFill>
              </a:rPr>
              <a:t>: Delimiter character of your choice</a:t>
            </a:r>
          </a:p>
          <a:p>
            <a:pPr lvl="1">
              <a:lnSpc>
                <a:spcPct val="90000"/>
              </a:lnSpc>
            </a:pPr>
            <a:r>
              <a:rPr lang="en-US" altLang="en-US" dirty="0">
                <a:solidFill>
                  <a:srgbClr val="000000"/>
                </a:solidFill>
              </a:rPr>
              <a:t>Examples, using the file stream object </a:t>
            </a:r>
            <a:r>
              <a:rPr lang="en-US" altLang="en-US" dirty="0">
                <a:solidFill>
                  <a:srgbClr val="000000"/>
                </a:solidFill>
                <a:latin typeface="Courier New" panose="02070309020205020404" pitchFamily="49" charset="0"/>
              </a:rPr>
              <a:t>myFile</a:t>
            </a:r>
            <a:r>
              <a:rPr lang="en-US" altLang="en-US" dirty="0">
                <a:solidFill>
                  <a:srgbClr val="000000"/>
                </a:solidFill>
              </a:rPr>
              <a:t>,</a:t>
            </a:r>
            <a:r>
              <a:rPr lang="en-US" altLang="en-US" dirty="0">
                <a:solidFill>
                  <a:srgbClr val="000000"/>
                </a:solidFill>
                <a:latin typeface="Courier New" panose="02070309020205020404" pitchFamily="49" charset="0"/>
              </a:rPr>
              <a:t> </a:t>
            </a:r>
            <a:r>
              <a:rPr lang="en-US" altLang="en-US" dirty="0">
                <a:solidFill>
                  <a:srgbClr val="000000"/>
                </a:solidFill>
              </a:rPr>
              <a:t>and the </a:t>
            </a:r>
            <a:r>
              <a:rPr lang="en-US" altLang="en-US" dirty="0">
                <a:solidFill>
                  <a:srgbClr val="000000"/>
                </a:solidFill>
                <a:latin typeface="Courier New" panose="02070309020205020404" pitchFamily="49" charset="0"/>
                <a:cs typeface="Courier New" panose="02070309020205020404" pitchFamily="49" charset="0"/>
              </a:rPr>
              <a:t>string</a:t>
            </a:r>
            <a:r>
              <a:rPr lang="en-US" altLang="en-US" dirty="0">
                <a:solidFill>
                  <a:srgbClr val="000000"/>
                </a:solidFill>
              </a:rPr>
              <a:t> objects </a:t>
            </a:r>
            <a:r>
              <a:rPr lang="en-US" altLang="en-US" dirty="0">
                <a:solidFill>
                  <a:srgbClr val="000000"/>
                </a:solidFill>
                <a:latin typeface="Courier New" panose="02070309020205020404" pitchFamily="49" charset="0"/>
              </a:rPr>
              <a:t>name</a:t>
            </a:r>
            <a:r>
              <a:rPr lang="en-US" altLang="en-US" dirty="0">
                <a:solidFill>
                  <a:srgbClr val="000000"/>
                </a:solidFill>
              </a:rPr>
              <a:t> and </a:t>
            </a:r>
            <a:r>
              <a:rPr lang="en-US" altLang="en-US" dirty="0">
                <a:solidFill>
                  <a:srgbClr val="000000"/>
                </a:solidFill>
                <a:latin typeface="Courier New" panose="02070309020205020404" pitchFamily="49" charset="0"/>
              </a:rPr>
              <a:t>address:</a:t>
            </a:r>
            <a:endParaRPr lang="en-US" altLang="en-US" dirty="0">
              <a:solidFill>
                <a:srgbClr val="000000"/>
              </a:solidFill>
            </a:endParaRPr>
          </a:p>
          <a:p>
            <a:pPr lvl="1" indent="0">
              <a:lnSpc>
                <a:spcPct val="90000"/>
              </a:lnSpc>
              <a:buNone/>
            </a:pPr>
            <a:r>
              <a:rPr lang="en-US" altLang="en-US" dirty="0">
                <a:solidFill>
                  <a:srgbClr val="000000"/>
                </a:solidFill>
                <a:latin typeface="Courier New" panose="02070309020205020404" pitchFamily="49" charset="0"/>
              </a:rPr>
              <a:t>getline(myFile, name);</a:t>
            </a:r>
          </a:p>
          <a:p>
            <a:pPr lvl="1" indent="0">
              <a:lnSpc>
                <a:spcPct val="90000"/>
              </a:lnSpc>
              <a:buNone/>
            </a:pPr>
            <a:r>
              <a:rPr lang="en-US" altLang="en-US" dirty="0">
                <a:solidFill>
                  <a:srgbClr val="000000"/>
                </a:solidFill>
                <a:latin typeface="Courier New" panose="02070309020205020404" pitchFamily="49" charset="0"/>
              </a:rPr>
              <a:t>getline(myFile, address, '\t');</a:t>
            </a:r>
          </a:p>
          <a:p>
            <a:pPr lvl="1">
              <a:lnSpc>
                <a:spcPct val="90000"/>
              </a:lnSpc>
              <a:spcBef>
                <a:spcPts val="3800"/>
              </a:spcBef>
            </a:pPr>
            <a:r>
              <a:rPr lang="en-US" altLang="en-US" dirty="0">
                <a:solidFill>
                  <a:srgbClr val="000000"/>
                </a:solidFill>
              </a:rPr>
              <a:t>If left out, </a:t>
            </a:r>
            <a:r>
              <a:rPr lang="en-US" altLang="en-US" dirty="0">
                <a:solidFill>
                  <a:srgbClr val="000000"/>
                </a:solidFill>
                <a:latin typeface="Courier New" panose="02070309020205020404" pitchFamily="49" charset="0"/>
              </a:rPr>
              <a:t>'\n'</a:t>
            </a:r>
            <a:r>
              <a:rPr lang="en-US" altLang="en-US" dirty="0">
                <a:solidFill>
                  <a:srgbClr val="000000"/>
                </a:solidFill>
              </a:rPr>
              <a:t> is default for third argument</a:t>
            </a:r>
          </a:p>
        </p:txBody>
      </p:sp>
      <p:sp>
        <p:nvSpPr>
          <p:cNvPr id="4" name="Slide Number Placeholder 3">
            <a:extLst>
              <a:ext uri="{FF2B5EF4-FFF2-40B4-BE49-F238E27FC236}">
                <a16:creationId xmlns:a16="http://schemas.microsoft.com/office/drawing/2014/main" id="{52691ED0-CC68-D3FF-CDE7-16068ADA3AEE}"/>
              </a:ext>
            </a:extLst>
          </p:cNvPr>
          <p:cNvSpPr>
            <a:spLocks noGrp="1"/>
          </p:cNvSpPr>
          <p:nvPr>
            <p:ph type="sldNum" sz="quarter" idx="10"/>
          </p:nvPr>
        </p:nvSpPr>
        <p:spPr/>
        <p:txBody>
          <a:bodyPr/>
          <a:lstStyle/>
          <a:p>
            <a:fld id="{8AC93FA1-62F1-4B1B-BC8E-716B6DCBCC4F}" type="slidenum">
              <a:rPr lang="en-US" altLang="en-US" smtClean="0"/>
              <a:pPr/>
              <a:t>25</a:t>
            </a:fld>
            <a:endParaRPr lang="en-US" altLang="en-US" dirty="0"/>
          </a:p>
        </p:txBody>
      </p:sp>
    </p:spTree>
    <p:extLst>
      <p:ext uri="{BB962C8B-B14F-4D97-AF65-F5344CB8AC3E}">
        <p14:creationId xmlns:p14="http://schemas.microsoft.com/office/powerpoint/2010/main" val="2700790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368457"/>
          </a:xfrm>
        </p:spPr>
        <p:txBody>
          <a:bodyPr/>
          <a:lstStyle/>
          <a:p>
            <a:r>
              <a:rPr lang="en-US" dirty="0"/>
              <a:t>          </a:t>
            </a:r>
          </a:p>
        </p:txBody>
      </p:sp>
      <p:pic>
        <p:nvPicPr>
          <p:cNvPr id="45058" name="Picture 1" descr="The screenshot shows the program that uses the getline function to read a line of data from the file. The main statement displays the string input to hold a file input and fstream nameFile for the filestream object. The program opens the file in input mode, and continues if successful. The program uses the if-else statement to read an item from the file.&#10;"/>
          <p:cNvPicPr>
            <a:picLocks noChangeAspect="1" noChangeArrowheads="1"/>
          </p:cNvPicPr>
          <p:nvPr/>
        </p:nvPicPr>
        <p:blipFill rotWithShape="1">
          <a:blip r:embed="rId2">
            <a:extLst>
              <a:ext uri="{28A0092B-C50C-407E-A947-70E740481C1C}">
                <a14:useLocalDpi xmlns:a14="http://schemas.microsoft.com/office/drawing/2010/main" val="0"/>
              </a:ext>
            </a:extLst>
          </a:blip>
          <a:srcRect t="10987"/>
          <a:stretch/>
        </p:blipFill>
        <p:spPr bwMode="auto">
          <a:xfrm>
            <a:off x="1422891" y="914400"/>
            <a:ext cx="934621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3F98FA2-6FF1-9B9B-B2F9-92E61A4D25FC}"/>
              </a:ext>
            </a:extLst>
          </p:cNvPr>
          <p:cNvSpPr>
            <a:spLocks noGrp="1"/>
          </p:cNvSpPr>
          <p:nvPr>
            <p:ph type="sldNum" sz="quarter" idx="10"/>
          </p:nvPr>
        </p:nvSpPr>
        <p:spPr/>
        <p:txBody>
          <a:bodyPr/>
          <a:lstStyle/>
          <a:p>
            <a:fld id="{5A17578E-51CF-4F9B-B13A-C565A50D5340}" type="slidenum">
              <a:rPr lang="en-US" altLang="en-US" smtClean="0"/>
              <a:pPr/>
              <a:t>26</a:t>
            </a:fld>
            <a:endParaRPr lang="en-US" altLang="en-US" dirty="0"/>
          </a:p>
        </p:txBody>
      </p:sp>
      <p:sp>
        <p:nvSpPr>
          <p:cNvPr id="4" name="Title 1">
            <a:extLst>
              <a:ext uri="{FF2B5EF4-FFF2-40B4-BE49-F238E27FC236}">
                <a16:creationId xmlns:a16="http://schemas.microsoft.com/office/drawing/2014/main" id="{2F25DA26-427E-4F8C-B669-0D32D41A7574}"/>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err="1">
                <a:latin typeface="Courier New" pitchFamily="112" charset="0"/>
              </a:rPr>
              <a:t>getline</a:t>
            </a:r>
            <a:r>
              <a:rPr lang="en-US" kern="0" dirty="0"/>
              <a:t> Function</a:t>
            </a:r>
            <a:r>
              <a:rPr lang="en-US" sz="1800" kern="0" dirty="0"/>
              <a:t> </a:t>
            </a:r>
            <a:r>
              <a:rPr lang="en-US" altLang="en-US" sz="1800" dirty="0"/>
              <a:t>(1 of 2)</a:t>
            </a:r>
            <a:endParaRPr lang="en-US" kern="0"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46853" cy="406849"/>
          </a:xfrm>
        </p:spPr>
        <p:txBody>
          <a:bodyPr/>
          <a:lstStyle/>
          <a:p>
            <a:r>
              <a:rPr lang="en-US" dirty="0"/>
              <a:t>      </a:t>
            </a:r>
          </a:p>
        </p:txBody>
      </p:sp>
      <p:pic>
        <p:nvPicPr>
          <p:cNvPr id="46082" name="Picture 1" descr="The screenshot shows the program that uses the getline function to read a line of data from the file. The main statement displays the string input to hold a file input and fstream nameFile for the filestream object. The program opens the file in input mode, and continues if successful. The program uses the if-else statement to read an item from the file and the getline function to read a line of data from the file. The while loop displays the last item read, reads the next item and closes the file. Else it returns the error message, &quot;Cannot open file.&quot; The program output reads, &quot;Jayne Murphy, 47 Jones Circle, Almond, NC 2870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078" y="822960"/>
            <a:ext cx="6301844" cy="603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565192F-A832-413B-FC5B-87FCBE04D63A}"/>
              </a:ext>
            </a:extLst>
          </p:cNvPr>
          <p:cNvSpPr>
            <a:spLocks noGrp="1"/>
          </p:cNvSpPr>
          <p:nvPr>
            <p:ph type="sldNum" sz="quarter" idx="10"/>
          </p:nvPr>
        </p:nvSpPr>
        <p:spPr/>
        <p:txBody>
          <a:bodyPr/>
          <a:lstStyle/>
          <a:p>
            <a:fld id="{5A17578E-51CF-4F9B-B13A-C565A50D5340}" type="slidenum">
              <a:rPr lang="en-US" altLang="en-US" smtClean="0"/>
              <a:pPr/>
              <a:t>27</a:t>
            </a:fld>
            <a:endParaRPr lang="en-US" altLang="en-US" dirty="0"/>
          </a:p>
        </p:txBody>
      </p:sp>
      <p:sp>
        <p:nvSpPr>
          <p:cNvPr id="4" name="Title 1">
            <a:extLst>
              <a:ext uri="{FF2B5EF4-FFF2-40B4-BE49-F238E27FC236}">
                <a16:creationId xmlns:a16="http://schemas.microsoft.com/office/drawing/2014/main" id="{8A56BDBE-EE1E-0090-42C7-05CC22DFC44B}"/>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err="1">
                <a:latin typeface="Courier New" pitchFamily="112" charset="0"/>
              </a:rPr>
              <a:t>getline</a:t>
            </a:r>
            <a:r>
              <a:rPr lang="en-US" kern="0" dirty="0"/>
              <a:t> Function</a:t>
            </a:r>
            <a:r>
              <a:rPr lang="en-US" sz="1800" kern="0" dirty="0"/>
              <a:t> </a:t>
            </a:r>
            <a:r>
              <a:rPr lang="en-US" altLang="en-US" sz="1800" dirty="0"/>
              <a:t>(2 of 2)</a:t>
            </a:r>
            <a:endParaRPr lang="en-US" kern="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Single Character I/O -</a:t>
            </a:r>
            <a:r>
              <a:rPr lang="en-US" kern="0" dirty="0">
                <a:latin typeface="Courier New" pitchFamily="112" charset="0"/>
              </a:rPr>
              <a:t> get</a:t>
            </a:r>
            <a:r>
              <a:rPr lang="en-US" kern="0" dirty="0"/>
              <a:t> Function</a:t>
            </a:r>
            <a:r>
              <a:rPr lang="en-US" altLang="en-US" dirty="0"/>
              <a:t> </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The file stream object’s </a:t>
            </a:r>
            <a:r>
              <a:rPr lang="en-US" altLang="en-US" dirty="0">
                <a:solidFill>
                  <a:srgbClr val="000000"/>
                </a:solidFill>
                <a:latin typeface="Courier New" panose="02070309020205020404" pitchFamily="49" charset="0"/>
              </a:rPr>
              <a:t>get</a:t>
            </a:r>
            <a:r>
              <a:rPr lang="en-US" altLang="en-US" dirty="0">
                <a:solidFill>
                  <a:srgbClr val="000000"/>
                </a:solidFill>
              </a:rPr>
              <a:t> member function reads a single character from a file. Following is an example of its usage:</a:t>
            </a:r>
          </a:p>
          <a:p>
            <a:pPr lvl="1" indent="0">
              <a:buClr>
                <a:srgbClr val="3333CC"/>
              </a:buClr>
              <a:buNone/>
            </a:pPr>
            <a:r>
              <a:rPr lang="en-US" altLang="en-US" dirty="0">
                <a:solidFill>
                  <a:srgbClr val="000000"/>
                </a:solidFill>
                <a:latin typeface="Courier New" panose="02070309020205020404" pitchFamily="49" charset="0"/>
              </a:rPr>
              <a:t>char </a:t>
            </a:r>
            <a:r>
              <a:rPr lang="en-US" altLang="en-US" dirty="0" err="1">
                <a:solidFill>
                  <a:srgbClr val="000000"/>
                </a:solidFill>
                <a:latin typeface="Courier New" panose="02070309020205020404" pitchFamily="49" charset="0"/>
              </a:rPr>
              <a:t>letterGrade</a:t>
            </a:r>
            <a:r>
              <a:rPr lang="en-US" altLang="en-US" dirty="0">
                <a:solidFill>
                  <a:srgbClr val="000000"/>
                </a:solidFill>
                <a:latin typeface="Courier New" panose="02070309020205020404" pitchFamily="49" charset="0"/>
              </a:rPr>
              <a:t>;</a:t>
            </a:r>
          </a:p>
          <a:p>
            <a:pPr lvl="1" indent="0">
              <a:buClr>
                <a:srgbClr val="3333CC"/>
              </a:buClr>
              <a:buNone/>
            </a:pPr>
            <a:r>
              <a:rPr lang="en-US" altLang="en-US" dirty="0" err="1">
                <a:solidFill>
                  <a:srgbClr val="000000"/>
                </a:solidFill>
                <a:latin typeface="Courier New" panose="02070309020205020404" pitchFamily="49" charset="0"/>
              </a:rPr>
              <a:t>gradeFile.get</a:t>
            </a:r>
            <a:r>
              <a:rPr lang="en-US" altLang="en-US" dirty="0">
                <a:solidFill>
                  <a:srgbClr val="000000"/>
                </a:solidFill>
                <a:latin typeface="Courier New" panose="02070309020205020404" pitchFamily="49" charset="0"/>
              </a:rPr>
              <a:t>(letterGrade);</a:t>
            </a:r>
          </a:p>
          <a:p>
            <a:pPr marL="346075" lvl="1" indent="-1588">
              <a:buClr>
                <a:srgbClr val="3333CC"/>
              </a:buClr>
              <a:buNone/>
            </a:pPr>
            <a:r>
              <a:rPr lang="en-US" altLang="en-US" dirty="0">
                <a:solidFill>
                  <a:srgbClr val="000000"/>
                </a:solidFill>
              </a:rPr>
              <a:t>In the above example </a:t>
            </a:r>
            <a:r>
              <a:rPr lang="en-US" altLang="en-US" dirty="0">
                <a:solidFill>
                  <a:srgbClr val="000000"/>
                </a:solidFill>
                <a:latin typeface="Courier New" panose="02070309020205020404" pitchFamily="49" charset="0"/>
              </a:rPr>
              <a:t>get</a:t>
            </a:r>
            <a:r>
              <a:rPr lang="en-US" altLang="en-US" dirty="0">
                <a:solidFill>
                  <a:srgbClr val="000000"/>
                </a:solidFill>
              </a:rPr>
              <a:t> function will read any single character, including whitespace and store in </a:t>
            </a:r>
            <a:r>
              <a:rPr lang="en-US" altLang="en-US" dirty="0" err="1">
                <a:solidFill>
                  <a:srgbClr val="000000"/>
                </a:solidFill>
                <a:latin typeface="Courier New" panose="02070309020205020404" pitchFamily="49" charset="0"/>
              </a:rPr>
              <a:t>letterGrade</a:t>
            </a:r>
            <a:r>
              <a:rPr lang="en-US" altLang="en-US" dirty="0">
                <a:solidFill>
                  <a:srgbClr val="000000"/>
                </a:solidFill>
              </a:rPr>
              <a:t> variable</a:t>
            </a:r>
          </a:p>
          <a:p>
            <a:r>
              <a:rPr lang="en-US" altLang="en-US" dirty="0">
                <a:solidFill>
                  <a:srgbClr val="000000"/>
                </a:solidFill>
              </a:rPr>
              <a:t>Program on next two slides shows the use of </a:t>
            </a:r>
            <a:r>
              <a:rPr lang="en-US" altLang="en-US" dirty="0">
                <a:solidFill>
                  <a:srgbClr val="000000"/>
                </a:solidFill>
                <a:latin typeface="Courier New" panose="02070309020205020404" pitchFamily="49" charset="0"/>
              </a:rPr>
              <a:t>get</a:t>
            </a:r>
            <a:r>
              <a:rPr lang="en-US" altLang="en-US" dirty="0">
                <a:solidFill>
                  <a:srgbClr val="000000"/>
                </a:solidFill>
              </a:rPr>
              <a:t> function</a:t>
            </a:r>
          </a:p>
          <a:p>
            <a:r>
              <a:rPr lang="en-US" altLang="en-US" spc="-70" dirty="0">
                <a:solidFill>
                  <a:srgbClr val="000000"/>
                </a:solidFill>
              </a:rPr>
              <a:t>The user is asked for the name of a file. The file is opened and the </a:t>
            </a:r>
            <a:r>
              <a:rPr lang="en-US" altLang="en-US" spc="-70" dirty="0">
                <a:solidFill>
                  <a:srgbClr val="000000"/>
                </a:solidFill>
                <a:latin typeface="Courier New" panose="02070309020205020404" pitchFamily="49" charset="0"/>
              </a:rPr>
              <a:t>get</a:t>
            </a:r>
            <a:r>
              <a:rPr lang="en-US" altLang="en-US" spc="-70" dirty="0">
                <a:solidFill>
                  <a:srgbClr val="000000"/>
                </a:solidFill>
              </a:rPr>
              <a:t> function is used in a loop to read the file’s contents, one character at a time</a:t>
            </a:r>
          </a:p>
          <a:p>
            <a:r>
              <a:rPr lang="en-US" altLang="en-US" dirty="0">
                <a:solidFill>
                  <a:srgbClr val="000000"/>
                </a:solidFill>
              </a:rPr>
              <a:t>Program will display the contents of any file. The </a:t>
            </a:r>
            <a:r>
              <a:rPr lang="en-US" altLang="en-US" dirty="0">
                <a:solidFill>
                  <a:srgbClr val="000000"/>
                </a:solidFill>
                <a:latin typeface="Courier New" panose="02070309020205020404" pitchFamily="49" charset="0"/>
              </a:rPr>
              <a:t>get</a:t>
            </a:r>
            <a:r>
              <a:rPr lang="en-US" altLang="en-US" dirty="0">
                <a:solidFill>
                  <a:srgbClr val="000000"/>
                </a:solidFill>
              </a:rPr>
              <a:t> function even reads whitespaces, so all the characters will be shown exactly as they appear in the file.</a:t>
            </a:r>
          </a:p>
        </p:txBody>
      </p:sp>
      <p:sp>
        <p:nvSpPr>
          <p:cNvPr id="4" name="Slide Number Placeholder 3">
            <a:extLst>
              <a:ext uri="{FF2B5EF4-FFF2-40B4-BE49-F238E27FC236}">
                <a16:creationId xmlns:a16="http://schemas.microsoft.com/office/drawing/2014/main" id="{454AA18B-0EB1-71B4-157A-07A1181115AC}"/>
              </a:ext>
            </a:extLst>
          </p:cNvPr>
          <p:cNvSpPr>
            <a:spLocks noGrp="1"/>
          </p:cNvSpPr>
          <p:nvPr>
            <p:ph type="sldNum" sz="quarter" idx="10"/>
          </p:nvPr>
        </p:nvSpPr>
        <p:spPr/>
        <p:txBody>
          <a:bodyPr/>
          <a:lstStyle/>
          <a:p>
            <a:fld id="{8AC93FA1-62F1-4B1B-BC8E-716B6DCBCC4F}" type="slidenum">
              <a:rPr lang="en-US" altLang="en-US" smtClean="0"/>
              <a:pPr/>
              <a:t>28</a:t>
            </a:fld>
            <a:endParaRPr lang="en-US" altLang="en-US" dirty="0"/>
          </a:p>
        </p:txBody>
      </p:sp>
    </p:spTree>
    <p:extLst>
      <p:ext uri="{BB962C8B-B14F-4D97-AF65-F5344CB8AC3E}">
        <p14:creationId xmlns:p14="http://schemas.microsoft.com/office/powerpoint/2010/main" val="1611912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368457"/>
          </a:xfrm>
        </p:spPr>
        <p:txBody>
          <a:bodyPr/>
          <a:lstStyle/>
          <a:p>
            <a:r>
              <a:rPr lang="en-US" dirty="0"/>
              <a:t>          </a:t>
            </a:r>
          </a:p>
        </p:txBody>
      </p:sp>
      <p:sp>
        <p:nvSpPr>
          <p:cNvPr id="2" name="Slide Number Placeholder 1">
            <a:extLst>
              <a:ext uri="{FF2B5EF4-FFF2-40B4-BE49-F238E27FC236}">
                <a16:creationId xmlns:a16="http://schemas.microsoft.com/office/drawing/2014/main" id="{F3F98FA2-6FF1-9B9B-B2F9-92E61A4D25FC}"/>
              </a:ext>
            </a:extLst>
          </p:cNvPr>
          <p:cNvSpPr>
            <a:spLocks noGrp="1"/>
          </p:cNvSpPr>
          <p:nvPr>
            <p:ph type="sldNum" sz="quarter" idx="10"/>
          </p:nvPr>
        </p:nvSpPr>
        <p:spPr/>
        <p:txBody>
          <a:bodyPr/>
          <a:lstStyle/>
          <a:p>
            <a:fld id="{5A17578E-51CF-4F9B-B13A-C565A50D5340}" type="slidenum">
              <a:rPr lang="en-US" altLang="en-US" smtClean="0"/>
              <a:pPr/>
              <a:t>29</a:t>
            </a:fld>
            <a:endParaRPr lang="en-US" altLang="en-US" dirty="0"/>
          </a:p>
        </p:txBody>
      </p:sp>
      <p:sp>
        <p:nvSpPr>
          <p:cNvPr id="4" name="Title 1">
            <a:extLst>
              <a:ext uri="{FF2B5EF4-FFF2-40B4-BE49-F238E27FC236}">
                <a16:creationId xmlns:a16="http://schemas.microsoft.com/office/drawing/2014/main" id="{2F25DA26-427E-4F8C-B669-0D32D41A7574}"/>
              </a:ext>
            </a:extLst>
          </p:cNvPr>
          <p:cNvSpPr txBox="1">
            <a:spLocks/>
          </p:cNvSpPr>
          <p:nvPr/>
        </p:nvSpPr>
        <p:spPr bwMode="auto">
          <a:xfrm>
            <a:off x="3048" y="0"/>
            <a:ext cx="12188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get</a:t>
            </a:r>
            <a:r>
              <a:rPr lang="en-US" kern="0" dirty="0"/>
              <a:t> Function</a:t>
            </a:r>
            <a:r>
              <a:rPr lang="en-US" altLang="en-US" sz="1800" dirty="0"/>
              <a:t> (1 of 2)</a:t>
            </a:r>
            <a:endParaRPr lang="en-US" sz="1800" kern="0" dirty="0"/>
          </a:p>
        </p:txBody>
      </p:sp>
      <p:pic>
        <p:nvPicPr>
          <p:cNvPr id="6" name="Picture 5">
            <a:extLst>
              <a:ext uri="{FF2B5EF4-FFF2-40B4-BE49-F238E27FC236}">
                <a16:creationId xmlns:a16="http://schemas.microsoft.com/office/drawing/2014/main" id="{D0C9F793-6EC9-BDED-4523-7B0DDDC356D9}"/>
              </a:ext>
            </a:extLst>
          </p:cNvPr>
          <p:cNvPicPr>
            <a:picLocks noChangeAspect="1"/>
          </p:cNvPicPr>
          <p:nvPr/>
        </p:nvPicPr>
        <p:blipFill rotWithShape="1">
          <a:blip r:embed="rId2"/>
          <a:srcRect b="23632"/>
          <a:stretch/>
        </p:blipFill>
        <p:spPr>
          <a:xfrm>
            <a:off x="2845404" y="731520"/>
            <a:ext cx="6501192" cy="6126480"/>
          </a:xfrm>
          <a:prstGeom prst="rect">
            <a:avLst/>
          </a:prstGeom>
        </p:spPr>
      </p:pic>
    </p:spTree>
    <p:extLst>
      <p:ext uri="{BB962C8B-B14F-4D97-AF65-F5344CB8AC3E}">
        <p14:creationId xmlns:p14="http://schemas.microsoft.com/office/powerpoint/2010/main" val="14845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Files</a:t>
            </a:r>
            <a:endParaRPr lang="en-US" dirty="0"/>
          </a:p>
        </p:txBody>
      </p:sp>
      <p:sp>
        <p:nvSpPr>
          <p:cNvPr id="3" name="Content Placeholder 2"/>
          <p:cNvSpPr>
            <a:spLocks noGrp="1"/>
          </p:cNvSpPr>
          <p:nvPr>
            <p:ph idx="1"/>
          </p:nvPr>
        </p:nvSpPr>
        <p:spPr>
          <a:xfrm>
            <a:off x="487680" y="990600"/>
            <a:ext cx="11704320" cy="5638800"/>
          </a:xfrm>
        </p:spPr>
        <p:txBody>
          <a:bodyPr/>
          <a:lstStyle/>
          <a:p>
            <a:pPr>
              <a:lnSpc>
                <a:spcPct val="90000"/>
              </a:lnSpc>
              <a:buClr>
                <a:srgbClr val="000000"/>
              </a:buClr>
            </a:pPr>
            <a:r>
              <a:rPr lang="en-US" altLang="en-US" sz="2800" dirty="0">
                <a:solidFill>
                  <a:srgbClr val="000000"/>
                </a:solidFill>
              </a:rPr>
              <a:t>An input stream is a sequence from which data can be read;</a:t>
            </a:r>
          </a:p>
          <a:p>
            <a:pPr>
              <a:lnSpc>
                <a:spcPct val="90000"/>
              </a:lnSpc>
              <a:buClr>
                <a:srgbClr val="000000"/>
              </a:buClr>
            </a:pPr>
            <a:r>
              <a:rPr lang="en-US" altLang="en-US" sz="2800" dirty="0">
                <a:solidFill>
                  <a:srgbClr val="000000"/>
                </a:solidFill>
              </a:rPr>
              <a:t>An output stream is a sequence to which data can be written; and</a:t>
            </a:r>
          </a:p>
          <a:p>
            <a:pPr>
              <a:lnSpc>
                <a:spcPct val="90000"/>
              </a:lnSpc>
              <a:buClr>
                <a:srgbClr val="000000"/>
              </a:buClr>
            </a:pPr>
            <a:r>
              <a:rPr lang="en-US" altLang="en-US" sz="2800" dirty="0">
                <a:solidFill>
                  <a:srgbClr val="000000"/>
                </a:solidFill>
              </a:rPr>
              <a:t>An input-output stream is a sequence of data that allows both reading and writing. The keyboard is the standard example of an input stream, and the monitor screen is the standard example of an output stream.</a:t>
            </a:r>
          </a:p>
          <a:p>
            <a:pPr>
              <a:lnSpc>
                <a:spcPct val="90000"/>
              </a:lnSpc>
              <a:buClr>
                <a:srgbClr val="000000"/>
              </a:buClr>
            </a:pPr>
            <a:r>
              <a:rPr lang="en-US" altLang="en-US" dirty="0">
                <a:solidFill>
                  <a:srgbClr val="000000"/>
                </a:solidFill>
              </a:rPr>
              <a:t>C++ provides various classes for working with streams. These include:</a:t>
            </a:r>
          </a:p>
          <a:p>
            <a:pPr lvl="1">
              <a:lnSpc>
                <a:spcPct val="90000"/>
              </a:lnSpc>
              <a:buClr>
                <a:srgbClr val="000000"/>
              </a:buClr>
            </a:pPr>
            <a:r>
              <a:rPr lang="en-US" altLang="en-US" dirty="0" err="1">
                <a:solidFill>
                  <a:srgbClr val="000000"/>
                </a:solidFill>
                <a:latin typeface="Courier New" panose="02070309020205020404" pitchFamily="49" charset="0"/>
              </a:rPr>
              <a:t>istream</a:t>
            </a:r>
            <a:r>
              <a:rPr lang="en-US" altLang="en-US" dirty="0">
                <a:solidFill>
                  <a:srgbClr val="000000"/>
                </a:solidFill>
              </a:rPr>
              <a:t> and </a:t>
            </a:r>
            <a:r>
              <a:rPr lang="en-US" altLang="en-US" dirty="0" err="1">
                <a:solidFill>
                  <a:srgbClr val="000000"/>
                </a:solidFill>
                <a:latin typeface="Courier New" panose="02070309020205020404" pitchFamily="49" charset="0"/>
              </a:rPr>
              <a:t>ostream</a:t>
            </a:r>
            <a:r>
              <a:rPr lang="en-US" altLang="en-US" dirty="0">
                <a:solidFill>
                  <a:srgbClr val="000000"/>
                </a:solidFill>
              </a:rPr>
              <a:t> data types for standard input and output;</a:t>
            </a:r>
          </a:p>
          <a:p>
            <a:pPr lvl="1">
              <a:lnSpc>
                <a:spcPct val="90000"/>
              </a:lnSpc>
              <a:buClr>
                <a:srgbClr val="000000"/>
              </a:buClr>
            </a:pPr>
            <a:r>
              <a:rPr lang="en-US" altLang="en-US" dirty="0" err="1">
                <a:solidFill>
                  <a:srgbClr val="000000"/>
                </a:solidFill>
                <a:latin typeface="Courier New" panose="02070309020205020404" pitchFamily="49" charset="0"/>
              </a:rPr>
              <a:t>ifstream</a:t>
            </a:r>
            <a:r>
              <a:rPr lang="en-US" altLang="en-US" dirty="0">
                <a:solidFill>
                  <a:srgbClr val="000000"/>
                </a:solidFill>
                <a:latin typeface="Courier New" panose="02070309020205020404" pitchFamily="49" charset="0"/>
              </a:rPr>
              <a:t> </a:t>
            </a:r>
            <a:r>
              <a:rPr lang="en-US" altLang="en-US" dirty="0">
                <a:solidFill>
                  <a:srgbClr val="000000"/>
                </a:solidFill>
              </a:rPr>
              <a:t>data type objects for input files</a:t>
            </a:r>
            <a:endParaRPr lang="en-US" altLang="en-US" dirty="0">
              <a:solidFill>
                <a:srgbClr val="000000"/>
              </a:solidFill>
              <a:latin typeface="Courier New" panose="02070309020205020404" pitchFamily="49" charset="0"/>
            </a:endParaRPr>
          </a:p>
          <a:p>
            <a:pPr lvl="1">
              <a:lnSpc>
                <a:spcPct val="90000"/>
              </a:lnSpc>
              <a:buClr>
                <a:srgbClr val="000000"/>
              </a:buClr>
            </a:pPr>
            <a:r>
              <a:rPr lang="en-US" altLang="en-US" dirty="0" err="1">
                <a:solidFill>
                  <a:srgbClr val="000000"/>
                </a:solidFill>
                <a:latin typeface="Courier New" panose="02070309020205020404" pitchFamily="49" charset="0"/>
              </a:rPr>
              <a:t>ofstream</a:t>
            </a:r>
            <a:r>
              <a:rPr lang="en-US" altLang="en-US" dirty="0">
                <a:solidFill>
                  <a:srgbClr val="000000"/>
                </a:solidFill>
              </a:rPr>
              <a:t> data type objects for output files</a:t>
            </a:r>
          </a:p>
          <a:p>
            <a:pPr lvl="1">
              <a:lnSpc>
                <a:spcPct val="90000"/>
              </a:lnSpc>
              <a:buClr>
                <a:srgbClr val="000000"/>
              </a:buClr>
            </a:pPr>
            <a:r>
              <a:rPr lang="en-US" altLang="en-US" dirty="0" err="1">
                <a:solidFill>
                  <a:srgbClr val="000000"/>
                </a:solidFill>
                <a:latin typeface="Courier New" panose="02070309020205020404" pitchFamily="49" charset="0"/>
              </a:rPr>
              <a:t>fstream</a:t>
            </a:r>
            <a:r>
              <a:rPr lang="en-US" altLang="en-US" dirty="0">
                <a:solidFill>
                  <a:srgbClr val="000000"/>
                </a:solidFill>
              </a:rPr>
              <a:t> data type objects for both input, output files for file IO; and</a:t>
            </a:r>
          </a:p>
          <a:p>
            <a:pPr>
              <a:lnSpc>
                <a:spcPct val="90000"/>
              </a:lnSpc>
              <a:buClr>
                <a:srgbClr val="000000"/>
              </a:buClr>
            </a:pPr>
            <a:r>
              <a:rPr lang="en-US" altLang="en-US" sz="2800" dirty="0">
                <a:solidFill>
                  <a:srgbClr val="000000"/>
                </a:solidFill>
              </a:rPr>
              <a:t>Files processing requires </a:t>
            </a:r>
            <a:r>
              <a:rPr lang="en-US" altLang="en-US" sz="2800" dirty="0">
                <a:solidFill>
                  <a:srgbClr val="000000"/>
                </a:solidFill>
                <a:latin typeface="Courier New" panose="02070309020205020404" pitchFamily="49" charset="0"/>
              </a:rPr>
              <a:t>fstream</a:t>
            </a:r>
            <a:r>
              <a:rPr lang="en-US" altLang="en-US" sz="2800" dirty="0">
                <a:solidFill>
                  <a:srgbClr val="000000"/>
                </a:solidFill>
              </a:rPr>
              <a:t> header file</a:t>
            </a:r>
          </a:p>
          <a:p>
            <a:pPr lvl="1">
              <a:lnSpc>
                <a:spcPct val="90000"/>
              </a:lnSpc>
              <a:buClr>
                <a:srgbClr val="000000"/>
              </a:buClr>
            </a:pPr>
            <a:r>
              <a:rPr lang="en-US" altLang="en-US" dirty="0">
                <a:solidFill>
                  <a:srgbClr val="000000"/>
                </a:solidFill>
              </a:rPr>
              <a:t>Can use </a:t>
            </a:r>
            <a:r>
              <a:rPr lang="en-US" altLang="en-US" dirty="0">
                <a:solidFill>
                  <a:srgbClr val="000000"/>
                </a:solidFill>
                <a:latin typeface="Courier New" panose="02070309020205020404" pitchFamily="49" charset="0"/>
              </a:rPr>
              <a:t>&gt;&gt;</a:t>
            </a:r>
            <a:r>
              <a:rPr lang="en-US" altLang="en-US" dirty="0">
                <a:solidFill>
                  <a:srgbClr val="000000"/>
                </a:solidFill>
              </a:rPr>
              <a:t>, </a:t>
            </a:r>
            <a:r>
              <a:rPr lang="en-US" altLang="en-US" dirty="0">
                <a:solidFill>
                  <a:srgbClr val="000000"/>
                </a:solidFill>
                <a:latin typeface="Courier New" panose="02070309020205020404" pitchFamily="49" charset="0"/>
              </a:rPr>
              <a:t>&lt;&lt;</a:t>
            </a:r>
            <a:r>
              <a:rPr lang="en-US" altLang="en-US" dirty="0">
                <a:solidFill>
                  <a:srgbClr val="000000"/>
                </a:solidFill>
              </a:rPr>
              <a:t> to read from, write to a file</a:t>
            </a:r>
          </a:p>
          <a:p>
            <a:pPr lvl="1">
              <a:lnSpc>
                <a:spcPct val="90000"/>
              </a:lnSpc>
              <a:buClr>
                <a:srgbClr val="000000"/>
              </a:buClr>
            </a:pPr>
            <a:r>
              <a:rPr lang="en-US" altLang="en-US" dirty="0">
                <a:solidFill>
                  <a:srgbClr val="000000"/>
                </a:solidFill>
              </a:rPr>
              <a:t>Can use </a:t>
            </a:r>
            <a:r>
              <a:rPr lang="en-US" altLang="en-US" dirty="0">
                <a:solidFill>
                  <a:srgbClr val="000000"/>
                </a:solidFill>
                <a:latin typeface="Courier New" panose="02070309020205020404" pitchFamily="49" charset="0"/>
              </a:rPr>
              <a:t>eof</a:t>
            </a:r>
            <a:r>
              <a:rPr lang="en-US" altLang="en-US" dirty="0">
                <a:solidFill>
                  <a:srgbClr val="000000"/>
                </a:solidFill>
              </a:rPr>
              <a:t> member function to test for end of input file</a:t>
            </a:r>
          </a:p>
        </p:txBody>
      </p:sp>
      <p:sp>
        <p:nvSpPr>
          <p:cNvPr id="4" name="Slide Number Placeholder 3">
            <a:extLst>
              <a:ext uri="{FF2B5EF4-FFF2-40B4-BE49-F238E27FC236}">
                <a16:creationId xmlns:a16="http://schemas.microsoft.com/office/drawing/2014/main" id="{3118EEB0-8166-A997-CD8C-A5DA17FD0B89}"/>
              </a:ext>
            </a:extLst>
          </p:cNvPr>
          <p:cNvSpPr>
            <a:spLocks noGrp="1"/>
          </p:cNvSpPr>
          <p:nvPr>
            <p:ph type="sldNum" sz="quarter" idx="10"/>
          </p:nvPr>
        </p:nvSpPr>
        <p:spPr/>
        <p:txBody>
          <a:bodyPr/>
          <a:lstStyle/>
          <a:p>
            <a:fld id="{8AC93FA1-62F1-4B1B-BC8E-716B6DCBCC4F}" type="slidenum">
              <a:rPr lang="en-US" altLang="en-US" smtClean="0"/>
              <a:pPr/>
              <a:t>3</a:t>
            </a:fld>
            <a:endParaRPr lang="en-US" altLang="en-US" dirty="0"/>
          </a:p>
        </p:txBody>
      </p:sp>
    </p:spTree>
    <p:extLst>
      <p:ext uri="{BB962C8B-B14F-4D97-AF65-F5344CB8AC3E}">
        <p14:creationId xmlns:p14="http://schemas.microsoft.com/office/powerpoint/2010/main" val="1361533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368457"/>
          </a:xfrm>
        </p:spPr>
        <p:txBody>
          <a:bodyPr/>
          <a:lstStyle/>
          <a:p>
            <a:r>
              <a:rPr lang="en-US" dirty="0"/>
              <a:t>          </a:t>
            </a:r>
          </a:p>
        </p:txBody>
      </p:sp>
      <p:sp>
        <p:nvSpPr>
          <p:cNvPr id="2" name="Slide Number Placeholder 1">
            <a:extLst>
              <a:ext uri="{FF2B5EF4-FFF2-40B4-BE49-F238E27FC236}">
                <a16:creationId xmlns:a16="http://schemas.microsoft.com/office/drawing/2014/main" id="{F3F98FA2-6FF1-9B9B-B2F9-92E61A4D25FC}"/>
              </a:ext>
            </a:extLst>
          </p:cNvPr>
          <p:cNvSpPr>
            <a:spLocks noGrp="1"/>
          </p:cNvSpPr>
          <p:nvPr>
            <p:ph type="sldNum" sz="quarter" idx="10"/>
          </p:nvPr>
        </p:nvSpPr>
        <p:spPr/>
        <p:txBody>
          <a:bodyPr/>
          <a:lstStyle/>
          <a:p>
            <a:fld id="{5A17578E-51CF-4F9B-B13A-C565A50D5340}" type="slidenum">
              <a:rPr lang="en-US" altLang="en-US" smtClean="0"/>
              <a:pPr/>
              <a:t>30</a:t>
            </a:fld>
            <a:endParaRPr lang="en-US" altLang="en-US" dirty="0"/>
          </a:p>
        </p:txBody>
      </p:sp>
      <p:sp>
        <p:nvSpPr>
          <p:cNvPr id="4" name="Title 1">
            <a:extLst>
              <a:ext uri="{FF2B5EF4-FFF2-40B4-BE49-F238E27FC236}">
                <a16:creationId xmlns:a16="http://schemas.microsoft.com/office/drawing/2014/main" id="{2F25DA26-427E-4F8C-B669-0D32D41A7574}"/>
              </a:ext>
            </a:extLst>
          </p:cNvPr>
          <p:cNvSpPr txBox="1">
            <a:spLocks/>
          </p:cNvSpPr>
          <p:nvPr/>
        </p:nvSpPr>
        <p:spPr bwMode="auto">
          <a:xfrm>
            <a:off x="3048" y="0"/>
            <a:ext cx="12188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get</a:t>
            </a:r>
            <a:r>
              <a:rPr lang="en-US" kern="0" dirty="0"/>
              <a:t> Function</a:t>
            </a:r>
            <a:r>
              <a:rPr lang="en-US" altLang="en-US" sz="1800" dirty="0"/>
              <a:t> (2 of 2)</a:t>
            </a:r>
            <a:endParaRPr lang="en-US" sz="1800" kern="0" dirty="0"/>
          </a:p>
        </p:txBody>
      </p:sp>
      <p:pic>
        <p:nvPicPr>
          <p:cNvPr id="7" name="Picture 6">
            <a:extLst>
              <a:ext uri="{FF2B5EF4-FFF2-40B4-BE49-F238E27FC236}">
                <a16:creationId xmlns:a16="http://schemas.microsoft.com/office/drawing/2014/main" id="{6D604F21-4872-34D7-5283-0D569E19E1D4}"/>
              </a:ext>
            </a:extLst>
          </p:cNvPr>
          <p:cNvPicPr>
            <a:picLocks noChangeAspect="1"/>
          </p:cNvPicPr>
          <p:nvPr/>
        </p:nvPicPr>
        <p:blipFill>
          <a:blip r:embed="rId2"/>
          <a:stretch>
            <a:fillRect/>
          </a:stretch>
        </p:blipFill>
        <p:spPr>
          <a:xfrm>
            <a:off x="3683321" y="731520"/>
            <a:ext cx="4825359" cy="6126480"/>
          </a:xfrm>
          <a:prstGeom prst="rect">
            <a:avLst/>
          </a:prstGeom>
        </p:spPr>
      </p:pic>
    </p:spTree>
    <p:extLst>
      <p:ext uri="{BB962C8B-B14F-4D97-AF65-F5344CB8AC3E}">
        <p14:creationId xmlns:p14="http://schemas.microsoft.com/office/powerpoint/2010/main" val="23148107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Single Character I/O -</a:t>
            </a:r>
            <a:r>
              <a:rPr lang="en-US" kern="0" dirty="0">
                <a:latin typeface="Courier New" pitchFamily="112" charset="0"/>
              </a:rPr>
              <a:t> put</a:t>
            </a:r>
            <a:r>
              <a:rPr lang="en-US" kern="0" dirty="0"/>
              <a:t> Function</a:t>
            </a:r>
            <a:r>
              <a:rPr lang="en-US" altLang="en-US" dirty="0"/>
              <a:t> </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The file stream object’s </a:t>
            </a:r>
            <a:r>
              <a:rPr lang="en-US" altLang="en-US" dirty="0">
                <a:solidFill>
                  <a:srgbClr val="000000"/>
                </a:solidFill>
                <a:latin typeface="Courier New" panose="02070309020205020404" pitchFamily="49" charset="0"/>
              </a:rPr>
              <a:t>put</a:t>
            </a:r>
            <a:r>
              <a:rPr lang="en-US" altLang="en-US" dirty="0">
                <a:solidFill>
                  <a:srgbClr val="000000"/>
                </a:solidFill>
              </a:rPr>
              <a:t> member function writes a single character to a file. Following is an example of its usage:</a:t>
            </a:r>
          </a:p>
          <a:p>
            <a:pPr lvl="1" indent="0">
              <a:buClr>
                <a:srgbClr val="3333CC"/>
              </a:buClr>
              <a:buNone/>
            </a:pPr>
            <a:r>
              <a:rPr lang="en-US" altLang="en-US" dirty="0">
                <a:solidFill>
                  <a:srgbClr val="000000"/>
                </a:solidFill>
                <a:latin typeface="Courier New" panose="02070309020205020404" pitchFamily="49" charset="0"/>
              </a:rPr>
              <a:t>char letterGrade;</a:t>
            </a:r>
          </a:p>
          <a:p>
            <a:pPr lvl="1" indent="0">
              <a:buClr>
                <a:srgbClr val="3333CC"/>
              </a:buClr>
              <a:buNone/>
            </a:pPr>
            <a:r>
              <a:rPr lang="en-US" altLang="en-US" dirty="0" err="1">
                <a:solidFill>
                  <a:srgbClr val="000000"/>
                </a:solidFill>
                <a:latin typeface="Courier New" panose="02070309020205020404" pitchFamily="49" charset="0"/>
              </a:rPr>
              <a:t>reportFile.put</a:t>
            </a: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letterGrade</a:t>
            </a:r>
            <a:r>
              <a:rPr lang="en-US" altLang="en-US" dirty="0">
                <a:solidFill>
                  <a:srgbClr val="000000"/>
                </a:solidFill>
                <a:latin typeface="Courier New" panose="02070309020205020404" pitchFamily="49" charset="0"/>
              </a:rPr>
              <a:t>);</a:t>
            </a:r>
          </a:p>
          <a:p>
            <a:pPr marL="346075" lvl="1" indent="-1588">
              <a:buClr>
                <a:srgbClr val="3333CC"/>
              </a:buClr>
              <a:buNone/>
            </a:pPr>
            <a:r>
              <a:rPr lang="en-US" altLang="en-US" dirty="0" err="1">
                <a:solidFill>
                  <a:srgbClr val="000000"/>
                </a:solidFill>
                <a:latin typeface="Courier New" panose="02070309020205020404" pitchFamily="49" charset="0"/>
              </a:rPr>
              <a:t>letterGrade</a:t>
            </a:r>
            <a:r>
              <a:rPr lang="en-US" altLang="en-US" dirty="0">
                <a:solidFill>
                  <a:srgbClr val="000000"/>
                </a:solidFill>
              </a:rPr>
              <a:t> variable contents will be written to the file associated with the file stream object </a:t>
            </a:r>
            <a:r>
              <a:rPr lang="en-US" altLang="en-US" dirty="0" err="1">
                <a:solidFill>
                  <a:srgbClr val="000000"/>
                </a:solidFill>
                <a:latin typeface="Courier New" panose="02070309020205020404" pitchFamily="49" charset="0"/>
              </a:rPr>
              <a:t>reportFile</a:t>
            </a:r>
            <a:endParaRPr lang="en-US" altLang="en-US" dirty="0">
              <a:solidFill>
                <a:srgbClr val="000000"/>
              </a:solidFill>
            </a:endParaRPr>
          </a:p>
          <a:p>
            <a:r>
              <a:rPr lang="en-US" altLang="en-US" sz="2600" dirty="0">
                <a:solidFill>
                  <a:srgbClr val="000000"/>
                </a:solidFill>
              </a:rPr>
              <a:t>Program on next two slides shows the use of </a:t>
            </a:r>
            <a:r>
              <a:rPr lang="en-US" altLang="en-US" dirty="0">
                <a:solidFill>
                  <a:srgbClr val="000000"/>
                </a:solidFill>
                <a:latin typeface="Courier New" panose="02070309020205020404" pitchFamily="49" charset="0"/>
              </a:rPr>
              <a:t>put</a:t>
            </a:r>
            <a:r>
              <a:rPr lang="en-US" altLang="en-US" sz="2600" dirty="0">
                <a:solidFill>
                  <a:srgbClr val="000000"/>
                </a:solidFill>
              </a:rPr>
              <a:t> function</a:t>
            </a:r>
          </a:p>
        </p:txBody>
      </p:sp>
      <p:sp>
        <p:nvSpPr>
          <p:cNvPr id="4" name="Slide Number Placeholder 3">
            <a:extLst>
              <a:ext uri="{FF2B5EF4-FFF2-40B4-BE49-F238E27FC236}">
                <a16:creationId xmlns:a16="http://schemas.microsoft.com/office/drawing/2014/main" id="{454AA18B-0EB1-71B4-157A-07A1181115AC}"/>
              </a:ext>
            </a:extLst>
          </p:cNvPr>
          <p:cNvSpPr>
            <a:spLocks noGrp="1"/>
          </p:cNvSpPr>
          <p:nvPr>
            <p:ph type="sldNum" sz="quarter" idx="10"/>
          </p:nvPr>
        </p:nvSpPr>
        <p:spPr/>
        <p:txBody>
          <a:bodyPr/>
          <a:lstStyle/>
          <a:p>
            <a:fld id="{8AC93FA1-62F1-4B1B-BC8E-716B6DCBCC4F}" type="slidenum">
              <a:rPr lang="en-US" altLang="en-US" smtClean="0"/>
              <a:pPr/>
              <a:t>31</a:t>
            </a:fld>
            <a:endParaRPr lang="en-US" altLang="en-US" dirty="0"/>
          </a:p>
        </p:txBody>
      </p:sp>
    </p:spTree>
    <p:extLst>
      <p:ext uri="{BB962C8B-B14F-4D97-AF65-F5344CB8AC3E}">
        <p14:creationId xmlns:p14="http://schemas.microsoft.com/office/powerpoint/2010/main" val="1251857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368457"/>
          </a:xfrm>
        </p:spPr>
        <p:txBody>
          <a:bodyPr/>
          <a:lstStyle/>
          <a:p>
            <a:r>
              <a:rPr lang="en-US" dirty="0"/>
              <a:t>          </a:t>
            </a:r>
          </a:p>
        </p:txBody>
      </p:sp>
      <p:sp>
        <p:nvSpPr>
          <p:cNvPr id="2" name="Slide Number Placeholder 1">
            <a:extLst>
              <a:ext uri="{FF2B5EF4-FFF2-40B4-BE49-F238E27FC236}">
                <a16:creationId xmlns:a16="http://schemas.microsoft.com/office/drawing/2014/main" id="{F3F98FA2-6FF1-9B9B-B2F9-92E61A4D25FC}"/>
              </a:ext>
            </a:extLst>
          </p:cNvPr>
          <p:cNvSpPr>
            <a:spLocks noGrp="1"/>
          </p:cNvSpPr>
          <p:nvPr>
            <p:ph type="sldNum" sz="quarter" idx="10"/>
          </p:nvPr>
        </p:nvSpPr>
        <p:spPr/>
        <p:txBody>
          <a:bodyPr/>
          <a:lstStyle/>
          <a:p>
            <a:fld id="{5A17578E-51CF-4F9B-B13A-C565A50D5340}" type="slidenum">
              <a:rPr lang="en-US" altLang="en-US" smtClean="0"/>
              <a:pPr/>
              <a:t>32</a:t>
            </a:fld>
            <a:endParaRPr lang="en-US" altLang="en-US" dirty="0"/>
          </a:p>
        </p:txBody>
      </p:sp>
      <p:sp>
        <p:nvSpPr>
          <p:cNvPr id="4" name="Title 1">
            <a:extLst>
              <a:ext uri="{FF2B5EF4-FFF2-40B4-BE49-F238E27FC236}">
                <a16:creationId xmlns:a16="http://schemas.microsoft.com/office/drawing/2014/main" id="{2F25DA26-427E-4F8C-B669-0D32D41A7574}"/>
              </a:ext>
            </a:extLst>
          </p:cNvPr>
          <p:cNvSpPr txBox="1">
            <a:spLocks/>
          </p:cNvSpPr>
          <p:nvPr/>
        </p:nvSpPr>
        <p:spPr bwMode="auto">
          <a:xfrm>
            <a:off x="3048" y="0"/>
            <a:ext cx="12188952" cy="64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put</a:t>
            </a:r>
            <a:r>
              <a:rPr lang="en-US" kern="0" dirty="0"/>
              <a:t> Function</a:t>
            </a:r>
            <a:r>
              <a:rPr lang="en-US" sz="1800" kern="0" dirty="0"/>
              <a:t> </a:t>
            </a:r>
            <a:r>
              <a:rPr lang="en-US" altLang="en-US" sz="1800" dirty="0"/>
              <a:t>(1 of 2)</a:t>
            </a:r>
            <a:endParaRPr lang="en-US" sz="1800" kern="0" dirty="0"/>
          </a:p>
        </p:txBody>
      </p:sp>
      <p:pic>
        <p:nvPicPr>
          <p:cNvPr id="7" name="Picture 6">
            <a:extLst>
              <a:ext uri="{FF2B5EF4-FFF2-40B4-BE49-F238E27FC236}">
                <a16:creationId xmlns:a16="http://schemas.microsoft.com/office/drawing/2014/main" id="{6B1E314F-C91D-4AC9-B4EB-5F253212CF5E}"/>
              </a:ext>
            </a:extLst>
          </p:cNvPr>
          <p:cNvPicPr>
            <a:picLocks noChangeAspect="1"/>
          </p:cNvPicPr>
          <p:nvPr/>
        </p:nvPicPr>
        <p:blipFill rotWithShape="1">
          <a:blip r:embed="rId2"/>
          <a:srcRect b="5963"/>
          <a:stretch/>
        </p:blipFill>
        <p:spPr>
          <a:xfrm>
            <a:off x="1344240" y="731520"/>
            <a:ext cx="9503521" cy="6126480"/>
          </a:xfrm>
          <a:prstGeom prst="rect">
            <a:avLst/>
          </a:prstGeom>
        </p:spPr>
      </p:pic>
    </p:spTree>
    <p:extLst>
      <p:ext uri="{BB962C8B-B14F-4D97-AF65-F5344CB8AC3E}">
        <p14:creationId xmlns:p14="http://schemas.microsoft.com/office/powerpoint/2010/main" val="84010875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368457"/>
          </a:xfrm>
        </p:spPr>
        <p:txBody>
          <a:bodyPr/>
          <a:lstStyle/>
          <a:p>
            <a:r>
              <a:rPr lang="en-US" dirty="0"/>
              <a:t>          </a:t>
            </a:r>
          </a:p>
        </p:txBody>
      </p:sp>
      <p:sp>
        <p:nvSpPr>
          <p:cNvPr id="2" name="Slide Number Placeholder 1">
            <a:extLst>
              <a:ext uri="{FF2B5EF4-FFF2-40B4-BE49-F238E27FC236}">
                <a16:creationId xmlns:a16="http://schemas.microsoft.com/office/drawing/2014/main" id="{F3F98FA2-6FF1-9B9B-B2F9-92E61A4D25FC}"/>
              </a:ext>
            </a:extLst>
          </p:cNvPr>
          <p:cNvSpPr>
            <a:spLocks noGrp="1"/>
          </p:cNvSpPr>
          <p:nvPr>
            <p:ph type="sldNum" sz="quarter" idx="10"/>
          </p:nvPr>
        </p:nvSpPr>
        <p:spPr/>
        <p:txBody>
          <a:bodyPr/>
          <a:lstStyle/>
          <a:p>
            <a:fld id="{5A17578E-51CF-4F9B-B13A-C565A50D5340}" type="slidenum">
              <a:rPr lang="en-US" altLang="en-US" smtClean="0"/>
              <a:pPr/>
              <a:t>33</a:t>
            </a:fld>
            <a:endParaRPr lang="en-US" altLang="en-US" dirty="0"/>
          </a:p>
        </p:txBody>
      </p:sp>
      <p:sp>
        <p:nvSpPr>
          <p:cNvPr id="4" name="Title 1">
            <a:extLst>
              <a:ext uri="{FF2B5EF4-FFF2-40B4-BE49-F238E27FC236}">
                <a16:creationId xmlns:a16="http://schemas.microsoft.com/office/drawing/2014/main" id="{2F25DA26-427E-4F8C-B669-0D32D41A7574}"/>
              </a:ext>
            </a:extLst>
          </p:cNvPr>
          <p:cNvSpPr txBox="1">
            <a:spLocks/>
          </p:cNvSpPr>
          <p:nvPr/>
        </p:nvSpPr>
        <p:spPr bwMode="auto">
          <a:xfrm>
            <a:off x="3048" y="0"/>
            <a:ext cx="12188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put</a:t>
            </a:r>
            <a:r>
              <a:rPr lang="en-US" kern="0" dirty="0"/>
              <a:t> Function</a:t>
            </a:r>
            <a:r>
              <a:rPr lang="en-US" sz="1800" kern="0" dirty="0"/>
              <a:t> </a:t>
            </a:r>
            <a:r>
              <a:rPr lang="en-US" altLang="en-US" sz="1800" dirty="0"/>
              <a:t>(2 of 2)</a:t>
            </a:r>
            <a:endParaRPr lang="en-US" sz="1800" kern="0" dirty="0"/>
          </a:p>
        </p:txBody>
      </p:sp>
      <p:pic>
        <p:nvPicPr>
          <p:cNvPr id="6" name="Picture 5">
            <a:extLst>
              <a:ext uri="{FF2B5EF4-FFF2-40B4-BE49-F238E27FC236}">
                <a16:creationId xmlns:a16="http://schemas.microsoft.com/office/drawing/2014/main" id="{89F80E54-5608-A821-0A2B-78908DCE2C9B}"/>
              </a:ext>
            </a:extLst>
          </p:cNvPr>
          <p:cNvPicPr>
            <a:picLocks noChangeAspect="1"/>
          </p:cNvPicPr>
          <p:nvPr/>
        </p:nvPicPr>
        <p:blipFill>
          <a:blip r:embed="rId2"/>
          <a:stretch>
            <a:fillRect/>
          </a:stretch>
        </p:blipFill>
        <p:spPr>
          <a:xfrm>
            <a:off x="1731856" y="731520"/>
            <a:ext cx="8728289" cy="6126480"/>
          </a:xfrm>
          <a:prstGeom prst="rect">
            <a:avLst/>
          </a:prstGeom>
        </p:spPr>
      </p:pic>
    </p:spTree>
    <p:extLst>
      <p:ext uri="{BB962C8B-B14F-4D97-AF65-F5344CB8AC3E}">
        <p14:creationId xmlns:p14="http://schemas.microsoft.com/office/powerpoint/2010/main" val="240048987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Working with Multiple Files</a:t>
            </a:r>
            <a:endParaRPr lang="en-US" dirty="0"/>
          </a:p>
        </p:txBody>
      </p:sp>
      <p:sp>
        <p:nvSpPr>
          <p:cNvPr id="3" name="Content Placeholder 2"/>
          <p:cNvSpPr>
            <a:spLocks noGrp="1"/>
          </p:cNvSpPr>
          <p:nvPr>
            <p:ph idx="1"/>
          </p:nvPr>
        </p:nvSpPr>
        <p:spPr/>
        <p:txBody>
          <a:bodyPr/>
          <a:lstStyle/>
          <a:p>
            <a:pPr>
              <a:spcBef>
                <a:spcPct val="50000"/>
              </a:spcBef>
            </a:pPr>
            <a:r>
              <a:rPr lang="en-US" altLang="en-US" dirty="0">
                <a:solidFill>
                  <a:srgbClr val="000000"/>
                </a:solidFill>
              </a:rPr>
              <a:t>It is possible to  have more than file open at a time in a program</a:t>
            </a:r>
          </a:p>
          <a:p>
            <a:pPr>
              <a:spcBef>
                <a:spcPct val="50000"/>
              </a:spcBef>
            </a:pPr>
            <a:r>
              <a:rPr lang="en-US" altLang="en-US" dirty="0">
                <a:solidFill>
                  <a:srgbClr val="000000"/>
                </a:solidFill>
              </a:rPr>
              <a:t>In many real-world applications, data about a single item are categorized and written to several different files.</a:t>
            </a:r>
          </a:p>
          <a:p>
            <a:pPr>
              <a:spcBef>
                <a:spcPts val="1800"/>
              </a:spcBef>
            </a:pPr>
            <a:r>
              <a:rPr lang="en-US" altLang="en-US" dirty="0">
                <a:solidFill>
                  <a:srgbClr val="000000"/>
                </a:solidFill>
              </a:rPr>
              <a:t>Multiple files may be open for input or output by defining multiple file stream objects. </a:t>
            </a:r>
          </a:p>
          <a:p>
            <a:pPr>
              <a:spcBef>
                <a:spcPts val="1800"/>
              </a:spcBef>
            </a:pPr>
            <a:r>
              <a:rPr lang="en-US" altLang="en-US" dirty="0">
                <a:solidFill>
                  <a:srgbClr val="000000"/>
                </a:solidFill>
              </a:rPr>
              <a:t>Need to define file stream object for each file</a:t>
            </a:r>
          </a:p>
          <a:p>
            <a:pPr>
              <a:spcBef>
                <a:spcPts val="1800"/>
              </a:spcBef>
            </a:pPr>
            <a:r>
              <a:rPr lang="en-US" altLang="en-US" dirty="0">
                <a:solidFill>
                  <a:srgbClr val="000000"/>
                </a:solidFill>
              </a:rPr>
              <a:t>Program on next two slides, asks the user for a file name. The file is opened and read. Each character is converted to uppercase and written to a second file called </a:t>
            </a:r>
            <a:r>
              <a:rPr lang="en-US" altLang="en-US" sz="2600" dirty="0">
                <a:solidFill>
                  <a:srgbClr val="000000"/>
                </a:solidFill>
                <a:latin typeface="Courier New" panose="02070309020205020404" pitchFamily="49" charset="0"/>
              </a:rPr>
              <a:t>out.txt</a:t>
            </a:r>
            <a:r>
              <a:rPr lang="en-US" altLang="en-US" dirty="0">
                <a:solidFill>
                  <a:srgbClr val="000000"/>
                </a:solidFill>
              </a:rPr>
              <a:t>.</a:t>
            </a:r>
          </a:p>
        </p:txBody>
      </p:sp>
      <p:sp>
        <p:nvSpPr>
          <p:cNvPr id="4" name="Slide Number Placeholder 3">
            <a:extLst>
              <a:ext uri="{FF2B5EF4-FFF2-40B4-BE49-F238E27FC236}">
                <a16:creationId xmlns:a16="http://schemas.microsoft.com/office/drawing/2014/main" id="{4B6332B3-70E7-09E3-AF48-0231C3637E25}"/>
              </a:ext>
            </a:extLst>
          </p:cNvPr>
          <p:cNvSpPr>
            <a:spLocks noGrp="1"/>
          </p:cNvSpPr>
          <p:nvPr>
            <p:ph type="sldNum" sz="quarter" idx="10"/>
          </p:nvPr>
        </p:nvSpPr>
        <p:spPr/>
        <p:txBody>
          <a:bodyPr/>
          <a:lstStyle/>
          <a:p>
            <a:fld id="{8AC93FA1-62F1-4B1B-BC8E-716B6DCBCC4F}" type="slidenum">
              <a:rPr lang="en-US" altLang="en-US" smtClean="0"/>
              <a:pPr/>
              <a:t>34</a:t>
            </a:fld>
            <a:endParaRPr lang="en-US" altLang="en-US" dirty="0"/>
          </a:p>
        </p:txBody>
      </p:sp>
    </p:spTree>
    <p:extLst>
      <p:ext uri="{BB962C8B-B14F-4D97-AF65-F5344CB8AC3E}">
        <p14:creationId xmlns:p14="http://schemas.microsoft.com/office/powerpoint/2010/main" val="968051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75860"/>
          </a:xfrm>
        </p:spPr>
        <p:txBody>
          <a:bodyPr/>
          <a:lstStyle/>
          <a:p>
            <a:r>
              <a:rPr lang="en-US" dirty="0"/>
              <a:t>       </a:t>
            </a:r>
          </a:p>
        </p:txBody>
      </p:sp>
      <p:pic>
        <p:nvPicPr>
          <p:cNvPr id="52226" name="Picture 1" descr="The screenshot shows the program that demonstrates reading from one file and writing to a second file. The main statement declares the sting file name, character, and input file. The program open a file for output, gets the input file name, and opens the file for input. The line, ofstream outFile ('out.txt&quot;); is represented to open a file for output. The user enters the input file name. The line, inFile.open(filename); opens the file for input. &#10;"/>
          <p:cNvPicPr>
            <a:picLocks noChangeAspect="1" noChangeArrowheads="1"/>
          </p:cNvPicPr>
          <p:nvPr/>
        </p:nvPicPr>
        <p:blipFill rotWithShape="1">
          <a:blip r:embed="rId2">
            <a:extLst>
              <a:ext uri="{28A0092B-C50C-407E-A947-70E740481C1C}">
                <a14:useLocalDpi xmlns:a14="http://schemas.microsoft.com/office/drawing/2010/main" val="0"/>
              </a:ext>
            </a:extLst>
          </a:blip>
          <a:srcRect t="8750"/>
          <a:stretch/>
        </p:blipFill>
        <p:spPr bwMode="auto">
          <a:xfrm>
            <a:off x="2033523" y="914400"/>
            <a:ext cx="8124954"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59228FC-2C64-77B9-3A3E-B4D5C19818DE}"/>
              </a:ext>
            </a:extLst>
          </p:cNvPr>
          <p:cNvSpPr>
            <a:spLocks noGrp="1"/>
          </p:cNvSpPr>
          <p:nvPr>
            <p:ph type="sldNum" sz="quarter" idx="10"/>
          </p:nvPr>
        </p:nvSpPr>
        <p:spPr/>
        <p:txBody>
          <a:bodyPr/>
          <a:lstStyle/>
          <a:p>
            <a:fld id="{5A17578E-51CF-4F9B-B13A-C565A50D5340}" type="slidenum">
              <a:rPr lang="en-US" altLang="en-US" smtClean="0"/>
              <a:pPr/>
              <a:t>35</a:t>
            </a:fld>
            <a:endParaRPr lang="en-US" altLang="en-US" dirty="0"/>
          </a:p>
        </p:txBody>
      </p:sp>
      <p:sp>
        <p:nvSpPr>
          <p:cNvPr id="4" name="Title 1">
            <a:extLst>
              <a:ext uri="{FF2B5EF4-FFF2-40B4-BE49-F238E27FC236}">
                <a16:creationId xmlns:a16="http://schemas.microsoft.com/office/drawing/2014/main" id="{59790F49-06D2-2EA6-DFFA-AE8CC0F3F649}"/>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get</a:t>
            </a:r>
            <a:r>
              <a:rPr lang="en-US" kern="0" dirty="0"/>
              <a:t> and </a:t>
            </a:r>
            <a:r>
              <a:rPr lang="en-US" kern="0" dirty="0">
                <a:latin typeface="Courier New" pitchFamily="112" charset="0"/>
              </a:rPr>
              <a:t>put</a:t>
            </a:r>
            <a:r>
              <a:rPr lang="en-US" kern="0" dirty="0"/>
              <a:t> Function</a:t>
            </a:r>
          </a:p>
          <a:p>
            <a:r>
              <a:rPr lang="en-US" altLang="en-US" sz="1800" dirty="0"/>
              <a:t> (1 of 3)</a:t>
            </a:r>
            <a:endParaRPr lang="en-US" sz="1800" kern="0"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80970"/>
          </a:xfrm>
        </p:spPr>
        <p:txBody>
          <a:bodyPr/>
          <a:lstStyle/>
          <a:p>
            <a:r>
              <a:rPr lang="en-US" dirty="0"/>
              <a:t>        </a:t>
            </a:r>
          </a:p>
        </p:txBody>
      </p:sp>
      <p:pic>
        <p:nvPicPr>
          <p:cNvPr id="53250" name="Picture 1" descr="The screenshot shows the program that demonstrates reading the from one file and writing to a second file. The main statement declares the sting file name, character, and input file. The program open a file for output, gets the input file name, and opens the file for input. The line, ofstream outFile ('out.txt&quot;); is represented to open a file for output. The user enters the input file name. The line, inFile.open(filename); opens the file for input. If the input file is opened successfully, the program continues using the if-loop and reads a character from file 1. The while-loop check if the last read operation was successful and continues. The program writes the uppercase character to file 2 and reads another character from file 1. After the operation is complete, it closes the file. Else it returns to the operation agai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02" y="914400"/>
            <a:ext cx="6655996"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E79FCCD-B3F6-9CE8-533F-3C5E98A97B44}"/>
              </a:ext>
            </a:extLst>
          </p:cNvPr>
          <p:cNvSpPr>
            <a:spLocks noGrp="1"/>
          </p:cNvSpPr>
          <p:nvPr>
            <p:ph type="sldNum" sz="quarter" idx="10"/>
          </p:nvPr>
        </p:nvSpPr>
        <p:spPr/>
        <p:txBody>
          <a:bodyPr/>
          <a:lstStyle/>
          <a:p>
            <a:fld id="{5A17578E-51CF-4F9B-B13A-C565A50D5340}" type="slidenum">
              <a:rPr lang="en-US" altLang="en-US" smtClean="0"/>
              <a:pPr/>
              <a:t>36</a:t>
            </a:fld>
            <a:endParaRPr lang="en-US" altLang="en-US" dirty="0"/>
          </a:p>
        </p:txBody>
      </p:sp>
      <p:sp>
        <p:nvSpPr>
          <p:cNvPr id="4" name="Title 1">
            <a:extLst>
              <a:ext uri="{FF2B5EF4-FFF2-40B4-BE49-F238E27FC236}">
                <a16:creationId xmlns:a16="http://schemas.microsoft.com/office/drawing/2014/main" id="{031B2AEF-C1B5-662E-8043-343F44B5921A}"/>
              </a:ext>
            </a:extLst>
          </p:cNvPr>
          <p:cNvSpPr txBox="1">
            <a:spLocks/>
          </p:cNvSpPr>
          <p:nvPr/>
        </p:nvSpPr>
        <p:spPr bwMode="auto">
          <a:xfrm>
            <a:off x="3048" y="0"/>
            <a:ext cx="1218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get</a:t>
            </a:r>
            <a:r>
              <a:rPr lang="en-US" kern="0" dirty="0"/>
              <a:t> and </a:t>
            </a:r>
            <a:r>
              <a:rPr lang="en-US" kern="0" dirty="0">
                <a:latin typeface="Courier New" pitchFamily="112" charset="0"/>
              </a:rPr>
              <a:t>put</a:t>
            </a:r>
            <a:r>
              <a:rPr lang="en-US" kern="0" dirty="0"/>
              <a:t> Function</a:t>
            </a:r>
          </a:p>
          <a:p>
            <a:r>
              <a:rPr lang="en-US" altLang="en-US" sz="1800" dirty="0"/>
              <a:t>(2 of 3)</a:t>
            </a:r>
            <a:endParaRPr lang="en-US" sz="1800" kern="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46796"/>
          </a:xfrm>
        </p:spPr>
        <p:txBody>
          <a:bodyPr/>
          <a:lstStyle/>
          <a:p>
            <a:r>
              <a:rPr lang="en-US" dirty="0"/>
              <a:t>         </a:t>
            </a:r>
          </a:p>
        </p:txBody>
      </p:sp>
      <p:pic>
        <p:nvPicPr>
          <p:cNvPr id="54274" name="Picture 1" descr="The program output with example inputs demonstrates the reading from one file and writing to a second file. The statement asks the user to enter a file name. It displays the output when the file conversion is done. The output displays the contents of the first file 'hownow.txt.' After file conversion the program output displays the contents of the second file in uppercas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881189"/>
            <a:ext cx="83534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C6A0974-5775-FC44-034F-B375CAB36766}"/>
              </a:ext>
            </a:extLst>
          </p:cNvPr>
          <p:cNvSpPr>
            <a:spLocks noGrp="1"/>
          </p:cNvSpPr>
          <p:nvPr>
            <p:ph type="sldNum" sz="quarter" idx="10"/>
          </p:nvPr>
        </p:nvSpPr>
        <p:spPr/>
        <p:txBody>
          <a:bodyPr/>
          <a:lstStyle/>
          <a:p>
            <a:fld id="{5A17578E-51CF-4F9B-B13A-C565A50D5340}" type="slidenum">
              <a:rPr lang="en-US" altLang="en-US" smtClean="0"/>
              <a:pPr/>
              <a:t>37</a:t>
            </a:fld>
            <a:endParaRPr lang="en-US" altLang="en-US" dirty="0"/>
          </a:p>
        </p:txBody>
      </p:sp>
      <p:sp>
        <p:nvSpPr>
          <p:cNvPr id="4" name="Title 1">
            <a:extLst>
              <a:ext uri="{FF2B5EF4-FFF2-40B4-BE49-F238E27FC236}">
                <a16:creationId xmlns:a16="http://schemas.microsoft.com/office/drawing/2014/main" id="{D0BBDCB8-338D-71F4-12D7-2A4AD1D2F2B0}"/>
              </a:ext>
            </a:extLst>
          </p:cNvPr>
          <p:cNvSpPr txBox="1">
            <a:spLocks/>
          </p:cNvSpPr>
          <p:nvPr/>
        </p:nvSpPr>
        <p:spPr bwMode="auto">
          <a:xfrm>
            <a:off x="3048" y="0"/>
            <a:ext cx="12188952" cy="112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r>
              <a:rPr lang="en-US" kern="0" dirty="0"/>
              <a:t>Program using the </a:t>
            </a:r>
            <a:r>
              <a:rPr lang="en-US" kern="0" dirty="0">
                <a:latin typeface="Courier New" pitchFamily="112" charset="0"/>
              </a:rPr>
              <a:t>get</a:t>
            </a:r>
            <a:r>
              <a:rPr lang="en-US" kern="0" dirty="0"/>
              <a:t> and </a:t>
            </a:r>
            <a:r>
              <a:rPr lang="en-US" kern="0" dirty="0">
                <a:latin typeface="Courier New" pitchFamily="112" charset="0"/>
              </a:rPr>
              <a:t>put</a:t>
            </a:r>
            <a:r>
              <a:rPr lang="en-US" kern="0" dirty="0"/>
              <a:t> Function</a:t>
            </a:r>
          </a:p>
          <a:p>
            <a:r>
              <a:rPr lang="en-US" altLang="en-US" sz="1800" dirty="0"/>
              <a:t>(2 of 3)</a:t>
            </a:r>
            <a:endParaRPr lang="en-US" sz="1800" kern="0"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(1 of 8)</a:t>
            </a:r>
            <a:endParaRPr lang="en-US" sz="1800" dirty="0"/>
          </a:p>
        </p:txBody>
      </p:sp>
      <p:sp>
        <p:nvSpPr>
          <p:cNvPr id="3" name="Content Placeholder 2"/>
          <p:cNvSpPr>
            <a:spLocks noGrp="1"/>
          </p:cNvSpPr>
          <p:nvPr>
            <p:ph idx="1"/>
          </p:nvPr>
        </p:nvSpPr>
        <p:spPr/>
        <p:txBody>
          <a:bodyPr/>
          <a:lstStyle/>
          <a:p>
            <a:pPr>
              <a:spcBef>
                <a:spcPct val="50000"/>
              </a:spcBef>
            </a:pPr>
            <a:r>
              <a:rPr lang="en-US" altLang="en-US" b="1" dirty="0">
                <a:solidFill>
                  <a:srgbClr val="000000"/>
                </a:solidFill>
              </a:rPr>
              <a:t>Binary file</a:t>
            </a:r>
            <a:r>
              <a:rPr lang="en-US" altLang="en-US" dirty="0">
                <a:solidFill>
                  <a:srgbClr val="000000"/>
                </a:solidFill>
              </a:rPr>
              <a:t> contains unformatted, non-ASCII data</a:t>
            </a:r>
          </a:p>
          <a:p>
            <a:pPr>
              <a:spcBef>
                <a:spcPct val="50000"/>
              </a:spcBef>
            </a:pPr>
            <a:r>
              <a:rPr lang="en-US" altLang="en-US" dirty="0">
                <a:solidFill>
                  <a:srgbClr val="000000"/>
                </a:solidFill>
              </a:rPr>
              <a:t>Data can be stored in a file in its pure, binary format.</a:t>
            </a:r>
          </a:p>
          <a:p>
            <a:pPr>
              <a:spcBef>
                <a:spcPct val="50000"/>
              </a:spcBef>
            </a:pPr>
            <a:r>
              <a:rPr lang="en-US" altLang="en-US" dirty="0">
                <a:solidFill>
                  <a:srgbClr val="000000"/>
                </a:solidFill>
              </a:rPr>
              <a:t>The first step is to open the file in binary mode. This is accomplished by using the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::binary </a:t>
            </a:r>
            <a:r>
              <a:rPr lang="en-US" altLang="en-US" dirty="0">
                <a:solidFill>
                  <a:srgbClr val="000000"/>
                </a:solidFill>
              </a:rPr>
              <a:t>flag. Here is an example:</a:t>
            </a:r>
          </a:p>
          <a:p>
            <a:pPr marL="914400" indent="0">
              <a:spcBef>
                <a:spcPct val="50000"/>
              </a:spcBef>
              <a:buNone/>
            </a:pPr>
            <a:r>
              <a:rPr lang="en-US" altLang="en-US" dirty="0" err="1">
                <a:solidFill>
                  <a:srgbClr val="000000"/>
                </a:solidFill>
                <a:latin typeface="Courier New" panose="02070309020205020404" pitchFamily="49" charset="0"/>
              </a:rPr>
              <a:t>inFile.open</a:t>
            </a:r>
            <a:r>
              <a:rPr lang="en-US" altLang="en-US" dirty="0">
                <a:solidFill>
                  <a:srgbClr val="000000"/>
                </a:solidFill>
                <a:latin typeface="Courier New" panose="02070309020205020404" pitchFamily="49" charset="0"/>
              </a:rPr>
              <a:t>("nums.dat",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::in |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::binary);</a:t>
            </a:r>
            <a:endParaRPr lang="en-US" altLang="en-US" dirty="0">
              <a:solidFill>
                <a:srgbClr val="000000"/>
              </a:solidFill>
            </a:endParaRPr>
          </a:p>
          <a:p>
            <a:pPr>
              <a:spcBef>
                <a:spcPct val="50000"/>
              </a:spcBef>
            </a:pPr>
            <a:r>
              <a:rPr lang="en-US" altLang="en-US" dirty="0">
                <a:solidFill>
                  <a:srgbClr val="000000"/>
                </a:solidFill>
              </a:rPr>
              <a:t>Notice the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::out</a:t>
            </a:r>
            <a:r>
              <a:rPr lang="en-US" altLang="en-US" dirty="0">
                <a:solidFill>
                  <a:srgbClr val="000000"/>
                </a:solidFill>
              </a:rPr>
              <a:t> and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::binary</a:t>
            </a:r>
            <a:r>
              <a:rPr lang="en-US" altLang="en-US" dirty="0">
                <a:solidFill>
                  <a:srgbClr val="000000"/>
                </a:solidFill>
              </a:rPr>
              <a:t> flags are joined in the statement with the | operator. This causes the file to be opened in both output and binary modes. By default, files are opened in text mode.</a:t>
            </a:r>
          </a:p>
        </p:txBody>
      </p:sp>
      <p:sp>
        <p:nvSpPr>
          <p:cNvPr id="4" name="Slide Number Placeholder 3">
            <a:extLst>
              <a:ext uri="{FF2B5EF4-FFF2-40B4-BE49-F238E27FC236}">
                <a16:creationId xmlns:a16="http://schemas.microsoft.com/office/drawing/2014/main" id="{D92E5B87-575E-E42D-FFD6-4086285EC919}"/>
              </a:ext>
            </a:extLst>
          </p:cNvPr>
          <p:cNvSpPr>
            <a:spLocks noGrp="1"/>
          </p:cNvSpPr>
          <p:nvPr>
            <p:ph type="sldNum" sz="quarter" idx="10"/>
          </p:nvPr>
        </p:nvSpPr>
        <p:spPr/>
        <p:txBody>
          <a:bodyPr/>
          <a:lstStyle/>
          <a:p>
            <a:fld id="{8AC93FA1-62F1-4B1B-BC8E-716B6DCBCC4F}" type="slidenum">
              <a:rPr lang="en-US" altLang="en-US" smtClean="0"/>
              <a:pPr/>
              <a:t>38</a:t>
            </a:fld>
            <a:endParaRPr lang="en-US" altLang="en-US" dirty="0"/>
          </a:p>
        </p:txBody>
      </p:sp>
    </p:spTree>
    <p:extLst>
      <p:ext uri="{BB962C8B-B14F-4D97-AF65-F5344CB8AC3E}">
        <p14:creationId xmlns:p14="http://schemas.microsoft.com/office/powerpoint/2010/main" val="2236307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(2 of 8)</a:t>
            </a:r>
            <a:endParaRPr lang="en-US" sz="1800" dirty="0"/>
          </a:p>
        </p:txBody>
      </p:sp>
      <p:sp>
        <p:nvSpPr>
          <p:cNvPr id="3" name="Content Placeholder 2"/>
          <p:cNvSpPr>
            <a:spLocks noGrp="1"/>
          </p:cNvSpPr>
          <p:nvPr>
            <p:ph idx="1"/>
          </p:nvPr>
        </p:nvSpPr>
        <p:spPr/>
        <p:txBody>
          <a:bodyPr/>
          <a:lstStyle/>
          <a:p>
            <a:pPr lvl="0"/>
            <a:r>
              <a:rPr lang="en-US" altLang="en-US" dirty="0">
                <a:solidFill>
                  <a:srgbClr val="000000"/>
                </a:solidFill>
              </a:rPr>
              <a:t>Use </a:t>
            </a:r>
            <a:r>
              <a:rPr lang="en-US" altLang="en-US" dirty="0">
                <a:solidFill>
                  <a:srgbClr val="000000"/>
                </a:solidFill>
                <a:latin typeface="Courier New" panose="02070309020205020404" pitchFamily="49" charset="0"/>
              </a:rPr>
              <a:t>read</a:t>
            </a:r>
            <a:r>
              <a:rPr lang="en-US" altLang="en-US" dirty="0">
                <a:solidFill>
                  <a:srgbClr val="000000"/>
                </a:solidFill>
              </a:rPr>
              <a:t> and </a:t>
            </a:r>
            <a:r>
              <a:rPr lang="en-US" altLang="en-US" dirty="0">
                <a:solidFill>
                  <a:srgbClr val="000000"/>
                </a:solidFill>
                <a:latin typeface="Courier New" panose="02070309020205020404" pitchFamily="49" charset="0"/>
              </a:rPr>
              <a:t>write</a:t>
            </a:r>
            <a:r>
              <a:rPr lang="en-US" altLang="en-US" dirty="0">
                <a:solidFill>
                  <a:srgbClr val="000000"/>
                </a:solidFill>
              </a:rPr>
              <a:t> instead of </a:t>
            </a:r>
            <a:r>
              <a:rPr lang="en-US" altLang="en-US" dirty="0">
                <a:solidFill>
                  <a:srgbClr val="000000"/>
                </a:solidFill>
                <a:latin typeface="Courier New" panose="02070309020205020404" pitchFamily="49" charset="0"/>
              </a:rPr>
              <a:t>&lt;&lt;</a:t>
            </a:r>
            <a:r>
              <a:rPr lang="en-US" altLang="en-US" dirty="0">
                <a:solidFill>
                  <a:srgbClr val="000000"/>
                </a:solidFill>
              </a:rPr>
              <a:t>, </a:t>
            </a:r>
            <a:r>
              <a:rPr lang="en-US" altLang="en-US" dirty="0">
                <a:solidFill>
                  <a:srgbClr val="000000"/>
                </a:solidFill>
                <a:latin typeface="Courier New" panose="02070309020205020404" pitchFamily="49" charset="0"/>
              </a:rPr>
              <a:t>&gt;&gt;</a:t>
            </a:r>
          </a:p>
          <a:p>
            <a:pPr lvl="1">
              <a:spcBef>
                <a:spcPts val="0"/>
              </a:spcBef>
              <a:buClr>
                <a:srgbClr val="000000"/>
              </a:buClr>
              <a:buNone/>
            </a:pPr>
            <a:r>
              <a:rPr lang="en-US" altLang="en-US" sz="2800" dirty="0">
                <a:solidFill>
                  <a:srgbClr val="000000"/>
                </a:solidFill>
                <a:latin typeface="Courier New" panose="02070309020205020404" pitchFamily="49" charset="0"/>
              </a:rPr>
              <a:t>char ch;</a:t>
            </a:r>
          </a:p>
          <a:p>
            <a:pPr lvl="1">
              <a:spcBef>
                <a:spcPts val="0"/>
              </a:spcBef>
              <a:buClr>
                <a:srgbClr val="000000"/>
              </a:buClr>
              <a:buNone/>
            </a:pPr>
            <a:r>
              <a:rPr lang="en-US" altLang="en-US" sz="2800" dirty="0">
                <a:solidFill>
                  <a:srgbClr val="000000"/>
                </a:solidFill>
                <a:latin typeface="Courier New" panose="02070309020205020404" pitchFamily="49" charset="0"/>
              </a:rPr>
              <a:t>// read in a letter from file</a:t>
            </a: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39</a:t>
            </a:fld>
            <a:endParaRPr lang="en-US" altLang="en-US" dirty="0"/>
          </a:p>
        </p:txBody>
      </p:sp>
      <p:sp>
        <p:nvSpPr>
          <p:cNvPr id="4" name="Content Placeholder 3"/>
          <p:cNvSpPr>
            <a:spLocks noGrp="1"/>
          </p:cNvSpPr>
          <p:nvPr>
            <p:ph sz="half" idx="4294967295"/>
          </p:nvPr>
        </p:nvSpPr>
        <p:spPr>
          <a:xfrm>
            <a:off x="670560" y="5094288"/>
            <a:ext cx="11521440" cy="1371600"/>
          </a:xfrm>
        </p:spPr>
        <p:txBody>
          <a:bodyPr/>
          <a:lstStyle/>
          <a:p>
            <a:pPr lvl="1">
              <a:spcBef>
                <a:spcPts val="0"/>
              </a:spcBef>
              <a:buClr>
                <a:srgbClr val="000000"/>
              </a:buClr>
              <a:buNone/>
            </a:pPr>
            <a:r>
              <a:rPr lang="en-US" altLang="en-US" dirty="0">
                <a:solidFill>
                  <a:srgbClr val="000000"/>
                </a:solidFill>
                <a:latin typeface="Courier New" panose="02070309020205020404" pitchFamily="49" charset="0"/>
              </a:rPr>
              <a:t>// send a character to a file</a:t>
            </a:r>
          </a:p>
          <a:p>
            <a:pPr lvl="1">
              <a:spcBef>
                <a:spcPts val="0"/>
              </a:spcBef>
              <a:buClr>
                <a:srgbClr val="000000"/>
              </a:buClr>
              <a:buNone/>
            </a:pPr>
            <a:r>
              <a:rPr lang="en-US" altLang="en-US" dirty="0">
                <a:solidFill>
                  <a:srgbClr val="000000"/>
                </a:solidFill>
                <a:latin typeface="Courier New" panose="02070309020205020404" pitchFamily="49" charset="0"/>
              </a:rPr>
              <a:t>outFile.write(&amp;ch, sizeof(ch));</a:t>
            </a:r>
          </a:p>
        </p:txBody>
      </p:sp>
      <p:pic>
        <p:nvPicPr>
          <p:cNvPr id="5" name="Picture 4" descr="The screenshot shows the binary files to read the input. The line, inFile.read (ampersand ch, sizeof (ch)); represents the statement to read the input. Here, ampersand ch represents the address of where to put the data being read in. The read function expects to read chars. The sizeof (ch) specifies how many bytes to read from the file.&#10;"/>
          <p:cNvPicPr>
            <a:picLocks noChangeAspect="1"/>
          </p:cNvPicPr>
          <p:nvPr/>
        </p:nvPicPr>
        <p:blipFill rotWithShape="1">
          <a:blip r:embed="rId2"/>
          <a:srcRect t="33009" b="23295"/>
          <a:stretch/>
        </p:blipFill>
        <p:spPr>
          <a:xfrm>
            <a:off x="838200" y="2590800"/>
            <a:ext cx="9581625" cy="2377440"/>
          </a:xfrm>
          <a:prstGeom prst="rect">
            <a:avLst/>
          </a:prstGeom>
        </p:spPr>
      </p:pic>
    </p:spTree>
    <p:extLst>
      <p:ext uri="{BB962C8B-B14F-4D97-AF65-F5344CB8AC3E}">
        <p14:creationId xmlns:p14="http://schemas.microsoft.com/office/powerpoint/2010/main" val="320501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Files</a:t>
            </a:r>
            <a:endParaRPr lang="en-US" dirty="0"/>
          </a:p>
        </p:txBody>
      </p:sp>
      <p:sp>
        <p:nvSpPr>
          <p:cNvPr id="3" name="Content Placeholder 2"/>
          <p:cNvSpPr>
            <a:spLocks noGrp="1"/>
          </p:cNvSpPr>
          <p:nvPr>
            <p:ph idx="1"/>
          </p:nvPr>
        </p:nvSpPr>
        <p:spPr>
          <a:xfrm>
            <a:off x="487680" y="990600"/>
            <a:ext cx="11704320" cy="5638800"/>
          </a:xfrm>
        </p:spPr>
        <p:txBody>
          <a:bodyPr/>
          <a:lstStyle/>
          <a:p>
            <a:pPr>
              <a:lnSpc>
                <a:spcPct val="90000"/>
              </a:lnSpc>
              <a:spcBef>
                <a:spcPts val="300"/>
              </a:spcBef>
              <a:buClr>
                <a:srgbClr val="000000"/>
              </a:buClr>
            </a:pPr>
            <a:r>
              <a:rPr lang="en-US" altLang="en-US" sz="2800" dirty="0">
                <a:solidFill>
                  <a:srgbClr val="000000"/>
                </a:solidFill>
              </a:rPr>
              <a:t>Following Table-1 compares the </a:t>
            </a:r>
            <a:r>
              <a:rPr lang="en-US" altLang="en-US" dirty="0" err="1">
                <a:solidFill>
                  <a:srgbClr val="000000"/>
                </a:solidFill>
                <a:latin typeface="Courier New" panose="02070309020205020404" pitchFamily="49" charset="0"/>
              </a:rPr>
              <a:t>ifstream</a:t>
            </a:r>
            <a:r>
              <a:rPr lang="en-US" altLang="en-US" sz="2800" dirty="0">
                <a:solidFill>
                  <a:srgbClr val="000000"/>
                </a:solidFill>
              </a:rPr>
              <a:t>, </a:t>
            </a:r>
            <a:r>
              <a:rPr lang="en-US" altLang="en-US" dirty="0" err="1">
                <a:solidFill>
                  <a:srgbClr val="000000"/>
                </a:solidFill>
                <a:latin typeface="Courier New" panose="02070309020205020404" pitchFamily="49" charset="0"/>
              </a:rPr>
              <a:t>ofstream</a:t>
            </a:r>
            <a:r>
              <a:rPr lang="en-US" altLang="en-US" sz="2800" dirty="0">
                <a:solidFill>
                  <a:srgbClr val="000000"/>
                </a:solidFill>
              </a:rPr>
              <a:t>, and </a:t>
            </a:r>
            <a:r>
              <a:rPr lang="en-US" altLang="en-US" dirty="0" err="1">
                <a:solidFill>
                  <a:srgbClr val="000000"/>
                </a:solidFill>
                <a:latin typeface="Courier New" panose="02070309020205020404" pitchFamily="49" charset="0"/>
              </a:rPr>
              <a:t>fstream</a:t>
            </a:r>
            <a:r>
              <a:rPr lang="en-US" altLang="en-US" sz="2800" dirty="0">
                <a:solidFill>
                  <a:srgbClr val="000000"/>
                </a:solidFill>
              </a:rPr>
              <a:t> data types. All of these data types require the &lt;</a:t>
            </a:r>
            <a:r>
              <a:rPr lang="en-US" altLang="en-US" dirty="0" err="1">
                <a:solidFill>
                  <a:srgbClr val="000000"/>
                </a:solidFill>
                <a:latin typeface="Courier New" panose="02070309020205020404" pitchFamily="49" charset="0"/>
              </a:rPr>
              <a:t>fstream</a:t>
            </a:r>
            <a:r>
              <a:rPr lang="en-US" altLang="en-US" sz="2800" dirty="0">
                <a:solidFill>
                  <a:srgbClr val="000000"/>
                </a:solidFill>
              </a:rPr>
              <a:t>&gt; header file. </a:t>
            </a:r>
            <a:r>
              <a:rPr lang="en-US" altLang="en-US" dirty="0">
                <a:solidFill>
                  <a:srgbClr val="000000"/>
                </a:solidFill>
              </a:rPr>
              <a:t>rings.</a:t>
            </a:r>
          </a:p>
          <a:p>
            <a:pPr marL="346075" indent="0">
              <a:lnSpc>
                <a:spcPct val="90000"/>
              </a:lnSpc>
              <a:spcBef>
                <a:spcPts val="300"/>
              </a:spcBef>
              <a:buClr>
                <a:srgbClr val="000000"/>
              </a:buClr>
              <a:buNone/>
            </a:pPr>
            <a:r>
              <a:rPr lang="en-US" altLang="en-US" sz="2800" b="1" dirty="0">
                <a:solidFill>
                  <a:srgbClr val="000000"/>
                </a:solidFill>
              </a:rPr>
              <a:t>Table-1: Files </a:t>
            </a:r>
            <a:r>
              <a:rPr lang="en-US" altLang="en-US" b="1" dirty="0">
                <a:solidFill>
                  <a:srgbClr val="000000"/>
                </a:solidFill>
              </a:rPr>
              <a:t>Stream</a:t>
            </a:r>
            <a:r>
              <a:rPr lang="en-US" altLang="en-US" sz="2800" b="1" dirty="0">
                <a:solidFill>
                  <a:srgbClr val="000000"/>
                </a:solidFill>
              </a:rPr>
              <a:t> Data Types</a:t>
            </a:r>
          </a:p>
          <a:p>
            <a:pPr marL="0" indent="0">
              <a:lnSpc>
                <a:spcPct val="90000"/>
              </a:lnSpc>
              <a:spcBef>
                <a:spcPts val="300"/>
              </a:spcBef>
              <a:buClr>
                <a:srgbClr val="000000"/>
              </a:buClr>
              <a:buNone/>
            </a:pPr>
            <a:endParaRPr lang="en-US" altLang="en-US" dirty="0">
              <a:solidFill>
                <a:srgbClr val="000000"/>
              </a:solidFill>
            </a:endParaRPr>
          </a:p>
          <a:p>
            <a:pPr marL="0" indent="0">
              <a:lnSpc>
                <a:spcPct val="90000"/>
              </a:lnSpc>
              <a:spcBef>
                <a:spcPts val="300"/>
              </a:spcBef>
              <a:buClr>
                <a:srgbClr val="000000"/>
              </a:buClr>
              <a:buNone/>
            </a:pP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3118EEB0-8166-A997-CD8C-A5DA17FD0B89}"/>
              </a:ext>
            </a:extLst>
          </p:cNvPr>
          <p:cNvSpPr>
            <a:spLocks noGrp="1"/>
          </p:cNvSpPr>
          <p:nvPr>
            <p:ph type="sldNum" sz="quarter" idx="10"/>
          </p:nvPr>
        </p:nvSpPr>
        <p:spPr/>
        <p:txBody>
          <a:bodyPr/>
          <a:lstStyle/>
          <a:p>
            <a:fld id="{8AC93FA1-62F1-4B1B-BC8E-716B6DCBCC4F}" type="slidenum">
              <a:rPr lang="en-US" altLang="en-US" smtClean="0"/>
              <a:pPr/>
              <a:t>4</a:t>
            </a:fld>
            <a:endParaRPr lang="en-US" altLang="en-US" dirty="0"/>
          </a:p>
        </p:txBody>
      </p:sp>
      <p:graphicFrame>
        <p:nvGraphicFramePr>
          <p:cNvPr id="5" name="Table 5">
            <a:extLst>
              <a:ext uri="{FF2B5EF4-FFF2-40B4-BE49-F238E27FC236}">
                <a16:creationId xmlns:a16="http://schemas.microsoft.com/office/drawing/2014/main" id="{13294323-1C22-1531-239A-BEA1472D6B8C}"/>
              </a:ext>
            </a:extLst>
          </p:cNvPr>
          <p:cNvGraphicFramePr>
            <a:graphicFrameLocks noGrp="1"/>
          </p:cNvGraphicFramePr>
          <p:nvPr>
            <p:extLst>
              <p:ext uri="{D42A27DB-BD31-4B8C-83A1-F6EECF244321}">
                <p14:modId xmlns:p14="http://schemas.microsoft.com/office/powerpoint/2010/main" val="1121705519"/>
              </p:ext>
            </p:extLst>
          </p:nvPr>
        </p:nvGraphicFramePr>
        <p:xfrm>
          <a:off x="944880" y="2674620"/>
          <a:ext cx="11155680" cy="29870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352803806"/>
                    </a:ext>
                  </a:extLst>
                </a:gridCol>
                <a:gridCol w="9144000">
                  <a:extLst>
                    <a:ext uri="{9D8B030D-6E8A-4147-A177-3AD203B41FA5}">
                      <a16:colId xmlns:a16="http://schemas.microsoft.com/office/drawing/2014/main" val="1293418063"/>
                    </a:ext>
                  </a:extLst>
                </a:gridCol>
              </a:tblGrid>
              <a:tr h="370840">
                <a:tc>
                  <a:txBody>
                    <a:bodyPr/>
                    <a:lstStyle/>
                    <a:p>
                      <a:r>
                        <a:rPr lang="en-US" sz="2800" dirty="0">
                          <a:solidFill>
                            <a:schemeClr val="tx1"/>
                          </a:solidFill>
                        </a:rPr>
                        <a:t>Data Type</a:t>
                      </a:r>
                    </a:p>
                  </a:txBody>
                  <a:tcPr/>
                </a:tc>
                <a:tc>
                  <a:txBody>
                    <a:bodyPr/>
                    <a:lstStyle/>
                    <a:p>
                      <a:r>
                        <a:rPr lang="en-US" sz="2800" dirty="0">
                          <a:solidFill>
                            <a:schemeClr val="tx1"/>
                          </a:solidFill>
                        </a:rPr>
                        <a:t>Description</a:t>
                      </a:r>
                    </a:p>
                  </a:txBody>
                  <a:tcPr/>
                </a:tc>
                <a:extLst>
                  <a:ext uri="{0D108BD9-81ED-4DB2-BD59-A6C34878D82A}">
                    <a16:rowId xmlns:a16="http://schemas.microsoft.com/office/drawing/2014/main" val="1643995165"/>
                  </a:ext>
                </a:extLst>
              </a:tr>
              <a:tr h="370840">
                <a:tc>
                  <a:txBody>
                    <a:bodyPr/>
                    <a:lstStyle/>
                    <a:p>
                      <a:r>
                        <a:rPr lang="en-US" sz="2400" b="1" dirty="0" err="1">
                          <a:latin typeface="Courier New" panose="02070309020205020404" pitchFamily="49" charset="0"/>
                          <a:cs typeface="Courier New" panose="02070309020205020404" pitchFamily="49" charset="0"/>
                        </a:rPr>
                        <a:t>ifstream</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t>Input File Stream:</a:t>
                      </a:r>
                      <a:r>
                        <a:rPr lang="en-US" sz="2400" dirty="0"/>
                        <a:t> This data type can be used only to read data from files into  memory.</a:t>
                      </a:r>
                    </a:p>
                  </a:txBody>
                  <a:tcPr/>
                </a:tc>
                <a:extLst>
                  <a:ext uri="{0D108BD9-81ED-4DB2-BD59-A6C34878D82A}">
                    <a16:rowId xmlns:a16="http://schemas.microsoft.com/office/drawing/2014/main" val="2582144189"/>
                  </a:ext>
                </a:extLst>
              </a:tr>
              <a:tr h="370840">
                <a:tc>
                  <a:txBody>
                    <a:bodyPr/>
                    <a:lstStyle/>
                    <a:p>
                      <a:r>
                        <a:rPr lang="en-US" sz="2400" b="1" dirty="0" err="1">
                          <a:latin typeface="Courier New" panose="02070309020205020404" pitchFamily="49" charset="0"/>
                          <a:cs typeface="Courier New" panose="02070309020205020404" pitchFamily="49" charset="0"/>
                        </a:rPr>
                        <a:t>ofstream</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t>Output File Stream:</a:t>
                      </a:r>
                      <a:r>
                        <a:rPr lang="en-US" sz="2400" dirty="0"/>
                        <a:t> This data type can be used to create files and write data to them</a:t>
                      </a:r>
                    </a:p>
                  </a:txBody>
                  <a:tcPr/>
                </a:tc>
                <a:extLst>
                  <a:ext uri="{0D108BD9-81ED-4DB2-BD59-A6C34878D82A}">
                    <a16:rowId xmlns:a16="http://schemas.microsoft.com/office/drawing/2014/main" val="1833671874"/>
                  </a:ext>
                </a:extLst>
              </a:tr>
              <a:tr h="370840">
                <a:tc>
                  <a:txBody>
                    <a:bodyPr/>
                    <a:lstStyle/>
                    <a:p>
                      <a:r>
                        <a:rPr lang="en-US" sz="2400" b="1" dirty="0" err="1">
                          <a:latin typeface="Courier New" panose="02070309020205020404" pitchFamily="49" charset="0"/>
                          <a:cs typeface="Courier New" panose="02070309020205020404" pitchFamily="49" charset="0"/>
                        </a:rPr>
                        <a:t>fstream</a:t>
                      </a:r>
                      <a:endParaRPr lang="en-US" sz="2400" b="1" dirty="0">
                        <a:latin typeface="Courier New" panose="02070309020205020404" pitchFamily="49" charset="0"/>
                        <a:cs typeface="Courier New" panose="02070309020205020404" pitchFamily="49" charset="0"/>
                      </a:endParaRPr>
                    </a:p>
                  </a:txBody>
                  <a:tcPr/>
                </a:tc>
                <a:tc>
                  <a:txBody>
                    <a:bodyPr/>
                    <a:lstStyle/>
                    <a:p>
                      <a:r>
                        <a:rPr lang="en-US" sz="2400" b="1" dirty="0"/>
                        <a:t>File Stream:</a:t>
                      </a:r>
                      <a:r>
                        <a:rPr lang="en-US" sz="2400" dirty="0"/>
                        <a:t> This data type can be used to create files, write data to them, and read data from them.</a:t>
                      </a:r>
                    </a:p>
                  </a:txBody>
                  <a:tcPr/>
                </a:tc>
                <a:extLst>
                  <a:ext uri="{0D108BD9-81ED-4DB2-BD59-A6C34878D82A}">
                    <a16:rowId xmlns:a16="http://schemas.microsoft.com/office/drawing/2014/main" val="3710316643"/>
                  </a:ext>
                </a:extLst>
              </a:tr>
            </a:tbl>
          </a:graphicData>
        </a:graphic>
      </p:graphicFrame>
    </p:spTree>
    <p:extLst>
      <p:ext uri="{BB962C8B-B14F-4D97-AF65-F5344CB8AC3E}">
        <p14:creationId xmlns:p14="http://schemas.microsoft.com/office/powerpoint/2010/main" val="2519954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(3 of 8)</a:t>
            </a:r>
            <a:endParaRPr lang="en-US" sz="1800" dirty="0"/>
          </a:p>
        </p:txBody>
      </p:sp>
      <p:sp>
        <p:nvSpPr>
          <p:cNvPr id="3" name="Content Placeholder 2"/>
          <p:cNvSpPr>
            <a:spLocks noGrp="1"/>
          </p:cNvSpPr>
          <p:nvPr>
            <p:ph idx="1"/>
          </p:nvPr>
        </p:nvSpPr>
        <p:spPr/>
        <p:txBody>
          <a:bodyPr/>
          <a:lstStyle/>
          <a:p>
            <a:pPr lvl="0"/>
            <a:r>
              <a:rPr lang="en-US" altLang="en-US" spc="-70" dirty="0">
                <a:solidFill>
                  <a:srgbClr val="000000"/>
                </a:solidFill>
              </a:rPr>
              <a:t>The file stream object’s </a:t>
            </a:r>
            <a:r>
              <a:rPr lang="en-US" altLang="en-US" spc="-70" dirty="0">
                <a:solidFill>
                  <a:srgbClr val="000000"/>
                </a:solidFill>
                <a:latin typeface="Courier New" panose="02070309020205020404" pitchFamily="49" charset="0"/>
              </a:rPr>
              <a:t>write</a:t>
            </a:r>
            <a:r>
              <a:rPr lang="en-US" altLang="en-US" spc="-70" dirty="0">
                <a:solidFill>
                  <a:srgbClr val="000000"/>
                </a:solidFill>
              </a:rPr>
              <a:t> member function is used to write binary data to a file. The general format of the </a:t>
            </a:r>
            <a:r>
              <a:rPr lang="en-US" altLang="en-US" spc="-70" dirty="0">
                <a:solidFill>
                  <a:srgbClr val="000000"/>
                </a:solidFill>
                <a:latin typeface="Courier New" panose="02070309020205020404" pitchFamily="49" charset="0"/>
              </a:rPr>
              <a:t>write</a:t>
            </a:r>
            <a:r>
              <a:rPr lang="en-US" altLang="en-US" spc="-70" dirty="0">
                <a:solidFill>
                  <a:srgbClr val="000000"/>
                </a:solidFill>
              </a:rPr>
              <a:t> member function is:</a:t>
            </a:r>
          </a:p>
          <a:p>
            <a:pPr marL="914400" lvl="0" indent="0">
              <a:buNone/>
            </a:pPr>
            <a:r>
              <a:rPr lang="en-US" altLang="en-US" dirty="0">
                <a:solidFill>
                  <a:srgbClr val="000000"/>
                </a:solidFill>
              </a:rPr>
              <a:t> </a:t>
            </a:r>
            <a:r>
              <a:rPr lang="en-US" altLang="en-US" dirty="0" err="1">
                <a:solidFill>
                  <a:srgbClr val="000000"/>
                </a:solidFill>
                <a:latin typeface="Courier New" panose="02070309020205020404" pitchFamily="49" charset="0"/>
              </a:rPr>
              <a:t>fileObject.write</a:t>
            </a:r>
            <a:r>
              <a:rPr lang="en-US" altLang="en-US" dirty="0">
                <a:solidFill>
                  <a:srgbClr val="000000"/>
                </a:solidFill>
                <a:latin typeface="Courier New" panose="02070309020205020404" pitchFamily="49" charset="0"/>
              </a:rPr>
              <a:t>(address, size);</a:t>
            </a:r>
          </a:p>
          <a:p>
            <a:pPr marL="346075" lvl="0" indent="0">
              <a:buNone/>
            </a:pPr>
            <a:r>
              <a:rPr lang="en-US" altLang="en-US" dirty="0">
                <a:solidFill>
                  <a:srgbClr val="000000"/>
                </a:solidFill>
              </a:rPr>
              <a:t>Let’s look at the parts of this function call format:</a:t>
            </a:r>
          </a:p>
          <a:p>
            <a:pPr lvl="1"/>
            <a:r>
              <a:rPr lang="en-US" altLang="en-US" dirty="0">
                <a:solidFill>
                  <a:srgbClr val="000000"/>
                </a:solidFill>
              </a:rPr>
              <a:t>﻿</a:t>
            </a:r>
            <a:r>
              <a:rPr lang="en-US" altLang="en-US" dirty="0" err="1">
                <a:solidFill>
                  <a:srgbClr val="000000"/>
                </a:solidFill>
                <a:latin typeface="Courier New" panose="02070309020205020404" pitchFamily="49" charset="0"/>
              </a:rPr>
              <a:t>fileObject</a:t>
            </a:r>
            <a:r>
              <a:rPr lang="en-US" altLang="en-US" dirty="0">
                <a:solidFill>
                  <a:srgbClr val="000000"/>
                </a:solidFill>
              </a:rPr>
              <a:t> is the name of a file stream object.</a:t>
            </a:r>
          </a:p>
          <a:p>
            <a:pPr lvl="1"/>
            <a:r>
              <a:rPr lang="en-US" altLang="en-US" dirty="0">
                <a:solidFill>
                  <a:srgbClr val="000000"/>
                </a:solidFill>
                <a:latin typeface="Courier New" panose="02070309020205020404" pitchFamily="49" charset="0"/>
              </a:rPr>
              <a:t>address</a:t>
            </a:r>
            <a:r>
              <a:rPr lang="en-US" altLang="en-US" dirty="0">
                <a:solidFill>
                  <a:srgbClr val="000000"/>
                </a:solidFill>
              </a:rPr>
              <a:t> is the starting address of the section of memory that is to be written to the file. This argument is expected to be the address of a </a:t>
            </a:r>
            <a:r>
              <a:rPr lang="en-US" altLang="en-US" dirty="0">
                <a:solidFill>
                  <a:srgbClr val="000000"/>
                </a:solidFill>
                <a:latin typeface="Courier New" panose="02070309020205020404" pitchFamily="49" charset="0"/>
              </a:rPr>
              <a:t>char</a:t>
            </a:r>
            <a:r>
              <a:rPr lang="en-US" altLang="en-US" dirty="0">
                <a:solidFill>
                  <a:srgbClr val="000000"/>
                </a:solidFill>
              </a:rPr>
              <a:t> (or a pointer to a </a:t>
            </a:r>
            <a:r>
              <a:rPr lang="en-US" altLang="en-US" dirty="0">
                <a:solidFill>
                  <a:srgbClr val="000000"/>
                </a:solidFill>
                <a:latin typeface="Courier New" panose="02070309020205020404" pitchFamily="49" charset="0"/>
              </a:rPr>
              <a:t>char</a:t>
            </a:r>
            <a:r>
              <a:rPr lang="en-US" altLang="en-US" dirty="0">
                <a:solidFill>
                  <a:srgbClr val="000000"/>
                </a:solidFill>
              </a:rPr>
              <a:t>).</a:t>
            </a:r>
          </a:p>
          <a:p>
            <a:pPr lvl="1"/>
            <a:r>
              <a:rPr lang="en-US" altLang="en-US" dirty="0">
                <a:solidFill>
                  <a:srgbClr val="000000"/>
                </a:solidFill>
                <a:latin typeface="Courier New" panose="02070309020205020404" pitchFamily="49" charset="0"/>
              </a:rPr>
              <a:t>size</a:t>
            </a:r>
            <a:r>
              <a:rPr lang="en-US" altLang="en-US" dirty="0">
                <a:solidFill>
                  <a:srgbClr val="000000"/>
                </a:solidFill>
              </a:rPr>
              <a:t> is the number of bytes of memory to write. This argument must be an integer value.</a:t>
            </a:r>
            <a:endParaRPr lang="en-US" altLang="en-US" dirty="0">
              <a:solidFill>
                <a:srgbClr val="000000"/>
              </a:solidFill>
              <a:latin typeface="Courier New" panose="02070309020205020404" pitchFamily="49" charset="0"/>
            </a:endParaRP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40</a:t>
            </a:fld>
            <a:endParaRPr lang="en-US" altLang="en-US" dirty="0"/>
          </a:p>
        </p:txBody>
      </p:sp>
    </p:spTree>
    <p:extLst>
      <p:ext uri="{BB962C8B-B14F-4D97-AF65-F5344CB8AC3E}">
        <p14:creationId xmlns:p14="http://schemas.microsoft.com/office/powerpoint/2010/main" val="262464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(4 of 8)</a:t>
            </a:r>
            <a:endParaRPr lang="en-US" sz="1800" dirty="0"/>
          </a:p>
        </p:txBody>
      </p:sp>
      <p:sp>
        <p:nvSpPr>
          <p:cNvPr id="3" name="Content Placeholder 2"/>
          <p:cNvSpPr>
            <a:spLocks noGrp="1"/>
          </p:cNvSpPr>
          <p:nvPr>
            <p:ph idx="1"/>
          </p:nvPr>
        </p:nvSpPr>
        <p:spPr/>
        <p:txBody>
          <a:bodyPr/>
          <a:lstStyle/>
          <a:p>
            <a:pPr lvl="0"/>
            <a:r>
              <a:rPr lang="en-US" altLang="en-US" dirty="0">
                <a:solidFill>
                  <a:srgbClr val="000000"/>
                </a:solidFill>
              </a:rPr>
              <a:t>For example, the following code uses a file stream object named </a:t>
            </a:r>
            <a:r>
              <a:rPr lang="en-US" altLang="en-US" dirty="0">
                <a:solidFill>
                  <a:srgbClr val="000000"/>
                </a:solidFill>
                <a:latin typeface="Courier New" panose="02070309020205020404" pitchFamily="49" charset="0"/>
              </a:rPr>
              <a:t>file</a:t>
            </a:r>
            <a:r>
              <a:rPr lang="en-US" altLang="en-US" dirty="0">
                <a:solidFill>
                  <a:srgbClr val="000000"/>
                </a:solidFill>
              </a:rPr>
              <a:t> to write a character to a binary file:</a:t>
            </a:r>
          </a:p>
          <a:p>
            <a:pPr marL="914400" lvl="0" indent="0">
              <a:buNone/>
            </a:pPr>
            <a:r>
              <a:rPr lang="en-US" altLang="en-US" dirty="0">
                <a:solidFill>
                  <a:srgbClr val="000000"/>
                </a:solidFill>
                <a:latin typeface="Courier New" panose="02070309020205020404" pitchFamily="49" charset="0"/>
              </a:rPr>
              <a:t>char letter = 'A'; </a:t>
            </a:r>
          </a:p>
          <a:p>
            <a:pPr marL="914400" lvl="0" indent="0">
              <a:buNone/>
            </a:pPr>
            <a:r>
              <a:rPr lang="en-US" altLang="en-US" dirty="0" err="1">
                <a:solidFill>
                  <a:srgbClr val="000000"/>
                </a:solidFill>
                <a:latin typeface="Courier New" panose="02070309020205020404" pitchFamily="49" charset="0"/>
              </a:rPr>
              <a:t>file.write</a:t>
            </a:r>
            <a:r>
              <a:rPr lang="en-US" altLang="en-US" dirty="0">
                <a:solidFill>
                  <a:srgbClr val="000000"/>
                </a:solidFill>
                <a:latin typeface="Courier New" panose="02070309020205020404" pitchFamily="49" charset="0"/>
              </a:rPr>
              <a:t>(&amp;letter, </a:t>
            </a:r>
            <a:r>
              <a:rPr lang="en-US" altLang="en-US" dirty="0" err="1">
                <a:solidFill>
                  <a:srgbClr val="000000"/>
                </a:solidFill>
                <a:latin typeface="Courier New" panose="02070309020205020404" pitchFamily="49" charset="0"/>
              </a:rPr>
              <a:t>sizeof</a:t>
            </a:r>
            <a:r>
              <a:rPr lang="en-US" altLang="en-US" dirty="0">
                <a:solidFill>
                  <a:srgbClr val="000000"/>
                </a:solidFill>
                <a:latin typeface="Courier New" panose="02070309020205020404" pitchFamily="49" charset="0"/>
              </a:rPr>
              <a:t>(letter)); </a:t>
            </a:r>
          </a:p>
          <a:p>
            <a:pPr lvl="0"/>
            <a:r>
              <a:rPr lang="en-US" altLang="en-US" dirty="0">
                <a:solidFill>
                  <a:srgbClr val="000000"/>
                </a:solidFill>
              </a:rPr>
              <a:t>The first argument passed to the </a:t>
            </a:r>
            <a:r>
              <a:rPr lang="en-US" altLang="en-US" dirty="0">
                <a:solidFill>
                  <a:srgbClr val="000000"/>
                </a:solidFill>
                <a:latin typeface="Courier New" panose="02070309020205020404" pitchFamily="49" charset="0"/>
              </a:rPr>
              <a:t>write</a:t>
            </a:r>
            <a:r>
              <a:rPr lang="en-US" altLang="en-US" dirty="0">
                <a:solidFill>
                  <a:srgbClr val="000000"/>
                </a:solidFill>
              </a:rPr>
              <a:t> function is the address of the </a:t>
            </a:r>
            <a:r>
              <a:rPr lang="en-US" altLang="en-US" dirty="0">
                <a:solidFill>
                  <a:srgbClr val="000000"/>
                </a:solidFill>
                <a:latin typeface="Courier New" panose="02070309020205020404" pitchFamily="49" charset="0"/>
              </a:rPr>
              <a:t>letter</a:t>
            </a:r>
            <a:r>
              <a:rPr lang="en-US" altLang="en-US" dirty="0">
                <a:solidFill>
                  <a:srgbClr val="000000"/>
                </a:solidFill>
              </a:rPr>
              <a:t> variable. This tells the write function where the data that is to be written to the file is located</a:t>
            </a:r>
          </a:p>
          <a:p>
            <a:pPr lvl="0"/>
            <a:r>
              <a:rPr lang="en-US" altLang="en-US" dirty="0">
                <a:solidFill>
                  <a:srgbClr val="000000"/>
                </a:solidFill>
              </a:rPr>
              <a:t>The second argument is the size of the </a:t>
            </a:r>
            <a:r>
              <a:rPr lang="en-US" altLang="en-US" dirty="0">
                <a:solidFill>
                  <a:srgbClr val="000000"/>
                </a:solidFill>
                <a:latin typeface="Courier New" panose="02070309020205020404" pitchFamily="49" charset="0"/>
              </a:rPr>
              <a:t>letter</a:t>
            </a:r>
            <a:r>
              <a:rPr lang="en-US" altLang="en-US" dirty="0">
                <a:solidFill>
                  <a:srgbClr val="000000"/>
                </a:solidFill>
              </a:rPr>
              <a:t> variable, which is returned from the </a:t>
            </a:r>
            <a:r>
              <a:rPr lang="en-US" altLang="en-US" dirty="0" err="1">
                <a:solidFill>
                  <a:srgbClr val="000000"/>
                </a:solidFill>
                <a:latin typeface="Courier New" panose="02070309020205020404" pitchFamily="49" charset="0"/>
              </a:rPr>
              <a:t>sizeof</a:t>
            </a:r>
            <a:r>
              <a:rPr lang="en-US" altLang="en-US" dirty="0">
                <a:solidFill>
                  <a:srgbClr val="000000"/>
                </a:solidFill>
              </a:rPr>
              <a:t> operator. This tells the </a:t>
            </a:r>
            <a:r>
              <a:rPr lang="en-US" altLang="en-US" dirty="0">
                <a:solidFill>
                  <a:srgbClr val="000000"/>
                </a:solidFill>
                <a:latin typeface="Courier New" panose="02070309020205020404" pitchFamily="49" charset="0"/>
              </a:rPr>
              <a:t>write</a:t>
            </a:r>
            <a:r>
              <a:rPr lang="en-US" altLang="en-US" dirty="0">
                <a:solidFill>
                  <a:srgbClr val="000000"/>
                </a:solidFill>
              </a:rPr>
              <a:t> function the number of bytes of data to write to the file</a:t>
            </a:r>
          </a:p>
          <a:p>
            <a:pPr lvl="0"/>
            <a:r>
              <a:rPr lang="en-US" altLang="en-US" dirty="0">
                <a:solidFill>
                  <a:srgbClr val="000000"/>
                </a:solidFill>
              </a:rPr>
              <a:t>Because the sizes of data types can vary among systems, it is best to use the </a:t>
            </a:r>
            <a:r>
              <a:rPr lang="en-US" altLang="en-US" dirty="0" err="1">
                <a:solidFill>
                  <a:srgbClr val="000000"/>
                </a:solidFill>
                <a:latin typeface="Courier New" panose="02070309020205020404" pitchFamily="49" charset="0"/>
              </a:rPr>
              <a:t>sizeof</a:t>
            </a:r>
            <a:r>
              <a:rPr lang="en-US" altLang="en-US" dirty="0">
                <a:solidFill>
                  <a:srgbClr val="000000"/>
                </a:solidFill>
              </a:rPr>
              <a:t> operator to determine the number of bytes to write.</a:t>
            </a:r>
            <a:endParaRPr lang="en-US" altLang="en-US" dirty="0">
              <a:solidFill>
                <a:srgbClr val="000000"/>
              </a:solidFill>
              <a:latin typeface="Courier New" panose="02070309020205020404" pitchFamily="49" charset="0"/>
            </a:endParaRP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41</a:t>
            </a:fld>
            <a:endParaRPr lang="en-US" altLang="en-US" dirty="0"/>
          </a:p>
        </p:txBody>
      </p:sp>
    </p:spTree>
    <p:extLst>
      <p:ext uri="{BB962C8B-B14F-4D97-AF65-F5344CB8AC3E}">
        <p14:creationId xmlns:p14="http://schemas.microsoft.com/office/powerpoint/2010/main" val="87624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(5 of 8)</a:t>
            </a:r>
            <a:endParaRPr lang="en-US" sz="1800" dirty="0"/>
          </a:p>
        </p:txBody>
      </p:sp>
      <p:sp>
        <p:nvSpPr>
          <p:cNvPr id="3" name="Content Placeholder 2"/>
          <p:cNvSpPr>
            <a:spLocks noGrp="1"/>
          </p:cNvSpPr>
          <p:nvPr>
            <p:ph idx="1"/>
          </p:nvPr>
        </p:nvSpPr>
        <p:spPr/>
        <p:txBody>
          <a:bodyPr/>
          <a:lstStyle/>
          <a:p>
            <a:pPr lvl="0"/>
            <a:r>
              <a:rPr lang="en-US" altLang="en-US" spc="-70" dirty="0">
                <a:solidFill>
                  <a:srgbClr val="000000"/>
                </a:solidFill>
              </a:rPr>
              <a:t>The file stream object’s </a:t>
            </a:r>
            <a:r>
              <a:rPr lang="en-US" altLang="en-US" spc="-70" dirty="0">
                <a:solidFill>
                  <a:srgbClr val="000000"/>
                </a:solidFill>
                <a:latin typeface="Courier New" panose="02070309020205020404" pitchFamily="49" charset="0"/>
              </a:rPr>
              <a:t>read</a:t>
            </a:r>
            <a:r>
              <a:rPr lang="en-US" altLang="en-US" spc="-70" dirty="0">
                <a:solidFill>
                  <a:srgbClr val="000000"/>
                </a:solidFill>
              </a:rPr>
              <a:t> member function is used to read binary data </a:t>
            </a:r>
            <a:r>
              <a:rPr lang="en-US" altLang="en-US" spc="-100" dirty="0">
                <a:solidFill>
                  <a:srgbClr val="000000"/>
                </a:solidFill>
              </a:rPr>
              <a:t>from a file into memory. The general format of the </a:t>
            </a:r>
            <a:r>
              <a:rPr lang="en-US" altLang="en-US" spc="-100" dirty="0">
                <a:solidFill>
                  <a:srgbClr val="000000"/>
                </a:solidFill>
                <a:latin typeface="Courier New" panose="02070309020205020404" pitchFamily="49" charset="0"/>
              </a:rPr>
              <a:t>read</a:t>
            </a:r>
            <a:r>
              <a:rPr lang="en-US" altLang="en-US" spc="-100" dirty="0">
                <a:solidFill>
                  <a:srgbClr val="000000"/>
                </a:solidFill>
              </a:rPr>
              <a:t> member function is:</a:t>
            </a:r>
          </a:p>
          <a:p>
            <a:pPr marL="914400" lvl="0" indent="0">
              <a:buNone/>
            </a:pPr>
            <a:r>
              <a:rPr lang="en-US" altLang="en-US" dirty="0">
                <a:solidFill>
                  <a:srgbClr val="000000"/>
                </a:solidFill>
              </a:rPr>
              <a:t> </a:t>
            </a:r>
            <a:r>
              <a:rPr lang="en-US" altLang="en-US" dirty="0" err="1">
                <a:solidFill>
                  <a:srgbClr val="000000"/>
                </a:solidFill>
                <a:latin typeface="Courier New" panose="02070309020205020404" pitchFamily="49" charset="0"/>
              </a:rPr>
              <a:t>fileObject.read</a:t>
            </a:r>
            <a:r>
              <a:rPr lang="en-US" altLang="en-US" dirty="0">
                <a:solidFill>
                  <a:srgbClr val="000000"/>
                </a:solidFill>
                <a:latin typeface="Courier New" panose="02070309020205020404" pitchFamily="49" charset="0"/>
              </a:rPr>
              <a:t>(address, size);</a:t>
            </a:r>
          </a:p>
          <a:p>
            <a:pPr marL="346075" lvl="0" indent="0">
              <a:buNone/>
            </a:pPr>
            <a:r>
              <a:rPr lang="en-US" altLang="en-US" dirty="0">
                <a:solidFill>
                  <a:srgbClr val="000000"/>
                </a:solidFill>
              </a:rPr>
              <a:t>Let’s look at the parts of this function call format:</a:t>
            </a:r>
          </a:p>
          <a:p>
            <a:pPr lvl="1"/>
            <a:r>
              <a:rPr lang="en-US" altLang="en-US" dirty="0">
                <a:solidFill>
                  <a:srgbClr val="000000"/>
                </a:solidFill>
              </a:rPr>
              <a:t>﻿</a:t>
            </a:r>
            <a:r>
              <a:rPr lang="en-US" altLang="en-US" sz="3000" dirty="0" err="1">
                <a:solidFill>
                  <a:srgbClr val="000000"/>
                </a:solidFill>
                <a:latin typeface="Courier New" panose="02070309020205020404" pitchFamily="49" charset="0"/>
              </a:rPr>
              <a:t>fileObject</a:t>
            </a:r>
            <a:r>
              <a:rPr lang="en-US" altLang="en-US" dirty="0">
                <a:solidFill>
                  <a:srgbClr val="000000"/>
                </a:solidFill>
              </a:rPr>
              <a:t> is the name of a file stream object.</a:t>
            </a:r>
          </a:p>
          <a:p>
            <a:pPr lvl="1"/>
            <a:r>
              <a:rPr lang="en-US" altLang="en-US" sz="3000" dirty="0">
                <a:solidFill>
                  <a:srgbClr val="000000"/>
                </a:solidFill>
                <a:latin typeface="Courier New" panose="02070309020205020404" pitchFamily="49" charset="0"/>
              </a:rPr>
              <a:t>address</a:t>
            </a:r>
            <a:r>
              <a:rPr lang="en-US" altLang="en-US" dirty="0">
                <a:solidFill>
                  <a:srgbClr val="000000"/>
                </a:solidFill>
              </a:rPr>
              <a:t> is the starting address of the section of memory where the data being read from the file is to be stored. This argument is expected to be the address of a </a:t>
            </a:r>
            <a:r>
              <a:rPr lang="en-US" altLang="en-US" sz="3000" dirty="0">
                <a:solidFill>
                  <a:srgbClr val="000000"/>
                </a:solidFill>
                <a:latin typeface="Courier New" panose="02070309020205020404" pitchFamily="49" charset="0"/>
              </a:rPr>
              <a:t>char</a:t>
            </a:r>
            <a:r>
              <a:rPr lang="en-US" altLang="en-US" dirty="0">
                <a:solidFill>
                  <a:srgbClr val="000000"/>
                </a:solidFill>
              </a:rPr>
              <a:t> (or a pointer to a </a:t>
            </a:r>
            <a:r>
              <a:rPr lang="en-US" altLang="en-US" sz="3000" dirty="0">
                <a:solidFill>
                  <a:srgbClr val="000000"/>
                </a:solidFill>
                <a:latin typeface="Courier New" panose="02070309020205020404" pitchFamily="49" charset="0"/>
              </a:rPr>
              <a:t>char</a:t>
            </a:r>
            <a:r>
              <a:rPr lang="en-US" altLang="en-US" dirty="0">
                <a:solidFill>
                  <a:srgbClr val="000000"/>
                </a:solidFill>
              </a:rPr>
              <a:t>).</a:t>
            </a:r>
          </a:p>
          <a:p>
            <a:pPr lvl="1"/>
            <a:r>
              <a:rPr lang="en-US" altLang="en-US" sz="3000" dirty="0">
                <a:solidFill>
                  <a:srgbClr val="000000"/>
                </a:solidFill>
                <a:latin typeface="Courier New" panose="02070309020205020404" pitchFamily="49" charset="0"/>
              </a:rPr>
              <a:t>size</a:t>
            </a:r>
            <a:r>
              <a:rPr lang="en-US" altLang="en-US" dirty="0">
                <a:solidFill>
                  <a:srgbClr val="000000"/>
                </a:solidFill>
              </a:rPr>
              <a:t> is the number of bytes of memory to read from the file. This argument must be an integer value.</a:t>
            </a:r>
            <a:endParaRPr lang="en-US" altLang="en-US" dirty="0">
              <a:solidFill>
                <a:srgbClr val="000000"/>
              </a:solidFill>
              <a:latin typeface="Courier New" panose="02070309020205020404" pitchFamily="49" charset="0"/>
            </a:endParaRP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42</a:t>
            </a:fld>
            <a:endParaRPr lang="en-US" altLang="en-US" dirty="0"/>
          </a:p>
        </p:txBody>
      </p:sp>
    </p:spTree>
    <p:extLst>
      <p:ext uri="{BB962C8B-B14F-4D97-AF65-F5344CB8AC3E}">
        <p14:creationId xmlns:p14="http://schemas.microsoft.com/office/powerpoint/2010/main" val="2047234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(6 of 8)</a:t>
            </a:r>
            <a:endParaRPr lang="en-US" sz="1800" dirty="0"/>
          </a:p>
        </p:txBody>
      </p:sp>
      <p:sp>
        <p:nvSpPr>
          <p:cNvPr id="3" name="Content Placeholder 2"/>
          <p:cNvSpPr>
            <a:spLocks noGrp="1"/>
          </p:cNvSpPr>
          <p:nvPr>
            <p:ph idx="1"/>
          </p:nvPr>
        </p:nvSpPr>
        <p:spPr/>
        <p:txBody>
          <a:bodyPr/>
          <a:lstStyle/>
          <a:p>
            <a:pPr lvl="0">
              <a:lnSpc>
                <a:spcPct val="90000"/>
              </a:lnSpc>
              <a:spcBef>
                <a:spcPts val="0"/>
              </a:spcBef>
            </a:pPr>
            <a:r>
              <a:rPr lang="en-US" altLang="en-US" dirty="0">
                <a:solidFill>
                  <a:srgbClr val="000000"/>
                </a:solidFill>
              </a:rPr>
              <a:t>For example, suppose we want to read a single character from a binary file and store that character in the </a:t>
            </a:r>
            <a:r>
              <a:rPr lang="en-US" altLang="en-US" dirty="0">
                <a:solidFill>
                  <a:srgbClr val="000000"/>
                </a:solidFill>
                <a:latin typeface="Courier New" panose="02070309020205020404" pitchFamily="49" charset="0"/>
              </a:rPr>
              <a:t>letter</a:t>
            </a:r>
            <a:r>
              <a:rPr lang="en-US" altLang="en-US" dirty="0">
                <a:solidFill>
                  <a:srgbClr val="000000"/>
                </a:solidFill>
              </a:rPr>
              <a:t> variable. The following code uses a file stream object named </a:t>
            </a:r>
            <a:r>
              <a:rPr lang="en-US" altLang="en-US" dirty="0">
                <a:solidFill>
                  <a:srgbClr val="000000"/>
                </a:solidFill>
                <a:latin typeface="Courier New" panose="02070309020205020404" pitchFamily="49" charset="0"/>
              </a:rPr>
              <a:t>file</a:t>
            </a:r>
            <a:r>
              <a:rPr lang="en-US" altLang="en-US" dirty="0">
                <a:solidFill>
                  <a:srgbClr val="000000"/>
                </a:solidFill>
              </a:rPr>
              <a:t> to do just that:</a:t>
            </a:r>
          </a:p>
          <a:p>
            <a:pPr marL="914400" lvl="0" indent="0">
              <a:lnSpc>
                <a:spcPct val="90000"/>
              </a:lnSpc>
              <a:spcBef>
                <a:spcPts val="0"/>
              </a:spcBef>
              <a:buNone/>
            </a:pPr>
            <a:r>
              <a:rPr lang="en-US" altLang="en-US" dirty="0">
                <a:solidFill>
                  <a:srgbClr val="000000"/>
                </a:solidFill>
                <a:latin typeface="Courier New" panose="02070309020205020404" pitchFamily="49" charset="0"/>
              </a:rPr>
              <a:t>char letter; </a:t>
            </a:r>
          </a:p>
          <a:p>
            <a:pPr marL="914400" lvl="0" indent="0">
              <a:lnSpc>
                <a:spcPct val="90000"/>
              </a:lnSpc>
              <a:spcBef>
                <a:spcPts val="0"/>
              </a:spcBef>
              <a:buNone/>
            </a:pPr>
            <a:r>
              <a:rPr lang="en-US" altLang="en-US" dirty="0" err="1">
                <a:solidFill>
                  <a:srgbClr val="000000"/>
                </a:solidFill>
                <a:latin typeface="Courier New" panose="02070309020205020404" pitchFamily="49" charset="0"/>
              </a:rPr>
              <a:t>file.read</a:t>
            </a:r>
            <a:r>
              <a:rPr lang="en-US" altLang="en-US" dirty="0">
                <a:solidFill>
                  <a:srgbClr val="000000"/>
                </a:solidFill>
                <a:latin typeface="Courier New" panose="02070309020205020404" pitchFamily="49" charset="0"/>
              </a:rPr>
              <a:t>(&amp;letter, </a:t>
            </a:r>
            <a:r>
              <a:rPr lang="en-US" altLang="en-US" dirty="0" err="1">
                <a:solidFill>
                  <a:srgbClr val="000000"/>
                </a:solidFill>
                <a:latin typeface="Courier New" panose="02070309020205020404" pitchFamily="49" charset="0"/>
              </a:rPr>
              <a:t>sizeof</a:t>
            </a:r>
            <a:r>
              <a:rPr lang="en-US" altLang="en-US" dirty="0">
                <a:solidFill>
                  <a:srgbClr val="000000"/>
                </a:solidFill>
                <a:latin typeface="Courier New" panose="02070309020205020404" pitchFamily="49" charset="0"/>
              </a:rPr>
              <a:t>(letter)); </a:t>
            </a:r>
          </a:p>
          <a:p>
            <a:pPr lvl="0">
              <a:lnSpc>
                <a:spcPct val="90000"/>
              </a:lnSpc>
              <a:spcBef>
                <a:spcPts val="0"/>
              </a:spcBef>
            </a:pPr>
            <a:r>
              <a:rPr lang="en-US" altLang="en-US" dirty="0">
                <a:solidFill>
                  <a:srgbClr val="000000"/>
                </a:solidFill>
              </a:rPr>
              <a:t>The first argument passed to the </a:t>
            </a:r>
            <a:r>
              <a:rPr lang="en-US" altLang="en-US" dirty="0">
                <a:solidFill>
                  <a:srgbClr val="000000"/>
                </a:solidFill>
                <a:latin typeface="Courier New" panose="02070309020205020404" pitchFamily="49" charset="0"/>
              </a:rPr>
              <a:t>read</a:t>
            </a:r>
            <a:r>
              <a:rPr lang="en-US" altLang="en-US" dirty="0">
                <a:solidFill>
                  <a:srgbClr val="000000"/>
                </a:solidFill>
              </a:rPr>
              <a:t> function is the address of the </a:t>
            </a:r>
            <a:r>
              <a:rPr lang="en-US" altLang="en-US" dirty="0">
                <a:solidFill>
                  <a:srgbClr val="000000"/>
                </a:solidFill>
                <a:latin typeface="Courier New" panose="02070309020205020404" pitchFamily="49" charset="0"/>
              </a:rPr>
              <a:t>letter</a:t>
            </a:r>
            <a:r>
              <a:rPr lang="en-US" altLang="en-US" dirty="0">
                <a:solidFill>
                  <a:srgbClr val="000000"/>
                </a:solidFill>
              </a:rPr>
              <a:t> variable. This tells the </a:t>
            </a:r>
            <a:r>
              <a:rPr lang="en-US" altLang="en-US" dirty="0">
                <a:solidFill>
                  <a:srgbClr val="000000"/>
                </a:solidFill>
                <a:latin typeface="Courier New" panose="02070309020205020404" pitchFamily="49" charset="0"/>
              </a:rPr>
              <a:t>read</a:t>
            </a:r>
            <a:r>
              <a:rPr lang="en-US" altLang="en-US" dirty="0">
                <a:solidFill>
                  <a:srgbClr val="000000"/>
                </a:solidFill>
              </a:rPr>
              <a:t> function where to store the value that is read from the file.</a:t>
            </a:r>
          </a:p>
          <a:p>
            <a:pPr lvl="0">
              <a:lnSpc>
                <a:spcPct val="90000"/>
              </a:lnSpc>
              <a:spcBef>
                <a:spcPts val="0"/>
              </a:spcBef>
            </a:pPr>
            <a:r>
              <a:rPr lang="en-US" altLang="en-US" dirty="0">
                <a:solidFill>
                  <a:srgbClr val="000000"/>
                </a:solidFill>
              </a:rPr>
              <a:t>The second argument is the size of the </a:t>
            </a:r>
            <a:r>
              <a:rPr lang="en-US" altLang="en-US" dirty="0">
                <a:solidFill>
                  <a:srgbClr val="000000"/>
                </a:solidFill>
                <a:latin typeface="Courier New" panose="02070309020205020404" pitchFamily="49" charset="0"/>
              </a:rPr>
              <a:t>letter</a:t>
            </a:r>
            <a:r>
              <a:rPr lang="en-US" altLang="en-US" dirty="0">
                <a:solidFill>
                  <a:srgbClr val="000000"/>
                </a:solidFill>
              </a:rPr>
              <a:t> variable. This tells the </a:t>
            </a:r>
            <a:r>
              <a:rPr lang="en-US" altLang="en-US" dirty="0">
                <a:solidFill>
                  <a:srgbClr val="000000"/>
                </a:solidFill>
                <a:latin typeface="Courier New" panose="02070309020205020404" pitchFamily="49" charset="0"/>
              </a:rPr>
              <a:t>read</a:t>
            </a:r>
            <a:r>
              <a:rPr lang="en-US" altLang="en-US" dirty="0">
                <a:solidFill>
                  <a:srgbClr val="000000"/>
                </a:solidFill>
              </a:rPr>
              <a:t> function the number of bytes to read from the file.</a:t>
            </a:r>
          </a:p>
          <a:p>
            <a:pPr lvl="0">
              <a:lnSpc>
                <a:spcPct val="90000"/>
              </a:lnSpc>
              <a:spcBef>
                <a:spcPts val="0"/>
              </a:spcBef>
            </a:pPr>
            <a:r>
              <a:rPr lang="en-US" altLang="en-US" dirty="0">
                <a:solidFill>
                  <a:srgbClr val="000000"/>
                </a:solidFill>
              </a:rPr>
              <a:t>After this function executes, the </a:t>
            </a:r>
            <a:r>
              <a:rPr lang="en-US" altLang="en-US" dirty="0">
                <a:solidFill>
                  <a:srgbClr val="000000"/>
                </a:solidFill>
                <a:latin typeface="Courier New" panose="02070309020205020404" pitchFamily="49" charset="0"/>
              </a:rPr>
              <a:t>letter</a:t>
            </a:r>
            <a:r>
              <a:rPr lang="en-US" altLang="en-US" dirty="0">
                <a:solidFill>
                  <a:srgbClr val="000000"/>
                </a:solidFill>
              </a:rPr>
              <a:t> variable will contain a character that was read from the </a:t>
            </a:r>
            <a:r>
              <a:rPr lang="en-US" altLang="en-US" dirty="0">
                <a:solidFill>
                  <a:srgbClr val="000000"/>
                </a:solidFill>
                <a:latin typeface="Courier New" panose="02070309020205020404" pitchFamily="49" charset="0"/>
              </a:rPr>
              <a:t>file</a:t>
            </a:r>
            <a:r>
              <a:rPr lang="en-US" altLang="en-US" dirty="0">
                <a:solidFill>
                  <a:srgbClr val="000000"/>
                </a:solidFill>
              </a:rPr>
              <a:t>.</a:t>
            </a:r>
          </a:p>
          <a:p>
            <a:pPr lvl="0">
              <a:lnSpc>
                <a:spcPct val="90000"/>
              </a:lnSpc>
              <a:spcBef>
                <a:spcPts val="0"/>
              </a:spcBef>
            </a:pPr>
            <a:r>
              <a:rPr lang="en-US" altLang="en-US" dirty="0">
                <a:solidFill>
                  <a:srgbClr val="000000"/>
                </a:solidFill>
              </a:rPr>
              <a:t>Program on next two slides, demonstrates writing a </a:t>
            </a:r>
            <a:r>
              <a:rPr lang="en-US" altLang="en-US" dirty="0">
                <a:solidFill>
                  <a:srgbClr val="000000"/>
                </a:solidFill>
                <a:latin typeface="Courier New" panose="02070309020205020404" pitchFamily="49" charset="0"/>
              </a:rPr>
              <a:t>char</a:t>
            </a:r>
            <a:r>
              <a:rPr lang="en-US" altLang="en-US" dirty="0">
                <a:solidFill>
                  <a:srgbClr val="000000"/>
                </a:solidFill>
              </a:rPr>
              <a:t> array to a file then reading the data from the file back into memory.</a:t>
            </a: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43</a:t>
            </a:fld>
            <a:endParaRPr lang="en-US" altLang="en-US" dirty="0"/>
          </a:p>
        </p:txBody>
      </p:sp>
    </p:spTree>
    <p:extLst>
      <p:ext uri="{BB962C8B-B14F-4D97-AF65-F5344CB8AC3E}">
        <p14:creationId xmlns:p14="http://schemas.microsoft.com/office/powerpoint/2010/main" val="2380775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 y="0"/>
            <a:ext cx="12188952" cy="838200"/>
          </a:xfrm>
        </p:spPr>
        <p:txBody>
          <a:bodyPr/>
          <a:lstStyle/>
          <a:p>
            <a:r>
              <a:rPr lang="en-US" altLang="en-US" dirty="0"/>
              <a:t>Binary Files</a:t>
            </a:r>
            <a:r>
              <a:rPr lang="en-US" altLang="en-US" sz="1800" dirty="0"/>
              <a:t> (7 of 8)</a:t>
            </a:r>
            <a:endParaRPr lang="en-US" sz="1800" dirty="0"/>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44</a:t>
            </a:fld>
            <a:endParaRPr lang="en-US" altLang="en-US" dirty="0"/>
          </a:p>
        </p:txBody>
      </p:sp>
      <p:pic>
        <p:nvPicPr>
          <p:cNvPr id="9" name="Picture 8">
            <a:extLst>
              <a:ext uri="{FF2B5EF4-FFF2-40B4-BE49-F238E27FC236}">
                <a16:creationId xmlns:a16="http://schemas.microsoft.com/office/drawing/2014/main" id="{367A3CA7-0C46-3CD3-CA10-B3487FB53BCC}"/>
              </a:ext>
            </a:extLst>
          </p:cNvPr>
          <p:cNvPicPr>
            <a:picLocks noChangeAspect="1"/>
          </p:cNvPicPr>
          <p:nvPr/>
        </p:nvPicPr>
        <p:blipFill>
          <a:blip r:embed="rId2"/>
          <a:stretch>
            <a:fillRect/>
          </a:stretch>
        </p:blipFill>
        <p:spPr>
          <a:xfrm>
            <a:off x="3012055" y="914400"/>
            <a:ext cx="6167891" cy="5943600"/>
          </a:xfrm>
          <a:prstGeom prst="rect">
            <a:avLst/>
          </a:prstGeom>
        </p:spPr>
      </p:pic>
    </p:spTree>
    <p:extLst>
      <p:ext uri="{BB962C8B-B14F-4D97-AF65-F5344CB8AC3E}">
        <p14:creationId xmlns:p14="http://schemas.microsoft.com/office/powerpoint/2010/main" val="343569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Files</a:t>
            </a:r>
            <a:r>
              <a:rPr lang="en-US" altLang="en-US" sz="1800" dirty="0"/>
              <a:t> (8 of 8)</a:t>
            </a:r>
            <a:endParaRPr lang="en-US" sz="1800" dirty="0"/>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45</a:t>
            </a:fld>
            <a:endParaRPr lang="en-US" altLang="en-US" dirty="0"/>
          </a:p>
        </p:txBody>
      </p:sp>
      <p:pic>
        <p:nvPicPr>
          <p:cNvPr id="4" name="Picture 3">
            <a:extLst>
              <a:ext uri="{FF2B5EF4-FFF2-40B4-BE49-F238E27FC236}">
                <a16:creationId xmlns:a16="http://schemas.microsoft.com/office/drawing/2014/main" id="{60632416-671A-C63F-3E81-6697C192575D}"/>
              </a:ext>
            </a:extLst>
          </p:cNvPr>
          <p:cNvPicPr>
            <a:picLocks noChangeAspect="1"/>
          </p:cNvPicPr>
          <p:nvPr/>
        </p:nvPicPr>
        <p:blipFill>
          <a:blip r:embed="rId2"/>
          <a:stretch>
            <a:fillRect/>
          </a:stretch>
        </p:blipFill>
        <p:spPr>
          <a:xfrm>
            <a:off x="0" y="914399"/>
            <a:ext cx="6144899" cy="5943600"/>
          </a:xfrm>
          <a:prstGeom prst="rect">
            <a:avLst/>
          </a:prstGeom>
        </p:spPr>
      </p:pic>
      <p:pic>
        <p:nvPicPr>
          <p:cNvPr id="7" name="Picture 6">
            <a:extLst>
              <a:ext uri="{FF2B5EF4-FFF2-40B4-BE49-F238E27FC236}">
                <a16:creationId xmlns:a16="http://schemas.microsoft.com/office/drawing/2014/main" id="{50E466D7-DFB2-5710-2CE5-9DB149B5BA9C}"/>
              </a:ext>
            </a:extLst>
          </p:cNvPr>
          <p:cNvPicPr>
            <a:picLocks noChangeAspect="1"/>
          </p:cNvPicPr>
          <p:nvPr/>
        </p:nvPicPr>
        <p:blipFill>
          <a:blip r:embed="rId3"/>
          <a:stretch>
            <a:fillRect/>
          </a:stretch>
        </p:blipFill>
        <p:spPr>
          <a:xfrm>
            <a:off x="6257925" y="5029200"/>
            <a:ext cx="5934075" cy="1362075"/>
          </a:xfrm>
          <a:prstGeom prst="rect">
            <a:avLst/>
          </a:prstGeom>
        </p:spPr>
      </p:pic>
    </p:spTree>
    <p:extLst>
      <p:ext uri="{BB962C8B-B14F-4D97-AF65-F5344CB8AC3E}">
        <p14:creationId xmlns:p14="http://schemas.microsoft.com/office/powerpoint/2010/main" val="2437089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Writing Data other than char to Binary Files</a:t>
            </a:r>
            <a:br>
              <a:rPr lang="en-US" altLang="en-US" dirty="0"/>
            </a:br>
            <a:r>
              <a:rPr lang="en-US" altLang="en-US" sz="1800" dirty="0"/>
              <a:t> (1 of 5)</a:t>
            </a:r>
            <a:endParaRPr lang="en-US" sz="1800" dirty="0"/>
          </a:p>
        </p:txBody>
      </p:sp>
      <p:sp>
        <p:nvSpPr>
          <p:cNvPr id="3" name="Content Placeholder 2">
            <a:extLst>
              <a:ext uri="{FF2B5EF4-FFF2-40B4-BE49-F238E27FC236}">
                <a16:creationId xmlns:a16="http://schemas.microsoft.com/office/drawing/2014/main" id="{03BC1AAE-320C-DC0F-37A4-5C45F593D1AE}"/>
              </a:ext>
            </a:extLst>
          </p:cNvPr>
          <p:cNvSpPr>
            <a:spLocks noGrp="1"/>
          </p:cNvSpPr>
          <p:nvPr>
            <p:ph idx="1"/>
          </p:nvPr>
        </p:nvSpPr>
        <p:spPr/>
        <p:txBody>
          <a:bodyPr/>
          <a:lstStyle/>
          <a:p>
            <a:pPr>
              <a:spcBef>
                <a:spcPts val="0"/>
              </a:spcBef>
            </a:pPr>
            <a:r>
              <a:rPr lang="en-US" dirty="0"/>
              <a:t>Because the </a:t>
            </a:r>
            <a:r>
              <a:rPr lang="en-US" dirty="0">
                <a:solidFill>
                  <a:srgbClr val="000000"/>
                </a:solidFill>
                <a:latin typeface="Courier New" panose="02070309020205020404" pitchFamily="49" charset="0"/>
              </a:rPr>
              <a:t>write</a:t>
            </a:r>
            <a:r>
              <a:rPr lang="en-US" dirty="0"/>
              <a:t> and </a:t>
            </a:r>
            <a:r>
              <a:rPr lang="en-US" dirty="0">
                <a:solidFill>
                  <a:srgbClr val="000000"/>
                </a:solidFill>
                <a:latin typeface="Courier New" panose="02070309020205020404" pitchFamily="49" charset="0"/>
              </a:rPr>
              <a:t>read</a:t>
            </a:r>
            <a:r>
              <a:rPr lang="en-US" dirty="0"/>
              <a:t> member functions expect their first argument to be a pointer to a </a:t>
            </a:r>
            <a:r>
              <a:rPr lang="en-US" dirty="0">
                <a:solidFill>
                  <a:srgbClr val="000000"/>
                </a:solidFill>
                <a:latin typeface="Courier New" panose="02070309020205020404" pitchFamily="49" charset="0"/>
              </a:rPr>
              <a:t>char</a:t>
            </a:r>
            <a:r>
              <a:rPr lang="en-US" dirty="0"/>
              <a:t>, programmer must use a type cast when writing and reading items that are of other data types.</a:t>
            </a:r>
          </a:p>
          <a:p>
            <a:pPr>
              <a:spcBef>
                <a:spcPts val="0"/>
              </a:spcBef>
            </a:pPr>
            <a:r>
              <a:rPr lang="en-US" spc="-100" dirty="0"/>
              <a:t>To convert a pointer from one type to another, programmer should use the </a:t>
            </a:r>
            <a:r>
              <a:rPr lang="en-US" spc="-100" dirty="0" err="1">
                <a:solidFill>
                  <a:srgbClr val="000000"/>
                </a:solidFill>
                <a:latin typeface="Courier New" panose="02070309020205020404" pitchFamily="49" charset="0"/>
              </a:rPr>
              <a:t>reinterpret_cast</a:t>
            </a:r>
            <a:r>
              <a:rPr lang="en-US" spc="-100" dirty="0"/>
              <a:t> type cast. The general format of the type cast is</a:t>
            </a:r>
          </a:p>
          <a:p>
            <a:pPr marL="914400" indent="0">
              <a:spcBef>
                <a:spcPts val="0"/>
              </a:spcBef>
              <a:buNone/>
            </a:pPr>
            <a:r>
              <a:rPr lang="en-US" dirty="0" err="1">
                <a:solidFill>
                  <a:srgbClr val="000000"/>
                </a:solidFill>
                <a:latin typeface="Courier New" panose="02070309020205020404" pitchFamily="49" charset="0"/>
              </a:rPr>
              <a:t>reinterpret_cast</a:t>
            </a:r>
            <a:r>
              <a:rPr lang="en-US" dirty="0">
                <a:solidFill>
                  <a:srgbClr val="000000"/>
                </a:solidFill>
                <a:latin typeface="Courier New" panose="02070309020205020404" pitchFamily="49" charset="0"/>
              </a:rPr>
              <a:t>&lt;</a:t>
            </a:r>
            <a:r>
              <a:rPr lang="en-US" dirty="0" err="1">
                <a:solidFill>
                  <a:srgbClr val="000000"/>
                </a:solidFill>
                <a:latin typeface="Courier New" panose="02070309020205020404" pitchFamily="49" charset="0"/>
              </a:rPr>
              <a:t>dataType</a:t>
            </a:r>
            <a:r>
              <a:rPr lang="en-US" dirty="0">
                <a:solidFill>
                  <a:srgbClr val="000000"/>
                </a:solidFill>
                <a:latin typeface="Courier New" panose="02070309020205020404" pitchFamily="49" charset="0"/>
              </a:rPr>
              <a:t>&gt;(value)</a:t>
            </a:r>
          </a:p>
          <a:p>
            <a:pPr marL="346075" indent="0">
              <a:spcBef>
                <a:spcPts val="0"/>
              </a:spcBef>
              <a:buNone/>
            </a:pPr>
            <a:r>
              <a:rPr lang="en-US" dirty="0"/>
              <a:t>where </a:t>
            </a:r>
            <a:r>
              <a:rPr lang="en-US" dirty="0" err="1">
                <a:solidFill>
                  <a:srgbClr val="000000"/>
                </a:solidFill>
                <a:latin typeface="Courier New" panose="02070309020205020404" pitchFamily="49" charset="0"/>
              </a:rPr>
              <a:t>dataType</a:t>
            </a:r>
            <a:r>
              <a:rPr lang="en-US" dirty="0"/>
              <a:t> is the target data type, and </a:t>
            </a:r>
            <a:r>
              <a:rPr lang="en-US" dirty="0">
                <a:solidFill>
                  <a:srgbClr val="000000"/>
                </a:solidFill>
                <a:latin typeface="Courier New" panose="02070309020205020404" pitchFamily="49" charset="0"/>
              </a:rPr>
              <a:t>value</a:t>
            </a:r>
            <a:r>
              <a:rPr lang="en-US" dirty="0"/>
              <a:t> is the value that need to be convert.</a:t>
            </a:r>
          </a:p>
          <a:p>
            <a:pPr>
              <a:spcBef>
                <a:spcPts val="0"/>
              </a:spcBef>
            </a:pPr>
            <a:r>
              <a:rPr lang="en-US" dirty="0"/>
              <a:t>For example, the following code uses the type cast to store the address of an </a:t>
            </a:r>
            <a:r>
              <a:rPr lang="en-US" dirty="0">
                <a:solidFill>
                  <a:srgbClr val="000000"/>
                </a:solidFill>
                <a:latin typeface="Courier New" panose="02070309020205020404" pitchFamily="49" charset="0"/>
              </a:rPr>
              <a:t>int</a:t>
            </a:r>
            <a:r>
              <a:rPr lang="en-US" dirty="0"/>
              <a:t> in a </a:t>
            </a:r>
            <a:r>
              <a:rPr lang="en-US" dirty="0" err="1">
                <a:solidFill>
                  <a:srgbClr val="000000"/>
                </a:solidFill>
                <a:latin typeface="Courier New" panose="02070309020205020404" pitchFamily="49" charset="0"/>
              </a:rPr>
              <a:t>c`har</a:t>
            </a:r>
            <a:r>
              <a:rPr lang="en-US" dirty="0"/>
              <a:t> pointer variable:</a:t>
            </a:r>
          </a:p>
          <a:p>
            <a:pPr marL="914400" indent="0">
              <a:spcBef>
                <a:spcPts val="0"/>
              </a:spcBef>
              <a:buNone/>
            </a:pPr>
            <a:r>
              <a:rPr lang="en-US" dirty="0">
                <a:solidFill>
                  <a:srgbClr val="000000"/>
                </a:solidFill>
                <a:latin typeface="Courier New" panose="02070309020205020404" pitchFamily="49" charset="0"/>
              </a:rPr>
              <a:t>int x = 65; </a:t>
            </a:r>
          </a:p>
          <a:p>
            <a:pPr marL="914400" indent="0">
              <a:spcBef>
                <a:spcPts val="0"/>
              </a:spcBef>
              <a:buNone/>
            </a:pPr>
            <a:r>
              <a:rPr lang="en-US" dirty="0">
                <a:solidFill>
                  <a:srgbClr val="000000"/>
                </a:solidFill>
                <a:latin typeface="Courier New" panose="02070309020205020404" pitchFamily="49" charset="0"/>
              </a:rPr>
              <a:t>char *</a:t>
            </a:r>
            <a:r>
              <a:rPr lang="en-US" dirty="0" err="1">
                <a:solidFill>
                  <a:srgbClr val="000000"/>
                </a:solidFill>
                <a:latin typeface="Courier New" panose="02070309020205020404" pitchFamily="49" charset="0"/>
              </a:rPr>
              <a:t>ptr</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nullptr</a:t>
            </a:r>
            <a:r>
              <a:rPr lang="en-US" dirty="0">
                <a:solidFill>
                  <a:srgbClr val="000000"/>
                </a:solidFill>
                <a:latin typeface="Courier New" panose="02070309020205020404" pitchFamily="49" charset="0"/>
              </a:rPr>
              <a:t>; </a:t>
            </a:r>
          </a:p>
          <a:p>
            <a:pPr marL="914400" indent="0">
              <a:spcBef>
                <a:spcPts val="0"/>
              </a:spcBef>
              <a:buNone/>
            </a:pPr>
            <a:r>
              <a:rPr lang="en-US" dirty="0" err="1">
                <a:solidFill>
                  <a:srgbClr val="000000"/>
                </a:solidFill>
                <a:latin typeface="Courier New" panose="02070309020205020404" pitchFamily="49" charset="0"/>
              </a:rPr>
              <a:t>ptr</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reinterpret_cast</a:t>
            </a:r>
            <a:r>
              <a:rPr lang="en-US" dirty="0">
                <a:solidFill>
                  <a:srgbClr val="000000"/>
                </a:solidFill>
                <a:latin typeface="Courier New" panose="02070309020205020404" pitchFamily="49" charset="0"/>
              </a:rPr>
              <a:t>&lt;char *&gt;(&amp;x); </a:t>
            </a: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46</a:t>
            </a:fld>
            <a:endParaRPr lang="en-US" altLang="en-US" dirty="0"/>
          </a:p>
        </p:txBody>
      </p:sp>
    </p:spTree>
    <p:extLst>
      <p:ext uri="{BB962C8B-B14F-4D97-AF65-F5344CB8AC3E}">
        <p14:creationId xmlns:p14="http://schemas.microsoft.com/office/powerpoint/2010/main" val="4271646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Writing Data other than char to Binary Files</a:t>
            </a:r>
            <a:br>
              <a:rPr lang="en-US" altLang="en-US" dirty="0"/>
            </a:br>
            <a:r>
              <a:rPr lang="en-US" altLang="en-US" sz="1800" dirty="0"/>
              <a:t> (2 of 5)</a:t>
            </a:r>
            <a:endParaRPr lang="en-US" sz="1800" dirty="0"/>
          </a:p>
        </p:txBody>
      </p:sp>
      <p:sp>
        <p:nvSpPr>
          <p:cNvPr id="3" name="Content Placeholder 2">
            <a:extLst>
              <a:ext uri="{FF2B5EF4-FFF2-40B4-BE49-F238E27FC236}">
                <a16:creationId xmlns:a16="http://schemas.microsoft.com/office/drawing/2014/main" id="{03BC1AAE-320C-DC0F-37A4-5C45F593D1AE}"/>
              </a:ext>
            </a:extLst>
          </p:cNvPr>
          <p:cNvSpPr>
            <a:spLocks noGrp="1"/>
          </p:cNvSpPr>
          <p:nvPr>
            <p:ph idx="1"/>
          </p:nvPr>
        </p:nvSpPr>
        <p:spPr/>
        <p:txBody>
          <a:bodyPr/>
          <a:lstStyle/>
          <a:p>
            <a:r>
              <a:rPr lang="en-US" spc="-30" dirty="0"/>
              <a:t>The following code shows how to use the type cast to pass the address of an integer as the first argument to the </a:t>
            </a:r>
            <a:r>
              <a:rPr lang="en-US" spc="-30" dirty="0">
                <a:solidFill>
                  <a:srgbClr val="000000"/>
                </a:solidFill>
                <a:latin typeface="Courier New" panose="02070309020205020404" pitchFamily="49" charset="0"/>
              </a:rPr>
              <a:t>write</a:t>
            </a:r>
            <a:r>
              <a:rPr lang="en-US" spc="-30" dirty="0"/>
              <a:t> member function:</a:t>
            </a:r>
          </a:p>
          <a:p>
            <a:pPr marL="346075" indent="0">
              <a:buNone/>
            </a:pPr>
            <a:r>
              <a:rPr lang="en-US" dirty="0">
                <a:solidFill>
                  <a:srgbClr val="000000"/>
                </a:solidFill>
                <a:latin typeface="Courier New" panose="02070309020205020404" pitchFamily="49" charset="0"/>
              </a:rPr>
              <a:t>int x = 27; </a:t>
            </a:r>
          </a:p>
          <a:p>
            <a:pPr marL="346075" indent="0">
              <a:buNone/>
            </a:pPr>
            <a:r>
              <a:rPr lang="en-US" dirty="0" err="1">
                <a:solidFill>
                  <a:srgbClr val="000000"/>
                </a:solidFill>
                <a:latin typeface="Courier New" panose="02070309020205020404" pitchFamily="49" charset="0"/>
              </a:rPr>
              <a:t>file.write</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reinterpret_cast</a:t>
            </a:r>
            <a:r>
              <a:rPr lang="en-US" dirty="0">
                <a:solidFill>
                  <a:srgbClr val="000000"/>
                </a:solidFill>
                <a:latin typeface="Courier New" panose="02070309020205020404" pitchFamily="49" charset="0"/>
              </a:rPr>
              <a:t>&lt;char *&gt;(&amp;x), </a:t>
            </a:r>
            <a:r>
              <a:rPr lang="en-US" dirty="0" err="1">
                <a:solidFill>
                  <a:srgbClr val="000000"/>
                </a:solidFill>
                <a:latin typeface="Courier New" panose="02070309020205020404" pitchFamily="49" charset="0"/>
              </a:rPr>
              <a:t>sizeof</a:t>
            </a:r>
            <a:r>
              <a:rPr lang="en-US" dirty="0">
                <a:solidFill>
                  <a:srgbClr val="000000"/>
                </a:solidFill>
                <a:latin typeface="Courier New" panose="02070309020205020404" pitchFamily="49" charset="0"/>
              </a:rPr>
              <a:t>(x));</a:t>
            </a:r>
          </a:p>
          <a:p>
            <a:r>
              <a:rPr lang="en-US" dirty="0"/>
              <a:t>After the function executes, the contents of the variable </a:t>
            </a:r>
            <a:r>
              <a:rPr lang="en-US" dirty="0">
                <a:solidFill>
                  <a:srgbClr val="000000"/>
                </a:solidFill>
                <a:latin typeface="Courier New" panose="02070309020205020404" pitchFamily="49" charset="0"/>
              </a:rPr>
              <a:t>x</a:t>
            </a:r>
            <a:r>
              <a:rPr lang="en-US" dirty="0"/>
              <a:t> will be written to the binary file associated with the </a:t>
            </a:r>
            <a:r>
              <a:rPr lang="en-US" dirty="0">
                <a:solidFill>
                  <a:srgbClr val="000000"/>
                </a:solidFill>
                <a:latin typeface="Courier New" panose="02070309020205020404" pitchFamily="49" charset="0"/>
              </a:rPr>
              <a:t>file</a:t>
            </a:r>
            <a:r>
              <a:rPr lang="en-US" dirty="0"/>
              <a:t> object.</a:t>
            </a:r>
          </a:p>
          <a:p>
            <a:r>
              <a:rPr lang="en-US" dirty="0"/>
              <a:t>The following code shows an </a:t>
            </a:r>
            <a:r>
              <a:rPr lang="en-US" dirty="0">
                <a:solidFill>
                  <a:srgbClr val="000000"/>
                </a:solidFill>
                <a:latin typeface="Courier New" panose="02070309020205020404" pitchFamily="49" charset="0"/>
              </a:rPr>
              <a:t>int</a:t>
            </a:r>
            <a:r>
              <a:rPr lang="en-US" dirty="0"/>
              <a:t> array being written to a binary file:</a:t>
            </a:r>
          </a:p>
          <a:p>
            <a:pPr marL="0" indent="0">
              <a:buNone/>
            </a:pPr>
            <a:r>
              <a:rPr lang="en-US" sz="2400" dirty="0">
                <a:solidFill>
                  <a:srgbClr val="000000"/>
                </a:solidFill>
                <a:latin typeface="Courier New" panose="02070309020205020404" pitchFamily="49" charset="0"/>
              </a:rPr>
              <a:t>const int SIZE = 10; </a:t>
            </a:r>
          </a:p>
          <a:p>
            <a:pPr marL="0" indent="0">
              <a:buNone/>
            </a:pPr>
            <a:r>
              <a:rPr lang="en-US" sz="2400" dirty="0">
                <a:solidFill>
                  <a:srgbClr val="000000"/>
                </a:solidFill>
                <a:latin typeface="Courier New" panose="02070309020205020404" pitchFamily="49" charset="0"/>
              </a:rPr>
              <a:t>int numbers[SIZE] = {1, 2, 3, 4, 5, 6, 7, 8, 9, 10}; </a:t>
            </a:r>
          </a:p>
          <a:p>
            <a:pPr marL="0" indent="0">
              <a:buNone/>
            </a:pPr>
            <a:r>
              <a:rPr lang="en-US" sz="2400" dirty="0" err="1">
                <a:solidFill>
                  <a:srgbClr val="000000"/>
                </a:solidFill>
                <a:latin typeface="Courier New" panose="02070309020205020404" pitchFamily="49" charset="0"/>
              </a:rPr>
              <a:t>file.write</a:t>
            </a:r>
            <a:r>
              <a:rPr lang="en-US" sz="2400"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reinterpret_cast</a:t>
            </a:r>
            <a:r>
              <a:rPr lang="en-US" sz="2400" dirty="0">
                <a:solidFill>
                  <a:srgbClr val="000000"/>
                </a:solidFill>
                <a:latin typeface="Courier New" panose="02070309020205020404" pitchFamily="49" charset="0"/>
              </a:rPr>
              <a:t>&lt;char *&gt;(numbers), </a:t>
            </a:r>
            <a:r>
              <a:rPr lang="en-US" sz="2400" dirty="0" err="1">
                <a:solidFill>
                  <a:srgbClr val="000000"/>
                </a:solidFill>
                <a:latin typeface="Courier New" panose="02070309020205020404" pitchFamily="49" charset="0"/>
              </a:rPr>
              <a:t>sizeof</a:t>
            </a:r>
            <a:r>
              <a:rPr lang="en-US" sz="2400" dirty="0">
                <a:solidFill>
                  <a:srgbClr val="000000"/>
                </a:solidFill>
                <a:latin typeface="Courier New" panose="02070309020205020404" pitchFamily="49" charset="0"/>
              </a:rPr>
              <a:t>(numbers));</a:t>
            </a:r>
          </a:p>
          <a:p>
            <a:r>
              <a:rPr lang="en-US" dirty="0"/>
              <a:t>After this function call executes, the contents of the </a:t>
            </a:r>
            <a:r>
              <a:rPr lang="en-US" dirty="0">
                <a:solidFill>
                  <a:srgbClr val="000000"/>
                </a:solidFill>
                <a:latin typeface="Courier New" panose="02070309020205020404" pitchFamily="49" charset="0"/>
              </a:rPr>
              <a:t>numbers</a:t>
            </a:r>
            <a:r>
              <a:rPr lang="en-US" dirty="0"/>
              <a:t> array will be written to the binary file.</a:t>
            </a:r>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47</a:t>
            </a:fld>
            <a:endParaRPr lang="en-US" altLang="en-US" dirty="0"/>
          </a:p>
        </p:txBody>
      </p:sp>
    </p:spTree>
    <p:extLst>
      <p:ext uri="{BB962C8B-B14F-4D97-AF65-F5344CB8AC3E}">
        <p14:creationId xmlns:p14="http://schemas.microsoft.com/office/powerpoint/2010/main" val="3613711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Writing Data other than char to Binary Files</a:t>
            </a:r>
            <a:br>
              <a:rPr lang="en-US" altLang="en-US" dirty="0"/>
            </a:br>
            <a:r>
              <a:rPr lang="en-US" altLang="en-US" sz="1800" dirty="0"/>
              <a:t> (3 of 5)</a:t>
            </a:r>
            <a:endParaRPr lang="en-US" sz="1800" dirty="0"/>
          </a:p>
        </p:txBody>
      </p:sp>
      <p:sp>
        <p:nvSpPr>
          <p:cNvPr id="3" name="Content Placeholder 2">
            <a:extLst>
              <a:ext uri="{FF2B5EF4-FFF2-40B4-BE49-F238E27FC236}">
                <a16:creationId xmlns:a16="http://schemas.microsoft.com/office/drawing/2014/main" id="{03BC1AAE-320C-DC0F-37A4-5C45F593D1AE}"/>
              </a:ext>
            </a:extLst>
          </p:cNvPr>
          <p:cNvSpPr>
            <a:spLocks noGrp="1"/>
          </p:cNvSpPr>
          <p:nvPr>
            <p:ph idx="1"/>
          </p:nvPr>
        </p:nvSpPr>
        <p:spPr/>
        <p:txBody>
          <a:bodyPr/>
          <a:lstStyle/>
          <a:p>
            <a:r>
              <a:rPr lang="en-US" spc="-30" dirty="0"/>
              <a:t>The following code shows values being read from the file and stored into the numbers array:</a:t>
            </a:r>
          </a:p>
          <a:p>
            <a:pPr marL="0" indent="0">
              <a:buNone/>
            </a:pPr>
            <a:r>
              <a:rPr lang="en-US" sz="2400" spc="-30" dirty="0">
                <a:latin typeface="Courier New" panose="02070309020205020404" pitchFamily="49" charset="0"/>
                <a:cs typeface="Courier New" panose="02070309020205020404" pitchFamily="49" charset="0"/>
              </a:rPr>
              <a:t>const int SIZE = 10; </a:t>
            </a:r>
          </a:p>
          <a:p>
            <a:pPr marL="0" indent="0">
              <a:buNone/>
            </a:pPr>
            <a:r>
              <a:rPr lang="en-US" sz="2400" spc="-30" dirty="0">
                <a:latin typeface="Courier New" panose="02070309020205020404" pitchFamily="49" charset="0"/>
                <a:cs typeface="Courier New" panose="02070309020205020404" pitchFamily="49" charset="0"/>
              </a:rPr>
              <a:t>int numbers[SIZE]; </a:t>
            </a:r>
          </a:p>
          <a:p>
            <a:pPr marL="0" indent="0">
              <a:buNone/>
            </a:pPr>
            <a:r>
              <a:rPr lang="en-US" sz="2400" spc="-30" dirty="0" err="1">
                <a:latin typeface="Courier New" panose="02070309020205020404" pitchFamily="49" charset="0"/>
                <a:cs typeface="Courier New" panose="02070309020205020404" pitchFamily="49" charset="0"/>
              </a:rPr>
              <a:t>file.read</a:t>
            </a:r>
            <a:r>
              <a:rPr lang="en-US" sz="2400" spc="-30" dirty="0">
                <a:latin typeface="Courier New" panose="02070309020205020404" pitchFamily="49" charset="0"/>
                <a:cs typeface="Courier New" panose="02070309020205020404" pitchFamily="49" charset="0"/>
              </a:rPr>
              <a:t>(</a:t>
            </a:r>
            <a:r>
              <a:rPr lang="en-US" sz="2400" spc="-30" dirty="0" err="1">
                <a:latin typeface="Courier New" panose="02070309020205020404" pitchFamily="49" charset="0"/>
                <a:cs typeface="Courier New" panose="02070309020205020404" pitchFamily="49" charset="0"/>
              </a:rPr>
              <a:t>reinterpret_cast</a:t>
            </a:r>
            <a:r>
              <a:rPr lang="en-US" sz="2400" spc="-30" dirty="0">
                <a:latin typeface="Courier New" panose="02070309020205020404" pitchFamily="49" charset="0"/>
                <a:cs typeface="Courier New" panose="02070309020205020404" pitchFamily="49" charset="0"/>
              </a:rPr>
              <a:t>&lt;char *&gt;(numbers), </a:t>
            </a:r>
            <a:r>
              <a:rPr lang="en-US" sz="2400" spc="-30" dirty="0" err="1">
                <a:latin typeface="Courier New" panose="02070309020205020404" pitchFamily="49" charset="0"/>
                <a:cs typeface="Courier New" panose="02070309020205020404" pitchFamily="49" charset="0"/>
              </a:rPr>
              <a:t>sizeof</a:t>
            </a:r>
            <a:r>
              <a:rPr lang="en-US" sz="2400" spc="-30" dirty="0">
                <a:latin typeface="Courier New" panose="02070309020205020404" pitchFamily="49" charset="0"/>
                <a:cs typeface="Courier New" panose="02070309020205020404" pitchFamily="49" charset="0"/>
              </a:rPr>
              <a:t>(numbers));</a:t>
            </a:r>
          </a:p>
          <a:p>
            <a:r>
              <a:rPr lang="en-US" spc="-30" dirty="0"/>
              <a:t>Program on next two slides, demonstrates writing an </a:t>
            </a:r>
            <a:r>
              <a:rPr lang="en-US" spc="-30" dirty="0">
                <a:latin typeface="Courier New" panose="02070309020205020404" pitchFamily="49" charset="0"/>
                <a:cs typeface="Courier New" panose="02070309020205020404" pitchFamily="49" charset="0"/>
              </a:rPr>
              <a:t>int</a:t>
            </a:r>
            <a:r>
              <a:rPr lang="en-US" spc="-30" dirty="0"/>
              <a:t> array to a file then reading the data from the file back into memory.</a:t>
            </a:r>
            <a:endParaRPr lang="en-US" dirty="0"/>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48</a:t>
            </a:fld>
            <a:endParaRPr lang="en-US" altLang="en-US" dirty="0"/>
          </a:p>
        </p:txBody>
      </p:sp>
    </p:spTree>
    <p:extLst>
      <p:ext uri="{BB962C8B-B14F-4D97-AF65-F5344CB8AC3E}">
        <p14:creationId xmlns:p14="http://schemas.microsoft.com/office/powerpoint/2010/main" val="3468156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Writing Data other than char to Binary Files</a:t>
            </a:r>
            <a:br>
              <a:rPr lang="en-US" altLang="en-US" dirty="0"/>
            </a:br>
            <a:r>
              <a:rPr lang="en-US" altLang="en-US" sz="1800" dirty="0"/>
              <a:t> (4 of 5)</a:t>
            </a:r>
            <a:endParaRPr lang="en-US" sz="1800" dirty="0"/>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49</a:t>
            </a:fld>
            <a:endParaRPr lang="en-US" altLang="en-US" dirty="0"/>
          </a:p>
        </p:txBody>
      </p:sp>
      <p:pic>
        <p:nvPicPr>
          <p:cNvPr id="5" name="Picture 4">
            <a:extLst>
              <a:ext uri="{FF2B5EF4-FFF2-40B4-BE49-F238E27FC236}">
                <a16:creationId xmlns:a16="http://schemas.microsoft.com/office/drawing/2014/main" id="{3B73B49C-3696-6417-7E62-C008258AC3E2}"/>
              </a:ext>
            </a:extLst>
          </p:cNvPr>
          <p:cNvPicPr>
            <a:picLocks noChangeAspect="1"/>
          </p:cNvPicPr>
          <p:nvPr/>
        </p:nvPicPr>
        <p:blipFill>
          <a:blip r:embed="rId2"/>
          <a:stretch>
            <a:fillRect/>
          </a:stretch>
        </p:blipFill>
        <p:spPr>
          <a:xfrm>
            <a:off x="394263" y="1097280"/>
            <a:ext cx="11403474" cy="5760720"/>
          </a:xfrm>
          <a:prstGeom prst="rect">
            <a:avLst/>
          </a:prstGeom>
        </p:spPr>
      </p:pic>
    </p:spTree>
    <p:extLst>
      <p:ext uri="{BB962C8B-B14F-4D97-AF65-F5344CB8AC3E}">
        <p14:creationId xmlns:p14="http://schemas.microsoft.com/office/powerpoint/2010/main" val="324487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fstream</a:t>
            </a:r>
            <a:r>
              <a:rPr lang="en-US" altLang="en-US" dirty="0"/>
              <a:t> Object</a:t>
            </a:r>
            <a:endParaRPr lang="en-US" dirty="0"/>
          </a:p>
        </p:txBody>
      </p:sp>
      <p:sp>
        <p:nvSpPr>
          <p:cNvPr id="3" name="Content Placeholder 2"/>
          <p:cNvSpPr>
            <a:spLocks noGrp="1"/>
          </p:cNvSpPr>
          <p:nvPr>
            <p:ph idx="1"/>
          </p:nvPr>
        </p:nvSpPr>
        <p:spPr/>
        <p:txBody>
          <a:bodyPr/>
          <a:lstStyle/>
          <a:p>
            <a:pPr>
              <a:spcBef>
                <a:spcPts val="0"/>
              </a:spcBef>
            </a:pPr>
            <a:r>
              <a:rPr lang="en-US" altLang="en-US" dirty="0">
                <a:solidFill>
                  <a:srgbClr val="000000"/>
                </a:solidFill>
                <a:latin typeface="Courier New" panose="02070309020205020404" pitchFamily="49" charset="0"/>
              </a:rPr>
              <a:t>fstream</a:t>
            </a:r>
            <a:r>
              <a:rPr lang="en-US" altLang="en-US" dirty="0">
                <a:solidFill>
                  <a:srgbClr val="000000"/>
                </a:solidFill>
              </a:rPr>
              <a:t> object can be used for either input or output. The following statement defines an </a:t>
            </a:r>
            <a:r>
              <a:rPr lang="en-US" altLang="en-US" dirty="0" err="1">
                <a:solidFill>
                  <a:srgbClr val="000000"/>
                </a:solidFill>
                <a:latin typeface="Courier New" panose="02070309020205020404" pitchFamily="49" charset="0"/>
              </a:rPr>
              <a:t>fstream</a:t>
            </a:r>
            <a:r>
              <a:rPr lang="en-US" altLang="en-US" dirty="0">
                <a:solidFill>
                  <a:srgbClr val="000000"/>
                </a:solidFill>
              </a:rPr>
              <a:t> object named </a:t>
            </a:r>
            <a:r>
              <a:rPr lang="en-US" altLang="en-US" dirty="0" err="1">
                <a:solidFill>
                  <a:srgbClr val="000000"/>
                </a:solidFill>
                <a:latin typeface="Courier New" panose="02070309020205020404" pitchFamily="49" charset="0"/>
              </a:rPr>
              <a:t>dataFile</a:t>
            </a:r>
            <a:r>
              <a:rPr lang="en-US" altLang="en-US" dirty="0">
                <a:solidFill>
                  <a:srgbClr val="000000"/>
                </a:solidFill>
              </a:rPr>
              <a:t>:</a:t>
            </a:r>
          </a:p>
          <a:p>
            <a:pPr marL="0" indent="0">
              <a:spcBef>
                <a:spcPts val="0"/>
              </a:spcBef>
              <a:buNone/>
            </a:pPr>
            <a:r>
              <a:rPr lang="en-US" dirty="0"/>
              <a:t>	</a:t>
            </a:r>
            <a:r>
              <a:rPr lang="en-US" dirty="0" err="1">
                <a:solidFill>
                  <a:srgbClr val="000000"/>
                </a:solidFill>
                <a:latin typeface="Courier New" panose="02070309020205020404" pitchFamily="49" charset="0"/>
              </a:rPr>
              <a:t>fstream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dataFile</a:t>
            </a:r>
            <a:r>
              <a:rPr lang="en-US" dirty="0">
                <a:solidFill>
                  <a:srgbClr val="0000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pPr>
              <a:spcBef>
                <a:spcPts val="0"/>
              </a:spcBef>
            </a:pPr>
            <a:r>
              <a:rPr lang="en-US" altLang="en-US" dirty="0">
                <a:solidFill>
                  <a:srgbClr val="000000"/>
                </a:solidFill>
              </a:rPr>
              <a:t>As with </a:t>
            </a:r>
            <a:r>
              <a:rPr lang="en-US" altLang="en-US" dirty="0" err="1">
                <a:solidFill>
                  <a:srgbClr val="000000"/>
                </a:solidFill>
                <a:latin typeface="Courier New" panose="02070309020205020404" pitchFamily="49" charset="0"/>
              </a:rPr>
              <a:t>ifstream</a:t>
            </a:r>
            <a:r>
              <a:rPr lang="en-US" altLang="en-US" dirty="0">
                <a:solidFill>
                  <a:srgbClr val="000000"/>
                </a:solidFill>
              </a:rPr>
              <a:t> and </a:t>
            </a:r>
            <a:r>
              <a:rPr lang="en-US" altLang="en-US" dirty="0" err="1">
                <a:solidFill>
                  <a:srgbClr val="000000"/>
                </a:solidFill>
                <a:latin typeface="Courier New" panose="02070309020205020404" pitchFamily="49" charset="0"/>
              </a:rPr>
              <a:t>ofstream</a:t>
            </a:r>
            <a:r>
              <a:rPr lang="en-US" altLang="en-US" dirty="0">
                <a:solidFill>
                  <a:srgbClr val="000000"/>
                </a:solidFill>
              </a:rPr>
              <a:t> objects, programmer use an </a:t>
            </a:r>
            <a:r>
              <a:rPr lang="en-US" altLang="en-US" dirty="0" err="1">
                <a:solidFill>
                  <a:srgbClr val="000000"/>
                </a:solidFill>
                <a:latin typeface="Courier New" panose="02070309020205020404" pitchFamily="49" charset="0"/>
              </a:rPr>
              <a:t>fstream</a:t>
            </a:r>
            <a:r>
              <a:rPr lang="en-US" altLang="en-US" dirty="0">
                <a:solidFill>
                  <a:srgbClr val="000000"/>
                </a:solidFill>
              </a:rPr>
              <a:t> object’s </a:t>
            </a:r>
            <a:r>
              <a:rPr lang="en-US" altLang="en-US" dirty="0">
                <a:solidFill>
                  <a:srgbClr val="000000"/>
                </a:solidFill>
                <a:latin typeface="Courier New" panose="02070309020205020404" pitchFamily="49" charset="0"/>
              </a:rPr>
              <a:t>open</a:t>
            </a:r>
            <a:r>
              <a:rPr lang="en-US" altLang="en-US" dirty="0">
                <a:solidFill>
                  <a:srgbClr val="000000"/>
                </a:solidFill>
              </a:rPr>
              <a:t> function to open a file.</a:t>
            </a:r>
          </a:p>
          <a:p>
            <a:pPr>
              <a:spcBef>
                <a:spcPts val="0"/>
              </a:spcBef>
            </a:pPr>
            <a:r>
              <a:rPr lang="en-US" altLang="en-US" dirty="0">
                <a:solidFill>
                  <a:srgbClr val="000000"/>
                </a:solidFill>
              </a:rPr>
              <a:t>An </a:t>
            </a:r>
            <a:r>
              <a:rPr lang="en-US" altLang="en-US" dirty="0" err="1">
                <a:solidFill>
                  <a:srgbClr val="000000"/>
                </a:solidFill>
                <a:latin typeface="Courier New" panose="02070309020205020404" pitchFamily="49" charset="0"/>
              </a:rPr>
              <a:t>fstream</a:t>
            </a:r>
            <a:r>
              <a:rPr lang="en-US" altLang="en-US" dirty="0">
                <a:solidFill>
                  <a:srgbClr val="000000"/>
                </a:solidFill>
              </a:rPr>
              <a:t> object’s </a:t>
            </a:r>
            <a:r>
              <a:rPr lang="en-US" altLang="en-US" dirty="0">
                <a:solidFill>
                  <a:srgbClr val="000000"/>
                </a:solidFill>
                <a:latin typeface="Courier New" panose="02070309020205020404" pitchFamily="49" charset="0"/>
              </a:rPr>
              <a:t>open</a:t>
            </a:r>
            <a:r>
              <a:rPr lang="en-US" altLang="en-US" dirty="0">
                <a:solidFill>
                  <a:srgbClr val="000000"/>
                </a:solidFill>
              </a:rPr>
              <a:t> function requires two arguments:</a:t>
            </a:r>
          </a:p>
          <a:p>
            <a:pPr>
              <a:spcBef>
                <a:spcPts val="0"/>
              </a:spcBef>
            </a:pPr>
            <a:r>
              <a:rPr lang="en-US" altLang="en-US" dirty="0">
                <a:solidFill>
                  <a:srgbClr val="000000"/>
                </a:solidFill>
              </a:rPr>
              <a:t>The first argument is a </a:t>
            </a:r>
            <a:r>
              <a:rPr lang="en-US" altLang="en-US" dirty="0">
                <a:solidFill>
                  <a:srgbClr val="000000"/>
                </a:solidFill>
                <a:latin typeface="Courier New" panose="02070309020205020404" pitchFamily="49" charset="0"/>
              </a:rPr>
              <a:t>string</a:t>
            </a:r>
            <a:r>
              <a:rPr lang="en-US" altLang="en-US" dirty="0">
                <a:solidFill>
                  <a:srgbClr val="000000"/>
                </a:solidFill>
              </a:rPr>
              <a:t> containing the name of the file.</a:t>
            </a:r>
          </a:p>
          <a:p>
            <a:pPr>
              <a:spcBef>
                <a:spcPts val="0"/>
              </a:spcBef>
            </a:pPr>
            <a:r>
              <a:rPr lang="en-US" altLang="en-US" dirty="0">
                <a:solidFill>
                  <a:srgbClr val="000000"/>
                </a:solidFill>
              </a:rPr>
              <a:t>The second argument is a file </a:t>
            </a:r>
            <a:r>
              <a:rPr lang="en-US" altLang="en-US" b="1" dirty="0">
                <a:solidFill>
                  <a:srgbClr val="000000"/>
                </a:solidFill>
              </a:rPr>
              <a:t>access flag</a:t>
            </a:r>
            <a:r>
              <a:rPr lang="en-US" altLang="en-US" dirty="0">
                <a:solidFill>
                  <a:srgbClr val="000000"/>
                </a:solidFill>
              </a:rPr>
              <a:t> that indicates the mode in which developer wish to open the file. Sample modes:</a:t>
            </a:r>
          </a:p>
          <a:p>
            <a:pPr lvl="1" indent="-339725">
              <a:spcBef>
                <a:spcPts val="0"/>
              </a:spcBef>
            </a:pPr>
            <a:r>
              <a:rPr lang="en-US" altLang="en-US" dirty="0">
                <a:solidFill>
                  <a:srgbClr val="000000"/>
                </a:solidFill>
                <a:latin typeface="Courier New" panose="02070309020205020404" pitchFamily="49" charset="0"/>
              </a:rPr>
              <a:t>ios::in</a:t>
            </a:r>
            <a:r>
              <a:rPr lang="en-US" altLang="en-US" dirty="0">
                <a:solidFill>
                  <a:srgbClr val="000000"/>
                </a:solidFill>
              </a:rPr>
              <a:t>   – tells C++ to open the file in input mode, which allows data to be read from the file</a:t>
            </a:r>
          </a:p>
          <a:p>
            <a:pPr lvl="1" indent="-339725">
              <a:spcBef>
                <a:spcPts val="0"/>
              </a:spcBef>
            </a:pPr>
            <a:r>
              <a:rPr lang="en-US" altLang="en-US" dirty="0">
                <a:solidFill>
                  <a:srgbClr val="000000"/>
                </a:solidFill>
                <a:latin typeface="Courier New" panose="02070309020205020404" pitchFamily="49" charset="0"/>
              </a:rPr>
              <a:t>ios::out</a:t>
            </a:r>
            <a:r>
              <a:rPr lang="en-US" altLang="en-US" dirty="0">
                <a:solidFill>
                  <a:srgbClr val="000000"/>
                </a:solidFill>
              </a:rPr>
              <a:t> – tells C++ to open the file in output mode. Output mode allows data to be written to a file</a:t>
            </a:r>
          </a:p>
        </p:txBody>
      </p:sp>
      <p:sp>
        <p:nvSpPr>
          <p:cNvPr id="4" name="Slide Number Placeholder 3">
            <a:extLst>
              <a:ext uri="{FF2B5EF4-FFF2-40B4-BE49-F238E27FC236}">
                <a16:creationId xmlns:a16="http://schemas.microsoft.com/office/drawing/2014/main" id="{54C81A1E-5EB6-8BA2-E681-70F0D830051D}"/>
              </a:ext>
            </a:extLst>
          </p:cNvPr>
          <p:cNvSpPr>
            <a:spLocks noGrp="1"/>
          </p:cNvSpPr>
          <p:nvPr>
            <p:ph type="sldNum" sz="quarter" idx="10"/>
          </p:nvPr>
        </p:nvSpPr>
        <p:spPr/>
        <p:txBody>
          <a:bodyPr/>
          <a:lstStyle/>
          <a:p>
            <a:fld id="{8AC93FA1-62F1-4B1B-BC8E-716B6DCBCC4F}" type="slidenum">
              <a:rPr lang="en-US" altLang="en-US" smtClean="0"/>
              <a:pPr/>
              <a:t>5</a:t>
            </a:fld>
            <a:endParaRPr lang="en-US" altLang="en-US" dirty="0"/>
          </a:p>
        </p:txBody>
      </p:sp>
    </p:spTree>
    <p:extLst>
      <p:ext uri="{BB962C8B-B14F-4D97-AF65-F5344CB8AC3E}">
        <p14:creationId xmlns:p14="http://schemas.microsoft.com/office/powerpoint/2010/main" val="3598888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Writing Data other than char to Binary Files</a:t>
            </a:r>
            <a:br>
              <a:rPr lang="en-US" altLang="en-US" dirty="0"/>
            </a:br>
            <a:r>
              <a:rPr lang="en-US" altLang="en-US" sz="1800" dirty="0"/>
              <a:t> (5 of 5)</a:t>
            </a:r>
            <a:endParaRPr lang="en-US" sz="1800" dirty="0"/>
          </a:p>
        </p:txBody>
      </p:sp>
      <p:sp>
        <p:nvSpPr>
          <p:cNvPr id="6" name="Slide Number Placeholder 5">
            <a:extLst>
              <a:ext uri="{FF2B5EF4-FFF2-40B4-BE49-F238E27FC236}">
                <a16:creationId xmlns:a16="http://schemas.microsoft.com/office/drawing/2014/main" id="{C5E5CDF4-3471-FC73-EF1B-47ED29BEC53D}"/>
              </a:ext>
            </a:extLst>
          </p:cNvPr>
          <p:cNvSpPr>
            <a:spLocks noGrp="1"/>
          </p:cNvSpPr>
          <p:nvPr>
            <p:ph type="sldNum" sz="quarter" idx="10"/>
          </p:nvPr>
        </p:nvSpPr>
        <p:spPr/>
        <p:txBody>
          <a:bodyPr/>
          <a:lstStyle/>
          <a:p>
            <a:fld id="{1CD67E72-4E8C-41E8-A218-8B1E910C7391}" type="slidenum">
              <a:rPr lang="en-US" altLang="en-US" smtClean="0"/>
              <a:pPr/>
              <a:t>50</a:t>
            </a:fld>
            <a:endParaRPr lang="en-US" altLang="en-US" dirty="0"/>
          </a:p>
        </p:txBody>
      </p:sp>
      <p:pic>
        <p:nvPicPr>
          <p:cNvPr id="4" name="Picture 3">
            <a:extLst>
              <a:ext uri="{FF2B5EF4-FFF2-40B4-BE49-F238E27FC236}">
                <a16:creationId xmlns:a16="http://schemas.microsoft.com/office/drawing/2014/main" id="{19089788-340E-B150-0502-59A21618D69D}"/>
              </a:ext>
            </a:extLst>
          </p:cNvPr>
          <p:cNvPicPr>
            <a:picLocks noChangeAspect="1"/>
          </p:cNvPicPr>
          <p:nvPr/>
        </p:nvPicPr>
        <p:blipFill>
          <a:blip r:embed="rId2"/>
          <a:stretch>
            <a:fillRect/>
          </a:stretch>
        </p:blipFill>
        <p:spPr>
          <a:xfrm>
            <a:off x="771980" y="1097280"/>
            <a:ext cx="10648040" cy="5760720"/>
          </a:xfrm>
          <a:prstGeom prst="rect">
            <a:avLst/>
          </a:prstGeom>
        </p:spPr>
      </p:pic>
      <p:pic>
        <p:nvPicPr>
          <p:cNvPr id="8" name="Picture 7">
            <a:extLst>
              <a:ext uri="{FF2B5EF4-FFF2-40B4-BE49-F238E27FC236}">
                <a16:creationId xmlns:a16="http://schemas.microsoft.com/office/drawing/2014/main" id="{6CD4ED68-C7EC-BCD6-3893-10FC2C4BA9C9}"/>
              </a:ext>
            </a:extLst>
          </p:cNvPr>
          <p:cNvPicPr>
            <a:picLocks noChangeAspect="1"/>
          </p:cNvPicPr>
          <p:nvPr/>
        </p:nvPicPr>
        <p:blipFill>
          <a:blip r:embed="rId3"/>
          <a:stretch>
            <a:fillRect/>
          </a:stretch>
        </p:blipFill>
        <p:spPr>
          <a:xfrm>
            <a:off x="5671185" y="5279806"/>
            <a:ext cx="5972175" cy="1381125"/>
          </a:xfrm>
          <a:prstGeom prst="rect">
            <a:avLst/>
          </a:prstGeom>
        </p:spPr>
      </p:pic>
    </p:spTree>
    <p:extLst>
      <p:ext uri="{BB962C8B-B14F-4D97-AF65-F5344CB8AC3E}">
        <p14:creationId xmlns:p14="http://schemas.microsoft.com/office/powerpoint/2010/main" val="368990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Access Flags</a:t>
            </a:r>
            <a:endParaRPr lang="en-US" dirty="0"/>
          </a:p>
        </p:txBody>
      </p:sp>
      <p:sp>
        <p:nvSpPr>
          <p:cNvPr id="5" name="Content Placeholder 4">
            <a:extLst>
              <a:ext uri="{FF2B5EF4-FFF2-40B4-BE49-F238E27FC236}">
                <a16:creationId xmlns:a16="http://schemas.microsoft.com/office/drawing/2014/main" id="{AF41D0B6-A07D-4D03-4720-43302B7B964B}"/>
              </a:ext>
            </a:extLst>
          </p:cNvPr>
          <p:cNvSpPr>
            <a:spLocks noGrp="1"/>
          </p:cNvSpPr>
          <p:nvPr>
            <p:ph idx="1"/>
          </p:nvPr>
        </p:nvSpPr>
        <p:spPr/>
        <p:txBody>
          <a:bodyPr/>
          <a:lstStyle/>
          <a:p>
            <a:pPr>
              <a:spcBef>
                <a:spcPts val="0"/>
              </a:spcBef>
            </a:pPr>
            <a:r>
              <a:rPr lang="en-US" dirty="0"/>
              <a:t>There are many file access flags, as listed in following Table-2.</a:t>
            </a:r>
          </a:p>
          <a:p>
            <a:pPr>
              <a:spcBef>
                <a:spcPts val="0"/>
              </a:spcBef>
            </a:pPr>
            <a:r>
              <a:rPr lang="en-US" b="1" dirty="0"/>
              <a:t>Table-2: File Access Mode Flags</a:t>
            </a:r>
          </a:p>
        </p:txBody>
      </p:sp>
      <p:sp>
        <p:nvSpPr>
          <p:cNvPr id="3" name="Slide Number Placeholder 2">
            <a:extLst>
              <a:ext uri="{FF2B5EF4-FFF2-40B4-BE49-F238E27FC236}">
                <a16:creationId xmlns:a16="http://schemas.microsoft.com/office/drawing/2014/main" id="{8D876952-F95A-939F-C56C-EE9D39664530}"/>
              </a:ext>
            </a:extLst>
          </p:cNvPr>
          <p:cNvSpPr>
            <a:spLocks noGrp="1"/>
          </p:cNvSpPr>
          <p:nvPr>
            <p:ph type="sldNum" sz="quarter" idx="10"/>
          </p:nvPr>
        </p:nvSpPr>
        <p:spPr/>
        <p:txBody>
          <a:bodyPr/>
          <a:lstStyle/>
          <a:p>
            <a:fld id="{8AC93FA1-62F1-4B1B-BC8E-716B6DCBCC4F}" type="slidenum">
              <a:rPr lang="en-US" altLang="en-US" smtClean="0"/>
              <a:pPr/>
              <a:t>6</a:t>
            </a:fld>
            <a:endParaRPr lang="en-US" altLang="en-US" dirty="0"/>
          </a:p>
        </p:txBody>
      </p:sp>
      <p:pic>
        <p:nvPicPr>
          <p:cNvPr id="4" name="Picture 3" descr="A figure shows the file access flags and their meanings. ios: : app is append mode. If the file already exists, its contents are preserved and all output is written to the end of the file. By default, this flag causes the file to be created if it does not exist. ios: : ate- if the file already exists, the program goes directly to the end of it. The output may be written anywhere in the file. ios: : binary -Binary mode. When a file is opened in binary mode, the data is written to or read from it in pure binary format. (The default mode is text.). ios: : in- Input mode. Data will be read from the file. If the file does not exist, it will not be created and the open function will fail. ios: : out- Output mode. Data will be written to the file. By default, the file's contents will be deleted if it already exists. ios: : truce- If the file already exists, its contents will be deleted (truncated). This is the default mode used by ios: : out.&#10;"/>
          <p:cNvPicPr>
            <a:picLocks noChangeAspect="1" noChangeArrowheads="1"/>
          </p:cNvPicPr>
          <p:nvPr/>
        </p:nvPicPr>
        <p:blipFill rotWithShape="1">
          <a:blip r:embed="rId2">
            <a:extLst>
              <a:ext uri="{28A0092B-C50C-407E-A947-70E740481C1C}">
                <a14:useLocalDpi xmlns:a14="http://schemas.microsoft.com/office/drawing/2010/main" val="0"/>
              </a:ext>
            </a:extLst>
          </a:blip>
          <a:srcRect t="6433" b="1461"/>
          <a:stretch/>
        </p:blipFill>
        <p:spPr bwMode="auto">
          <a:xfrm>
            <a:off x="990600" y="2057400"/>
            <a:ext cx="1052993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86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Access Flags</a:t>
            </a:r>
            <a:endParaRPr lang="en-US" dirty="0"/>
          </a:p>
        </p:txBody>
      </p:sp>
      <p:sp>
        <p:nvSpPr>
          <p:cNvPr id="5" name="Content Placeholder 4">
            <a:extLst>
              <a:ext uri="{FF2B5EF4-FFF2-40B4-BE49-F238E27FC236}">
                <a16:creationId xmlns:a16="http://schemas.microsoft.com/office/drawing/2014/main" id="{AF41D0B6-A07D-4D03-4720-43302B7B964B}"/>
              </a:ext>
            </a:extLst>
          </p:cNvPr>
          <p:cNvSpPr>
            <a:spLocks noGrp="1"/>
          </p:cNvSpPr>
          <p:nvPr>
            <p:ph idx="1"/>
          </p:nvPr>
        </p:nvSpPr>
        <p:spPr/>
        <p:txBody>
          <a:bodyPr/>
          <a:lstStyle/>
          <a:p>
            <a:pPr>
              <a:spcBef>
                <a:spcPts val="0"/>
              </a:spcBef>
            </a:pPr>
            <a:r>
              <a:rPr lang="en-US" dirty="0"/>
              <a:t>the </a:t>
            </a:r>
            <a:r>
              <a:rPr lang="en-US" dirty="0" err="1">
                <a:solidFill>
                  <a:srgbClr val="000000"/>
                </a:solidFill>
                <a:latin typeface="Courier New" panose="02070309020205020404" pitchFamily="49" charset="0"/>
              </a:rPr>
              <a:t>ios</a:t>
            </a:r>
            <a:r>
              <a:rPr lang="en-US" dirty="0">
                <a:solidFill>
                  <a:srgbClr val="000000"/>
                </a:solidFill>
                <a:latin typeface="Courier New" panose="02070309020205020404" pitchFamily="49" charset="0"/>
              </a:rPr>
              <a:t>::out</a:t>
            </a:r>
            <a:r>
              <a:rPr lang="en-US" dirty="0"/>
              <a:t> flag causes the file’s contents to be deleted if the file already exists. </a:t>
            </a:r>
          </a:p>
          <a:p>
            <a:pPr>
              <a:spcBef>
                <a:spcPts val="0"/>
              </a:spcBef>
            </a:pPr>
            <a:r>
              <a:rPr lang="en-US" dirty="0"/>
              <a:t>the </a:t>
            </a:r>
            <a:r>
              <a:rPr lang="en-US" dirty="0" err="1">
                <a:solidFill>
                  <a:srgbClr val="000000"/>
                </a:solidFill>
                <a:latin typeface="Courier New" panose="02070309020205020404" pitchFamily="49" charset="0"/>
              </a:rPr>
              <a:t>ios</a:t>
            </a:r>
            <a:r>
              <a:rPr lang="en-US" dirty="0">
                <a:solidFill>
                  <a:srgbClr val="000000"/>
                </a:solidFill>
                <a:latin typeface="Courier New" panose="02070309020205020404" pitchFamily="49" charset="0"/>
              </a:rPr>
              <a:t>::in</a:t>
            </a:r>
            <a:r>
              <a:rPr lang="en-US" dirty="0"/>
              <a:t> flag causes the file’s existing contents are preserved.</a:t>
            </a:r>
          </a:p>
          <a:p>
            <a:pPr>
              <a:spcBef>
                <a:spcPts val="0"/>
              </a:spcBef>
            </a:pPr>
            <a:r>
              <a:rPr lang="en-US" dirty="0"/>
              <a:t>By using different combinations of access flags, </a:t>
            </a:r>
            <a:r>
              <a:rPr lang="en-US" altLang="en-US" dirty="0">
                <a:solidFill>
                  <a:srgbClr val="000000"/>
                </a:solidFill>
              </a:rPr>
              <a:t>developer</a:t>
            </a:r>
            <a:r>
              <a:rPr lang="en-US" dirty="0"/>
              <a:t> can open files in many possible modes. </a:t>
            </a:r>
            <a:r>
              <a:rPr lang="en-US" altLang="en-US" dirty="0">
                <a:solidFill>
                  <a:srgbClr val="000000"/>
                </a:solidFill>
              </a:rPr>
              <a:t>Several access flags can be </a:t>
            </a:r>
            <a:r>
              <a:rPr lang="en-US" altLang="en-US" dirty="0" err="1">
                <a:solidFill>
                  <a:srgbClr val="000000"/>
                </a:solidFill>
              </a:rPr>
              <a:t>be</a:t>
            </a:r>
            <a:r>
              <a:rPr lang="en-US" altLang="en-US" dirty="0">
                <a:solidFill>
                  <a:srgbClr val="000000"/>
                </a:solidFill>
              </a:rPr>
              <a:t> used together if they are connected with the </a:t>
            </a:r>
            <a:r>
              <a:rPr lang="en-US" altLang="en-US" b="1" dirty="0">
                <a:solidFill>
                  <a:srgbClr val="000000"/>
                </a:solidFill>
              </a:rPr>
              <a:t>|</a:t>
            </a:r>
            <a:r>
              <a:rPr lang="en-US" altLang="en-US" dirty="0">
                <a:solidFill>
                  <a:srgbClr val="000000"/>
                </a:solidFill>
              </a:rPr>
              <a:t> operator. </a:t>
            </a:r>
            <a:endParaRPr lang="en-US" dirty="0"/>
          </a:p>
          <a:p>
            <a:pPr>
              <a:spcBef>
                <a:spcPts val="0"/>
              </a:spcBef>
            </a:pPr>
            <a:r>
              <a:rPr lang="en-US" dirty="0"/>
              <a:t>The following statement opens the file in such a way that data will only be written to its end:</a:t>
            </a:r>
          </a:p>
          <a:p>
            <a:pPr marL="914400" indent="0">
              <a:spcBef>
                <a:spcPts val="0"/>
              </a:spcBef>
              <a:buNone/>
            </a:pPr>
            <a:r>
              <a:rPr lang="en-US" dirty="0" err="1">
                <a:solidFill>
                  <a:srgbClr val="000000"/>
                </a:solidFill>
                <a:latin typeface="Courier New" panose="02070309020205020404" pitchFamily="49" charset="0"/>
              </a:rPr>
              <a:t>dataFile.open</a:t>
            </a:r>
            <a:r>
              <a:rPr lang="en-US" dirty="0">
                <a:solidFill>
                  <a:srgbClr val="000000"/>
                </a:solidFill>
                <a:latin typeface="Courier New" panose="02070309020205020404" pitchFamily="49" charset="0"/>
              </a:rPr>
              <a:t>("info.txt", </a:t>
            </a:r>
            <a:r>
              <a:rPr lang="en-US" dirty="0" err="1">
                <a:solidFill>
                  <a:srgbClr val="000000"/>
                </a:solidFill>
                <a:latin typeface="Courier New" panose="02070309020205020404" pitchFamily="49" charset="0"/>
              </a:rPr>
              <a:t>ios</a:t>
            </a:r>
            <a:r>
              <a:rPr lang="en-US" dirty="0">
                <a:solidFill>
                  <a:srgbClr val="000000"/>
                </a:solidFill>
                <a:latin typeface="Courier New" panose="02070309020205020404" pitchFamily="49" charset="0"/>
              </a:rPr>
              <a:t>::out | </a:t>
            </a:r>
            <a:r>
              <a:rPr lang="en-US" dirty="0" err="1">
                <a:solidFill>
                  <a:srgbClr val="000000"/>
                </a:solidFill>
                <a:latin typeface="Courier New" panose="02070309020205020404" pitchFamily="49" charset="0"/>
              </a:rPr>
              <a:t>ios</a:t>
            </a:r>
            <a:r>
              <a:rPr lang="en-US" dirty="0">
                <a:solidFill>
                  <a:srgbClr val="000000"/>
                </a:solidFill>
                <a:latin typeface="Courier New" panose="02070309020205020404" pitchFamily="49" charset="0"/>
              </a:rPr>
              <a:t>::app);</a:t>
            </a:r>
            <a:r>
              <a:rPr lang="en-US" dirty="0"/>
              <a:t> </a:t>
            </a:r>
          </a:p>
          <a:p>
            <a:pPr>
              <a:spcBef>
                <a:spcPts val="0"/>
              </a:spcBef>
            </a:pPr>
            <a:r>
              <a:rPr lang="en-US" altLang="en-US" dirty="0">
                <a:solidFill>
                  <a:srgbClr val="000000"/>
                </a:solidFill>
              </a:rPr>
              <a:t>In the following statement, </a:t>
            </a:r>
            <a:r>
              <a:rPr lang="en-US" altLang="en-US" dirty="0" err="1">
                <a:solidFill>
                  <a:srgbClr val="000000"/>
                </a:solidFill>
                <a:latin typeface="Courier New" panose="02070309020205020404" pitchFamily="49" charset="0"/>
              </a:rPr>
              <a:t>dataFile</a:t>
            </a:r>
            <a:r>
              <a:rPr lang="en-US" altLang="en-US" dirty="0">
                <a:solidFill>
                  <a:srgbClr val="000000"/>
                </a:solidFill>
              </a:rPr>
              <a:t> is an </a:t>
            </a:r>
            <a:r>
              <a:rPr lang="en-US" altLang="en-US" dirty="0" err="1">
                <a:solidFill>
                  <a:srgbClr val="000000"/>
                </a:solidFill>
                <a:latin typeface="Courier New" panose="02070309020205020404" pitchFamily="49" charset="0"/>
              </a:rPr>
              <a:t>fstream</a:t>
            </a:r>
            <a:r>
              <a:rPr lang="en-US" altLang="en-US" dirty="0">
                <a:solidFill>
                  <a:srgbClr val="000000"/>
                </a:solidFill>
              </a:rPr>
              <a:t> object:</a:t>
            </a:r>
          </a:p>
          <a:p>
            <a:pPr marL="914400" indent="0">
              <a:spcBef>
                <a:spcPts val="0"/>
              </a:spcBef>
              <a:buNone/>
            </a:pPr>
            <a:r>
              <a:rPr lang="en-US" altLang="en-US" dirty="0" err="1">
                <a:solidFill>
                  <a:srgbClr val="000000"/>
                </a:solidFill>
                <a:latin typeface="Courier New" panose="02070309020205020404" pitchFamily="49" charset="0"/>
              </a:rPr>
              <a:t>dataFile.open</a:t>
            </a:r>
            <a:r>
              <a:rPr lang="en-US" altLang="en-US" dirty="0">
                <a:solidFill>
                  <a:srgbClr val="000000"/>
                </a:solidFill>
                <a:latin typeface="Courier New" panose="02070309020205020404" pitchFamily="49" charset="0"/>
              </a:rPr>
              <a:t>(“info.txt",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::in | </a:t>
            </a:r>
            <a:r>
              <a:rPr lang="en-US" altLang="en-US" dirty="0" err="1">
                <a:solidFill>
                  <a:srgbClr val="000000"/>
                </a:solidFill>
                <a:latin typeface="Courier New" panose="02070309020205020404" pitchFamily="49" charset="0"/>
              </a:rPr>
              <a:t>ios</a:t>
            </a:r>
            <a:r>
              <a:rPr lang="en-US" altLang="en-US" dirty="0">
                <a:solidFill>
                  <a:srgbClr val="000000"/>
                </a:solidFill>
                <a:latin typeface="Courier New" panose="02070309020205020404" pitchFamily="49" charset="0"/>
              </a:rPr>
              <a:t>::out);</a:t>
            </a:r>
            <a:endParaRPr lang="en-US" altLang="en-US" dirty="0">
              <a:solidFill>
                <a:srgbClr val="000000"/>
              </a:solidFill>
            </a:endParaRPr>
          </a:p>
          <a:p>
            <a:pPr marL="346075" indent="0">
              <a:spcBef>
                <a:spcPts val="0"/>
              </a:spcBef>
              <a:buNone/>
            </a:pPr>
            <a:r>
              <a:rPr lang="en-US" dirty="0"/>
              <a:t>This statement opens the file </a:t>
            </a:r>
            <a:r>
              <a:rPr lang="en-US" dirty="0">
                <a:solidFill>
                  <a:srgbClr val="000000"/>
                </a:solidFill>
                <a:latin typeface="Courier New" panose="02070309020205020404" pitchFamily="49" charset="0"/>
              </a:rPr>
              <a:t>info.txt</a:t>
            </a:r>
            <a:r>
              <a:rPr lang="en-US" dirty="0"/>
              <a:t> in both input and output modes. This means data may be written to and read from the file.</a:t>
            </a:r>
          </a:p>
        </p:txBody>
      </p:sp>
      <p:sp>
        <p:nvSpPr>
          <p:cNvPr id="3" name="Slide Number Placeholder 2">
            <a:extLst>
              <a:ext uri="{FF2B5EF4-FFF2-40B4-BE49-F238E27FC236}">
                <a16:creationId xmlns:a16="http://schemas.microsoft.com/office/drawing/2014/main" id="{8D876952-F95A-939F-C56C-EE9D39664530}"/>
              </a:ext>
            </a:extLst>
          </p:cNvPr>
          <p:cNvSpPr>
            <a:spLocks noGrp="1"/>
          </p:cNvSpPr>
          <p:nvPr>
            <p:ph type="sldNum" sz="quarter" idx="10"/>
          </p:nvPr>
        </p:nvSpPr>
        <p:spPr/>
        <p:txBody>
          <a:bodyPr/>
          <a:lstStyle/>
          <a:p>
            <a:fld id="{8AC93FA1-62F1-4B1B-BC8E-716B6DCBCC4F}" type="slidenum">
              <a:rPr lang="en-US" altLang="en-US" smtClean="0"/>
              <a:pPr/>
              <a:t>7</a:t>
            </a:fld>
            <a:endParaRPr lang="en-US" altLang="en-US" dirty="0"/>
          </a:p>
        </p:txBody>
      </p:sp>
    </p:spTree>
    <p:extLst>
      <p:ext uri="{BB962C8B-B14F-4D97-AF65-F5344CB8AC3E}">
        <p14:creationId xmlns:p14="http://schemas.microsoft.com/office/powerpoint/2010/main" val="421332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300" dirty="0"/>
              <a:t>Example-Using </a:t>
            </a:r>
            <a:r>
              <a:rPr lang="en-US" altLang="en-US" sz="4300" dirty="0" err="1">
                <a:latin typeface="Courier New" panose="02070309020205020404" pitchFamily="49" charset="0"/>
                <a:cs typeface="Courier New" panose="02070309020205020404" pitchFamily="49" charset="0"/>
              </a:rPr>
              <a:t>fstream</a:t>
            </a:r>
            <a:r>
              <a:rPr lang="en-US" altLang="en-US" sz="4300" dirty="0"/>
              <a:t> object to open a File</a:t>
            </a:r>
            <a:br>
              <a:rPr lang="en-US" altLang="en-US" sz="4300" dirty="0"/>
            </a:br>
            <a:r>
              <a:rPr kumimoji="0" lang="en-US" altLang="en-US" sz="1800" b="1" i="0" u="none" strike="noStrike" kern="0" cap="none" spc="0" normalizeH="0" baseline="0" noProof="0" dirty="0">
                <a:ln>
                  <a:noFill/>
                </a:ln>
                <a:solidFill>
                  <a:srgbClr val="000000"/>
                </a:solidFill>
                <a:effectLst/>
                <a:uLnTx/>
                <a:uFillTx/>
                <a:latin typeface="Arial"/>
                <a:ea typeface="+mj-ea"/>
                <a:cs typeface="Arial"/>
              </a:rPr>
              <a:t>(1 of 2)</a:t>
            </a:r>
            <a:endParaRPr lang="en-US" sz="4300" dirty="0"/>
          </a:p>
        </p:txBody>
      </p:sp>
      <p:sp>
        <p:nvSpPr>
          <p:cNvPr id="4" name="Slide Number Placeholder 3">
            <a:extLst>
              <a:ext uri="{FF2B5EF4-FFF2-40B4-BE49-F238E27FC236}">
                <a16:creationId xmlns:a16="http://schemas.microsoft.com/office/drawing/2014/main" id="{C549AA73-7EF1-31F0-5926-27666BFD69CA}"/>
              </a:ext>
            </a:extLst>
          </p:cNvPr>
          <p:cNvSpPr>
            <a:spLocks noGrp="1"/>
          </p:cNvSpPr>
          <p:nvPr>
            <p:ph type="sldNum" sz="quarter" idx="10"/>
          </p:nvPr>
        </p:nvSpPr>
        <p:spPr/>
        <p:txBody>
          <a:bodyPr/>
          <a:lstStyle/>
          <a:p>
            <a:fld id="{8AC93FA1-62F1-4B1B-BC8E-716B6DCBCC4F}" type="slidenum">
              <a:rPr lang="en-US" altLang="en-US" smtClean="0"/>
              <a:pPr/>
              <a:t>8</a:t>
            </a:fld>
            <a:endParaRPr lang="en-US" altLang="en-US" dirty="0"/>
          </a:p>
        </p:txBody>
      </p:sp>
      <p:pic>
        <p:nvPicPr>
          <p:cNvPr id="7" name="Picture 6">
            <a:extLst>
              <a:ext uri="{FF2B5EF4-FFF2-40B4-BE49-F238E27FC236}">
                <a16:creationId xmlns:a16="http://schemas.microsoft.com/office/drawing/2014/main" id="{1DE806E4-6ACB-F597-4CC7-D639230E381A}"/>
              </a:ext>
            </a:extLst>
          </p:cNvPr>
          <p:cNvPicPr>
            <a:picLocks noChangeAspect="1"/>
          </p:cNvPicPr>
          <p:nvPr/>
        </p:nvPicPr>
        <p:blipFill>
          <a:blip r:embed="rId2"/>
          <a:stretch>
            <a:fillRect/>
          </a:stretch>
        </p:blipFill>
        <p:spPr>
          <a:xfrm>
            <a:off x="0" y="1097280"/>
            <a:ext cx="9746284" cy="5760720"/>
          </a:xfrm>
          <a:prstGeom prst="rect">
            <a:avLst/>
          </a:prstGeom>
        </p:spPr>
      </p:pic>
      <p:pic>
        <p:nvPicPr>
          <p:cNvPr id="9" name="Picture 8">
            <a:extLst>
              <a:ext uri="{FF2B5EF4-FFF2-40B4-BE49-F238E27FC236}">
                <a16:creationId xmlns:a16="http://schemas.microsoft.com/office/drawing/2014/main" id="{C5850E6A-1093-4819-C780-8640C0007300}"/>
              </a:ext>
            </a:extLst>
          </p:cNvPr>
          <p:cNvPicPr>
            <a:picLocks noChangeAspect="1"/>
          </p:cNvPicPr>
          <p:nvPr/>
        </p:nvPicPr>
        <p:blipFill rotWithShape="1">
          <a:blip r:embed="rId3"/>
          <a:srcRect b="58974"/>
          <a:stretch/>
        </p:blipFill>
        <p:spPr>
          <a:xfrm>
            <a:off x="3505200" y="1463511"/>
            <a:ext cx="4305300" cy="1371600"/>
          </a:xfrm>
          <a:prstGeom prst="rect">
            <a:avLst/>
          </a:prstGeom>
        </p:spPr>
      </p:pic>
      <p:pic>
        <p:nvPicPr>
          <p:cNvPr id="11" name="Picture 10">
            <a:extLst>
              <a:ext uri="{FF2B5EF4-FFF2-40B4-BE49-F238E27FC236}">
                <a16:creationId xmlns:a16="http://schemas.microsoft.com/office/drawing/2014/main" id="{B402226B-F5DF-8987-B017-899FD3CCFBCE}"/>
              </a:ext>
            </a:extLst>
          </p:cNvPr>
          <p:cNvPicPr>
            <a:picLocks noChangeAspect="1"/>
          </p:cNvPicPr>
          <p:nvPr/>
        </p:nvPicPr>
        <p:blipFill rotWithShape="1">
          <a:blip r:embed="rId3"/>
          <a:srcRect t="47863"/>
          <a:stretch/>
        </p:blipFill>
        <p:spPr>
          <a:xfrm>
            <a:off x="7881987" y="1463511"/>
            <a:ext cx="4305300" cy="1743074"/>
          </a:xfrm>
          <a:prstGeom prst="rect">
            <a:avLst/>
          </a:prstGeom>
        </p:spPr>
      </p:pic>
    </p:spTree>
    <p:extLst>
      <p:ext uri="{BB962C8B-B14F-4D97-AF65-F5344CB8AC3E}">
        <p14:creationId xmlns:p14="http://schemas.microsoft.com/office/powerpoint/2010/main" val="9099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300" dirty="0"/>
              <a:t>Example-Using </a:t>
            </a:r>
            <a:r>
              <a:rPr lang="en-US" altLang="en-US" sz="4300" dirty="0" err="1">
                <a:latin typeface="Courier New" panose="02070309020205020404" pitchFamily="49" charset="0"/>
                <a:cs typeface="Courier New" panose="02070309020205020404" pitchFamily="49" charset="0"/>
              </a:rPr>
              <a:t>fstream</a:t>
            </a:r>
            <a:r>
              <a:rPr lang="en-US" altLang="en-US" sz="4300" dirty="0"/>
              <a:t> object to open a File</a:t>
            </a:r>
            <a:br>
              <a:rPr lang="en-US" altLang="en-US" sz="4300" dirty="0"/>
            </a:br>
            <a:r>
              <a:rPr kumimoji="0" lang="en-US" altLang="en-US" sz="1800" b="1" i="0" u="none" strike="noStrike" kern="0" cap="none" spc="0" normalizeH="0" baseline="0" noProof="0" dirty="0">
                <a:ln>
                  <a:noFill/>
                </a:ln>
                <a:solidFill>
                  <a:srgbClr val="000000"/>
                </a:solidFill>
                <a:effectLst/>
                <a:uLnTx/>
                <a:uFillTx/>
                <a:latin typeface="Arial"/>
                <a:ea typeface="+mj-ea"/>
                <a:cs typeface="Arial"/>
              </a:rPr>
              <a:t>(2 of 2)</a:t>
            </a:r>
            <a:endParaRPr lang="en-US" sz="4300" dirty="0"/>
          </a:p>
        </p:txBody>
      </p:sp>
      <p:sp>
        <p:nvSpPr>
          <p:cNvPr id="3" name="Content Placeholder 2">
            <a:extLst>
              <a:ext uri="{FF2B5EF4-FFF2-40B4-BE49-F238E27FC236}">
                <a16:creationId xmlns:a16="http://schemas.microsoft.com/office/drawing/2014/main" id="{5E1C310B-9BEA-45CE-7918-0C2640FF0ED4}"/>
              </a:ext>
            </a:extLst>
          </p:cNvPr>
          <p:cNvSpPr>
            <a:spLocks noGrp="1"/>
          </p:cNvSpPr>
          <p:nvPr>
            <p:ph idx="1"/>
          </p:nvPr>
        </p:nvSpPr>
        <p:spPr/>
        <p:txBody>
          <a:bodyPr/>
          <a:lstStyle/>
          <a:p>
            <a:pPr>
              <a:spcBef>
                <a:spcPts val="0"/>
              </a:spcBef>
            </a:pPr>
            <a:r>
              <a:rPr lang="en-US" dirty="0"/>
              <a:t>The file output shown on the previous slide, is the way it would appear if the file contents were displayed on the screen. The </a:t>
            </a:r>
            <a:r>
              <a:rPr lang="en-US" dirty="0">
                <a:solidFill>
                  <a:srgbClr val="000000"/>
                </a:solidFill>
                <a:latin typeface="Courier New" panose="02070309020205020404" pitchFamily="49" charset="0"/>
              </a:rPr>
              <a:t>\n</a:t>
            </a:r>
            <a:r>
              <a:rPr lang="en-US" dirty="0"/>
              <a:t> characters cause each name to appear on a separate line.</a:t>
            </a:r>
          </a:p>
          <a:p>
            <a:pPr>
              <a:spcBef>
                <a:spcPts val="0"/>
              </a:spcBef>
            </a:pPr>
            <a:r>
              <a:rPr lang="en-US" dirty="0"/>
              <a:t>The actual file contents, however, appear as a stream of characters as shown in the following Figure:</a:t>
            </a:r>
          </a:p>
          <a:p>
            <a:pPr>
              <a:spcBef>
                <a:spcPts val="0"/>
              </a:spcBef>
            </a:pPr>
            <a:endParaRPr lang="en-US" dirty="0"/>
          </a:p>
          <a:p>
            <a:pPr>
              <a:spcBef>
                <a:spcPts val="0"/>
              </a:spcBef>
            </a:pPr>
            <a:endParaRPr lang="en-US" dirty="0"/>
          </a:p>
          <a:p>
            <a:pPr>
              <a:spcBef>
                <a:spcPts val="0"/>
              </a:spcBef>
            </a:pPr>
            <a:endParaRPr lang="en-US" dirty="0"/>
          </a:p>
          <a:p>
            <a:r>
              <a:rPr lang="en-US" dirty="0">
                <a:solidFill>
                  <a:srgbClr val="000000"/>
                </a:solidFill>
                <a:latin typeface="Courier New" panose="02070309020205020404" pitchFamily="49" charset="0"/>
              </a:rPr>
              <a:t>\n</a:t>
            </a:r>
            <a:r>
              <a:rPr lang="en-US" dirty="0"/>
              <a:t> characters are written to the file along with all the other characters.</a:t>
            </a:r>
          </a:p>
          <a:p>
            <a:pPr>
              <a:spcBef>
                <a:spcPts val="0"/>
              </a:spcBef>
            </a:pPr>
            <a:r>
              <a:rPr lang="en-US" dirty="0"/>
              <a:t>The characters are added to the file sequentially, in the order they are written by the program. The very last character is an </a:t>
            </a:r>
            <a:r>
              <a:rPr lang="en-US" b="1" dirty="0"/>
              <a:t>end-of-file marker</a:t>
            </a:r>
            <a:r>
              <a:rPr lang="en-US" dirty="0"/>
              <a:t>. It is a character that marks the end of the file, and is automatically written when the file is closed.</a:t>
            </a:r>
          </a:p>
        </p:txBody>
      </p:sp>
      <p:sp>
        <p:nvSpPr>
          <p:cNvPr id="4" name="Slide Number Placeholder 3">
            <a:extLst>
              <a:ext uri="{FF2B5EF4-FFF2-40B4-BE49-F238E27FC236}">
                <a16:creationId xmlns:a16="http://schemas.microsoft.com/office/drawing/2014/main" id="{C549AA73-7EF1-31F0-5926-27666BFD69CA}"/>
              </a:ext>
            </a:extLst>
          </p:cNvPr>
          <p:cNvSpPr>
            <a:spLocks noGrp="1"/>
          </p:cNvSpPr>
          <p:nvPr>
            <p:ph type="sldNum" sz="quarter" idx="10"/>
          </p:nvPr>
        </p:nvSpPr>
        <p:spPr/>
        <p:txBody>
          <a:bodyPr/>
          <a:lstStyle/>
          <a:p>
            <a:fld id="{8AC93FA1-62F1-4B1B-BC8E-716B6DCBCC4F}" type="slidenum">
              <a:rPr lang="en-US" altLang="en-US" smtClean="0"/>
              <a:pPr/>
              <a:t>9</a:t>
            </a:fld>
            <a:endParaRPr lang="en-US" altLang="en-US" dirty="0"/>
          </a:p>
        </p:txBody>
      </p:sp>
      <p:pic>
        <p:nvPicPr>
          <p:cNvPr id="6" name="Picture 5">
            <a:extLst>
              <a:ext uri="{FF2B5EF4-FFF2-40B4-BE49-F238E27FC236}">
                <a16:creationId xmlns:a16="http://schemas.microsoft.com/office/drawing/2014/main" id="{34D75CB5-A0EF-F0B3-E057-5FC991CB5BDE}"/>
              </a:ext>
            </a:extLst>
          </p:cNvPr>
          <p:cNvPicPr>
            <a:picLocks noChangeAspect="1"/>
          </p:cNvPicPr>
          <p:nvPr/>
        </p:nvPicPr>
        <p:blipFill>
          <a:blip r:embed="rId2"/>
          <a:stretch>
            <a:fillRect/>
          </a:stretch>
        </p:blipFill>
        <p:spPr>
          <a:xfrm>
            <a:off x="914400" y="3371850"/>
            <a:ext cx="10191750" cy="1352550"/>
          </a:xfrm>
          <a:prstGeom prst="rect">
            <a:avLst/>
          </a:prstGeom>
        </p:spPr>
      </p:pic>
    </p:spTree>
    <p:extLst>
      <p:ext uri="{BB962C8B-B14F-4D97-AF65-F5344CB8AC3E}">
        <p14:creationId xmlns:p14="http://schemas.microsoft.com/office/powerpoint/2010/main" val="203140091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3754</TotalTime>
  <Words>3421</Words>
  <Application>Microsoft Office PowerPoint</Application>
  <PresentationFormat>Widescreen</PresentationFormat>
  <Paragraphs>352</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vt:lpstr>
      <vt:lpstr>Courier New</vt:lpstr>
      <vt:lpstr>Default Design</vt:lpstr>
      <vt:lpstr>Advanced File Operations</vt:lpstr>
      <vt:lpstr>File Operations</vt:lpstr>
      <vt:lpstr>Using Files</vt:lpstr>
      <vt:lpstr>Using Files</vt:lpstr>
      <vt:lpstr>fstream Object</vt:lpstr>
      <vt:lpstr>File Access Flags</vt:lpstr>
      <vt:lpstr>File Access Flags</vt:lpstr>
      <vt:lpstr>Example-Using fstream object to open a File (1 of 2)</vt:lpstr>
      <vt:lpstr>Example-Using fstream object to open a File (2 of 2)</vt:lpstr>
      <vt:lpstr>Using Files - Example</vt:lpstr>
      <vt:lpstr>File Open Modes with ifstream and ofstream Objects</vt:lpstr>
      <vt:lpstr>More File Open Details</vt:lpstr>
      <vt:lpstr>Checking for a File’s Existence Before Opening It</vt:lpstr>
      <vt:lpstr>File Output Formatting</vt:lpstr>
      <vt:lpstr>File Output Formatting Example (1 of 2)</vt:lpstr>
      <vt:lpstr>File Output Formatting Example (2 of 2)</vt:lpstr>
      <vt:lpstr>Passing File Stream Objects to Functions (1 of 4)</vt:lpstr>
      <vt:lpstr>   </vt:lpstr>
      <vt:lpstr>    </vt:lpstr>
      <vt:lpstr>     </vt:lpstr>
      <vt:lpstr>More Detailed Error Testing</vt:lpstr>
      <vt:lpstr>Member Functions / Flags (1 of 2)</vt:lpstr>
      <vt:lpstr>Member Functions / Flags (2 of 2)</vt:lpstr>
      <vt:lpstr>Member Functions for Reading and Writing Files</vt:lpstr>
      <vt:lpstr>The getline Function</vt:lpstr>
      <vt:lpstr>          </vt:lpstr>
      <vt:lpstr>      </vt:lpstr>
      <vt:lpstr>Single Character I/O - get Function </vt:lpstr>
      <vt:lpstr>          </vt:lpstr>
      <vt:lpstr>          </vt:lpstr>
      <vt:lpstr>Single Character I/O - put Function </vt:lpstr>
      <vt:lpstr>          </vt:lpstr>
      <vt:lpstr>          </vt:lpstr>
      <vt:lpstr>Working with Multiple Files</vt:lpstr>
      <vt:lpstr>       </vt:lpstr>
      <vt:lpstr>        </vt:lpstr>
      <vt:lpstr>         </vt:lpstr>
      <vt:lpstr>Binary Files (1 of 8)</vt:lpstr>
      <vt:lpstr>Binary Files (2 of 8)</vt:lpstr>
      <vt:lpstr>Binary Files (3 of 8)</vt:lpstr>
      <vt:lpstr>Binary Files (4 of 8)</vt:lpstr>
      <vt:lpstr>Binary Files (5 of 8)</vt:lpstr>
      <vt:lpstr>Binary Files (6 of 8)</vt:lpstr>
      <vt:lpstr>Binary Files (7 of 8)</vt:lpstr>
      <vt:lpstr>Binary Files (8 of 8)</vt:lpstr>
      <vt:lpstr>Writing Data other than char to Binary Files  (1 of 5)</vt:lpstr>
      <vt:lpstr>Writing Data other than char to Binary Files  (2 of 5)</vt:lpstr>
      <vt:lpstr>Writing Data other than char to Binary Files  (3 of 5)</vt:lpstr>
      <vt:lpstr>Writing Data other than char to Binary Files  (4 of 5)</vt:lpstr>
      <vt:lpstr>Writing Data other than char to Binary Files  (5 of 5)</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Advanced File Operations</dc:title>
  <dc:subject>Introduction to C++</dc:subject>
  <dc:creator>Tony Gaddis</dc:creator>
  <cp:lastModifiedBy>Syed Naseem Afzal</cp:lastModifiedBy>
  <cp:revision>399</cp:revision>
  <dcterms:created xsi:type="dcterms:W3CDTF">2011-02-16T20:47:20Z</dcterms:created>
  <dcterms:modified xsi:type="dcterms:W3CDTF">2024-02-19T04:40:07Z</dcterms:modified>
</cp:coreProperties>
</file>