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402" r:id="rId2"/>
    <p:sldId id="346" r:id="rId3"/>
    <p:sldId id="347" r:id="rId4"/>
    <p:sldId id="348" r:id="rId5"/>
    <p:sldId id="349" r:id="rId6"/>
    <p:sldId id="350" r:id="rId7"/>
    <p:sldId id="351" r:id="rId8"/>
    <p:sldId id="352" r:id="rId9"/>
    <p:sldId id="353" r:id="rId10"/>
    <p:sldId id="354" r:id="rId11"/>
    <p:sldId id="403" r:id="rId12"/>
    <p:sldId id="355" r:id="rId13"/>
    <p:sldId id="356" r:id="rId14"/>
    <p:sldId id="357" r:id="rId15"/>
    <p:sldId id="358" r:id="rId16"/>
    <p:sldId id="359" r:id="rId17"/>
    <p:sldId id="360" r:id="rId18"/>
    <p:sldId id="280" r:id="rId19"/>
    <p:sldId id="281" r:id="rId20"/>
    <p:sldId id="282" r:id="rId21"/>
    <p:sldId id="283" r:id="rId22"/>
    <p:sldId id="361" r:id="rId23"/>
    <p:sldId id="362" r:id="rId24"/>
    <p:sldId id="363" r:id="rId25"/>
    <p:sldId id="364" r:id="rId26"/>
    <p:sldId id="365" r:id="rId27"/>
    <p:sldId id="366" r:id="rId28"/>
    <p:sldId id="367" r:id="rId29"/>
    <p:sldId id="368" r:id="rId30"/>
    <p:sldId id="369" r:id="rId31"/>
    <p:sldId id="370" r:id="rId32"/>
    <p:sldId id="298" r:id="rId33"/>
    <p:sldId id="299" r:id="rId34"/>
    <p:sldId id="371" r:id="rId35"/>
    <p:sldId id="301" r:id="rId36"/>
    <p:sldId id="372" r:id="rId37"/>
    <p:sldId id="373" r:id="rId38"/>
    <p:sldId id="374" r:id="rId39"/>
    <p:sldId id="375" r:id="rId40"/>
    <p:sldId id="404" r:id="rId41"/>
    <p:sldId id="376" r:id="rId42"/>
    <p:sldId id="377" r:id="rId43"/>
    <p:sldId id="378" r:id="rId44"/>
    <p:sldId id="310" r:id="rId45"/>
    <p:sldId id="379" r:id="rId46"/>
    <p:sldId id="312" r:id="rId47"/>
    <p:sldId id="380" r:id="rId48"/>
    <p:sldId id="381" r:id="rId49"/>
    <p:sldId id="317" r:id="rId50"/>
    <p:sldId id="318" r:id="rId51"/>
    <p:sldId id="383" r:id="rId52"/>
    <p:sldId id="382" r:id="rId53"/>
    <p:sldId id="384" r:id="rId54"/>
    <p:sldId id="385" r:id="rId55"/>
    <p:sldId id="386" r:id="rId56"/>
    <p:sldId id="387" r:id="rId57"/>
    <p:sldId id="406" r:id="rId58"/>
    <p:sldId id="405" r:id="rId59"/>
    <p:sldId id="388" r:id="rId60"/>
    <p:sldId id="389" r:id="rId61"/>
    <p:sldId id="390" r:id="rId62"/>
    <p:sldId id="391" r:id="rId63"/>
    <p:sldId id="392" r:id="rId64"/>
    <p:sldId id="329" r:id="rId65"/>
    <p:sldId id="330" r:id="rId66"/>
    <p:sldId id="393" r:id="rId67"/>
    <p:sldId id="394" r:id="rId68"/>
    <p:sldId id="395" r:id="rId69"/>
    <p:sldId id="396" r:id="rId70"/>
    <p:sldId id="397" r:id="rId71"/>
    <p:sldId id="398" r:id="rId72"/>
    <p:sldId id="399" r:id="rId73"/>
    <p:sldId id="400" r:id="rId74"/>
    <p:sldId id="401" r:id="rId7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384" userDrawn="1">
          <p15:clr>
            <a:srgbClr val="A4A3A4"/>
          </p15:clr>
        </p15:guide>
        <p15:guide id="2" pos="51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797"/>
    <a:srgbClr val="FA8218"/>
    <a:srgbClr val="0488AE"/>
    <a:srgbClr val="E6FCFE"/>
    <a:srgbClr val="DAFBF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65" autoAdjust="0"/>
    <p:restoredTop sz="94707" autoAdjust="0"/>
  </p:normalViewPr>
  <p:slideViewPr>
    <p:cSldViewPr>
      <p:cViewPr varScale="1">
        <p:scale>
          <a:sx n="121" d="100"/>
          <a:sy n="121" d="100"/>
        </p:scale>
        <p:origin x="126" y="222"/>
      </p:cViewPr>
      <p:guideLst>
        <p:guide orient="horz" pos="384"/>
        <p:guide pos="512"/>
      </p:guideLst>
    </p:cSldViewPr>
  </p:slideViewPr>
  <p:outlineViewPr>
    <p:cViewPr>
      <p:scale>
        <a:sx n="33" d="100"/>
        <a:sy n="33" d="100"/>
      </p:scale>
      <p:origin x="0" y="-36006"/>
    </p:cViewPr>
  </p:outlineViewPr>
  <p:notesTextViewPr>
    <p:cViewPr>
      <p:scale>
        <a:sx n="100" d="100"/>
        <a:sy n="100" d="100"/>
      </p:scale>
      <p:origin x="0" y="0"/>
    </p:cViewPr>
  </p:notesTextViewPr>
  <p:sorterViewPr>
    <p:cViewPr varScale="1">
      <p:scale>
        <a:sx n="100" d="100"/>
        <a:sy n="100" d="100"/>
      </p:scale>
      <p:origin x="0" y="-2796"/>
    </p:cViewPr>
  </p:sorterViewPr>
  <p:notesViewPr>
    <p:cSldViewPr>
      <p:cViewPr varScale="1">
        <p:scale>
          <a:sx n="56" d="100"/>
          <a:sy n="56" d="100"/>
        </p:scale>
        <p:origin x="-28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B6EA3682-FB8C-4EE0-8102-2E6DA3B01D53}" type="datetimeFigureOut">
              <a:rPr lang="en-US"/>
              <a:pPr>
                <a:defRPr/>
              </a:pPr>
              <a:t>2/18/2024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1D06132-E09C-4EE6-B1D8-A9BF80B2BD86}" type="slidenum">
              <a:rPr lang="en-US" altLang="en-US"/>
              <a:pPr/>
              <a:t>‹#›</a:t>
            </a:fld>
            <a:endParaRPr lang="en-US" altLang="en-US" dirty="0"/>
          </a:p>
        </p:txBody>
      </p:sp>
    </p:spTree>
    <p:extLst>
      <p:ext uri="{BB962C8B-B14F-4D97-AF65-F5344CB8AC3E}">
        <p14:creationId xmlns:p14="http://schemas.microsoft.com/office/powerpoint/2010/main" val="383207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0ACF570E-64EC-49AB-ADDA-E11EB98FB1D0}" type="datetimeFigureOut">
              <a:rPr lang="en-US"/>
              <a:pPr>
                <a:defRPr/>
              </a:pPr>
              <a:t>2/18/2024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0F35066-5865-4C04-A282-185AF70912FB}" type="slidenum">
              <a:rPr lang="en-US" altLang="en-US"/>
              <a:pPr/>
              <a:t>‹#›</a:t>
            </a:fld>
            <a:endParaRPr lang="en-US" altLang="en-US" dirty="0"/>
          </a:p>
        </p:txBody>
      </p:sp>
    </p:spTree>
    <p:extLst>
      <p:ext uri="{BB962C8B-B14F-4D97-AF65-F5344CB8AC3E}">
        <p14:creationId xmlns:p14="http://schemas.microsoft.com/office/powerpoint/2010/main" val="10973623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0F35066-5865-4C04-A282-185AF70912FB}" type="slidenum">
              <a:rPr lang="en-US" altLang="en-US" smtClean="0"/>
              <a:pPr/>
              <a:t>52</a:t>
            </a:fld>
            <a:endParaRPr lang="en-US" altLang="en-US" dirty="0"/>
          </a:p>
        </p:txBody>
      </p:sp>
    </p:spTree>
    <p:extLst>
      <p:ext uri="{BB962C8B-B14F-4D97-AF65-F5344CB8AC3E}">
        <p14:creationId xmlns:p14="http://schemas.microsoft.com/office/powerpoint/2010/main" val="503269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1524" y="2057400"/>
            <a:ext cx="12188952" cy="1371600"/>
          </a:xfrm>
        </p:spPr>
        <p:txBody>
          <a:bodyPr/>
          <a:lstStyle>
            <a:lvl1pPr algn="ctr">
              <a:defRPr sz="6000">
                <a:solidFill>
                  <a:schemeClr val="tx1"/>
                </a:solidFill>
              </a:defRPr>
            </a:lvl1pPr>
          </a:lstStyle>
          <a:p>
            <a:r>
              <a:rPr lang="en-US" dirty="0"/>
              <a:t>Section #</a:t>
            </a:r>
          </a:p>
        </p:txBody>
      </p:sp>
      <p:sp>
        <p:nvSpPr>
          <p:cNvPr id="11267" name="Rectangle 3"/>
          <p:cNvSpPr>
            <a:spLocks noGrp="1" noChangeArrowheads="1"/>
          </p:cNvSpPr>
          <p:nvPr>
            <p:ph type="subTitle" idx="1"/>
          </p:nvPr>
        </p:nvSpPr>
        <p:spPr>
          <a:xfrm>
            <a:off x="1524" y="3429000"/>
            <a:ext cx="12188952" cy="1371600"/>
          </a:xfrm>
        </p:spPr>
        <p:txBody>
          <a:bodyPr/>
          <a:lstStyle>
            <a:lvl1pPr marL="0" indent="0" algn="ctr">
              <a:buFontTx/>
              <a:buNone/>
              <a:defRPr sz="5400" b="1">
                <a:solidFill>
                  <a:schemeClr val="tx1"/>
                </a:solidFill>
              </a:defRPr>
            </a:lvl1pPr>
          </a:lstStyle>
          <a:p>
            <a:r>
              <a:rPr lang="en-US"/>
              <a:t>Click to edit Master subtitle style</a:t>
            </a:r>
          </a:p>
        </p:txBody>
      </p:sp>
    </p:spTree>
    <p:extLst>
      <p:ext uri="{BB962C8B-B14F-4D97-AF65-F5344CB8AC3E}">
        <p14:creationId xmlns:p14="http://schemas.microsoft.com/office/powerpoint/2010/main" val="330721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D90077C2-60AA-4A50-AC6B-C6AA5DF8C839}" type="slidenum">
              <a:rPr lang="en-US" altLang="en-US"/>
              <a:pPr/>
              <a:t>‹#›</a:t>
            </a:fld>
            <a:endParaRPr lang="en-US" altLang="en-US" dirty="0"/>
          </a:p>
        </p:txBody>
      </p:sp>
    </p:spTree>
    <p:extLst>
      <p:ext uri="{BB962C8B-B14F-4D97-AF65-F5344CB8AC3E}">
        <p14:creationId xmlns:p14="http://schemas.microsoft.com/office/powerpoint/2010/main" val="368289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4DB03D2F-30DF-4F0D-9DB5-C4DB66301D9D}" type="slidenum">
              <a:rPr lang="en-US" altLang="en-US"/>
              <a:pPr/>
              <a:t>‹#›</a:t>
            </a:fld>
            <a:endParaRPr lang="en-US" altLang="en-US" dirty="0"/>
          </a:p>
        </p:txBody>
      </p:sp>
    </p:spTree>
    <p:extLst>
      <p:ext uri="{BB962C8B-B14F-4D97-AF65-F5344CB8AC3E}">
        <p14:creationId xmlns:p14="http://schemas.microsoft.com/office/powerpoint/2010/main" val="347428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0687B1DF-00F5-43DE-A636-3EE6D534047A}" type="slidenum">
              <a:rPr lang="en-US" altLang="en-US"/>
              <a:pPr/>
              <a:t>‹#›</a:t>
            </a:fld>
            <a:endParaRPr lang="en-US" altLang="en-US" dirty="0"/>
          </a:p>
        </p:txBody>
      </p:sp>
    </p:spTree>
    <p:extLst>
      <p:ext uri="{BB962C8B-B14F-4D97-AF65-F5344CB8AC3E}">
        <p14:creationId xmlns:p14="http://schemas.microsoft.com/office/powerpoint/2010/main" val="3619119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Cambria" panose="02040503050406030204" pitchFamily="18" charset="0"/>
              <a:buChar char="◙"/>
              <a:defRPr/>
            </a:lvl1pPr>
            <a:lvl2pPr marL="685800" indent="-341313">
              <a:buFont typeface="Arial" panose="020B0604020202020204" pitchFamily="34" charset="0"/>
              <a:buChar char="◘"/>
              <a:defRPr/>
            </a:lvl2pPr>
            <a:lvl3pPr marL="1031875" indent="-346075">
              <a:buFont typeface="Arial" panose="020B0604020202020204" pitchFamily="34" charset="0"/>
              <a:buChar char="■"/>
              <a:defRPr/>
            </a:lvl3pPr>
            <a:lvl4pPr marL="1371600" indent="-339725">
              <a:buFont typeface="Arial" panose="020B0604020202020204" pitchFamily="34" charset="0"/>
              <a:buChar char="□"/>
              <a:defRPr/>
            </a:lvl4pPr>
            <a:lvl5pPr marL="16002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DFA742BB-3319-43C1-A6B2-A50ABE71EE07}" type="slidenum">
              <a:rPr lang="en-US" altLang="en-US"/>
              <a:pPr/>
              <a:t>‹#›</a:t>
            </a:fld>
            <a:endParaRPr lang="en-US" altLang="en-US" dirty="0"/>
          </a:p>
        </p:txBody>
      </p:sp>
    </p:spTree>
    <p:extLst>
      <p:ext uri="{BB962C8B-B14F-4D97-AF65-F5344CB8AC3E}">
        <p14:creationId xmlns:p14="http://schemas.microsoft.com/office/powerpoint/2010/main" val="3407211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609600" y="1600201"/>
            <a:ext cx="10972800" cy="1752600"/>
          </a:xfrm>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DFA742BB-3319-43C1-A6B2-A50ABE71EE07}" type="slidenum">
              <a:rPr lang="en-US" altLang="en-US"/>
              <a:pPr/>
              <a:t>‹#›</a:t>
            </a:fld>
            <a:endParaRPr lang="en-US" altLang="en-US" dirty="0"/>
          </a:p>
        </p:txBody>
      </p:sp>
      <p:sp>
        <p:nvSpPr>
          <p:cNvPr id="6" name="Content Placeholder 5"/>
          <p:cNvSpPr>
            <a:spLocks noGrp="1"/>
          </p:cNvSpPr>
          <p:nvPr>
            <p:ph sz="quarter" idx="11"/>
          </p:nvPr>
        </p:nvSpPr>
        <p:spPr>
          <a:xfrm>
            <a:off x="609600" y="3810000"/>
            <a:ext cx="10972800" cy="167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25158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5D3600BE-806B-4A45-9789-B18CB6E785CF}" type="slidenum">
              <a:rPr lang="en-US" altLang="en-US"/>
              <a:pPr/>
              <a:t>‹#›</a:t>
            </a:fld>
            <a:endParaRPr lang="en-US" altLang="en-US" dirty="0"/>
          </a:p>
        </p:txBody>
      </p:sp>
    </p:spTree>
    <p:extLst>
      <p:ext uri="{BB962C8B-B14F-4D97-AF65-F5344CB8AC3E}">
        <p14:creationId xmlns:p14="http://schemas.microsoft.com/office/powerpoint/2010/main" val="133652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54D46FF2-CF4A-48DD-B7A7-5C20ADE74A7A}" type="slidenum">
              <a:rPr lang="en-US" altLang="en-US"/>
              <a:pPr/>
              <a:t>‹#›</a:t>
            </a:fld>
            <a:endParaRPr lang="en-US" altLang="en-US" dirty="0"/>
          </a:p>
        </p:txBody>
      </p:sp>
    </p:spTree>
    <p:extLst>
      <p:ext uri="{BB962C8B-B14F-4D97-AF65-F5344CB8AC3E}">
        <p14:creationId xmlns:p14="http://schemas.microsoft.com/office/powerpoint/2010/main" val="240730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763796ED-28B8-4DB0-B04B-086C66C38F00}" type="slidenum">
              <a:rPr lang="en-US" altLang="en-US"/>
              <a:pPr/>
              <a:t>‹#›</a:t>
            </a:fld>
            <a:endParaRPr lang="en-US" altLang="en-US" dirty="0"/>
          </a:p>
        </p:txBody>
      </p:sp>
    </p:spTree>
    <p:extLst>
      <p:ext uri="{BB962C8B-B14F-4D97-AF65-F5344CB8AC3E}">
        <p14:creationId xmlns:p14="http://schemas.microsoft.com/office/powerpoint/2010/main" val="130081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2BE8B929-FF55-460A-A545-C85136955544}" type="slidenum">
              <a:rPr lang="en-US" altLang="en-US"/>
              <a:pPr/>
              <a:t>‹#›</a:t>
            </a:fld>
            <a:endParaRPr lang="en-US" altLang="en-US" dirty="0"/>
          </a:p>
        </p:txBody>
      </p:sp>
    </p:spTree>
    <p:extLst>
      <p:ext uri="{BB962C8B-B14F-4D97-AF65-F5344CB8AC3E}">
        <p14:creationId xmlns:p14="http://schemas.microsoft.com/office/powerpoint/2010/main" val="1284116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BECF79C3-399C-4627-BAEE-3728CFB47C26}" type="slidenum">
              <a:rPr lang="en-US" altLang="en-US"/>
              <a:pPr/>
              <a:t>‹#›</a:t>
            </a:fld>
            <a:endParaRPr lang="en-US" altLang="en-US" dirty="0"/>
          </a:p>
        </p:txBody>
      </p:sp>
    </p:spTree>
    <p:extLst>
      <p:ext uri="{BB962C8B-B14F-4D97-AF65-F5344CB8AC3E}">
        <p14:creationId xmlns:p14="http://schemas.microsoft.com/office/powerpoint/2010/main" val="3897413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F8E638AE-3A3F-450B-BBFD-4E61552C59AC}" type="slidenum">
              <a:rPr lang="en-US" altLang="en-US"/>
              <a:pPr/>
              <a:t>‹#›</a:t>
            </a:fld>
            <a:endParaRPr lang="en-US" altLang="en-US" dirty="0"/>
          </a:p>
        </p:txBody>
      </p:sp>
    </p:spTree>
    <p:extLst>
      <p:ext uri="{BB962C8B-B14F-4D97-AF65-F5344CB8AC3E}">
        <p14:creationId xmlns:p14="http://schemas.microsoft.com/office/powerpoint/2010/main" val="2214968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 y="0"/>
            <a:ext cx="12188952"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87680" y="1143000"/>
            <a:ext cx="1170432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Rectangle 6"/>
          <p:cNvSpPr>
            <a:spLocks noGrp="1" noChangeArrowheads="1"/>
          </p:cNvSpPr>
          <p:nvPr>
            <p:ph type="sldNum" sz="quarter" idx="4"/>
          </p:nvPr>
        </p:nvSpPr>
        <p:spPr bwMode="auto">
          <a:xfrm>
            <a:off x="11643360" y="6629400"/>
            <a:ext cx="54864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1400"/>
            </a:lvl1pPr>
          </a:lstStyle>
          <a:p>
            <a:fld id="{FA485F0F-9050-47CF-AFC3-7E50B4EDCE8A}"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851" r:id="rId1"/>
    <p:sldLayoutId id="2147483841" r:id="rId2"/>
    <p:sldLayoutId id="2147483852"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Lst>
  <p:hf hdr="0" ftr="0" dt="0"/>
  <p:txStyles>
    <p:title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ts val="600"/>
        </a:spcBef>
        <a:spcAft>
          <a:spcPct val="0"/>
        </a:spcAft>
        <a:buClr>
          <a:schemeClr val="tx1"/>
        </a:buClr>
        <a:buFont typeface="Cambria" panose="02040503050406030204" pitchFamily="18" charset="0"/>
        <a:buChar char="◙"/>
        <a:defRPr sz="2800">
          <a:solidFill>
            <a:schemeClr val="tx1"/>
          </a:solidFill>
          <a:latin typeface="+mn-lt"/>
          <a:ea typeface="+mn-ea"/>
          <a:cs typeface="+mn-cs"/>
        </a:defRPr>
      </a:lvl1pPr>
      <a:lvl2pPr marL="685800" indent="-341313" algn="l" rtl="0" eaLnBrk="0" fontAlgn="base" hangingPunct="0">
        <a:spcBef>
          <a:spcPts val="600"/>
        </a:spcBef>
        <a:spcAft>
          <a:spcPct val="0"/>
        </a:spcAft>
        <a:buClr>
          <a:schemeClr val="tx1"/>
        </a:buClr>
        <a:buFont typeface="Arial" panose="020B0604020202020204" pitchFamily="34" charset="0"/>
        <a:buChar char="◘"/>
        <a:defRPr sz="2600">
          <a:solidFill>
            <a:schemeClr val="tx1"/>
          </a:solidFill>
          <a:latin typeface="+mn-lt"/>
          <a:cs typeface="+mn-cs"/>
        </a:defRPr>
      </a:lvl2pPr>
      <a:lvl3pPr marL="1031875" indent="-346075" algn="l" rtl="0" eaLnBrk="0" fontAlgn="base" hangingPunct="0">
        <a:spcBef>
          <a:spcPts val="600"/>
        </a:spcBef>
        <a:spcAft>
          <a:spcPct val="0"/>
        </a:spcAft>
        <a:buClr>
          <a:schemeClr val="tx1"/>
        </a:buClr>
        <a:buFont typeface="Arial" panose="020B0604020202020204" pitchFamily="34" charset="0"/>
        <a:buChar char="■"/>
        <a:defRPr sz="2400">
          <a:solidFill>
            <a:schemeClr val="tx1"/>
          </a:solidFill>
          <a:latin typeface="+mn-lt"/>
          <a:cs typeface="+mn-cs"/>
        </a:defRPr>
      </a:lvl3pPr>
      <a:lvl4pPr marL="1371600" indent="-339725" algn="l" rtl="0" eaLnBrk="0" fontAlgn="base" hangingPunct="0">
        <a:spcBef>
          <a:spcPts val="600"/>
        </a:spcBef>
        <a:spcAft>
          <a:spcPct val="0"/>
        </a:spcAft>
        <a:buClr>
          <a:schemeClr val="tx1"/>
        </a:buClr>
        <a:buFont typeface="Arial" panose="020B0604020202020204" pitchFamily="34" charset="0"/>
        <a:buChar char="□"/>
        <a:defRPr sz="2200">
          <a:solidFill>
            <a:schemeClr val="tx1"/>
          </a:solidFill>
          <a:latin typeface="+mn-lt"/>
          <a:cs typeface="+mn-cs"/>
        </a:defRPr>
      </a:lvl4pPr>
      <a:lvl5pPr marL="1600200" indent="-228600" algn="l" rtl="0" eaLnBrk="0" fontAlgn="base" hangingPunct="0">
        <a:spcBef>
          <a:spcPts val="600"/>
        </a:spcBef>
        <a:spcAft>
          <a:spcPct val="0"/>
        </a:spcAft>
        <a:buClr>
          <a:schemeClr val="tx1"/>
        </a:buClr>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 y="2743200"/>
            <a:ext cx="12188952" cy="1371600"/>
          </a:xfrm>
        </p:spPr>
        <p:txBody>
          <a:bodyPr/>
          <a:lstStyle/>
          <a:p>
            <a:pPr lvl="0" eaLnBrk="1" hangingPunct="1">
              <a:lnSpc>
                <a:spcPct val="140000"/>
              </a:lnSpc>
              <a:spcBef>
                <a:spcPct val="50000"/>
              </a:spcBef>
            </a:pPr>
            <a:r>
              <a:rPr lang="en-US" altLang="en-US" b="1" kern="1200" dirty="0">
                <a:solidFill>
                  <a:srgbClr val="000000"/>
                </a:solidFill>
                <a:latin typeface="Arial" panose="020B0604020202020204" pitchFamily="34" charset="0"/>
                <a:ea typeface="+mn-ea"/>
                <a:cs typeface="Arial" panose="020B0604020202020204" pitchFamily="34" charset="0"/>
              </a:rPr>
              <a:t>Introduction to Classes</a:t>
            </a:r>
            <a:endParaRPr lang="en-IN" dirty="0"/>
          </a:p>
        </p:txBody>
      </p:sp>
    </p:spTree>
    <p:extLst>
      <p:ext uri="{BB962C8B-B14F-4D97-AF65-F5344CB8AC3E}">
        <p14:creationId xmlns:p14="http://schemas.microsoft.com/office/powerpoint/2010/main" val="158606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Access Specifiers</a:t>
            </a:r>
            <a:r>
              <a:rPr kumimoji="0" lang="en-US" altLang="en-US" sz="1800" b="1" i="0" u="none" strike="noStrike" kern="0" cap="none" spc="0" normalizeH="0" baseline="0" noProof="0" dirty="0">
                <a:ln>
                  <a:noFill/>
                </a:ln>
                <a:solidFill>
                  <a:srgbClr val="000000"/>
                </a:solidFill>
                <a:effectLst/>
                <a:uLnTx/>
                <a:uFillTx/>
                <a:latin typeface="Arial"/>
                <a:ea typeface="+mj-ea"/>
                <a:cs typeface="Arial"/>
              </a:rPr>
              <a:t> (1 of 2)</a:t>
            </a:r>
            <a:endParaRPr lang="en-IN" dirty="0"/>
          </a:p>
        </p:txBody>
      </p:sp>
      <p:sp>
        <p:nvSpPr>
          <p:cNvPr id="3" name="Content Placeholder 2"/>
          <p:cNvSpPr>
            <a:spLocks noGrp="1"/>
          </p:cNvSpPr>
          <p:nvPr>
            <p:ph idx="1"/>
          </p:nvPr>
        </p:nvSpPr>
        <p:spPr/>
        <p:txBody>
          <a:bodyPr/>
          <a:lstStyle/>
          <a:p>
            <a:pPr>
              <a:lnSpc>
                <a:spcPct val="90000"/>
              </a:lnSpc>
            </a:pPr>
            <a:r>
              <a:rPr lang="en-US" altLang="en-US" sz="2800" dirty="0">
                <a:solidFill>
                  <a:srgbClr val="000000"/>
                </a:solidFill>
              </a:rPr>
              <a:t>C++ provides the key words </a:t>
            </a:r>
            <a:r>
              <a:rPr lang="en-US" altLang="en-US" dirty="0">
                <a:solidFill>
                  <a:srgbClr val="000000"/>
                </a:solidFill>
                <a:latin typeface="Courier New" panose="02070309020205020404" pitchFamily="49" charset="0"/>
              </a:rPr>
              <a:t>private</a:t>
            </a:r>
            <a:r>
              <a:rPr lang="en-US" altLang="en-US" sz="2800" dirty="0">
                <a:solidFill>
                  <a:srgbClr val="000000"/>
                </a:solidFill>
              </a:rPr>
              <a:t> and </a:t>
            </a:r>
            <a:r>
              <a:rPr lang="en-US" altLang="en-US" dirty="0">
                <a:solidFill>
                  <a:srgbClr val="000000"/>
                </a:solidFill>
                <a:latin typeface="Courier New" panose="02070309020205020404" pitchFamily="49" charset="0"/>
              </a:rPr>
              <a:t>public</a:t>
            </a:r>
            <a:r>
              <a:rPr lang="en-US" altLang="en-US" sz="2800" dirty="0">
                <a:solidFill>
                  <a:srgbClr val="000000"/>
                </a:solidFill>
              </a:rPr>
              <a:t>, which programmer may use in class declarations. Used to control access to members of the class.</a:t>
            </a:r>
          </a:p>
          <a:p>
            <a:pPr>
              <a:lnSpc>
                <a:spcPct val="90000"/>
              </a:lnSpc>
            </a:pPr>
            <a:r>
              <a:rPr lang="en-US" altLang="en-US" sz="2800" dirty="0">
                <a:solidFill>
                  <a:srgbClr val="000000"/>
                </a:solidFill>
              </a:rPr>
              <a:t>These key words are known as </a:t>
            </a:r>
            <a:r>
              <a:rPr lang="en-US" altLang="en-US" sz="2800" b="1" dirty="0">
                <a:solidFill>
                  <a:srgbClr val="000000"/>
                </a:solidFill>
              </a:rPr>
              <a:t>access specifiers</a:t>
            </a:r>
            <a:r>
              <a:rPr lang="en-US" altLang="en-US" sz="2800" dirty="0">
                <a:solidFill>
                  <a:srgbClr val="000000"/>
                </a:solidFill>
              </a:rPr>
              <a:t> because they specify how class members may be accessed. </a:t>
            </a:r>
          </a:p>
          <a:p>
            <a:pPr>
              <a:lnSpc>
                <a:spcPct val="90000"/>
              </a:lnSpc>
              <a:spcBef>
                <a:spcPts val="3700"/>
              </a:spcBef>
            </a:pPr>
            <a:r>
              <a:rPr lang="en-US" altLang="en-US" sz="2800" dirty="0">
                <a:solidFill>
                  <a:srgbClr val="000000"/>
                </a:solidFill>
                <a:latin typeface="Courier New" panose="02070309020205020404" pitchFamily="49" charset="0"/>
              </a:rPr>
              <a:t>public:</a:t>
            </a:r>
            <a:r>
              <a:rPr lang="en-US" altLang="en-US" sz="2800" dirty="0">
                <a:solidFill>
                  <a:srgbClr val="000000"/>
                </a:solidFill>
              </a:rPr>
              <a:t> can be accessed by functions outside of the class</a:t>
            </a:r>
          </a:p>
          <a:p>
            <a:pPr>
              <a:lnSpc>
                <a:spcPct val="90000"/>
              </a:lnSpc>
              <a:spcBef>
                <a:spcPts val="3700"/>
              </a:spcBef>
            </a:pPr>
            <a:r>
              <a:rPr lang="en-US" altLang="en-US" sz="2800" dirty="0">
                <a:solidFill>
                  <a:srgbClr val="000000"/>
                </a:solidFill>
                <a:latin typeface="Courier New" panose="02070309020205020404" pitchFamily="49" charset="0"/>
              </a:rPr>
              <a:t>private:</a:t>
            </a:r>
            <a:r>
              <a:rPr lang="en-US" altLang="en-US" sz="2800" dirty="0">
                <a:solidFill>
                  <a:srgbClr val="000000"/>
                </a:solidFill>
              </a:rPr>
              <a:t> can only be called by or accessed by functions that are members of the class</a:t>
            </a:r>
            <a:endParaRPr lang="en-US" altLang="en-US" sz="2800" dirty="0">
              <a:solidFill>
                <a:srgbClr val="000000"/>
              </a:solidFill>
              <a:latin typeface="Courier New" panose="02070309020205020404" pitchFamily="49" charset="0"/>
            </a:endParaRPr>
          </a:p>
        </p:txBody>
      </p:sp>
      <p:sp>
        <p:nvSpPr>
          <p:cNvPr id="5" name="Slide Number Placeholder 4">
            <a:extLst>
              <a:ext uri="{FF2B5EF4-FFF2-40B4-BE49-F238E27FC236}">
                <a16:creationId xmlns:a16="http://schemas.microsoft.com/office/drawing/2014/main" id="{0D80EFBE-ED9E-1382-09F2-1825502FED67}"/>
              </a:ext>
            </a:extLst>
          </p:cNvPr>
          <p:cNvSpPr>
            <a:spLocks noGrp="1"/>
          </p:cNvSpPr>
          <p:nvPr>
            <p:ph type="sldNum" sz="quarter" idx="10"/>
          </p:nvPr>
        </p:nvSpPr>
        <p:spPr/>
        <p:txBody>
          <a:bodyPr/>
          <a:lstStyle/>
          <a:p>
            <a:fld id="{DFA742BB-3319-43C1-A6B2-A50ABE71EE07}" type="slidenum">
              <a:rPr lang="en-US" altLang="en-US" smtClean="0"/>
              <a:pPr/>
              <a:t>10</a:t>
            </a:fld>
            <a:endParaRPr lang="en-US" altLang="en-US" dirty="0"/>
          </a:p>
        </p:txBody>
      </p:sp>
    </p:spTree>
    <p:extLst>
      <p:ext uri="{BB962C8B-B14F-4D97-AF65-F5344CB8AC3E}">
        <p14:creationId xmlns:p14="http://schemas.microsoft.com/office/powerpoint/2010/main" val="733108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Access Specifiers</a:t>
            </a:r>
            <a:r>
              <a:rPr kumimoji="0" lang="en-US" altLang="en-US" sz="1800" b="1" i="0" u="none" strike="noStrike" kern="0" cap="none" spc="0" normalizeH="0" baseline="0" noProof="0" dirty="0">
                <a:ln>
                  <a:noFill/>
                </a:ln>
                <a:solidFill>
                  <a:srgbClr val="000000"/>
                </a:solidFill>
                <a:effectLst/>
                <a:uLnTx/>
                <a:uFillTx/>
                <a:latin typeface="Arial"/>
                <a:ea typeface="+mj-ea"/>
                <a:cs typeface="Arial"/>
              </a:rPr>
              <a:t> (2 of 2)</a:t>
            </a:r>
            <a:endParaRPr lang="en-IN" dirty="0"/>
          </a:p>
        </p:txBody>
      </p:sp>
      <p:sp>
        <p:nvSpPr>
          <p:cNvPr id="3" name="Content Placeholder 2"/>
          <p:cNvSpPr>
            <a:spLocks noGrp="1"/>
          </p:cNvSpPr>
          <p:nvPr>
            <p:ph idx="1"/>
          </p:nvPr>
        </p:nvSpPr>
        <p:spPr>
          <a:xfrm>
            <a:off x="487680" y="1143000"/>
            <a:ext cx="6141720" cy="5486400"/>
          </a:xfrm>
        </p:spPr>
        <p:txBody>
          <a:bodyPr/>
          <a:lstStyle/>
          <a:p>
            <a:pPr>
              <a:lnSpc>
                <a:spcPct val="90000"/>
              </a:lnSpc>
            </a:pPr>
            <a:r>
              <a:rPr lang="en-US" altLang="en-US" sz="2800" dirty="0">
                <a:solidFill>
                  <a:srgbClr val="000000"/>
                </a:solidFill>
              </a:rPr>
              <a:t>Access specifiers are followed by a colon (:) then followed by one or more member declarations.</a:t>
            </a:r>
          </a:p>
          <a:p>
            <a:pPr>
              <a:lnSpc>
                <a:spcPct val="90000"/>
              </a:lnSpc>
            </a:pPr>
            <a:r>
              <a:rPr lang="en-US" altLang="en-US" sz="2800" dirty="0">
                <a:solidFill>
                  <a:srgbClr val="000000"/>
                </a:solidFill>
              </a:rPr>
              <a:t>In this general format, the </a:t>
            </a:r>
            <a:r>
              <a:rPr lang="en-US" altLang="en-US" sz="2800" dirty="0">
                <a:solidFill>
                  <a:srgbClr val="000000"/>
                </a:solidFill>
                <a:latin typeface="Courier New" panose="02070309020205020404" pitchFamily="49" charset="0"/>
                <a:cs typeface="Courier New" panose="02070309020205020404" pitchFamily="49" charset="0"/>
              </a:rPr>
              <a:t>private</a:t>
            </a:r>
            <a:r>
              <a:rPr lang="en-US" altLang="en-US" sz="2800" dirty="0">
                <a:solidFill>
                  <a:srgbClr val="000000"/>
                </a:solidFill>
              </a:rPr>
              <a:t> access specifier is used first. All of the declarations that follow it, up to the </a:t>
            </a:r>
            <a:r>
              <a:rPr lang="en-US" altLang="en-US" dirty="0">
                <a:solidFill>
                  <a:srgbClr val="000000"/>
                </a:solidFill>
                <a:latin typeface="Courier New" panose="02070309020205020404" pitchFamily="49" charset="0"/>
                <a:cs typeface="Courier New" panose="02070309020205020404" pitchFamily="49" charset="0"/>
              </a:rPr>
              <a:t>public</a:t>
            </a:r>
            <a:r>
              <a:rPr lang="en-US" altLang="en-US" sz="2800" dirty="0">
                <a:solidFill>
                  <a:srgbClr val="000000"/>
                </a:solidFill>
              </a:rPr>
              <a:t> access specifier, are for </a:t>
            </a:r>
            <a:r>
              <a:rPr lang="en-US" altLang="en-US" dirty="0">
                <a:solidFill>
                  <a:srgbClr val="000000"/>
                </a:solidFill>
                <a:latin typeface="Courier New" panose="02070309020205020404" pitchFamily="49" charset="0"/>
                <a:cs typeface="Courier New" panose="02070309020205020404" pitchFamily="49" charset="0"/>
              </a:rPr>
              <a:t>private</a:t>
            </a:r>
            <a:r>
              <a:rPr lang="en-US" altLang="en-US" sz="2800" dirty="0">
                <a:solidFill>
                  <a:srgbClr val="000000"/>
                </a:solidFill>
              </a:rPr>
              <a:t> members.</a:t>
            </a:r>
          </a:p>
          <a:p>
            <a:pPr>
              <a:lnSpc>
                <a:spcPct val="90000"/>
              </a:lnSpc>
            </a:pPr>
            <a:r>
              <a:rPr lang="en-US" altLang="en-US" sz="2800" dirty="0">
                <a:solidFill>
                  <a:srgbClr val="000000"/>
                </a:solidFill>
              </a:rPr>
              <a:t>Then, all of the declarations that follow the </a:t>
            </a:r>
            <a:r>
              <a:rPr lang="en-US" altLang="en-US" dirty="0">
                <a:solidFill>
                  <a:srgbClr val="000000"/>
                </a:solidFill>
                <a:latin typeface="Courier New" panose="02070309020205020404" pitchFamily="49" charset="0"/>
                <a:cs typeface="Courier New" panose="02070309020205020404" pitchFamily="49" charset="0"/>
              </a:rPr>
              <a:t>public</a:t>
            </a:r>
            <a:r>
              <a:rPr lang="en-US" altLang="en-US" sz="2800" dirty="0">
                <a:solidFill>
                  <a:srgbClr val="000000"/>
                </a:solidFill>
              </a:rPr>
              <a:t> access specifier are for </a:t>
            </a:r>
            <a:r>
              <a:rPr lang="en-US" altLang="en-US" dirty="0">
                <a:solidFill>
                  <a:srgbClr val="000000"/>
                </a:solidFill>
                <a:latin typeface="Courier New" panose="02070309020205020404" pitchFamily="49" charset="0"/>
                <a:cs typeface="Courier New" panose="02070309020205020404" pitchFamily="49" charset="0"/>
              </a:rPr>
              <a:t>public</a:t>
            </a:r>
            <a:r>
              <a:rPr lang="en-US" altLang="en-US" sz="2800" dirty="0">
                <a:solidFill>
                  <a:srgbClr val="000000"/>
                </a:solidFill>
              </a:rPr>
              <a:t> members.</a:t>
            </a:r>
          </a:p>
        </p:txBody>
      </p:sp>
      <p:sp>
        <p:nvSpPr>
          <p:cNvPr id="5" name="Slide Number Placeholder 4">
            <a:extLst>
              <a:ext uri="{FF2B5EF4-FFF2-40B4-BE49-F238E27FC236}">
                <a16:creationId xmlns:a16="http://schemas.microsoft.com/office/drawing/2014/main" id="{0D80EFBE-ED9E-1382-09F2-1825502FED67}"/>
              </a:ext>
            </a:extLst>
          </p:cNvPr>
          <p:cNvSpPr>
            <a:spLocks noGrp="1"/>
          </p:cNvSpPr>
          <p:nvPr>
            <p:ph type="sldNum" sz="quarter" idx="10"/>
          </p:nvPr>
        </p:nvSpPr>
        <p:spPr/>
        <p:txBody>
          <a:bodyPr/>
          <a:lstStyle/>
          <a:p>
            <a:fld id="{DFA742BB-3319-43C1-A6B2-A50ABE71EE07}" type="slidenum">
              <a:rPr lang="en-US" altLang="en-US" smtClean="0"/>
              <a:pPr/>
              <a:t>11</a:t>
            </a:fld>
            <a:endParaRPr lang="en-US" altLang="en-US" dirty="0"/>
          </a:p>
        </p:txBody>
      </p:sp>
      <p:pic>
        <p:nvPicPr>
          <p:cNvPr id="6" name="Picture 5">
            <a:extLst>
              <a:ext uri="{FF2B5EF4-FFF2-40B4-BE49-F238E27FC236}">
                <a16:creationId xmlns:a16="http://schemas.microsoft.com/office/drawing/2014/main" id="{178572A4-734B-52A6-FE57-917106349649}"/>
              </a:ext>
            </a:extLst>
          </p:cNvPr>
          <p:cNvPicPr>
            <a:picLocks noChangeAspect="1"/>
          </p:cNvPicPr>
          <p:nvPr/>
        </p:nvPicPr>
        <p:blipFill>
          <a:blip r:embed="rId2"/>
          <a:stretch>
            <a:fillRect/>
          </a:stretch>
        </p:blipFill>
        <p:spPr>
          <a:xfrm>
            <a:off x="6709987" y="1143000"/>
            <a:ext cx="5482013" cy="4572000"/>
          </a:xfrm>
          <a:prstGeom prst="rect">
            <a:avLst/>
          </a:prstGeom>
        </p:spPr>
      </p:pic>
    </p:spTree>
    <p:extLst>
      <p:ext uri="{BB962C8B-B14F-4D97-AF65-F5344CB8AC3E}">
        <p14:creationId xmlns:p14="http://schemas.microsoft.com/office/powerpoint/2010/main" val="428601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Class Example</a:t>
            </a:r>
            <a:r>
              <a:rPr lang="en-US" altLang="en-US" sz="1800" dirty="0"/>
              <a:t> (2 of 2)</a:t>
            </a:r>
            <a:endParaRPr lang="en-IN" sz="1800" dirty="0"/>
          </a:p>
        </p:txBody>
      </p:sp>
      <p:sp>
        <p:nvSpPr>
          <p:cNvPr id="5" name="Slide Number Placeholder 4">
            <a:extLst>
              <a:ext uri="{FF2B5EF4-FFF2-40B4-BE49-F238E27FC236}">
                <a16:creationId xmlns:a16="http://schemas.microsoft.com/office/drawing/2014/main" id="{7108862E-2F01-7612-DB82-CB032F8AD13C}"/>
              </a:ext>
            </a:extLst>
          </p:cNvPr>
          <p:cNvSpPr>
            <a:spLocks noGrp="1"/>
          </p:cNvSpPr>
          <p:nvPr>
            <p:ph type="sldNum" sz="quarter" idx="10"/>
          </p:nvPr>
        </p:nvSpPr>
        <p:spPr/>
        <p:txBody>
          <a:bodyPr/>
          <a:lstStyle/>
          <a:p>
            <a:fld id="{DFA742BB-3319-43C1-A6B2-A50ABE71EE07}" type="slidenum">
              <a:rPr lang="en-US" altLang="en-US" smtClean="0"/>
              <a:pPr/>
              <a:t>12</a:t>
            </a:fld>
            <a:endParaRPr lang="en-US" altLang="en-US" dirty="0"/>
          </a:p>
        </p:txBody>
      </p:sp>
      <p:pic>
        <p:nvPicPr>
          <p:cNvPr id="3" name="Picture 2" descr="The screenshot shows a class example. The program declares the class name as rectangle, class Rectangle. The declaration of the private objects include the width and length. The declaration for the public members includes the functions setWidth(double), setLength(double), getWidth() const, getLength() const, and getArea() const."/>
          <p:cNvPicPr>
            <a:picLocks noChangeAspect="1"/>
          </p:cNvPicPr>
          <p:nvPr/>
        </p:nvPicPr>
        <p:blipFill rotWithShape="1">
          <a:blip r:embed="rId2"/>
          <a:srcRect r="12766"/>
          <a:stretch/>
        </p:blipFill>
        <p:spPr>
          <a:xfrm>
            <a:off x="348950" y="1188720"/>
            <a:ext cx="11494101" cy="5669280"/>
          </a:xfrm>
          <a:prstGeom prst="rect">
            <a:avLst/>
          </a:prstGeom>
        </p:spPr>
      </p:pic>
    </p:spTree>
    <p:extLst>
      <p:ext uri="{BB962C8B-B14F-4D97-AF65-F5344CB8AC3E}">
        <p14:creationId xmlns:p14="http://schemas.microsoft.com/office/powerpoint/2010/main" val="3259859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More on Access Specifiers</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Can be listed in any order in a class</a:t>
            </a:r>
          </a:p>
          <a:p>
            <a:pPr>
              <a:spcBef>
                <a:spcPts val="4600"/>
              </a:spcBef>
            </a:pPr>
            <a:r>
              <a:rPr lang="en-US" altLang="en-US" dirty="0">
                <a:solidFill>
                  <a:srgbClr val="000000"/>
                </a:solidFill>
              </a:rPr>
              <a:t>Can appear multiple times in a class</a:t>
            </a:r>
          </a:p>
          <a:p>
            <a:pPr>
              <a:spcBef>
                <a:spcPts val="4600"/>
              </a:spcBef>
            </a:pPr>
            <a:r>
              <a:rPr lang="en-US" altLang="en-US" dirty="0">
                <a:solidFill>
                  <a:srgbClr val="000000"/>
                </a:solidFill>
              </a:rPr>
              <a:t>If not specified, the default is </a:t>
            </a:r>
            <a:r>
              <a:rPr lang="en-US" altLang="en-US" dirty="0">
                <a:solidFill>
                  <a:srgbClr val="000000"/>
                </a:solidFill>
                <a:latin typeface="Courier New" panose="02070309020205020404" pitchFamily="49" charset="0"/>
              </a:rPr>
              <a:t>private</a:t>
            </a:r>
          </a:p>
        </p:txBody>
      </p:sp>
      <p:sp>
        <p:nvSpPr>
          <p:cNvPr id="5" name="Slide Number Placeholder 4">
            <a:extLst>
              <a:ext uri="{FF2B5EF4-FFF2-40B4-BE49-F238E27FC236}">
                <a16:creationId xmlns:a16="http://schemas.microsoft.com/office/drawing/2014/main" id="{3DC9C65B-63D4-E561-19BA-F749F8091A43}"/>
              </a:ext>
            </a:extLst>
          </p:cNvPr>
          <p:cNvSpPr>
            <a:spLocks noGrp="1"/>
          </p:cNvSpPr>
          <p:nvPr>
            <p:ph type="sldNum" sz="quarter" idx="10"/>
          </p:nvPr>
        </p:nvSpPr>
        <p:spPr/>
        <p:txBody>
          <a:bodyPr/>
          <a:lstStyle/>
          <a:p>
            <a:fld id="{DFA742BB-3319-43C1-A6B2-A50ABE71EE07}" type="slidenum">
              <a:rPr lang="en-US" altLang="en-US" smtClean="0"/>
              <a:pPr/>
              <a:t>13</a:t>
            </a:fld>
            <a:endParaRPr lang="en-US" altLang="en-US" dirty="0"/>
          </a:p>
        </p:txBody>
      </p:sp>
    </p:spTree>
    <p:extLst>
      <p:ext uri="{BB962C8B-B14F-4D97-AF65-F5344CB8AC3E}">
        <p14:creationId xmlns:p14="http://schemas.microsoft.com/office/powerpoint/2010/main" val="122059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a:t>
            </a:r>
            <a:r>
              <a:rPr lang="en-US" altLang="en-US" dirty="0">
                <a:latin typeface="Courier New" panose="02070309020205020404" pitchFamily="49" charset="0"/>
              </a:rPr>
              <a:t>const</a:t>
            </a:r>
            <a:r>
              <a:rPr lang="en-US" altLang="en-US" dirty="0"/>
              <a:t> With Member Functions</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When the key word </a:t>
            </a:r>
            <a:r>
              <a:rPr lang="en-US" altLang="en-US" dirty="0">
                <a:solidFill>
                  <a:srgbClr val="000000"/>
                </a:solidFill>
                <a:latin typeface="Courier New" panose="02070309020205020404" pitchFamily="49" charset="0"/>
              </a:rPr>
              <a:t>const</a:t>
            </a:r>
            <a:r>
              <a:rPr lang="en-US" altLang="en-US" dirty="0">
                <a:solidFill>
                  <a:srgbClr val="000000"/>
                </a:solidFill>
              </a:rPr>
              <a:t> appearing after the parentheses in a member function declaration, it specifies that the function will not change any data in the calling object.</a:t>
            </a: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r>
              <a:rPr lang="en-US" dirty="0"/>
              <a:t>The </a:t>
            </a:r>
            <a:r>
              <a:rPr lang="en-US" dirty="0">
                <a:solidFill>
                  <a:srgbClr val="000000"/>
                </a:solidFill>
                <a:latin typeface="Courier New" panose="02070309020205020404" pitchFamily="49" charset="0"/>
              </a:rPr>
              <a:t>const</a:t>
            </a:r>
            <a:r>
              <a:rPr lang="en-US" dirty="0"/>
              <a:t> key word must also appear in the function header.</a:t>
            </a:r>
          </a:p>
          <a:p>
            <a:r>
              <a:rPr lang="en-US" dirty="0"/>
              <a:t>When a member function is marked as </a:t>
            </a:r>
            <a:r>
              <a:rPr lang="en-US" dirty="0">
                <a:solidFill>
                  <a:srgbClr val="000000"/>
                </a:solidFill>
                <a:latin typeface="Courier New" panose="02070309020205020404" pitchFamily="49" charset="0"/>
              </a:rPr>
              <a:t>const</a:t>
            </a:r>
            <a:r>
              <a:rPr lang="en-US" dirty="0"/>
              <a:t>, the </a:t>
            </a:r>
            <a:r>
              <a:rPr lang="en-US" dirty="0">
                <a:solidFill>
                  <a:srgbClr val="000000"/>
                </a:solidFill>
                <a:latin typeface="Courier New" panose="02070309020205020404" pitchFamily="49" charset="0"/>
              </a:rPr>
              <a:t>const</a:t>
            </a:r>
            <a:r>
              <a:rPr lang="en-US" dirty="0"/>
              <a:t> key word must appear in both the declaration and the function header.</a:t>
            </a:r>
            <a:endParaRPr lang="en-IN" dirty="0"/>
          </a:p>
        </p:txBody>
      </p:sp>
      <p:sp>
        <p:nvSpPr>
          <p:cNvPr id="6" name="Slide Number Placeholder 5">
            <a:extLst>
              <a:ext uri="{FF2B5EF4-FFF2-40B4-BE49-F238E27FC236}">
                <a16:creationId xmlns:a16="http://schemas.microsoft.com/office/drawing/2014/main" id="{58B1343B-C6D9-FBFC-4870-3A8866E400AB}"/>
              </a:ext>
            </a:extLst>
          </p:cNvPr>
          <p:cNvSpPr>
            <a:spLocks noGrp="1"/>
          </p:cNvSpPr>
          <p:nvPr>
            <p:ph type="sldNum" sz="quarter" idx="10"/>
          </p:nvPr>
        </p:nvSpPr>
        <p:spPr/>
        <p:txBody>
          <a:bodyPr/>
          <a:lstStyle/>
          <a:p>
            <a:fld id="{DFA742BB-3319-43C1-A6B2-A50ABE71EE07}" type="slidenum">
              <a:rPr lang="en-US" altLang="en-US" smtClean="0"/>
              <a:pPr/>
              <a:t>14</a:t>
            </a:fld>
            <a:endParaRPr lang="en-US" altLang="en-US" dirty="0"/>
          </a:p>
        </p:txBody>
      </p:sp>
      <p:pic>
        <p:nvPicPr>
          <p:cNvPr id="4" name="Picture 4" descr="The screenshot displays the program that uses const with member functions: double getWidth ( ) const, double getLength ( ) const, and double getArea ( ) con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138" y="2743200"/>
            <a:ext cx="7151782"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9231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Defining a Member Function</a:t>
            </a:r>
            <a:endParaRPr lang="en-IN" dirty="0"/>
          </a:p>
        </p:txBody>
      </p:sp>
      <p:sp>
        <p:nvSpPr>
          <p:cNvPr id="3" name="Content Placeholder 2"/>
          <p:cNvSpPr>
            <a:spLocks noGrp="1"/>
          </p:cNvSpPr>
          <p:nvPr>
            <p:ph idx="1"/>
          </p:nvPr>
        </p:nvSpPr>
        <p:spPr/>
        <p:txBody>
          <a:bodyPr/>
          <a:lstStyle/>
          <a:p>
            <a:pPr>
              <a:lnSpc>
                <a:spcPct val="95000"/>
              </a:lnSpc>
            </a:pPr>
            <a:r>
              <a:rPr lang="en-US" altLang="en-US" dirty="0">
                <a:solidFill>
                  <a:srgbClr val="000000"/>
                </a:solidFill>
              </a:rPr>
              <a:t>When defining a member function:</a:t>
            </a:r>
          </a:p>
          <a:p>
            <a:pPr lvl="1">
              <a:lnSpc>
                <a:spcPct val="95000"/>
              </a:lnSpc>
            </a:pPr>
            <a:r>
              <a:rPr lang="en-US" altLang="en-US" dirty="0">
                <a:solidFill>
                  <a:srgbClr val="000000"/>
                </a:solidFill>
              </a:rPr>
              <a:t>Put prototype in class declaration</a:t>
            </a:r>
          </a:p>
          <a:p>
            <a:pPr lvl="1">
              <a:lnSpc>
                <a:spcPct val="95000"/>
              </a:lnSpc>
            </a:pPr>
            <a:r>
              <a:rPr lang="en-US" altLang="en-US" dirty="0">
                <a:solidFill>
                  <a:srgbClr val="000000"/>
                </a:solidFill>
              </a:rPr>
              <a:t>Define function using class name and scope resolution operator </a:t>
            </a:r>
            <a:r>
              <a:rPr lang="en-US" altLang="en-US" dirty="0">
                <a:solidFill>
                  <a:srgbClr val="000000"/>
                </a:solidFill>
                <a:latin typeface="Courier New" panose="02070309020205020404" pitchFamily="49" charset="0"/>
              </a:rPr>
              <a:t>(::)</a:t>
            </a:r>
            <a:r>
              <a:rPr lang="en-US" altLang="en-US" dirty="0">
                <a:solidFill>
                  <a:srgbClr val="000000"/>
                </a:solidFill>
              </a:rPr>
              <a:t> outside the class declaration.</a:t>
            </a:r>
          </a:p>
          <a:p>
            <a:pPr marL="346075" lvl="2">
              <a:lnSpc>
                <a:spcPct val="90000"/>
              </a:lnSpc>
              <a:buNone/>
            </a:pPr>
            <a:r>
              <a:rPr lang="en-US" altLang="en-US" dirty="0">
                <a:solidFill>
                  <a:srgbClr val="000000"/>
                </a:solidFill>
                <a:latin typeface="Courier New" panose="02070309020205020404" pitchFamily="49" charset="0"/>
              </a:rPr>
              <a:t>//************************************************************* </a:t>
            </a:r>
          </a:p>
          <a:p>
            <a:pPr marL="346075" lvl="2">
              <a:lnSpc>
                <a:spcPct val="90000"/>
              </a:lnSpc>
              <a:buNone/>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setWidth</a:t>
            </a:r>
            <a:r>
              <a:rPr lang="en-US" altLang="en-US" dirty="0">
                <a:solidFill>
                  <a:srgbClr val="000000"/>
                </a:solidFill>
                <a:latin typeface="Courier New" panose="02070309020205020404" pitchFamily="49" charset="0"/>
              </a:rPr>
              <a:t> assigns its argument to the private member width. *</a:t>
            </a:r>
          </a:p>
          <a:p>
            <a:pPr marL="346075" lvl="2">
              <a:lnSpc>
                <a:spcPct val="90000"/>
              </a:lnSpc>
              <a:buNone/>
            </a:pPr>
            <a:r>
              <a:rPr lang="en-US" altLang="en-US" dirty="0">
                <a:solidFill>
                  <a:srgbClr val="000000"/>
                </a:solidFill>
                <a:latin typeface="Courier New" panose="02070309020205020404" pitchFamily="49" charset="0"/>
              </a:rPr>
              <a:t>//*************************************************************</a:t>
            </a:r>
          </a:p>
          <a:p>
            <a:pPr marL="346075" lvl="2">
              <a:lnSpc>
                <a:spcPct val="90000"/>
              </a:lnSpc>
              <a:buNone/>
            </a:pPr>
            <a:r>
              <a:rPr lang="en-US" altLang="en-US" dirty="0">
                <a:solidFill>
                  <a:srgbClr val="000000"/>
                </a:solidFill>
                <a:latin typeface="Courier New" panose="02070309020205020404" pitchFamily="49" charset="0"/>
              </a:rPr>
              <a:t>void Rectangle::setWidth(double w)</a:t>
            </a:r>
          </a:p>
          <a:p>
            <a:pPr marL="346075" lvl="2">
              <a:lnSpc>
                <a:spcPct val="90000"/>
              </a:lnSpc>
              <a:buNone/>
            </a:pPr>
            <a:r>
              <a:rPr lang="en-US" altLang="en-US" dirty="0">
                <a:solidFill>
                  <a:srgbClr val="000000"/>
                </a:solidFill>
                <a:latin typeface="Courier New" panose="02070309020205020404" pitchFamily="49" charset="0"/>
              </a:rPr>
              <a:t>{</a:t>
            </a:r>
          </a:p>
          <a:p>
            <a:pPr marL="685800" lvl="2" indent="-3175">
              <a:lnSpc>
                <a:spcPct val="90000"/>
              </a:lnSpc>
              <a:buNone/>
            </a:pPr>
            <a:r>
              <a:rPr lang="en-US" altLang="en-US" dirty="0">
                <a:solidFill>
                  <a:srgbClr val="000000"/>
                </a:solidFill>
                <a:latin typeface="Courier New" panose="02070309020205020404" pitchFamily="49" charset="0"/>
              </a:rPr>
              <a:t>width = w;</a:t>
            </a:r>
          </a:p>
          <a:p>
            <a:pPr marL="346075" lvl="2">
              <a:lnSpc>
                <a:spcPct val="90000"/>
              </a:lnSpc>
              <a:buNone/>
            </a:pPr>
            <a:r>
              <a:rPr lang="en-US" altLang="en-US" dirty="0">
                <a:solidFill>
                  <a:srgbClr val="000000"/>
                </a:solidFill>
                <a:latin typeface="Courier New" panose="02070309020205020404" pitchFamily="49" charset="0"/>
              </a:rPr>
              <a:t>}</a:t>
            </a:r>
          </a:p>
        </p:txBody>
      </p:sp>
      <p:sp>
        <p:nvSpPr>
          <p:cNvPr id="5" name="Slide Number Placeholder 4">
            <a:extLst>
              <a:ext uri="{FF2B5EF4-FFF2-40B4-BE49-F238E27FC236}">
                <a16:creationId xmlns:a16="http://schemas.microsoft.com/office/drawing/2014/main" id="{B63F290A-2621-0154-730B-C0F5841777B5}"/>
              </a:ext>
            </a:extLst>
          </p:cNvPr>
          <p:cNvSpPr>
            <a:spLocks noGrp="1"/>
          </p:cNvSpPr>
          <p:nvPr>
            <p:ph type="sldNum" sz="quarter" idx="10"/>
          </p:nvPr>
        </p:nvSpPr>
        <p:spPr/>
        <p:txBody>
          <a:bodyPr/>
          <a:lstStyle/>
          <a:p>
            <a:fld id="{DFA742BB-3319-43C1-A6B2-A50ABE71EE07}" type="slidenum">
              <a:rPr lang="en-US" altLang="en-US" smtClean="0"/>
              <a:pPr/>
              <a:t>15</a:t>
            </a:fld>
            <a:endParaRPr lang="en-US" altLang="en-US" dirty="0"/>
          </a:p>
        </p:txBody>
      </p:sp>
    </p:spTree>
    <p:extLst>
      <p:ext uri="{BB962C8B-B14F-4D97-AF65-F5344CB8AC3E}">
        <p14:creationId xmlns:p14="http://schemas.microsoft.com/office/powerpoint/2010/main" val="3000695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Accessors and Mutators</a:t>
            </a:r>
            <a:endParaRPr lang="en-IN" dirty="0"/>
          </a:p>
        </p:txBody>
      </p:sp>
      <p:sp>
        <p:nvSpPr>
          <p:cNvPr id="3" name="Content Placeholder 2"/>
          <p:cNvSpPr>
            <a:spLocks noGrp="1"/>
          </p:cNvSpPr>
          <p:nvPr>
            <p:ph idx="1"/>
          </p:nvPr>
        </p:nvSpPr>
        <p:spPr/>
        <p:txBody>
          <a:bodyPr/>
          <a:lstStyle/>
          <a:p>
            <a:pPr>
              <a:spcAft>
                <a:spcPts val="0"/>
              </a:spcAft>
            </a:pPr>
            <a:r>
              <a:rPr lang="en-US" altLang="en-US" b="1" dirty="0">
                <a:solidFill>
                  <a:srgbClr val="000000"/>
                </a:solidFill>
              </a:rPr>
              <a:t>Mutator</a:t>
            </a:r>
            <a:r>
              <a:rPr lang="en-US" altLang="en-US" dirty="0">
                <a:solidFill>
                  <a:srgbClr val="000000"/>
                </a:solidFill>
              </a:rPr>
              <a:t>: a member function that stores a value in a private member variable, or changes its value in some way</a:t>
            </a:r>
          </a:p>
          <a:p>
            <a:pPr>
              <a:spcBef>
                <a:spcPts val="4600"/>
              </a:spcBef>
            </a:pPr>
            <a:r>
              <a:rPr lang="en-US" altLang="en-US" b="1" dirty="0">
                <a:solidFill>
                  <a:srgbClr val="000000"/>
                </a:solidFill>
              </a:rPr>
              <a:t>Accessor</a:t>
            </a:r>
            <a:r>
              <a:rPr lang="en-US" altLang="en-US" dirty="0">
                <a:solidFill>
                  <a:srgbClr val="000000"/>
                </a:solidFill>
              </a:rPr>
              <a:t>: a member function that retrieves a value from a private member variable. Accessors do not change an object's data, so they should be marked </a:t>
            </a:r>
            <a:r>
              <a:rPr lang="en-US" altLang="en-US" dirty="0">
                <a:solidFill>
                  <a:srgbClr val="000000"/>
                </a:solidFill>
                <a:latin typeface="Courier New" panose="02070309020205020404" pitchFamily="49" charset="0"/>
              </a:rPr>
              <a:t>const</a:t>
            </a:r>
            <a:r>
              <a:rPr lang="en-US" altLang="en-US" dirty="0">
                <a:solidFill>
                  <a:srgbClr val="000000"/>
                </a:solidFill>
              </a:rPr>
              <a:t>.</a:t>
            </a:r>
          </a:p>
          <a:p>
            <a:pPr>
              <a:spcBef>
                <a:spcPts val="4600"/>
              </a:spcBef>
            </a:pPr>
            <a:r>
              <a:rPr lang="en-US" altLang="en-US" dirty="0">
                <a:solidFill>
                  <a:srgbClr val="000000"/>
                </a:solidFill>
              </a:rPr>
              <a:t>Some programmers refer to </a:t>
            </a:r>
            <a:r>
              <a:rPr lang="en-US" altLang="en-US" b="1" dirty="0">
                <a:solidFill>
                  <a:srgbClr val="000000"/>
                </a:solidFill>
              </a:rPr>
              <a:t>mutators</a:t>
            </a:r>
            <a:r>
              <a:rPr lang="en-US" altLang="en-US" dirty="0">
                <a:solidFill>
                  <a:srgbClr val="000000"/>
                </a:solidFill>
              </a:rPr>
              <a:t> as </a:t>
            </a:r>
            <a:r>
              <a:rPr lang="en-US" altLang="en-US" b="1" dirty="0">
                <a:solidFill>
                  <a:srgbClr val="000000"/>
                </a:solidFill>
              </a:rPr>
              <a:t>setter</a:t>
            </a:r>
            <a:r>
              <a:rPr lang="en-US" altLang="en-US" dirty="0">
                <a:solidFill>
                  <a:srgbClr val="000000"/>
                </a:solidFill>
              </a:rPr>
              <a:t> </a:t>
            </a:r>
            <a:r>
              <a:rPr lang="en-US" altLang="en-US" b="1" dirty="0">
                <a:solidFill>
                  <a:srgbClr val="000000"/>
                </a:solidFill>
              </a:rPr>
              <a:t>functions</a:t>
            </a:r>
            <a:r>
              <a:rPr lang="en-US" altLang="en-US" dirty="0">
                <a:solidFill>
                  <a:srgbClr val="000000"/>
                </a:solidFill>
              </a:rPr>
              <a:t> because they set the value of an attribute, and </a:t>
            </a:r>
            <a:r>
              <a:rPr lang="en-US" altLang="en-US" b="1" dirty="0">
                <a:solidFill>
                  <a:srgbClr val="000000"/>
                </a:solidFill>
              </a:rPr>
              <a:t>accessors</a:t>
            </a:r>
            <a:r>
              <a:rPr lang="en-US" altLang="en-US" dirty="0">
                <a:solidFill>
                  <a:srgbClr val="000000"/>
                </a:solidFill>
              </a:rPr>
              <a:t> as </a:t>
            </a:r>
            <a:r>
              <a:rPr lang="en-US" altLang="en-US" b="1" dirty="0">
                <a:solidFill>
                  <a:srgbClr val="000000"/>
                </a:solidFill>
              </a:rPr>
              <a:t>getter</a:t>
            </a:r>
            <a:r>
              <a:rPr lang="en-US" altLang="en-US" dirty="0">
                <a:solidFill>
                  <a:srgbClr val="000000"/>
                </a:solidFill>
              </a:rPr>
              <a:t> </a:t>
            </a:r>
            <a:r>
              <a:rPr lang="en-US" altLang="en-US" b="1" dirty="0">
                <a:solidFill>
                  <a:srgbClr val="000000"/>
                </a:solidFill>
              </a:rPr>
              <a:t>functions</a:t>
            </a:r>
            <a:r>
              <a:rPr lang="en-US" altLang="en-US" dirty="0">
                <a:solidFill>
                  <a:srgbClr val="000000"/>
                </a:solidFill>
              </a:rPr>
              <a:t> because they get the value of an attribute.</a:t>
            </a:r>
          </a:p>
        </p:txBody>
      </p:sp>
      <p:sp>
        <p:nvSpPr>
          <p:cNvPr id="5" name="Slide Number Placeholder 4">
            <a:extLst>
              <a:ext uri="{FF2B5EF4-FFF2-40B4-BE49-F238E27FC236}">
                <a16:creationId xmlns:a16="http://schemas.microsoft.com/office/drawing/2014/main" id="{57E0639F-56AA-76D3-7CDA-906B99CFBFD1}"/>
              </a:ext>
            </a:extLst>
          </p:cNvPr>
          <p:cNvSpPr>
            <a:spLocks noGrp="1"/>
          </p:cNvSpPr>
          <p:nvPr>
            <p:ph type="sldNum" sz="quarter" idx="10"/>
          </p:nvPr>
        </p:nvSpPr>
        <p:spPr/>
        <p:txBody>
          <a:bodyPr/>
          <a:lstStyle/>
          <a:p>
            <a:fld id="{DFA742BB-3319-43C1-A6B2-A50ABE71EE07}" type="slidenum">
              <a:rPr lang="en-US" altLang="en-US" smtClean="0"/>
              <a:pPr/>
              <a:t>16</a:t>
            </a:fld>
            <a:endParaRPr lang="en-US" altLang="en-US" dirty="0"/>
          </a:p>
        </p:txBody>
      </p:sp>
    </p:spTree>
    <p:extLst>
      <p:ext uri="{BB962C8B-B14F-4D97-AF65-F5344CB8AC3E}">
        <p14:creationId xmlns:p14="http://schemas.microsoft.com/office/powerpoint/2010/main" val="78490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Defining an Instance of a Class</a:t>
            </a:r>
            <a:endParaRPr lang="en-IN" dirty="0"/>
          </a:p>
        </p:txBody>
      </p:sp>
      <p:sp>
        <p:nvSpPr>
          <p:cNvPr id="3" name="Content Placeholder 2"/>
          <p:cNvSpPr>
            <a:spLocks noGrp="1"/>
          </p:cNvSpPr>
          <p:nvPr>
            <p:ph idx="1"/>
          </p:nvPr>
        </p:nvSpPr>
        <p:spPr/>
        <p:txBody>
          <a:bodyPr/>
          <a:lstStyle/>
          <a:p>
            <a:pPr>
              <a:spcBef>
                <a:spcPts val="0"/>
              </a:spcBef>
            </a:pPr>
            <a:r>
              <a:rPr lang="en-US" altLang="en-US" dirty="0">
                <a:solidFill>
                  <a:srgbClr val="000000"/>
                </a:solidFill>
              </a:rPr>
              <a:t>An object is an instance of a class. Class objects are created with simple definition statements, just like variables.</a:t>
            </a:r>
          </a:p>
          <a:p>
            <a:pPr>
              <a:spcBef>
                <a:spcPts val="0"/>
              </a:spcBef>
            </a:pPr>
            <a:r>
              <a:rPr lang="en-US" altLang="en-US" dirty="0">
                <a:solidFill>
                  <a:srgbClr val="000000"/>
                </a:solidFill>
              </a:rPr>
              <a:t>Following is the general format of a simple object definition statement</a:t>
            </a:r>
          </a:p>
          <a:p>
            <a:pPr marL="685800" indent="0">
              <a:spcBef>
                <a:spcPts val="0"/>
              </a:spcBef>
              <a:buNone/>
            </a:pPr>
            <a:r>
              <a:rPr lang="en-US" altLang="en-US" dirty="0" err="1">
                <a:solidFill>
                  <a:srgbClr val="000000"/>
                </a:solidFill>
                <a:latin typeface="Courier New" panose="02070309020205020404" pitchFamily="49" charset="0"/>
              </a:rPr>
              <a:t>ClassName</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objectName</a:t>
            </a:r>
            <a:r>
              <a:rPr lang="en-US" altLang="en-US" dirty="0">
                <a:solidFill>
                  <a:srgbClr val="000000"/>
                </a:solidFill>
                <a:latin typeface="Courier New" panose="02070309020205020404" pitchFamily="49" charset="0"/>
              </a:rPr>
              <a:t>;</a:t>
            </a:r>
          </a:p>
          <a:p>
            <a:pPr>
              <a:spcBef>
                <a:spcPts val="0"/>
              </a:spcBef>
            </a:pPr>
            <a:r>
              <a:rPr lang="en-US" altLang="en-US" dirty="0">
                <a:solidFill>
                  <a:srgbClr val="000000"/>
                </a:solidFill>
              </a:rPr>
              <a:t>Defined like structure variables:</a:t>
            </a:r>
          </a:p>
          <a:p>
            <a:pPr marL="1026000" lvl="1">
              <a:spcBef>
                <a:spcPts val="0"/>
              </a:spcBef>
              <a:buClr>
                <a:srgbClr val="3333CC"/>
              </a:buClr>
              <a:buNone/>
            </a:pPr>
            <a:r>
              <a:rPr lang="en-US" altLang="en-US" sz="2800" dirty="0">
                <a:solidFill>
                  <a:srgbClr val="000000"/>
                </a:solidFill>
                <a:latin typeface="Courier New" panose="02070309020205020404" pitchFamily="49" charset="0"/>
              </a:rPr>
              <a:t>Rectangle r;</a:t>
            </a:r>
          </a:p>
          <a:p>
            <a:pPr>
              <a:spcBef>
                <a:spcPts val="0"/>
              </a:spcBef>
            </a:pPr>
            <a:r>
              <a:rPr lang="en-US" altLang="en-US" dirty="0">
                <a:solidFill>
                  <a:srgbClr val="000000"/>
                </a:solidFill>
              </a:rPr>
              <a:t>Defining a class object is called the instantiation of a class. In this statement, </a:t>
            </a:r>
            <a:r>
              <a:rPr lang="en-US" altLang="en-US" dirty="0">
                <a:solidFill>
                  <a:srgbClr val="000000"/>
                </a:solidFill>
                <a:latin typeface="Courier New" panose="02070309020205020404" pitchFamily="49" charset="0"/>
              </a:rPr>
              <a:t>r</a:t>
            </a:r>
            <a:r>
              <a:rPr lang="en-US" altLang="en-US" dirty="0">
                <a:solidFill>
                  <a:srgbClr val="000000"/>
                </a:solidFill>
              </a:rPr>
              <a:t> is an instance of the </a:t>
            </a:r>
            <a:r>
              <a:rPr lang="en-US" altLang="en-US" dirty="0">
                <a:solidFill>
                  <a:srgbClr val="000000"/>
                </a:solidFill>
                <a:latin typeface="Courier New" panose="02070309020205020404" pitchFamily="49" charset="0"/>
              </a:rPr>
              <a:t>Rectangle</a:t>
            </a:r>
            <a:r>
              <a:rPr lang="en-US" altLang="en-US" dirty="0">
                <a:solidFill>
                  <a:srgbClr val="000000"/>
                </a:solidFill>
              </a:rPr>
              <a:t> class.</a:t>
            </a:r>
          </a:p>
          <a:p>
            <a:pPr>
              <a:spcBef>
                <a:spcPts val="0"/>
              </a:spcBef>
            </a:pPr>
            <a:r>
              <a:rPr lang="en-US" altLang="en-US" dirty="0">
                <a:solidFill>
                  <a:srgbClr val="000000"/>
                </a:solidFill>
              </a:rPr>
              <a:t>Access members using dot operator:</a:t>
            </a:r>
          </a:p>
          <a:p>
            <a:pPr marL="1026000" lvl="1">
              <a:spcBef>
                <a:spcPts val="0"/>
              </a:spcBef>
              <a:buClr>
                <a:srgbClr val="3333CC"/>
              </a:buClr>
              <a:buNone/>
            </a:pPr>
            <a:r>
              <a:rPr lang="en-US" altLang="en-US" sz="2800" dirty="0">
                <a:solidFill>
                  <a:srgbClr val="000000"/>
                </a:solidFill>
                <a:latin typeface="Courier New" panose="02070309020205020404" pitchFamily="49" charset="0"/>
              </a:rPr>
              <a:t>r.setWidth(5.2);</a:t>
            </a:r>
          </a:p>
          <a:p>
            <a:pPr marL="1026000" lvl="1">
              <a:spcBef>
                <a:spcPts val="0"/>
              </a:spcBef>
              <a:buClr>
                <a:srgbClr val="3333CC"/>
              </a:buClr>
              <a:buNone/>
            </a:pPr>
            <a:r>
              <a:rPr lang="en-US" altLang="en-US" sz="2800" dirty="0">
                <a:solidFill>
                  <a:srgbClr val="000000"/>
                </a:solidFill>
                <a:latin typeface="Courier New" panose="02070309020205020404" pitchFamily="49" charset="0"/>
              </a:rPr>
              <a:t>cout &lt;&lt; r.getWidth();</a:t>
            </a:r>
          </a:p>
          <a:p>
            <a:pPr>
              <a:spcBef>
                <a:spcPts val="0"/>
              </a:spcBef>
            </a:pPr>
            <a:r>
              <a:rPr lang="en-US" altLang="en-US" spc="-100" dirty="0">
                <a:solidFill>
                  <a:srgbClr val="000000"/>
                </a:solidFill>
              </a:rPr>
              <a:t>Compiler error if attempt to access </a:t>
            </a:r>
            <a:r>
              <a:rPr lang="en-US" altLang="en-US" spc="-100" dirty="0">
                <a:solidFill>
                  <a:srgbClr val="000000"/>
                </a:solidFill>
                <a:latin typeface="Courier New" panose="02070309020205020404" pitchFamily="49" charset="0"/>
              </a:rPr>
              <a:t>private</a:t>
            </a:r>
            <a:r>
              <a:rPr lang="en-US" altLang="en-US" spc="-100" dirty="0">
                <a:solidFill>
                  <a:srgbClr val="000000"/>
                </a:solidFill>
              </a:rPr>
              <a:t> member using dot operator</a:t>
            </a:r>
          </a:p>
        </p:txBody>
      </p:sp>
      <p:sp>
        <p:nvSpPr>
          <p:cNvPr id="5" name="Slide Number Placeholder 4">
            <a:extLst>
              <a:ext uri="{FF2B5EF4-FFF2-40B4-BE49-F238E27FC236}">
                <a16:creationId xmlns:a16="http://schemas.microsoft.com/office/drawing/2014/main" id="{19BDFB66-604F-E230-CE37-70592C5D4741}"/>
              </a:ext>
            </a:extLst>
          </p:cNvPr>
          <p:cNvSpPr>
            <a:spLocks noGrp="1"/>
          </p:cNvSpPr>
          <p:nvPr>
            <p:ph type="sldNum" sz="quarter" idx="10"/>
          </p:nvPr>
        </p:nvSpPr>
        <p:spPr/>
        <p:txBody>
          <a:bodyPr/>
          <a:lstStyle/>
          <a:p>
            <a:fld id="{DFA742BB-3319-43C1-A6B2-A50ABE71EE07}" type="slidenum">
              <a:rPr lang="en-US" altLang="en-US" smtClean="0"/>
              <a:pPr/>
              <a:t>17</a:t>
            </a:fld>
            <a:endParaRPr lang="en-US" altLang="en-US" dirty="0"/>
          </a:p>
        </p:txBody>
      </p:sp>
    </p:spTree>
    <p:extLst>
      <p:ext uri="{BB962C8B-B14F-4D97-AF65-F5344CB8AC3E}">
        <p14:creationId xmlns:p14="http://schemas.microsoft.com/office/powerpoint/2010/main" val="1494591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Example-01</a:t>
            </a:r>
            <a:r>
              <a:rPr lang="en-US" sz="1800" dirty="0"/>
              <a:t> </a:t>
            </a:r>
            <a:r>
              <a:rPr lang="en-US" sz="1200" dirty="0"/>
              <a:t>(1 of 4)</a:t>
            </a:r>
            <a:endParaRPr lang="en-IN" sz="1800" dirty="0"/>
          </a:p>
        </p:txBody>
      </p:sp>
      <p:sp>
        <p:nvSpPr>
          <p:cNvPr id="4" name="Slide Number Placeholder 3">
            <a:extLst>
              <a:ext uri="{FF2B5EF4-FFF2-40B4-BE49-F238E27FC236}">
                <a16:creationId xmlns:a16="http://schemas.microsoft.com/office/drawing/2014/main" id="{9B89AA6C-DDFD-5DE6-EC05-B0127CFA72F8}"/>
              </a:ext>
            </a:extLst>
          </p:cNvPr>
          <p:cNvSpPr>
            <a:spLocks noGrp="1"/>
          </p:cNvSpPr>
          <p:nvPr>
            <p:ph type="sldNum" sz="quarter" idx="10"/>
          </p:nvPr>
        </p:nvSpPr>
        <p:spPr/>
        <p:txBody>
          <a:bodyPr/>
          <a:lstStyle/>
          <a:p>
            <a:fld id="{DFA742BB-3319-43C1-A6B2-A50ABE71EE07}" type="slidenum">
              <a:rPr lang="en-US" altLang="en-US" smtClean="0"/>
              <a:pPr/>
              <a:t>18</a:t>
            </a:fld>
            <a:endParaRPr lang="en-US" altLang="en-US" dirty="0"/>
          </a:p>
        </p:txBody>
      </p:sp>
      <p:pic>
        <p:nvPicPr>
          <p:cNvPr id="37890" name="Picture 1" descr="The screenshot shows the program that demonstrates a simple class. The program declares the class name as rectangle, class Rectangle. The declaration of the private objects include the width and length. The declaration for the public members includes the functions setWidth(double), setLength(double), getWidth() const, getLength() const, and getArea() const. The setWidth assigns a value w to the width member."/>
          <p:cNvPicPr>
            <a:picLocks noChangeAspect="1" noChangeArrowheads="1"/>
          </p:cNvPicPr>
          <p:nvPr/>
        </p:nvPicPr>
        <p:blipFill rotWithShape="1">
          <a:blip r:embed="rId2">
            <a:extLst>
              <a:ext uri="{28A0092B-C50C-407E-A947-70E740481C1C}">
                <a14:useLocalDpi xmlns:a14="http://schemas.microsoft.com/office/drawing/2010/main" val="0"/>
              </a:ext>
            </a:extLst>
          </a:blip>
          <a:srcRect t="9053"/>
          <a:stretch/>
        </p:blipFill>
        <p:spPr bwMode="auto">
          <a:xfrm>
            <a:off x="2994793" y="1188720"/>
            <a:ext cx="6202415"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800" b="1" i="0" u="none" strike="noStrike" kern="0" cap="none" spc="0" normalizeH="0" baseline="0" noProof="0" dirty="0">
                <a:ln>
                  <a:noFill/>
                </a:ln>
                <a:solidFill>
                  <a:srgbClr val="000000"/>
                </a:solidFill>
                <a:effectLst/>
                <a:uLnTx/>
                <a:uFillTx/>
                <a:latin typeface="Arial"/>
                <a:ea typeface="+mj-ea"/>
                <a:cs typeface="Arial"/>
              </a:rPr>
              <a:t>Program Example-01</a:t>
            </a:r>
            <a:r>
              <a:rPr lang="en-US" sz="1800" dirty="0"/>
              <a:t> </a:t>
            </a:r>
            <a:r>
              <a:rPr lang="en-US" sz="1200" dirty="0"/>
              <a:t>(2 of 4)</a:t>
            </a:r>
            <a:endParaRPr lang="en-IN" sz="1800" dirty="0"/>
          </a:p>
        </p:txBody>
      </p:sp>
      <p:sp>
        <p:nvSpPr>
          <p:cNvPr id="4" name="Slide Number Placeholder 3">
            <a:extLst>
              <a:ext uri="{FF2B5EF4-FFF2-40B4-BE49-F238E27FC236}">
                <a16:creationId xmlns:a16="http://schemas.microsoft.com/office/drawing/2014/main" id="{427E37EF-A2DF-2CEE-8AAA-A31988E2C016}"/>
              </a:ext>
            </a:extLst>
          </p:cNvPr>
          <p:cNvSpPr>
            <a:spLocks noGrp="1"/>
          </p:cNvSpPr>
          <p:nvPr>
            <p:ph type="sldNum" sz="quarter" idx="10"/>
          </p:nvPr>
        </p:nvSpPr>
        <p:spPr/>
        <p:txBody>
          <a:bodyPr/>
          <a:lstStyle/>
          <a:p>
            <a:fld id="{DFA742BB-3319-43C1-A6B2-A50ABE71EE07}" type="slidenum">
              <a:rPr lang="en-US" altLang="en-US" smtClean="0"/>
              <a:pPr/>
              <a:t>19</a:t>
            </a:fld>
            <a:endParaRPr lang="en-US" altLang="en-US" dirty="0"/>
          </a:p>
        </p:txBody>
      </p:sp>
      <p:pic>
        <p:nvPicPr>
          <p:cNvPr id="38915" name="Picture 1" descr="The screenshot shows the program that demonstrates a simple class. The program declares the class name as rectangle, class Rectangle. The declaration of the private objects include the width and length. The declaration for the public members includes the functions setWidth(double), setLength(double), getWidth() const, getLength() const, and getArea() const. The setWidth function assigns a value w to the width member. The setLength assigns a value len to the length member. The getWidth function returns the value in the width member. The getLength returns the value in the length me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1963" y="1188720"/>
            <a:ext cx="6028074"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Procedural and Object-Oriented Programming</a:t>
            </a:r>
            <a:endParaRPr lang="en-IN" dirty="0"/>
          </a:p>
        </p:txBody>
      </p:sp>
      <p:sp>
        <p:nvSpPr>
          <p:cNvPr id="3" name="Content Placeholder 2"/>
          <p:cNvSpPr>
            <a:spLocks noGrp="1"/>
          </p:cNvSpPr>
          <p:nvPr>
            <p:ph idx="1"/>
          </p:nvPr>
        </p:nvSpPr>
        <p:spPr/>
        <p:txBody>
          <a:bodyPr/>
          <a:lstStyle/>
          <a:p>
            <a:pPr>
              <a:spcBef>
                <a:spcPts val="0"/>
              </a:spcBef>
            </a:pPr>
            <a:r>
              <a:rPr lang="en-US" altLang="en-US" dirty="0">
                <a:solidFill>
                  <a:srgbClr val="000000"/>
                </a:solidFill>
              </a:rPr>
              <a:t>There are two common programming methods in practice today: </a:t>
            </a:r>
          </a:p>
          <a:p>
            <a:pPr marL="346075" indent="-346075">
              <a:buFont typeface="+mj-lt"/>
              <a:buAutoNum type="arabicPeriod"/>
            </a:pPr>
            <a:r>
              <a:rPr lang="en-US" altLang="en-US" b="1" dirty="0">
                <a:solidFill>
                  <a:srgbClr val="000000"/>
                </a:solidFill>
              </a:rPr>
              <a:t>Procedural programming</a:t>
            </a:r>
            <a:r>
              <a:rPr lang="en-US" altLang="en-US" dirty="0">
                <a:solidFill>
                  <a:srgbClr val="000000"/>
                </a:solidFill>
              </a:rPr>
              <a:t> is a method of writing software centered on the procedures or functions, that carry out the actions of the program.</a:t>
            </a:r>
          </a:p>
          <a:p>
            <a:pPr lvl="1">
              <a:spcBef>
                <a:spcPts val="300"/>
              </a:spcBef>
            </a:pPr>
            <a:r>
              <a:rPr lang="en-US" altLang="en-US" dirty="0">
                <a:solidFill>
                  <a:srgbClr val="000000"/>
                </a:solidFill>
              </a:rPr>
              <a:t>The program's data, typically stored in variables, is separate from these functions. So developer must pass the variables to the functions that need to work with them.</a:t>
            </a:r>
          </a:p>
          <a:p>
            <a:pPr marL="346075" indent="-346075">
              <a:buFont typeface="+mj-lt"/>
              <a:buAutoNum type="arabicPeriod"/>
            </a:pPr>
            <a:r>
              <a:rPr lang="en-US" altLang="en-US" b="1" spc="-90" dirty="0">
                <a:solidFill>
                  <a:srgbClr val="000000"/>
                </a:solidFill>
              </a:rPr>
              <a:t>Object-Oriented programming</a:t>
            </a:r>
            <a:r>
              <a:rPr lang="en-US" altLang="en-US" spc="-90" dirty="0">
                <a:solidFill>
                  <a:srgbClr val="000000"/>
                </a:solidFill>
              </a:rPr>
              <a:t> practice is centered on the creating and using objects.</a:t>
            </a:r>
          </a:p>
          <a:p>
            <a:pPr lvl="1">
              <a:spcBef>
                <a:spcPts val="300"/>
              </a:spcBef>
            </a:pPr>
            <a:r>
              <a:rPr lang="en-US" altLang="en-US" dirty="0">
                <a:solidFill>
                  <a:srgbClr val="000000"/>
                </a:solidFill>
              </a:rPr>
              <a:t>An object is a software entity that combines both data and the functions that operate on it in a single unit. Objects are instances of ADTs that represent the data and its functions</a:t>
            </a:r>
          </a:p>
          <a:p>
            <a:pPr lvl="1">
              <a:spcBef>
                <a:spcPts val="300"/>
              </a:spcBef>
            </a:pPr>
            <a:r>
              <a:rPr lang="en-US" altLang="en-US" dirty="0">
                <a:solidFill>
                  <a:srgbClr val="000000"/>
                </a:solidFill>
              </a:rPr>
              <a:t>Objects are created from abstract data types that encapsulate data and functions together.</a:t>
            </a:r>
          </a:p>
        </p:txBody>
      </p:sp>
      <p:sp>
        <p:nvSpPr>
          <p:cNvPr id="5" name="Slide Number Placeholder 4">
            <a:extLst>
              <a:ext uri="{FF2B5EF4-FFF2-40B4-BE49-F238E27FC236}">
                <a16:creationId xmlns:a16="http://schemas.microsoft.com/office/drawing/2014/main" id="{DA9A1EAB-9458-1126-999E-ED2B63A29505}"/>
              </a:ext>
            </a:extLst>
          </p:cNvPr>
          <p:cNvSpPr>
            <a:spLocks noGrp="1"/>
          </p:cNvSpPr>
          <p:nvPr>
            <p:ph type="sldNum" sz="quarter" idx="10"/>
          </p:nvPr>
        </p:nvSpPr>
        <p:spPr/>
        <p:txBody>
          <a:bodyPr/>
          <a:lstStyle/>
          <a:p>
            <a:fld id="{DFA742BB-3319-43C1-A6B2-A50ABE71EE07}" type="slidenum">
              <a:rPr lang="en-US" altLang="en-US" smtClean="0"/>
              <a:pPr/>
              <a:t>2</a:t>
            </a:fld>
            <a:endParaRPr lang="en-US" altLang="en-US" dirty="0"/>
          </a:p>
        </p:txBody>
      </p:sp>
    </p:spTree>
    <p:extLst>
      <p:ext uri="{BB962C8B-B14F-4D97-AF65-F5344CB8AC3E}">
        <p14:creationId xmlns:p14="http://schemas.microsoft.com/office/powerpoint/2010/main" val="2787075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800" b="1" i="0" u="none" strike="noStrike" kern="0" cap="none" spc="0" normalizeH="0" baseline="0" noProof="0" dirty="0">
                <a:ln>
                  <a:noFill/>
                </a:ln>
                <a:solidFill>
                  <a:srgbClr val="000000"/>
                </a:solidFill>
                <a:effectLst/>
                <a:uLnTx/>
                <a:uFillTx/>
                <a:latin typeface="Arial"/>
                <a:ea typeface="+mj-ea"/>
                <a:cs typeface="Arial"/>
              </a:rPr>
              <a:t>Program Example-01</a:t>
            </a:r>
            <a:r>
              <a:rPr lang="en-US" sz="1800" dirty="0"/>
              <a:t> </a:t>
            </a:r>
            <a:r>
              <a:rPr lang="en-US" sz="1200" dirty="0"/>
              <a:t>(3 of 4)</a:t>
            </a:r>
            <a:endParaRPr lang="en-IN" sz="1800" dirty="0"/>
          </a:p>
        </p:txBody>
      </p:sp>
      <p:sp>
        <p:nvSpPr>
          <p:cNvPr id="4" name="Slide Number Placeholder 3">
            <a:extLst>
              <a:ext uri="{FF2B5EF4-FFF2-40B4-BE49-F238E27FC236}">
                <a16:creationId xmlns:a16="http://schemas.microsoft.com/office/drawing/2014/main" id="{547A8782-7842-474D-53C0-7B51B880A3DC}"/>
              </a:ext>
            </a:extLst>
          </p:cNvPr>
          <p:cNvSpPr>
            <a:spLocks noGrp="1"/>
          </p:cNvSpPr>
          <p:nvPr>
            <p:ph type="sldNum" sz="quarter" idx="10"/>
          </p:nvPr>
        </p:nvSpPr>
        <p:spPr/>
        <p:txBody>
          <a:bodyPr/>
          <a:lstStyle/>
          <a:p>
            <a:fld id="{DFA742BB-3319-43C1-A6B2-A50ABE71EE07}" type="slidenum">
              <a:rPr lang="en-US" altLang="en-US" smtClean="0"/>
              <a:pPr/>
              <a:t>20</a:t>
            </a:fld>
            <a:endParaRPr lang="en-US" altLang="en-US" dirty="0"/>
          </a:p>
        </p:txBody>
      </p:sp>
      <p:pic>
        <p:nvPicPr>
          <p:cNvPr id="39939" name="Picture 1" descr="The screenshot shows the program that demonstrates a simple class. The program declares the class name as rectangle, class Rectangle. The declaration of the private objects include the width and length. The declaration for the public members includes the functions setWidth(double), setLength(double), getWidth() const, getLength() const, and getArea() const. The setWidth function assigns a value w to the width member. The setLength assigns a value len to the length member. The getWidth function returns the value in the width member. The getLength returns the value in the length member. The getArea returns the product of the width times length. The main function declares an instance of the rectangle class, the local variable for width, and the local variable for length. The program asks the user to enter the rectangle's width and length to calculate the ar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116" y="1198563"/>
            <a:ext cx="8107768"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800" b="1" i="0" u="none" strike="noStrike" kern="0" cap="none" spc="0" normalizeH="0" baseline="0" noProof="0" dirty="0">
                <a:ln>
                  <a:noFill/>
                </a:ln>
                <a:solidFill>
                  <a:srgbClr val="000000"/>
                </a:solidFill>
                <a:effectLst/>
                <a:uLnTx/>
                <a:uFillTx/>
                <a:latin typeface="Arial"/>
                <a:ea typeface="+mj-ea"/>
                <a:cs typeface="Arial"/>
              </a:rPr>
              <a:t>Program Example-01</a:t>
            </a:r>
            <a:r>
              <a:rPr lang="en-US" sz="1800" dirty="0"/>
              <a:t> </a:t>
            </a:r>
            <a:r>
              <a:rPr lang="en-US" sz="1200" dirty="0"/>
              <a:t>(4 of 4)</a:t>
            </a:r>
            <a:endParaRPr lang="en-IN" sz="1800" dirty="0"/>
          </a:p>
        </p:txBody>
      </p:sp>
      <p:sp>
        <p:nvSpPr>
          <p:cNvPr id="4" name="Slide Number Placeholder 3">
            <a:extLst>
              <a:ext uri="{FF2B5EF4-FFF2-40B4-BE49-F238E27FC236}">
                <a16:creationId xmlns:a16="http://schemas.microsoft.com/office/drawing/2014/main" id="{30BDE34E-5212-18AF-A7FD-3ED0C6F85B1B}"/>
              </a:ext>
            </a:extLst>
          </p:cNvPr>
          <p:cNvSpPr>
            <a:spLocks noGrp="1"/>
          </p:cNvSpPr>
          <p:nvPr>
            <p:ph type="sldNum" sz="quarter" idx="10"/>
          </p:nvPr>
        </p:nvSpPr>
        <p:spPr/>
        <p:txBody>
          <a:bodyPr/>
          <a:lstStyle/>
          <a:p>
            <a:fld id="{DFA742BB-3319-43C1-A6B2-A50ABE71EE07}" type="slidenum">
              <a:rPr lang="en-US" altLang="en-US" smtClean="0"/>
              <a:pPr/>
              <a:t>21</a:t>
            </a:fld>
            <a:endParaRPr lang="en-US" altLang="en-US" dirty="0"/>
          </a:p>
        </p:txBody>
      </p:sp>
      <p:pic>
        <p:nvPicPr>
          <p:cNvPr id="40963" name="Picture 1" descr="The screenshot shows the program that demonstrates a simple class. The program declares the class name as rectangle, class Rectangle. The declaration of the private objects include the width and length. The declaration for the public members includes the functions setWidth(double), setLength(double), getWidth() const, getLength() const, and getArea() const. The setWidth function assigns a value w to the width member. The setLength assigns a value len to the length member. The getWidth function returns the value in the width member. The getLength returns the value in the length member. The getArea returns the product of the width times length. The main function declares an instance of the rectangle class, the local variable for width, and the local variable for length. The program asks the user to enter the rectangle's width and length to calculate the area. The program stores the length and width in the box object and displays the rectangle's data. The program output displays the width, length, and area of the 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0816" y="1188720"/>
            <a:ext cx="6090369"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Avoiding Stale Data</a:t>
            </a:r>
            <a:endParaRPr lang="en-IN"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Some data is the result of a calculation.</a:t>
            </a:r>
          </a:p>
          <a:p>
            <a:pPr>
              <a:lnSpc>
                <a:spcPct val="90000"/>
              </a:lnSpc>
            </a:pPr>
            <a:r>
              <a:rPr lang="en-US" altLang="en-US" dirty="0">
                <a:solidFill>
                  <a:srgbClr val="000000"/>
                </a:solidFill>
              </a:rPr>
              <a:t>In the </a:t>
            </a:r>
            <a:r>
              <a:rPr lang="en-US" altLang="en-US" dirty="0">
                <a:solidFill>
                  <a:srgbClr val="000000"/>
                </a:solidFill>
                <a:latin typeface="Courier New" panose="02070309020205020404" pitchFamily="49" charset="0"/>
              </a:rPr>
              <a:t>Rectangle</a:t>
            </a:r>
            <a:r>
              <a:rPr lang="en-US" altLang="en-US" dirty="0">
                <a:solidFill>
                  <a:srgbClr val="000000"/>
                </a:solidFill>
              </a:rPr>
              <a:t> class the area of a rectangle is calculated.</a:t>
            </a:r>
          </a:p>
          <a:p>
            <a:pPr marL="914400" lvl="1" indent="0">
              <a:lnSpc>
                <a:spcPct val="90000"/>
              </a:lnSpc>
              <a:buNone/>
            </a:pPr>
            <a:r>
              <a:rPr lang="en-US" altLang="en-US" sz="2400" dirty="0">
                <a:solidFill>
                  <a:srgbClr val="000000"/>
                </a:solidFill>
              </a:rPr>
              <a:t>length x width</a:t>
            </a:r>
          </a:p>
          <a:p>
            <a:pPr>
              <a:lnSpc>
                <a:spcPct val="90000"/>
              </a:lnSpc>
            </a:pPr>
            <a:r>
              <a:rPr lang="en-US" altLang="en-US" dirty="0">
                <a:solidFill>
                  <a:srgbClr val="000000"/>
                </a:solidFill>
              </a:rPr>
              <a:t>If we were to use an </a:t>
            </a:r>
            <a:r>
              <a:rPr lang="en-US" altLang="en-US" dirty="0">
                <a:solidFill>
                  <a:srgbClr val="000000"/>
                </a:solidFill>
                <a:latin typeface="Courier New" panose="02070309020205020404" pitchFamily="49" charset="0"/>
              </a:rPr>
              <a:t>area</a:t>
            </a:r>
            <a:r>
              <a:rPr lang="en-US" altLang="en-US" dirty="0">
                <a:solidFill>
                  <a:srgbClr val="000000"/>
                </a:solidFill>
              </a:rPr>
              <a:t> variable here in the </a:t>
            </a:r>
            <a:r>
              <a:rPr lang="en-US" altLang="en-US" dirty="0">
                <a:solidFill>
                  <a:srgbClr val="000000"/>
                </a:solidFill>
                <a:latin typeface="Courier New" panose="02070309020205020404" pitchFamily="49" charset="0"/>
              </a:rPr>
              <a:t>Rectangle</a:t>
            </a:r>
            <a:r>
              <a:rPr lang="en-US" altLang="en-US" dirty="0">
                <a:solidFill>
                  <a:srgbClr val="000000"/>
                </a:solidFill>
              </a:rPr>
              <a:t> class, its value would be dependent on the length and the width.</a:t>
            </a:r>
          </a:p>
          <a:p>
            <a:pPr>
              <a:lnSpc>
                <a:spcPct val="90000"/>
              </a:lnSpc>
            </a:pPr>
            <a:r>
              <a:rPr lang="en-US" altLang="en-US" dirty="0">
                <a:solidFill>
                  <a:srgbClr val="000000"/>
                </a:solidFill>
              </a:rPr>
              <a:t>If we change </a:t>
            </a:r>
            <a:r>
              <a:rPr lang="en-US" altLang="en-US" dirty="0">
                <a:solidFill>
                  <a:srgbClr val="000000"/>
                </a:solidFill>
                <a:latin typeface="Courier New" panose="02070309020205020404" pitchFamily="49" charset="0"/>
              </a:rPr>
              <a:t>length</a:t>
            </a:r>
            <a:r>
              <a:rPr lang="en-US" altLang="en-US" dirty="0">
                <a:solidFill>
                  <a:srgbClr val="000000"/>
                </a:solidFill>
              </a:rPr>
              <a:t> or </a:t>
            </a:r>
            <a:r>
              <a:rPr lang="en-US" altLang="en-US" dirty="0">
                <a:solidFill>
                  <a:srgbClr val="000000"/>
                </a:solidFill>
                <a:latin typeface="Courier New" panose="02070309020205020404" pitchFamily="49" charset="0"/>
              </a:rPr>
              <a:t>width</a:t>
            </a:r>
            <a:r>
              <a:rPr lang="en-US" altLang="en-US" dirty="0">
                <a:solidFill>
                  <a:srgbClr val="000000"/>
                </a:solidFill>
              </a:rPr>
              <a:t> without updating </a:t>
            </a:r>
            <a:r>
              <a:rPr lang="en-US" altLang="en-US" dirty="0">
                <a:solidFill>
                  <a:srgbClr val="000000"/>
                </a:solidFill>
                <a:latin typeface="Courier New" panose="02070309020205020404" pitchFamily="49" charset="0"/>
              </a:rPr>
              <a:t>area</a:t>
            </a:r>
            <a:r>
              <a:rPr lang="en-US" altLang="en-US" dirty="0">
                <a:solidFill>
                  <a:srgbClr val="000000"/>
                </a:solidFill>
              </a:rPr>
              <a:t>, then </a:t>
            </a:r>
            <a:r>
              <a:rPr lang="en-US" altLang="en-US" dirty="0">
                <a:solidFill>
                  <a:srgbClr val="000000"/>
                </a:solidFill>
                <a:latin typeface="Courier New" panose="02070309020205020404" pitchFamily="49" charset="0"/>
              </a:rPr>
              <a:t>area</a:t>
            </a:r>
            <a:r>
              <a:rPr lang="en-US" altLang="en-US" dirty="0">
                <a:solidFill>
                  <a:srgbClr val="000000"/>
                </a:solidFill>
              </a:rPr>
              <a:t> would become </a:t>
            </a:r>
            <a:r>
              <a:rPr lang="en-US" altLang="en-US" i="1" dirty="0">
                <a:solidFill>
                  <a:srgbClr val="000000"/>
                </a:solidFill>
              </a:rPr>
              <a:t>stale</a:t>
            </a:r>
            <a:r>
              <a:rPr lang="en-US" altLang="en-US" dirty="0">
                <a:solidFill>
                  <a:srgbClr val="000000"/>
                </a:solidFill>
              </a:rPr>
              <a:t>.</a:t>
            </a:r>
          </a:p>
          <a:p>
            <a:pPr>
              <a:lnSpc>
                <a:spcPct val="90000"/>
              </a:lnSpc>
            </a:pPr>
            <a:r>
              <a:rPr lang="en-US" altLang="en-US" dirty="0">
                <a:solidFill>
                  <a:srgbClr val="000000"/>
                </a:solidFill>
              </a:rPr>
              <a:t>To avoid stale data, it is best to calculate the value of that data within a member function rather than store it in a variable.</a:t>
            </a:r>
          </a:p>
        </p:txBody>
      </p:sp>
      <p:sp>
        <p:nvSpPr>
          <p:cNvPr id="5" name="Slide Number Placeholder 4">
            <a:extLst>
              <a:ext uri="{FF2B5EF4-FFF2-40B4-BE49-F238E27FC236}">
                <a16:creationId xmlns:a16="http://schemas.microsoft.com/office/drawing/2014/main" id="{13AD6C5A-4823-2C9D-23A8-9DF7ABB52459}"/>
              </a:ext>
            </a:extLst>
          </p:cNvPr>
          <p:cNvSpPr>
            <a:spLocks noGrp="1"/>
          </p:cNvSpPr>
          <p:nvPr>
            <p:ph type="sldNum" sz="quarter" idx="10"/>
          </p:nvPr>
        </p:nvSpPr>
        <p:spPr/>
        <p:txBody>
          <a:bodyPr/>
          <a:lstStyle/>
          <a:p>
            <a:fld id="{DFA742BB-3319-43C1-A6B2-A50ABE71EE07}" type="slidenum">
              <a:rPr lang="en-US" altLang="en-US" smtClean="0"/>
              <a:pPr/>
              <a:t>22</a:t>
            </a:fld>
            <a:endParaRPr lang="en-US" altLang="en-US" dirty="0"/>
          </a:p>
        </p:txBody>
      </p:sp>
    </p:spTree>
    <p:extLst>
      <p:ext uri="{BB962C8B-B14F-4D97-AF65-F5344CB8AC3E}">
        <p14:creationId xmlns:p14="http://schemas.microsoft.com/office/powerpoint/2010/main" val="3054090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Pointer to an Object</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Can define a pointer to an object:</a:t>
            </a:r>
          </a:p>
          <a:p>
            <a:pPr lvl="1">
              <a:buClr>
                <a:srgbClr val="000000"/>
              </a:buClr>
              <a:buNone/>
            </a:pPr>
            <a:r>
              <a:rPr lang="en-US" altLang="en-US" dirty="0">
                <a:solidFill>
                  <a:srgbClr val="000000"/>
                </a:solidFill>
                <a:latin typeface="Courier New" panose="02070309020205020404" pitchFamily="49" charset="0"/>
              </a:rPr>
              <a:t>Rectangle *rPtr = nullptr;</a:t>
            </a:r>
          </a:p>
          <a:p>
            <a:pPr>
              <a:spcBef>
                <a:spcPts val="4100"/>
              </a:spcBef>
            </a:pPr>
            <a:r>
              <a:rPr lang="en-US" altLang="en-US" dirty="0">
                <a:solidFill>
                  <a:srgbClr val="000000"/>
                </a:solidFill>
              </a:rPr>
              <a:t>Can access public members via pointer:</a:t>
            </a:r>
          </a:p>
          <a:p>
            <a:pPr lvl="1">
              <a:buClr>
                <a:srgbClr val="000000"/>
              </a:buClr>
              <a:buNone/>
            </a:pPr>
            <a:r>
              <a:rPr lang="en-US" altLang="en-US" dirty="0">
                <a:solidFill>
                  <a:srgbClr val="000000"/>
                </a:solidFill>
                <a:latin typeface="Courier New" panose="02070309020205020404" pitchFamily="49" charset="0"/>
              </a:rPr>
              <a:t>rPtr = &amp;otherRectangle;</a:t>
            </a:r>
          </a:p>
          <a:p>
            <a:pPr lvl="1">
              <a:buClr>
                <a:srgbClr val="000000"/>
              </a:buClr>
              <a:buNone/>
            </a:pPr>
            <a:r>
              <a:rPr lang="en-US" altLang="en-US" dirty="0">
                <a:solidFill>
                  <a:srgbClr val="000000"/>
                </a:solidFill>
                <a:latin typeface="Courier New" panose="02070309020205020404" pitchFamily="49" charset="0"/>
              </a:rPr>
              <a:t>rPtr-&gt;setLength(12.5);</a:t>
            </a:r>
          </a:p>
          <a:p>
            <a:pPr lvl="1">
              <a:buClr>
                <a:srgbClr val="000000"/>
              </a:buClr>
              <a:buNone/>
            </a:pPr>
            <a:r>
              <a:rPr lang="en-US" altLang="en-US" dirty="0">
                <a:solidFill>
                  <a:srgbClr val="000000"/>
                </a:solidFill>
                <a:latin typeface="Courier New" panose="02070309020205020404" pitchFamily="49" charset="0"/>
              </a:rPr>
              <a:t>cout &lt;&lt; rPtr-&gt;getLength() &lt;&lt; endl;</a:t>
            </a:r>
            <a:endParaRPr lang="en-US" altLang="en-US" dirty="0">
              <a:solidFill>
                <a:srgbClr val="000000"/>
              </a:solidFill>
            </a:endParaRPr>
          </a:p>
        </p:txBody>
      </p:sp>
      <p:sp>
        <p:nvSpPr>
          <p:cNvPr id="5" name="Slide Number Placeholder 4">
            <a:extLst>
              <a:ext uri="{FF2B5EF4-FFF2-40B4-BE49-F238E27FC236}">
                <a16:creationId xmlns:a16="http://schemas.microsoft.com/office/drawing/2014/main" id="{576EBE8C-2D18-9851-2436-A6D492BC2EF9}"/>
              </a:ext>
            </a:extLst>
          </p:cNvPr>
          <p:cNvSpPr>
            <a:spLocks noGrp="1"/>
          </p:cNvSpPr>
          <p:nvPr>
            <p:ph type="sldNum" sz="quarter" idx="10"/>
          </p:nvPr>
        </p:nvSpPr>
        <p:spPr/>
        <p:txBody>
          <a:bodyPr/>
          <a:lstStyle/>
          <a:p>
            <a:fld id="{DFA742BB-3319-43C1-A6B2-A50ABE71EE07}" type="slidenum">
              <a:rPr lang="en-US" altLang="en-US" smtClean="0"/>
              <a:pPr/>
              <a:t>23</a:t>
            </a:fld>
            <a:endParaRPr lang="en-US" altLang="en-US" dirty="0"/>
          </a:p>
        </p:txBody>
      </p:sp>
    </p:spTree>
    <p:extLst>
      <p:ext uri="{BB962C8B-B14F-4D97-AF65-F5344CB8AC3E}">
        <p14:creationId xmlns:p14="http://schemas.microsoft.com/office/powerpoint/2010/main" val="2262874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Dynamically Allocating an Object</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We can also use a pointer to dynamically allocate an object.</a:t>
            </a:r>
          </a:p>
        </p:txBody>
      </p:sp>
      <p:sp>
        <p:nvSpPr>
          <p:cNvPr id="6" name="Slide Number Placeholder 5">
            <a:extLst>
              <a:ext uri="{FF2B5EF4-FFF2-40B4-BE49-F238E27FC236}">
                <a16:creationId xmlns:a16="http://schemas.microsoft.com/office/drawing/2014/main" id="{0B18499A-495E-EF50-0C1E-03729AD64D6B}"/>
              </a:ext>
            </a:extLst>
          </p:cNvPr>
          <p:cNvSpPr>
            <a:spLocks noGrp="1"/>
          </p:cNvSpPr>
          <p:nvPr>
            <p:ph type="sldNum" sz="quarter" idx="10"/>
          </p:nvPr>
        </p:nvSpPr>
        <p:spPr/>
        <p:txBody>
          <a:bodyPr/>
          <a:lstStyle/>
          <a:p>
            <a:fld id="{DFA742BB-3319-43C1-A6B2-A50ABE71EE07}" type="slidenum">
              <a:rPr lang="en-US" altLang="en-US" smtClean="0"/>
              <a:pPr/>
              <a:t>24</a:t>
            </a:fld>
            <a:endParaRPr lang="en-US" altLang="en-US" dirty="0"/>
          </a:p>
        </p:txBody>
      </p:sp>
      <p:pic>
        <p:nvPicPr>
          <p:cNvPr id="4" name="Picture 4" descr="A screenshot shows a program to define a rectangle pointer. The rectangle pointer is set to the null pointer. rectangle asterisk rectPtr equals nullptr. The program dynamically allocates a rectangle object, stores the values in the object's width and length, and deletes the object from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628901"/>
            <a:ext cx="737235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177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Have Private Members?</a:t>
            </a:r>
            <a:endParaRPr lang="en-IN"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Making data members </a:t>
            </a:r>
            <a:r>
              <a:rPr lang="en-US" altLang="en-US" dirty="0">
                <a:solidFill>
                  <a:srgbClr val="000000"/>
                </a:solidFill>
                <a:latin typeface="Courier New" panose="02070309020205020404" pitchFamily="49" charset="0"/>
              </a:rPr>
              <a:t>private</a:t>
            </a:r>
            <a:r>
              <a:rPr lang="en-US" altLang="en-US" dirty="0">
                <a:solidFill>
                  <a:srgbClr val="000000"/>
                </a:solidFill>
              </a:rPr>
              <a:t> provides data protection</a:t>
            </a:r>
          </a:p>
          <a:p>
            <a:pPr>
              <a:lnSpc>
                <a:spcPct val="90000"/>
              </a:lnSpc>
              <a:spcBef>
                <a:spcPts val="4200"/>
              </a:spcBef>
            </a:pPr>
            <a:r>
              <a:rPr lang="en-US" altLang="en-US" dirty="0">
                <a:solidFill>
                  <a:srgbClr val="000000"/>
                </a:solidFill>
              </a:rPr>
              <a:t>Data can be accessed only through </a:t>
            </a:r>
            <a:r>
              <a:rPr lang="en-US" altLang="en-US" dirty="0">
                <a:solidFill>
                  <a:srgbClr val="000000"/>
                </a:solidFill>
                <a:latin typeface="Courier New" panose="02070309020205020404" pitchFamily="49" charset="0"/>
              </a:rPr>
              <a:t>public</a:t>
            </a:r>
            <a:r>
              <a:rPr lang="en-US" altLang="en-US" dirty="0">
                <a:solidFill>
                  <a:srgbClr val="000000"/>
                </a:solidFill>
              </a:rPr>
              <a:t> member functions</a:t>
            </a:r>
          </a:p>
          <a:p>
            <a:pPr>
              <a:lnSpc>
                <a:spcPct val="90000"/>
              </a:lnSpc>
              <a:spcBef>
                <a:spcPts val="4200"/>
              </a:spcBef>
            </a:pPr>
            <a:r>
              <a:rPr lang="en-US" altLang="en-US" dirty="0">
                <a:solidFill>
                  <a:srgbClr val="000000"/>
                </a:solidFill>
              </a:rPr>
              <a:t>Public member functions define the class’s public interface</a:t>
            </a:r>
          </a:p>
        </p:txBody>
      </p:sp>
      <p:sp>
        <p:nvSpPr>
          <p:cNvPr id="5" name="Slide Number Placeholder 4">
            <a:extLst>
              <a:ext uri="{FF2B5EF4-FFF2-40B4-BE49-F238E27FC236}">
                <a16:creationId xmlns:a16="http://schemas.microsoft.com/office/drawing/2014/main" id="{8CA50CB9-32AD-0CF8-C343-643DCEE2B474}"/>
              </a:ext>
            </a:extLst>
          </p:cNvPr>
          <p:cNvSpPr>
            <a:spLocks noGrp="1"/>
          </p:cNvSpPr>
          <p:nvPr>
            <p:ph type="sldNum" sz="quarter" idx="10"/>
          </p:nvPr>
        </p:nvSpPr>
        <p:spPr/>
        <p:txBody>
          <a:bodyPr/>
          <a:lstStyle/>
          <a:p>
            <a:fld id="{DFA742BB-3319-43C1-A6B2-A50ABE71EE07}" type="slidenum">
              <a:rPr lang="en-US" altLang="en-US" smtClean="0"/>
              <a:pPr/>
              <a:t>25</a:t>
            </a:fld>
            <a:endParaRPr lang="en-US" altLang="en-US" dirty="0"/>
          </a:p>
        </p:txBody>
      </p:sp>
    </p:spTree>
    <p:extLst>
      <p:ext uri="{BB962C8B-B14F-4D97-AF65-F5344CB8AC3E}">
        <p14:creationId xmlns:p14="http://schemas.microsoft.com/office/powerpoint/2010/main" val="837841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aseline="0" dirty="0"/>
              <a:t> </a:t>
            </a:r>
            <a:endParaRPr lang="en-IN" dirty="0"/>
          </a:p>
        </p:txBody>
      </p:sp>
      <p:sp>
        <p:nvSpPr>
          <p:cNvPr id="3" name="Content Placeholder 2"/>
          <p:cNvSpPr>
            <a:spLocks noGrp="1"/>
          </p:cNvSpPr>
          <p:nvPr>
            <p:ph idx="1"/>
          </p:nvPr>
        </p:nvSpPr>
        <p:spPr/>
        <p:txBody>
          <a:bodyPr/>
          <a:lstStyle/>
          <a:p>
            <a:pPr marL="0" indent="0" eaLnBrk="1" hangingPunct="1">
              <a:spcBef>
                <a:spcPct val="50000"/>
              </a:spcBef>
              <a:buNone/>
            </a:pPr>
            <a:r>
              <a:rPr lang="en-US" altLang="en-US" sz="2800" kern="1200" dirty="0">
                <a:latin typeface="Arial" panose="020B0604020202020204" pitchFamily="34" charset="0"/>
                <a:cs typeface="Arial" panose="020B0604020202020204" pitchFamily="34" charset="0"/>
              </a:rPr>
              <a:t>Code outside the class must use the class's public member functions to interact with the object.</a:t>
            </a:r>
          </a:p>
        </p:txBody>
      </p:sp>
      <p:sp>
        <p:nvSpPr>
          <p:cNvPr id="6" name="Slide Number Placeholder 5">
            <a:extLst>
              <a:ext uri="{FF2B5EF4-FFF2-40B4-BE49-F238E27FC236}">
                <a16:creationId xmlns:a16="http://schemas.microsoft.com/office/drawing/2014/main" id="{BE061739-480D-AD43-81CC-5E1AD8BB5F83}"/>
              </a:ext>
            </a:extLst>
          </p:cNvPr>
          <p:cNvSpPr>
            <a:spLocks noGrp="1"/>
          </p:cNvSpPr>
          <p:nvPr>
            <p:ph type="sldNum" sz="quarter" idx="10"/>
          </p:nvPr>
        </p:nvSpPr>
        <p:spPr/>
        <p:txBody>
          <a:bodyPr/>
          <a:lstStyle/>
          <a:p>
            <a:fld id="{DFA742BB-3319-43C1-A6B2-A50ABE71EE07}" type="slidenum">
              <a:rPr lang="en-US" altLang="en-US" smtClean="0"/>
              <a:pPr/>
              <a:t>26</a:t>
            </a:fld>
            <a:endParaRPr lang="en-US" altLang="en-US" dirty="0"/>
          </a:p>
        </p:txBody>
      </p:sp>
      <p:pic>
        <p:nvPicPr>
          <p:cNvPr id="4" name="Picture 2" descr="The figure illustrates the code outside the class that must use the class's public member functions to interact with the object. The class rectangle has two public member functions: setWidth and setLength. The code outside the class uses the function setWidth to set the width, and uses getWidth to get the width. It uses the function setLength to set the length and uses getLength to get the leng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743201"/>
            <a:ext cx="4495800"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1E0711C8-A98B-CE62-3057-082A9EC9F627}"/>
              </a:ext>
            </a:extLst>
          </p:cNvPr>
          <p:cNvSpPr txBox="1">
            <a:spLocks/>
          </p:cNvSpPr>
          <p:nvPr/>
        </p:nvSpPr>
        <p:spPr bwMode="auto">
          <a:xfrm>
            <a:off x="3048" y="0"/>
            <a:ext cx="12188952"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r>
              <a:rPr lang="en-IN" kern="0" dirty="0"/>
              <a:t>Accessing an Object’s Private Members</a:t>
            </a:r>
          </a:p>
        </p:txBody>
      </p:sp>
    </p:spTree>
    <p:extLst>
      <p:ext uri="{BB962C8B-B14F-4D97-AF65-F5344CB8AC3E}">
        <p14:creationId xmlns:p14="http://schemas.microsoft.com/office/powerpoint/2010/main" val="3943933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en-US" dirty="0"/>
              <a:t>Separating Specification from Implementation</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Place class declaration in a header file that serves as the </a:t>
            </a:r>
            <a:r>
              <a:rPr lang="en-US" altLang="en-US" u="sng" dirty="0">
                <a:solidFill>
                  <a:srgbClr val="000000"/>
                </a:solidFill>
              </a:rPr>
              <a:t>class specification file</a:t>
            </a:r>
            <a:r>
              <a:rPr lang="en-US" altLang="en-US" dirty="0">
                <a:solidFill>
                  <a:srgbClr val="000000"/>
                </a:solidFill>
              </a:rPr>
              <a:t>. Name the file </a:t>
            </a:r>
            <a:r>
              <a:rPr lang="en-US" altLang="en-US" i="1" dirty="0">
                <a:solidFill>
                  <a:srgbClr val="000000"/>
                </a:solidFill>
                <a:latin typeface="Courier New" panose="02070309020205020404" pitchFamily="49" charset="0"/>
              </a:rPr>
              <a:t>ClassName</a:t>
            </a:r>
            <a:r>
              <a:rPr lang="en-US" altLang="en-US" dirty="0">
                <a:solidFill>
                  <a:srgbClr val="000000"/>
                </a:solidFill>
                <a:latin typeface="Courier New" panose="02070309020205020404" pitchFamily="49" charset="0"/>
              </a:rPr>
              <a:t>.h</a:t>
            </a:r>
            <a:r>
              <a:rPr lang="en-US" altLang="en-US" dirty="0">
                <a:solidFill>
                  <a:srgbClr val="000000"/>
                </a:solidFill>
              </a:rPr>
              <a:t>, for example, </a:t>
            </a:r>
            <a:r>
              <a:rPr lang="en-US" altLang="en-US" dirty="0">
                <a:solidFill>
                  <a:srgbClr val="000000"/>
                </a:solidFill>
                <a:latin typeface="Courier New" panose="02070309020205020404" pitchFamily="49" charset="0"/>
              </a:rPr>
              <a:t>Rectangle.h</a:t>
            </a:r>
            <a:endParaRPr lang="en-US" altLang="en-US" dirty="0">
              <a:solidFill>
                <a:srgbClr val="000000"/>
              </a:solidFill>
            </a:endParaRPr>
          </a:p>
          <a:p>
            <a:r>
              <a:rPr lang="en-US" altLang="en-US" dirty="0">
                <a:solidFill>
                  <a:srgbClr val="000000"/>
                </a:solidFill>
              </a:rPr>
              <a:t>Place member function definitions in </a:t>
            </a:r>
            <a:r>
              <a:rPr lang="en-US" altLang="en-US" i="1" dirty="0">
                <a:solidFill>
                  <a:srgbClr val="000000"/>
                </a:solidFill>
                <a:latin typeface="Courier New" panose="02070309020205020404" pitchFamily="49" charset="0"/>
              </a:rPr>
              <a:t>ClassName</a:t>
            </a:r>
            <a:r>
              <a:rPr lang="en-US" altLang="en-US" dirty="0">
                <a:solidFill>
                  <a:srgbClr val="000000"/>
                </a:solidFill>
                <a:latin typeface="Courier New" panose="02070309020205020404" pitchFamily="49" charset="0"/>
              </a:rPr>
              <a:t>.cpp</a:t>
            </a:r>
            <a:r>
              <a:rPr lang="en-US" altLang="en-US" dirty="0">
                <a:solidFill>
                  <a:srgbClr val="000000"/>
                </a:solidFill>
              </a:rPr>
              <a:t>, for example, </a:t>
            </a:r>
            <a:r>
              <a:rPr lang="en-US" altLang="en-US" dirty="0">
                <a:solidFill>
                  <a:srgbClr val="000000"/>
                </a:solidFill>
                <a:latin typeface="Courier New" panose="02070309020205020404" pitchFamily="49" charset="0"/>
              </a:rPr>
              <a:t>Rectangle.cpp</a:t>
            </a:r>
            <a:r>
              <a:rPr lang="en-US" altLang="en-US" dirty="0">
                <a:solidFill>
                  <a:srgbClr val="000000"/>
                </a:solidFill>
              </a:rPr>
              <a:t> File should </a:t>
            </a:r>
            <a:r>
              <a:rPr lang="en-US" altLang="en-US" dirty="0">
                <a:solidFill>
                  <a:srgbClr val="000000"/>
                </a:solidFill>
                <a:latin typeface="Courier New" panose="02070309020205020404" pitchFamily="49" charset="0"/>
              </a:rPr>
              <a:t>#include</a:t>
            </a:r>
            <a:r>
              <a:rPr lang="en-US" altLang="en-US" dirty="0">
                <a:solidFill>
                  <a:srgbClr val="000000"/>
                </a:solidFill>
              </a:rPr>
              <a:t> the class specification file</a:t>
            </a:r>
          </a:p>
          <a:p>
            <a:r>
              <a:rPr lang="en-US" altLang="en-US" dirty="0">
                <a:solidFill>
                  <a:srgbClr val="000000"/>
                </a:solidFill>
              </a:rPr>
              <a:t>Programs that use the class must </a:t>
            </a:r>
            <a:r>
              <a:rPr lang="en-US" altLang="en-US" dirty="0">
                <a:solidFill>
                  <a:srgbClr val="000000"/>
                </a:solidFill>
                <a:latin typeface="Courier New" panose="02070309020205020404" pitchFamily="49" charset="0"/>
              </a:rPr>
              <a:t>#include</a:t>
            </a:r>
            <a:r>
              <a:rPr lang="en-US" altLang="en-US" dirty="0">
                <a:solidFill>
                  <a:srgbClr val="000000"/>
                </a:solidFill>
              </a:rPr>
              <a:t> the class specification file, and be compiled and linked with the member function definitions</a:t>
            </a:r>
          </a:p>
        </p:txBody>
      </p:sp>
      <p:sp>
        <p:nvSpPr>
          <p:cNvPr id="5" name="Slide Number Placeholder 4">
            <a:extLst>
              <a:ext uri="{FF2B5EF4-FFF2-40B4-BE49-F238E27FC236}">
                <a16:creationId xmlns:a16="http://schemas.microsoft.com/office/drawing/2014/main" id="{7AB3AC4C-D961-8558-B65C-C4BB6114E9BA}"/>
              </a:ext>
            </a:extLst>
          </p:cNvPr>
          <p:cNvSpPr>
            <a:spLocks noGrp="1"/>
          </p:cNvSpPr>
          <p:nvPr>
            <p:ph type="sldNum" sz="quarter" idx="10"/>
          </p:nvPr>
        </p:nvSpPr>
        <p:spPr/>
        <p:txBody>
          <a:bodyPr/>
          <a:lstStyle/>
          <a:p>
            <a:fld id="{DFA742BB-3319-43C1-A6B2-A50ABE71EE07}" type="slidenum">
              <a:rPr lang="en-US" altLang="en-US" smtClean="0"/>
              <a:pPr/>
              <a:t>27</a:t>
            </a:fld>
            <a:endParaRPr lang="en-US" altLang="en-US" dirty="0"/>
          </a:p>
        </p:txBody>
      </p:sp>
    </p:spTree>
    <p:extLst>
      <p:ext uri="{BB962C8B-B14F-4D97-AF65-F5344CB8AC3E}">
        <p14:creationId xmlns:p14="http://schemas.microsoft.com/office/powerpoint/2010/main" val="2781997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Inline Member Functions</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Member functions can be defined</a:t>
            </a:r>
          </a:p>
          <a:p>
            <a:pPr lvl="1"/>
            <a:r>
              <a:rPr lang="en-US" altLang="en-US" dirty="0">
                <a:solidFill>
                  <a:srgbClr val="000000"/>
                </a:solidFill>
              </a:rPr>
              <a:t>inline: in class declaration</a:t>
            </a:r>
          </a:p>
          <a:p>
            <a:pPr lvl="1"/>
            <a:r>
              <a:rPr lang="en-US" altLang="en-US" dirty="0">
                <a:solidFill>
                  <a:srgbClr val="000000"/>
                </a:solidFill>
              </a:rPr>
              <a:t>after the class declaration</a:t>
            </a:r>
          </a:p>
          <a:p>
            <a:pPr>
              <a:spcBef>
                <a:spcPts val="4100"/>
              </a:spcBef>
            </a:pPr>
            <a:r>
              <a:rPr lang="en-US" altLang="en-US" dirty="0">
                <a:solidFill>
                  <a:srgbClr val="000000"/>
                </a:solidFill>
              </a:rPr>
              <a:t>Inline appropriate for short function bodies:</a:t>
            </a:r>
          </a:p>
          <a:p>
            <a:pPr marL="1026000" lvl="1">
              <a:buNone/>
            </a:pPr>
            <a:r>
              <a:rPr lang="en-US" altLang="en-US" dirty="0">
                <a:solidFill>
                  <a:srgbClr val="000000"/>
                </a:solidFill>
                <a:latin typeface="Courier New" panose="02070309020205020404" pitchFamily="49" charset="0"/>
              </a:rPr>
              <a:t>int getWidth() const</a:t>
            </a:r>
          </a:p>
          <a:p>
            <a:pPr marL="1663200" lvl="1">
              <a:spcBef>
                <a:spcPts val="0"/>
              </a:spcBef>
              <a:buNone/>
            </a:pPr>
            <a:r>
              <a:rPr lang="en-US" altLang="en-US" dirty="0">
                <a:solidFill>
                  <a:srgbClr val="000000"/>
                </a:solidFill>
                <a:latin typeface="Courier New" panose="02070309020205020404" pitchFamily="49" charset="0"/>
              </a:rPr>
              <a:t>{ return width; }</a:t>
            </a:r>
          </a:p>
        </p:txBody>
      </p:sp>
      <p:sp>
        <p:nvSpPr>
          <p:cNvPr id="5" name="Slide Number Placeholder 4">
            <a:extLst>
              <a:ext uri="{FF2B5EF4-FFF2-40B4-BE49-F238E27FC236}">
                <a16:creationId xmlns:a16="http://schemas.microsoft.com/office/drawing/2014/main" id="{4C0E356A-2E85-F500-93D3-1083BEF3E328}"/>
              </a:ext>
            </a:extLst>
          </p:cNvPr>
          <p:cNvSpPr>
            <a:spLocks noGrp="1"/>
          </p:cNvSpPr>
          <p:nvPr>
            <p:ph type="sldNum" sz="quarter" idx="10"/>
          </p:nvPr>
        </p:nvSpPr>
        <p:spPr/>
        <p:txBody>
          <a:bodyPr/>
          <a:lstStyle/>
          <a:p>
            <a:fld id="{DFA742BB-3319-43C1-A6B2-A50ABE71EE07}" type="slidenum">
              <a:rPr lang="en-US" altLang="en-US" smtClean="0"/>
              <a:pPr/>
              <a:t>28</a:t>
            </a:fld>
            <a:endParaRPr lang="en-US" altLang="en-US" dirty="0"/>
          </a:p>
        </p:txBody>
      </p:sp>
    </p:spTree>
    <p:extLst>
      <p:ext uri="{BB962C8B-B14F-4D97-AF65-F5344CB8AC3E}">
        <p14:creationId xmlns:p14="http://schemas.microsoft.com/office/powerpoint/2010/main" val="1041656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en-US" dirty="0"/>
              <a:t>Rectangle Class with Inline Member Functions</a:t>
            </a:r>
            <a:endParaRPr lang="en-IN" dirty="0"/>
          </a:p>
        </p:txBody>
      </p:sp>
      <p:sp>
        <p:nvSpPr>
          <p:cNvPr id="3" name="Content Placeholder 2"/>
          <p:cNvSpPr>
            <a:spLocks noGrp="1"/>
          </p:cNvSpPr>
          <p:nvPr>
            <p:ph idx="1"/>
          </p:nvPr>
        </p:nvSpPr>
        <p:spPr>
          <a:xfrm>
            <a:off x="838200" y="1120140"/>
            <a:ext cx="11704320" cy="5486400"/>
          </a:xfrm>
        </p:spPr>
        <p:txBody>
          <a:bodyPr/>
          <a:lstStyle/>
          <a:p>
            <a:pPr marL="0" indent="0">
              <a:lnSpc>
                <a:spcPct val="90000"/>
              </a:lnSpc>
              <a:spcBef>
                <a:spcPts val="0"/>
              </a:spcBef>
              <a:buNone/>
            </a:pPr>
            <a:r>
              <a:rPr lang="en-US" altLang="en-US" sz="1600" kern="1200" dirty="0">
                <a:solidFill>
                  <a:srgbClr val="000000"/>
                </a:solidFill>
                <a:latin typeface="Courier New" panose="02070309020205020404" pitchFamily="49" charset="0"/>
                <a:cs typeface="Times New Roman" panose="02020603050405020304" pitchFamily="18" charset="0"/>
              </a:rPr>
              <a:t>1  // Specification file for the Rectangle class</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2  // This version uses some inline member functions.</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3  #ifndef RECTANGLE_H</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4  #define RECTANGLE_H</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5 </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6  class Rectangle</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7  {</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8     private:</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9        double width;</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10        double length;</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11     public:</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12        void setWidth(double);</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13        void setLength(double);</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14       </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15        double getWidth() const</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16           { return width; }</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17          </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18        double getLength() const</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19           { return length; }</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20          </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21        double getArea() const</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22           { return width * length; }</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23  };</a:t>
            </a:r>
            <a:br>
              <a:rPr lang="en-US" altLang="en-US" sz="1600" kern="1200" dirty="0">
                <a:solidFill>
                  <a:srgbClr val="000000"/>
                </a:solidFill>
                <a:latin typeface="Courier New" panose="02070309020205020404" pitchFamily="49" charset="0"/>
                <a:cs typeface="Times New Roman" panose="02020603050405020304" pitchFamily="18" charset="0"/>
              </a:rPr>
            </a:br>
            <a:r>
              <a:rPr lang="en-US" altLang="en-US" sz="1600" kern="1200" dirty="0">
                <a:solidFill>
                  <a:srgbClr val="000000"/>
                </a:solidFill>
                <a:latin typeface="Courier New" panose="02070309020205020404" pitchFamily="49" charset="0"/>
                <a:cs typeface="Times New Roman" panose="02020603050405020304" pitchFamily="18" charset="0"/>
              </a:rPr>
              <a:t>24  #endif</a:t>
            </a:r>
            <a:endParaRPr lang="en-IN" sz="1600" dirty="0"/>
          </a:p>
        </p:txBody>
      </p:sp>
      <p:sp>
        <p:nvSpPr>
          <p:cNvPr id="5" name="Slide Number Placeholder 4">
            <a:extLst>
              <a:ext uri="{FF2B5EF4-FFF2-40B4-BE49-F238E27FC236}">
                <a16:creationId xmlns:a16="http://schemas.microsoft.com/office/drawing/2014/main" id="{B9AF4CDB-8CDE-E697-902B-E18018A12D37}"/>
              </a:ext>
            </a:extLst>
          </p:cNvPr>
          <p:cNvSpPr>
            <a:spLocks noGrp="1"/>
          </p:cNvSpPr>
          <p:nvPr>
            <p:ph type="sldNum" sz="quarter" idx="10"/>
          </p:nvPr>
        </p:nvSpPr>
        <p:spPr/>
        <p:txBody>
          <a:bodyPr/>
          <a:lstStyle/>
          <a:p>
            <a:fld id="{DFA742BB-3319-43C1-A6B2-A50ABE71EE07}" type="slidenum">
              <a:rPr lang="en-US" altLang="en-US" smtClean="0"/>
              <a:pPr/>
              <a:t>29</a:t>
            </a:fld>
            <a:endParaRPr lang="en-US" altLang="en-US" dirty="0"/>
          </a:p>
        </p:txBody>
      </p:sp>
    </p:spTree>
    <p:extLst>
      <p:ext uri="{BB962C8B-B14F-4D97-AF65-F5344CB8AC3E}">
        <p14:creationId xmlns:p14="http://schemas.microsoft.com/office/powerpoint/2010/main" val="343019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Limitations of Procedural Programming</a:t>
            </a:r>
            <a:endParaRPr lang="en-IN"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Procedural programming has worked well for software developers for many years.</a:t>
            </a:r>
          </a:p>
          <a:p>
            <a:pPr lvl="1">
              <a:lnSpc>
                <a:spcPct val="90000"/>
              </a:lnSpc>
              <a:spcBef>
                <a:spcPts val="300"/>
              </a:spcBef>
            </a:pPr>
            <a:r>
              <a:rPr lang="en-US" altLang="en-US" dirty="0">
                <a:solidFill>
                  <a:srgbClr val="000000"/>
                </a:solidFill>
              </a:rPr>
              <a:t>However, as programs become larger and more complex, the separation </a:t>
            </a:r>
            <a:r>
              <a:rPr lang="en-US" altLang="en-US" spc="-90" dirty="0">
                <a:solidFill>
                  <a:srgbClr val="000000"/>
                </a:solidFill>
              </a:rPr>
              <a:t>of a program’s data from the code that operates on it can lead to problems.</a:t>
            </a:r>
          </a:p>
          <a:p>
            <a:pPr lvl="1">
              <a:lnSpc>
                <a:spcPct val="90000"/>
              </a:lnSpc>
              <a:spcBef>
                <a:spcPts val="300"/>
              </a:spcBef>
            </a:pPr>
            <a:r>
              <a:rPr lang="en-US" altLang="en-US" dirty="0">
                <a:solidFill>
                  <a:srgbClr val="000000"/>
                </a:solidFill>
              </a:rPr>
              <a:t>For example, quite often a program's specifications change, resulting in </a:t>
            </a:r>
            <a:r>
              <a:rPr lang="en-US" altLang="en-US" spc="-50" dirty="0">
                <a:solidFill>
                  <a:srgbClr val="000000"/>
                </a:solidFill>
              </a:rPr>
              <a:t>the need to change the format of the data or the design of a data structure.</a:t>
            </a:r>
          </a:p>
          <a:p>
            <a:pPr lvl="1">
              <a:lnSpc>
                <a:spcPct val="90000"/>
              </a:lnSpc>
              <a:spcBef>
                <a:spcPts val="300"/>
              </a:spcBef>
            </a:pPr>
            <a:r>
              <a:rPr lang="en-US" altLang="en-US" dirty="0">
                <a:solidFill>
                  <a:srgbClr val="000000"/>
                </a:solidFill>
              </a:rPr>
              <a:t>When the structure of the data changes, the code that operates on the data must also be changed to accept the new format.</a:t>
            </a:r>
          </a:p>
          <a:p>
            <a:pPr lvl="1">
              <a:lnSpc>
                <a:spcPct val="90000"/>
              </a:lnSpc>
              <a:spcBef>
                <a:spcPts val="300"/>
              </a:spcBef>
            </a:pPr>
            <a:r>
              <a:rPr lang="en-US" altLang="en-US" dirty="0">
                <a:solidFill>
                  <a:srgbClr val="000000"/>
                </a:solidFill>
              </a:rPr>
              <a:t>Finding all the code that needs changing results in additional work for programmers and an opportunity for bugs to be introduced into the code.</a:t>
            </a:r>
          </a:p>
          <a:p>
            <a:pPr>
              <a:lnSpc>
                <a:spcPct val="90000"/>
              </a:lnSpc>
            </a:pPr>
            <a:r>
              <a:rPr lang="en-US" altLang="en-US" dirty="0">
                <a:solidFill>
                  <a:srgbClr val="000000"/>
                </a:solidFill>
              </a:rPr>
              <a:t>Programs that are based on complex function hierarchies are:</a:t>
            </a:r>
          </a:p>
          <a:p>
            <a:pPr lvl="1">
              <a:lnSpc>
                <a:spcPct val="90000"/>
              </a:lnSpc>
              <a:spcBef>
                <a:spcPts val="300"/>
              </a:spcBef>
            </a:pPr>
            <a:r>
              <a:rPr lang="en-US" altLang="en-US" dirty="0">
                <a:solidFill>
                  <a:srgbClr val="000000"/>
                </a:solidFill>
              </a:rPr>
              <a:t>difficult to understand and maintain</a:t>
            </a:r>
          </a:p>
          <a:p>
            <a:pPr lvl="1">
              <a:lnSpc>
                <a:spcPct val="90000"/>
              </a:lnSpc>
              <a:spcBef>
                <a:spcPts val="300"/>
              </a:spcBef>
            </a:pPr>
            <a:r>
              <a:rPr lang="en-US" altLang="en-US" dirty="0">
                <a:solidFill>
                  <a:srgbClr val="000000"/>
                </a:solidFill>
              </a:rPr>
              <a:t>difficult to modify and extend</a:t>
            </a:r>
          </a:p>
          <a:p>
            <a:pPr lvl="1">
              <a:lnSpc>
                <a:spcPct val="90000"/>
              </a:lnSpc>
              <a:spcBef>
                <a:spcPts val="300"/>
              </a:spcBef>
            </a:pPr>
            <a:r>
              <a:rPr lang="en-US" altLang="en-US" dirty="0">
                <a:solidFill>
                  <a:srgbClr val="000000"/>
                </a:solidFill>
              </a:rPr>
              <a:t>easy to break</a:t>
            </a:r>
          </a:p>
        </p:txBody>
      </p:sp>
      <p:sp>
        <p:nvSpPr>
          <p:cNvPr id="5" name="Slide Number Placeholder 4">
            <a:extLst>
              <a:ext uri="{FF2B5EF4-FFF2-40B4-BE49-F238E27FC236}">
                <a16:creationId xmlns:a16="http://schemas.microsoft.com/office/drawing/2014/main" id="{1A9DA8A5-691C-6042-B4D4-8FD7C526AAFC}"/>
              </a:ext>
            </a:extLst>
          </p:cNvPr>
          <p:cNvSpPr>
            <a:spLocks noGrp="1"/>
          </p:cNvSpPr>
          <p:nvPr>
            <p:ph type="sldNum" sz="quarter" idx="10"/>
          </p:nvPr>
        </p:nvSpPr>
        <p:spPr/>
        <p:txBody>
          <a:bodyPr/>
          <a:lstStyle/>
          <a:p>
            <a:fld id="{DFA742BB-3319-43C1-A6B2-A50ABE71EE07}" type="slidenum">
              <a:rPr lang="en-US" altLang="en-US" smtClean="0"/>
              <a:pPr/>
              <a:t>3</a:t>
            </a:fld>
            <a:endParaRPr lang="en-US" altLang="en-US" dirty="0"/>
          </a:p>
        </p:txBody>
      </p:sp>
    </p:spTree>
    <p:extLst>
      <p:ext uri="{BB962C8B-B14F-4D97-AF65-F5344CB8AC3E}">
        <p14:creationId xmlns:p14="http://schemas.microsoft.com/office/powerpoint/2010/main" val="1678971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en-US" dirty="0"/>
              <a:t>Tradeoffs – Inline vs. Regular Member Functions</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Regular functions – when called, compiler stores return address of call, allocates memory for local variables, etc.</a:t>
            </a:r>
          </a:p>
          <a:p>
            <a:pPr>
              <a:spcBef>
                <a:spcPts val="4600"/>
              </a:spcBef>
            </a:pPr>
            <a:r>
              <a:rPr lang="en-US" altLang="en-US" dirty="0">
                <a:solidFill>
                  <a:srgbClr val="000000"/>
                </a:solidFill>
              </a:rPr>
              <a:t>Code for an inline function is copied into program in place of call – larger executable program, but no function call overhead, hence faster execution</a:t>
            </a:r>
          </a:p>
        </p:txBody>
      </p:sp>
      <p:sp>
        <p:nvSpPr>
          <p:cNvPr id="5" name="Slide Number Placeholder 4">
            <a:extLst>
              <a:ext uri="{FF2B5EF4-FFF2-40B4-BE49-F238E27FC236}">
                <a16:creationId xmlns:a16="http://schemas.microsoft.com/office/drawing/2014/main" id="{D65532C6-BDD7-EE31-AF87-A2F23552CD17}"/>
              </a:ext>
            </a:extLst>
          </p:cNvPr>
          <p:cNvSpPr>
            <a:spLocks noGrp="1"/>
          </p:cNvSpPr>
          <p:nvPr>
            <p:ph type="sldNum" sz="quarter" idx="10"/>
          </p:nvPr>
        </p:nvSpPr>
        <p:spPr/>
        <p:txBody>
          <a:bodyPr/>
          <a:lstStyle/>
          <a:p>
            <a:fld id="{DFA742BB-3319-43C1-A6B2-A50ABE71EE07}" type="slidenum">
              <a:rPr lang="en-US" altLang="en-US" smtClean="0"/>
              <a:pPr/>
              <a:t>30</a:t>
            </a:fld>
            <a:endParaRPr lang="en-US" altLang="en-US" dirty="0"/>
          </a:p>
        </p:txBody>
      </p:sp>
    </p:spTree>
    <p:extLst>
      <p:ext uri="{BB962C8B-B14F-4D97-AF65-F5344CB8AC3E}">
        <p14:creationId xmlns:p14="http://schemas.microsoft.com/office/powerpoint/2010/main" val="342771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Constructors</a:t>
            </a:r>
            <a:endParaRPr lang="en-IN" dirty="0"/>
          </a:p>
        </p:txBody>
      </p:sp>
      <p:sp>
        <p:nvSpPr>
          <p:cNvPr id="3" name="Content Placeholder 2"/>
          <p:cNvSpPr>
            <a:spLocks noGrp="1"/>
          </p:cNvSpPr>
          <p:nvPr>
            <p:ph idx="1"/>
          </p:nvPr>
        </p:nvSpPr>
        <p:spPr/>
        <p:txBody>
          <a:bodyPr/>
          <a:lstStyle/>
          <a:p>
            <a:pPr>
              <a:lnSpc>
                <a:spcPct val="90000"/>
              </a:lnSpc>
            </a:pPr>
            <a:r>
              <a:rPr lang="en-US" altLang="en-US" sz="2800" dirty="0">
                <a:solidFill>
                  <a:srgbClr val="000000"/>
                </a:solidFill>
              </a:rPr>
              <a:t>Member function that is automatically called when an object is created</a:t>
            </a:r>
          </a:p>
          <a:p>
            <a:pPr>
              <a:lnSpc>
                <a:spcPct val="90000"/>
              </a:lnSpc>
              <a:spcBef>
                <a:spcPts val="3700"/>
              </a:spcBef>
            </a:pPr>
            <a:r>
              <a:rPr lang="en-US" altLang="en-US" sz="2800" dirty="0">
                <a:solidFill>
                  <a:srgbClr val="000000"/>
                </a:solidFill>
              </a:rPr>
              <a:t>Purpose is to construct an object</a:t>
            </a:r>
          </a:p>
          <a:p>
            <a:pPr>
              <a:lnSpc>
                <a:spcPct val="90000"/>
              </a:lnSpc>
              <a:spcBef>
                <a:spcPts val="3700"/>
              </a:spcBef>
            </a:pPr>
            <a:r>
              <a:rPr lang="en-US" altLang="en-US" sz="2800" dirty="0">
                <a:solidFill>
                  <a:srgbClr val="000000"/>
                </a:solidFill>
              </a:rPr>
              <a:t>Constructor function name is class name</a:t>
            </a:r>
          </a:p>
          <a:p>
            <a:pPr>
              <a:lnSpc>
                <a:spcPct val="90000"/>
              </a:lnSpc>
              <a:spcBef>
                <a:spcPts val="3700"/>
              </a:spcBef>
            </a:pPr>
            <a:r>
              <a:rPr lang="en-US" altLang="en-US" sz="2800" dirty="0">
                <a:solidFill>
                  <a:srgbClr val="000000"/>
                </a:solidFill>
              </a:rPr>
              <a:t>Has no return type</a:t>
            </a:r>
          </a:p>
        </p:txBody>
      </p:sp>
      <p:sp>
        <p:nvSpPr>
          <p:cNvPr id="5" name="Slide Number Placeholder 4">
            <a:extLst>
              <a:ext uri="{FF2B5EF4-FFF2-40B4-BE49-F238E27FC236}">
                <a16:creationId xmlns:a16="http://schemas.microsoft.com/office/drawing/2014/main" id="{395AE644-4E6B-2606-2414-24F1DD518400}"/>
              </a:ext>
            </a:extLst>
          </p:cNvPr>
          <p:cNvSpPr>
            <a:spLocks noGrp="1"/>
          </p:cNvSpPr>
          <p:nvPr>
            <p:ph type="sldNum" sz="quarter" idx="10"/>
          </p:nvPr>
        </p:nvSpPr>
        <p:spPr/>
        <p:txBody>
          <a:bodyPr/>
          <a:lstStyle/>
          <a:p>
            <a:fld id="{DFA742BB-3319-43C1-A6B2-A50ABE71EE07}" type="slidenum">
              <a:rPr lang="en-US" altLang="en-US" smtClean="0"/>
              <a:pPr/>
              <a:t>31</a:t>
            </a:fld>
            <a:endParaRPr lang="en-US" altLang="en-US" dirty="0"/>
          </a:p>
        </p:txBody>
      </p:sp>
    </p:spTree>
    <p:extLst>
      <p:ext uri="{BB962C8B-B14F-4D97-AF65-F5344CB8AC3E}">
        <p14:creationId xmlns:p14="http://schemas.microsoft.com/office/powerpoint/2010/main" val="2285040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258762"/>
          </a:xfrm>
        </p:spPr>
        <p:txBody>
          <a:bodyPr/>
          <a:lstStyle/>
          <a:p>
            <a:r>
              <a:rPr lang="en-IN" dirty="0"/>
              <a:t> </a:t>
            </a:r>
            <a:r>
              <a:rPr lang="en-IN" baseline="0" dirty="0"/>
              <a:t> </a:t>
            </a:r>
            <a:endParaRPr lang="en-IN" dirty="0"/>
          </a:p>
        </p:txBody>
      </p:sp>
      <p:pic>
        <p:nvPicPr>
          <p:cNvPr id="62466" name="Picture 2" descr="The screenshot shows the contents of the file Rectangle.h (version 3). It shows the implementation file for the rectangle class with a constructor. The class rectangle declares the private and public members: the private members are the width and length. The public members are setWidth and setLength. The public member constant has a constructor. The accessor const after member function getWidth, getLength, and getArea returns the width, length, and area of the 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963" y="0"/>
            <a:ext cx="687007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A9061947-0F28-26D0-4479-775D61308D18}"/>
              </a:ext>
            </a:extLst>
          </p:cNvPr>
          <p:cNvSpPr>
            <a:spLocks noGrp="1"/>
          </p:cNvSpPr>
          <p:nvPr>
            <p:ph type="sldNum" sz="quarter" idx="10"/>
          </p:nvPr>
        </p:nvSpPr>
        <p:spPr/>
        <p:txBody>
          <a:bodyPr/>
          <a:lstStyle/>
          <a:p>
            <a:fld id="{DFA742BB-3319-43C1-A6B2-A50ABE71EE07}" type="slidenum">
              <a:rPr lang="en-US" altLang="en-US" smtClean="0"/>
              <a:pPr/>
              <a:t>32</a:t>
            </a:fld>
            <a:endParaRPr lang="en-US" altLang="en-US" dirty="0"/>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en-US" dirty="0"/>
              <a:t>Contents of </a:t>
            </a:r>
            <a:r>
              <a:rPr lang="en-US" altLang="en-US" dirty="0">
                <a:latin typeface="Courier New" panose="02070309020205020404" pitchFamily="49" charset="0"/>
              </a:rPr>
              <a:t>Rectangle.ccp </a:t>
            </a:r>
            <a:r>
              <a:rPr lang="en-US" altLang="en-US" dirty="0"/>
              <a:t>Version 3</a:t>
            </a:r>
            <a:br>
              <a:rPr lang="en-US" altLang="en-US" dirty="0"/>
            </a:br>
            <a:r>
              <a:rPr lang="en-US" altLang="en-US" sz="1800" dirty="0"/>
              <a:t>(1 of 2)</a:t>
            </a:r>
            <a:endParaRPr lang="en-IN" sz="4400" dirty="0"/>
          </a:p>
        </p:txBody>
      </p:sp>
      <p:sp>
        <p:nvSpPr>
          <p:cNvPr id="4" name="Slide Number Placeholder 3">
            <a:extLst>
              <a:ext uri="{FF2B5EF4-FFF2-40B4-BE49-F238E27FC236}">
                <a16:creationId xmlns:a16="http://schemas.microsoft.com/office/drawing/2014/main" id="{CB247158-1FDF-5CF1-2095-0ACE0C7ED47A}"/>
              </a:ext>
            </a:extLst>
          </p:cNvPr>
          <p:cNvSpPr>
            <a:spLocks noGrp="1"/>
          </p:cNvSpPr>
          <p:nvPr>
            <p:ph type="sldNum" sz="quarter" idx="10"/>
          </p:nvPr>
        </p:nvSpPr>
        <p:spPr/>
        <p:txBody>
          <a:bodyPr/>
          <a:lstStyle/>
          <a:p>
            <a:fld id="{DFA742BB-3319-43C1-A6B2-A50ABE71EE07}" type="slidenum">
              <a:rPr lang="en-US" altLang="en-US" smtClean="0"/>
              <a:pPr/>
              <a:t>33</a:t>
            </a:fld>
            <a:endParaRPr lang="en-US" altLang="en-US" dirty="0"/>
          </a:p>
        </p:txBody>
      </p:sp>
      <p:pic>
        <p:nvPicPr>
          <p:cNvPr id="63490" name="Picture 2" descr="The screenshot shows the contents of the file Rectangle.cpp (version 3). It shows the implementation file for the rectangle class with a constructor. The header file hashtag include &quot;Rectangle.h&quot; is needed for the rectangle class, hashtag include open bracket iostream close bracket is needed for cout, and hashtag include open bracket cstdlib close bracket are needed for the exit function. The constructor initializes the width and length to 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195" y="1143000"/>
            <a:ext cx="1034561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en-US" dirty="0"/>
              <a:t>Contents of </a:t>
            </a:r>
            <a:r>
              <a:rPr lang="en-US" altLang="en-US" dirty="0">
                <a:latin typeface="Courier New" panose="02070309020205020404" pitchFamily="49" charset="0"/>
              </a:rPr>
              <a:t>Rectangle.ccp </a:t>
            </a:r>
            <a:r>
              <a:rPr lang="en-US" altLang="en-US" dirty="0">
                <a:latin typeface="Arial" panose="020B0604020202020204" pitchFamily="34" charset="0"/>
                <a:cs typeface="Arial" panose="020B0604020202020204" pitchFamily="34" charset="0"/>
              </a:rPr>
              <a:t>Version</a:t>
            </a:r>
            <a:r>
              <a:rPr lang="en-US" altLang="en-US" dirty="0"/>
              <a:t> 3</a:t>
            </a:r>
            <a:br>
              <a:rPr lang="en-US" altLang="en-US" dirty="0"/>
            </a:br>
            <a:r>
              <a:rPr lang="en-US" altLang="en-US" sz="1800" dirty="0"/>
              <a:t>(2 of 2)</a:t>
            </a:r>
            <a:endParaRPr lang="en-IN" sz="4400" dirty="0"/>
          </a:p>
        </p:txBody>
      </p:sp>
      <p:sp>
        <p:nvSpPr>
          <p:cNvPr id="5" name="Slide Number Placeholder 4">
            <a:extLst>
              <a:ext uri="{FF2B5EF4-FFF2-40B4-BE49-F238E27FC236}">
                <a16:creationId xmlns:a16="http://schemas.microsoft.com/office/drawing/2014/main" id="{B4AE59AB-330C-9627-A658-D97D8EC3A479}"/>
              </a:ext>
            </a:extLst>
          </p:cNvPr>
          <p:cNvSpPr>
            <a:spLocks noGrp="1"/>
          </p:cNvSpPr>
          <p:nvPr>
            <p:ph type="sldNum" sz="quarter" idx="10"/>
          </p:nvPr>
        </p:nvSpPr>
        <p:spPr/>
        <p:txBody>
          <a:bodyPr/>
          <a:lstStyle/>
          <a:p>
            <a:fld id="{DFA742BB-3319-43C1-A6B2-A50ABE71EE07}" type="slidenum">
              <a:rPr lang="en-US" altLang="en-US" smtClean="0"/>
              <a:pPr/>
              <a:t>34</a:t>
            </a:fld>
            <a:endParaRPr lang="en-US" altLang="en-US" dirty="0"/>
          </a:p>
        </p:txBody>
      </p:sp>
      <p:pic>
        <p:nvPicPr>
          <p:cNvPr id="4" name="Picture 2" descr="The screenshot shows the contents of the file Rectangle.cpp (version 3). It shows the implementation file for the rectangle class with a constructor. The header file hashtag include &quot;Rectangle.h&quot; is needed for the rectangle class, hashtag include open bracket iostream close bracket is needed for cout, and hashtag include open bracket cstdlib close bracket are needed for the exit function. The constructor initializes the width and length to 0.0. The member function setWidth sets the value of the member variable width. The member function setLength sets the value of the member variable leng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877" y="1188720"/>
            <a:ext cx="6176246"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7601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aseline="0" dirty="0"/>
              <a:t> Program Example-2</a:t>
            </a:r>
            <a:endParaRPr lang="en-IN" dirty="0"/>
          </a:p>
        </p:txBody>
      </p:sp>
      <p:sp>
        <p:nvSpPr>
          <p:cNvPr id="4" name="Slide Number Placeholder 3">
            <a:extLst>
              <a:ext uri="{FF2B5EF4-FFF2-40B4-BE49-F238E27FC236}">
                <a16:creationId xmlns:a16="http://schemas.microsoft.com/office/drawing/2014/main" id="{2011D908-F35E-42EA-A702-9F9841A1DF06}"/>
              </a:ext>
            </a:extLst>
          </p:cNvPr>
          <p:cNvSpPr>
            <a:spLocks noGrp="1"/>
          </p:cNvSpPr>
          <p:nvPr>
            <p:ph type="sldNum" sz="quarter" idx="10"/>
          </p:nvPr>
        </p:nvSpPr>
        <p:spPr/>
        <p:txBody>
          <a:bodyPr/>
          <a:lstStyle/>
          <a:p>
            <a:fld id="{DFA742BB-3319-43C1-A6B2-A50ABE71EE07}" type="slidenum">
              <a:rPr lang="en-US" altLang="en-US" smtClean="0"/>
              <a:pPr/>
              <a:t>35</a:t>
            </a:fld>
            <a:endParaRPr lang="en-US" altLang="en-US" dirty="0"/>
          </a:p>
        </p:txBody>
      </p:sp>
      <p:pic>
        <p:nvPicPr>
          <p:cNvPr id="65538" name="Picture 1" descr="The screenshot shows the program that uses the rectangle's class constructor. The header file, &quot;Rectangle.h&quot; is needed for the rectangle class. The main function declares the rectangle box that defines an instance of the rectangle class. The program displays the rectangle's data. The program output displays the width, length, and area as 0."/>
          <p:cNvPicPr>
            <a:picLocks noChangeAspect="1" noChangeArrowheads="1"/>
          </p:cNvPicPr>
          <p:nvPr/>
        </p:nvPicPr>
        <p:blipFill rotWithShape="1">
          <a:blip r:embed="rId2">
            <a:extLst>
              <a:ext uri="{28A0092B-C50C-407E-A947-70E740481C1C}">
                <a14:useLocalDpi xmlns:a14="http://schemas.microsoft.com/office/drawing/2010/main" val="0"/>
              </a:ext>
            </a:extLst>
          </a:blip>
          <a:srcRect t="9160"/>
          <a:stretch/>
        </p:blipFill>
        <p:spPr bwMode="auto">
          <a:xfrm>
            <a:off x="1710820" y="1097280"/>
            <a:ext cx="8770360" cy="576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In-Place Initialization</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If you are using C++11 or later, you can initialize a member variable in its declaration statement, just as you can with a regular variable.</a:t>
            </a:r>
          </a:p>
          <a:p>
            <a:r>
              <a:rPr lang="en-US" altLang="en-US" dirty="0">
                <a:solidFill>
                  <a:srgbClr val="000000"/>
                </a:solidFill>
              </a:rPr>
              <a:t>This is known as in-place initialization. Here is an example:</a:t>
            </a:r>
          </a:p>
        </p:txBody>
      </p:sp>
      <p:sp>
        <p:nvSpPr>
          <p:cNvPr id="6" name="Slide Number Placeholder 5">
            <a:extLst>
              <a:ext uri="{FF2B5EF4-FFF2-40B4-BE49-F238E27FC236}">
                <a16:creationId xmlns:a16="http://schemas.microsoft.com/office/drawing/2014/main" id="{9E15ED1C-0AF4-6316-BE3E-A6A6C5A9CF1B}"/>
              </a:ext>
            </a:extLst>
          </p:cNvPr>
          <p:cNvSpPr>
            <a:spLocks noGrp="1"/>
          </p:cNvSpPr>
          <p:nvPr>
            <p:ph type="sldNum" sz="quarter" idx="10"/>
          </p:nvPr>
        </p:nvSpPr>
        <p:spPr/>
        <p:txBody>
          <a:bodyPr/>
          <a:lstStyle/>
          <a:p>
            <a:fld id="{DFA742BB-3319-43C1-A6B2-A50ABE71EE07}" type="slidenum">
              <a:rPr lang="en-US" altLang="en-US" smtClean="0"/>
              <a:pPr/>
              <a:t>36</a:t>
            </a:fld>
            <a:endParaRPr lang="en-US" altLang="en-US" dirty="0"/>
          </a:p>
        </p:txBody>
      </p:sp>
      <p:sp>
        <p:nvSpPr>
          <p:cNvPr id="4" name="Content Placeholder 3"/>
          <p:cNvSpPr>
            <a:spLocks noGrp="1"/>
          </p:cNvSpPr>
          <p:nvPr>
            <p:ph sz="quarter" idx="4294967295"/>
          </p:nvPr>
        </p:nvSpPr>
        <p:spPr>
          <a:xfrm>
            <a:off x="944880" y="2514600"/>
            <a:ext cx="11247120" cy="4160520"/>
          </a:xfrm>
        </p:spPr>
        <p:txBody>
          <a:bodyPr/>
          <a:lstStyle/>
          <a:p>
            <a:pPr marL="0" indent="0">
              <a:spcBef>
                <a:spcPct val="0"/>
              </a:spcBef>
              <a:buNone/>
            </a:pPr>
            <a:r>
              <a:rPr lang="en-US" altLang="en-US" kern="1200" dirty="0">
                <a:solidFill>
                  <a:srgbClr val="000000"/>
                </a:solidFill>
                <a:latin typeface="Consolas" panose="020B0609020204030204" pitchFamily="49" charset="0"/>
                <a:cs typeface="Arial" panose="020B0604020202020204" pitchFamily="34" charset="0"/>
              </a:rPr>
              <a:t>class Rectangle</a:t>
            </a:r>
          </a:p>
          <a:p>
            <a:pPr marL="0" indent="0">
              <a:spcBef>
                <a:spcPct val="0"/>
              </a:spcBef>
              <a:buNone/>
            </a:pPr>
            <a:r>
              <a:rPr lang="en-US" altLang="en-US" kern="1200" dirty="0">
                <a:solidFill>
                  <a:srgbClr val="000000"/>
                </a:solidFill>
                <a:latin typeface="Consolas" panose="020B0609020204030204" pitchFamily="49" charset="0"/>
                <a:cs typeface="Arial" panose="020B0604020202020204" pitchFamily="34" charset="0"/>
              </a:rPr>
              <a:t>{</a:t>
            </a:r>
          </a:p>
          <a:p>
            <a:pPr marL="0" indent="0">
              <a:spcBef>
                <a:spcPct val="0"/>
              </a:spcBef>
              <a:buNone/>
            </a:pPr>
            <a:r>
              <a:rPr lang="en-US" altLang="en-US" kern="1200" dirty="0">
                <a:solidFill>
                  <a:srgbClr val="000000"/>
                </a:solidFill>
                <a:latin typeface="Consolas" panose="020B0609020204030204" pitchFamily="49" charset="0"/>
                <a:cs typeface="Arial" panose="020B0604020202020204" pitchFamily="34" charset="0"/>
              </a:rPr>
              <a:t>private:</a:t>
            </a:r>
          </a:p>
          <a:p>
            <a:pPr marL="378000" indent="0">
              <a:spcBef>
                <a:spcPct val="0"/>
              </a:spcBef>
              <a:buNone/>
            </a:pPr>
            <a:r>
              <a:rPr lang="en-US" altLang="en-US" kern="1200" dirty="0">
                <a:solidFill>
                  <a:srgbClr val="000000"/>
                </a:solidFill>
                <a:latin typeface="Consolas" panose="020B0609020204030204" pitchFamily="49" charset="0"/>
                <a:cs typeface="Arial" panose="020B0604020202020204" pitchFamily="34" charset="0"/>
              </a:rPr>
              <a:t>double width = 0.0;</a:t>
            </a:r>
          </a:p>
          <a:p>
            <a:pPr marL="378000" indent="0">
              <a:spcBef>
                <a:spcPct val="0"/>
              </a:spcBef>
              <a:buNone/>
            </a:pPr>
            <a:r>
              <a:rPr lang="en-US" altLang="en-US" kern="1200" dirty="0">
                <a:solidFill>
                  <a:srgbClr val="000000"/>
                </a:solidFill>
                <a:latin typeface="Consolas" panose="020B0609020204030204" pitchFamily="49" charset="0"/>
                <a:cs typeface="Arial" panose="020B0604020202020204" pitchFamily="34" charset="0"/>
              </a:rPr>
              <a:t>double length = 0.0;</a:t>
            </a:r>
          </a:p>
          <a:p>
            <a:pPr marL="0" indent="0">
              <a:spcBef>
                <a:spcPct val="0"/>
              </a:spcBef>
              <a:buNone/>
            </a:pPr>
            <a:r>
              <a:rPr lang="en-US" altLang="en-US" kern="1200" dirty="0">
                <a:solidFill>
                  <a:srgbClr val="000000"/>
                </a:solidFill>
                <a:latin typeface="Consolas" panose="020B0609020204030204" pitchFamily="49" charset="0"/>
                <a:cs typeface="Arial" panose="020B0604020202020204" pitchFamily="34" charset="0"/>
              </a:rPr>
              <a:t>public:</a:t>
            </a:r>
          </a:p>
          <a:p>
            <a:pPr marL="190800" indent="0">
              <a:spcBef>
                <a:spcPct val="0"/>
              </a:spcBef>
              <a:buNone/>
            </a:pPr>
            <a:r>
              <a:rPr lang="en-US" altLang="en-US" b="1" i="1" kern="1200" dirty="0">
                <a:solidFill>
                  <a:srgbClr val="000000"/>
                </a:solidFill>
                <a:latin typeface="Arial" panose="020B0604020202020204" pitchFamily="34" charset="0"/>
                <a:cs typeface="Arial" panose="020B0604020202020204" pitchFamily="34" charset="0"/>
              </a:rPr>
              <a:t>Public member functions appear here…</a:t>
            </a:r>
            <a:endParaRPr lang="en-US" altLang="en-US" b="1" kern="1200" dirty="0">
              <a:solidFill>
                <a:srgbClr val="000000"/>
              </a:solidFill>
              <a:latin typeface="Arial" panose="020B0604020202020204" pitchFamily="34" charset="0"/>
              <a:cs typeface="Arial" panose="020B0604020202020204" pitchFamily="34" charset="0"/>
            </a:endParaRPr>
          </a:p>
          <a:p>
            <a:pPr marL="0" indent="0">
              <a:spcBef>
                <a:spcPct val="0"/>
              </a:spcBef>
              <a:buNone/>
            </a:pPr>
            <a:r>
              <a:rPr lang="en-US" altLang="en-US" kern="1200" dirty="0">
                <a:solidFill>
                  <a:srgbClr val="000000"/>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3354451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Default Constructors</a:t>
            </a:r>
            <a:endParaRPr lang="en-IN"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A default constructor is a constructor that takes no arguments.</a:t>
            </a:r>
          </a:p>
          <a:p>
            <a:pPr>
              <a:lnSpc>
                <a:spcPct val="91000"/>
              </a:lnSpc>
              <a:spcBef>
                <a:spcPts val="3100"/>
              </a:spcBef>
            </a:pPr>
            <a:r>
              <a:rPr lang="en-US" altLang="en-US" dirty="0">
                <a:solidFill>
                  <a:srgbClr val="000000"/>
                </a:solidFill>
              </a:rPr>
              <a:t>If programmer write a class with no constructor at all, when the class is compiled, C++ will write a default constructor that does nothing. C++ generated the following constructor:</a:t>
            </a:r>
          </a:p>
          <a:p>
            <a:pPr marL="685800" indent="0">
              <a:spcBef>
                <a:spcPts val="0"/>
              </a:spcBef>
              <a:buNone/>
            </a:pPr>
            <a:r>
              <a:rPr lang="en-US" altLang="en-US" dirty="0">
                <a:solidFill>
                  <a:srgbClr val="000000"/>
                </a:solidFill>
                <a:latin typeface="Courier New" panose="02070309020205020404" pitchFamily="49" charset="0"/>
              </a:rPr>
              <a:t>Rectangle::Rectangle() </a:t>
            </a:r>
          </a:p>
          <a:p>
            <a:pPr marL="685800" indent="0">
              <a:spcBef>
                <a:spcPts val="0"/>
              </a:spcBef>
              <a:buNone/>
            </a:pPr>
            <a:r>
              <a:rPr lang="en-US" altLang="en-US" dirty="0">
                <a:solidFill>
                  <a:srgbClr val="000000"/>
                </a:solidFill>
                <a:latin typeface="Courier New" panose="02070309020205020404" pitchFamily="49" charset="0"/>
              </a:rPr>
              <a:t>{ } </a:t>
            </a:r>
          </a:p>
          <a:p>
            <a:pPr>
              <a:lnSpc>
                <a:spcPct val="91000"/>
              </a:lnSpc>
              <a:spcBef>
                <a:spcPts val="3700"/>
              </a:spcBef>
            </a:pPr>
            <a:r>
              <a:rPr lang="en-US" altLang="en-US" dirty="0">
                <a:solidFill>
                  <a:srgbClr val="000000"/>
                </a:solidFill>
              </a:rPr>
              <a:t>A simple instantiation of a class (with no arguments) calls the default constructor:</a:t>
            </a:r>
          </a:p>
          <a:p>
            <a:pPr lvl="1">
              <a:lnSpc>
                <a:spcPct val="90000"/>
              </a:lnSpc>
              <a:spcBef>
                <a:spcPct val="40000"/>
              </a:spcBef>
              <a:buNone/>
            </a:pPr>
            <a:r>
              <a:rPr lang="en-US" altLang="en-US" sz="2400" dirty="0">
                <a:solidFill>
                  <a:srgbClr val="000000"/>
                </a:solidFill>
              </a:rPr>
              <a:t>	</a:t>
            </a:r>
            <a:r>
              <a:rPr lang="en-US" altLang="en-US" sz="2800" dirty="0">
                <a:solidFill>
                  <a:srgbClr val="000000"/>
                </a:solidFill>
                <a:latin typeface="Courier New" panose="02070309020205020404" pitchFamily="49" charset="0"/>
              </a:rPr>
              <a:t>Rectangle r;</a:t>
            </a:r>
            <a:endParaRPr lang="en-US" altLang="en-US" sz="2400" dirty="0">
              <a:solidFill>
                <a:srgbClr val="000000"/>
              </a:solidFill>
              <a:latin typeface="Courier New" panose="02070309020205020404" pitchFamily="49" charset="0"/>
            </a:endParaRPr>
          </a:p>
        </p:txBody>
      </p:sp>
      <p:sp>
        <p:nvSpPr>
          <p:cNvPr id="5" name="Slide Number Placeholder 4">
            <a:extLst>
              <a:ext uri="{FF2B5EF4-FFF2-40B4-BE49-F238E27FC236}">
                <a16:creationId xmlns:a16="http://schemas.microsoft.com/office/drawing/2014/main" id="{58D17782-04EB-232C-F1C7-289D4AF3DE44}"/>
              </a:ext>
            </a:extLst>
          </p:cNvPr>
          <p:cNvSpPr>
            <a:spLocks noGrp="1"/>
          </p:cNvSpPr>
          <p:nvPr>
            <p:ph type="sldNum" sz="quarter" idx="10"/>
          </p:nvPr>
        </p:nvSpPr>
        <p:spPr/>
        <p:txBody>
          <a:bodyPr/>
          <a:lstStyle/>
          <a:p>
            <a:fld id="{DFA742BB-3319-43C1-A6B2-A50ABE71EE07}" type="slidenum">
              <a:rPr lang="en-US" altLang="en-US" smtClean="0"/>
              <a:pPr/>
              <a:t>37</a:t>
            </a:fld>
            <a:endParaRPr lang="en-US" altLang="en-US" dirty="0"/>
          </a:p>
        </p:txBody>
      </p:sp>
    </p:spTree>
    <p:extLst>
      <p:ext uri="{BB962C8B-B14F-4D97-AF65-F5344CB8AC3E}">
        <p14:creationId xmlns:p14="http://schemas.microsoft.com/office/powerpoint/2010/main" val="2491600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Passing Arguments to Constructors</a:t>
            </a:r>
            <a:r>
              <a:rPr lang="en-US" altLang="en-US" sz="1800" dirty="0"/>
              <a:t> (1 of 2)</a:t>
            </a:r>
            <a:endParaRPr lang="en-IN" sz="1800" dirty="0"/>
          </a:p>
        </p:txBody>
      </p:sp>
      <p:sp>
        <p:nvSpPr>
          <p:cNvPr id="3" name="Content Placeholder 2"/>
          <p:cNvSpPr>
            <a:spLocks noGrp="1"/>
          </p:cNvSpPr>
          <p:nvPr>
            <p:ph idx="1"/>
          </p:nvPr>
        </p:nvSpPr>
        <p:spPr/>
        <p:txBody>
          <a:bodyPr/>
          <a:lstStyle/>
          <a:p>
            <a:pPr>
              <a:lnSpc>
                <a:spcPct val="90000"/>
              </a:lnSpc>
              <a:spcBef>
                <a:spcPct val="40000"/>
              </a:spcBef>
            </a:pPr>
            <a:r>
              <a:rPr lang="en-US" altLang="en-US" sz="2800" dirty="0">
                <a:solidFill>
                  <a:srgbClr val="000000"/>
                </a:solidFill>
              </a:rPr>
              <a:t>A constructor can have parameters and can accept arguments when an object is created. To create a constructor that takes arguments:</a:t>
            </a:r>
          </a:p>
          <a:p>
            <a:pPr lvl="1">
              <a:lnSpc>
                <a:spcPct val="90000"/>
              </a:lnSpc>
              <a:spcBef>
                <a:spcPct val="40000"/>
              </a:spcBef>
            </a:pPr>
            <a:r>
              <a:rPr lang="en-US" altLang="en-US" dirty="0">
                <a:solidFill>
                  <a:srgbClr val="000000"/>
                </a:solidFill>
              </a:rPr>
              <a:t>indicate parameters in prototype:</a:t>
            </a:r>
          </a:p>
          <a:p>
            <a:pPr lvl="1" indent="0">
              <a:lnSpc>
                <a:spcPct val="94000"/>
              </a:lnSpc>
              <a:spcBef>
                <a:spcPts val="2500"/>
              </a:spcBef>
              <a:buNone/>
            </a:pPr>
            <a:r>
              <a:rPr lang="en-US" altLang="en-US" dirty="0">
                <a:solidFill>
                  <a:srgbClr val="000000"/>
                </a:solidFill>
                <a:latin typeface="Courier New" panose="02070309020205020404" pitchFamily="49" charset="0"/>
              </a:rPr>
              <a:t>Rectangle(double, double);</a:t>
            </a:r>
          </a:p>
          <a:p>
            <a:pPr lvl="1">
              <a:lnSpc>
                <a:spcPct val="89000"/>
              </a:lnSpc>
              <a:spcBef>
                <a:spcPts val="3800"/>
              </a:spcBef>
            </a:pPr>
            <a:r>
              <a:rPr lang="en-US" altLang="en-US" dirty="0">
                <a:solidFill>
                  <a:srgbClr val="000000"/>
                </a:solidFill>
              </a:rPr>
              <a:t>Use parameters in the definition:</a:t>
            </a:r>
          </a:p>
          <a:p>
            <a:pPr lvl="1" indent="0">
              <a:lnSpc>
                <a:spcPct val="88000"/>
              </a:lnSpc>
              <a:spcBef>
                <a:spcPts val="2600"/>
              </a:spcBef>
              <a:buNone/>
            </a:pPr>
            <a:r>
              <a:rPr lang="en-US" altLang="en-US" dirty="0">
                <a:solidFill>
                  <a:srgbClr val="000000"/>
                </a:solidFill>
                <a:latin typeface="Courier New" panose="02070309020205020404" pitchFamily="49" charset="0"/>
              </a:rPr>
              <a:t>Rectangle::Rectangle(double w, double len)</a:t>
            </a:r>
            <a:br>
              <a:rPr lang="en-US" altLang="en-US" dirty="0">
                <a:solidFill>
                  <a:srgbClr val="000000"/>
                </a:solidFill>
                <a:latin typeface="Courier New" panose="02070309020205020404" pitchFamily="49" charset="0"/>
              </a:rPr>
            </a:br>
            <a:r>
              <a:rPr lang="en-US" altLang="en-US" dirty="0">
                <a:solidFill>
                  <a:srgbClr val="000000"/>
                </a:solidFill>
                <a:latin typeface="Courier New" panose="02070309020205020404" pitchFamily="49" charset="0"/>
              </a:rPr>
              <a:t>{</a:t>
            </a:r>
            <a:br>
              <a:rPr lang="en-US" altLang="en-US" dirty="0">
                <a:solidFill>
                  <a:srgbClr val="000000"/>
                </a:solidFill>
                <a:latin typeface="Courier New" panose="02070309020205020404" pitchFamily="49" charset="0"/>
              </a:rPr>
            </a:br>
            <a:r>
              <a:rPr lang="en-US" altLang="en-US" dirty="0">
                <a:solidFill>
                  <a:srgbClr val="000000"/>
                </a:solidFill>
                <a:latin typeface="Courier New" panose="02070309020205020404" pitchFamily="49" charset="0"/>
              </a:rPr>
              <a:t>   width = w;</a:t>
            </a:r>
            <a:br>
              <a:rPr lang="en-US" altLang="en-US" dirty="0">
                <a:solidFill>
                  <a:srgbClr val="000000"/>
                </a:solidFill>
                <a:latin typeface="Courier New" panose="02070309020205020404" pitchFamily="49" charset="0"/>
              </a:rPr>
            </a:br>
            <a:r>
              <a:rPr lang="en-US" altLang="en-US" dirty="0">
                <a:solidFill>
                  <a:srgbClr val="000000"/>
                </a:solidFill>
                <a:latin typeface="Courier New" panose="02070309020205020404" pitchFamily="49" charset="0"/>
              </a:rPr>
              <a:t>   length = len;</a:t>
            </a:r>
            <a:br>
              <a:rPr lang="en-US" altLang="en-US" dirty="0">
                <a:solidFill>
                  <a:srgbClr val="000000"/>
                </a:solidFill>
                <a:latin typeface="Courier New" panose="02070309020205020404" pitchFamily="49" charset="0"/>
              </a:rPr>
            </a:br>
            <a:r>
              <a:rPr lang="en-US" altLang="en-US" dirty="0">
                <a:solidFill>
                  <a:srgbClr val="000000"/>
                </a:solidFill>
                <a:latin typeface="Courier New" panose="02070309020205020404" pitchFamily="49" charset="0"/>
              </a:rPr>
              <a:t>}</a:t>
            </a:r>
          </a:p>
        </p:txBody>
      </p:sp>
      <p:sp>
        <p:nvSpPr>
          <p:cNvPr id="5" name="Slide Number Placeholder 4">
            <a:extLst>
              <a:ext uri="{FF2B5EF4-FFF2-40B4-BE49-F238E27FC236}">
                <a16:creationId xmlns:a16="http://schemas.microsoft.com/office/drawing/2014/main" id="{F9DC3B68-CC01-AA28-1C47-2DF20D5E585A}"/>
              </a:ext>
            </a:extLst>
          </p:cNvPr>
          <p:cNvSpPr>
            <a:spLocks noGrp="1"/>
          </p:cNvSpPr>
          <p:nvPr>
            <p:ph type="sldNum" sz="quarter" idx="10"/>
          </p:nvPr>
        </p:nvSpPr>
        <p:spPr/>
        <p:txBody>
          <a:bodyPr/>
          <a:lstStyle/>
          <a:p>
            <a:fld id="{DFA742BB-3319-43C1-A6B2-A50ABE71EE07}" type="slidenum">
              <a:rPr lang="en-US" altLang="en-US" smtClean="0"/>
              <a:pPr/>
              <a:t>38</a:t>
            </a:fld>
            <a:endParaRPr lang="en-US" altLang="en-US" dirty="0"/>
          </a:p>
        </p:txBody>
      </p:sp>
    </p:spTree>
    <p:extLst>
      <p:ext uri="{BB962C8B-B14F-4D97-AF65-F5344CB8AC3E}">
        <p14:creationId xmlns:p14="http://schemas.microsoft.com/office/powerpoint/2010/main" val="546411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Passing Arguments to Constructors</a:t>
            </a:r>
            <a:r>
              <a:rPr lang="en-US" altLang="en-US" sz="1800" dirty="0"/>
              <a:t> (2 of 2)</a:t>
            </a:r>
            <a:endParaRPr lang="en-IN" sz="1800" dirty="0"/>
          </a:p>
        </p:txBody>
      </p:sp>
      <p:sp>
        <p:nvSpPr>
          <p:cNvPr id="3" name="Content Placeholder 2"/>
          <p:cNvSpPr>
            <a:spLocks noGrp="1"/>
          </p:cNvSpPr>
          <p:nvPr>
            <p:ph idx="1"/>
          </p:nvPr>
        </p:nvSpPr>
        <p:spPr/>
        <p:txBody>
          <a:bodyPr/>
          <a:lstStyle/>
          <a:p>
            <a:pPr>
              <a:lnSpc>
                <a:spcPct val="90000"/>
              </a:lnSpc>
              <a:spcBef>
                <a:spcPct val="40000"/>
              </a:spcBef>
            </a:pPr>
            <a:r>
              <a:rPr lang="en-US" altLang="en-US" sz="2800" dirty="0">
                <a:solidFill>
                  <a:srgbClr val="000000"/>
                </a:solidFill>
              </a:rPr>
              <a:t>Constructors may accept arguments in the same way as other functions.</a:t>
            </a:r>
          </a:p>
          <a:p>
            <a:pPr>
              <a:lnSpc>
                <a:spcPct val="90000"/>
              </a:lnSpc>
              <a:spcBef>
                <a:spcPct val="40000"/>
              </a:spcBef>
            </a:pPr>
            <a:r>
              <a:rPr lang="en-US" altLang="en-US" sz="2800" dirty="0">
                <a:solidFill>
                  <a:srgbClr val="000000"/>
                </a:solidFill>
              </a:rPr>
              <a:t>When a class has a constructor that accepts arguments, programmer can pass initialization values to the constructor, at the object creation time of that class.</a:t>
            </a:r>
          </a:p>
          <a:p>
            <a:pPr>
              <a:lnSpc>
                <a:spcPct val="90000"/>
              </a:lnSpc>
              <a:spcBef>
                <a:spcPct val="40000"/>
              </a:spcBef>
            </a:pPr>
            <a:r>
              <a:rPr lang="en-US" altLang="en-US" sz="2800" dirty="0">
                <a:solidFill>
                  <a:srgbClr val="000000"/>
                </a:solidFill>
              </a:rPr>
              <a:t>For example, the following code shows another version of the </a:t>
            </a:r>
            <a:r>
              <a:rPr lang="en-US" altLang="en-US" dirty="0">
                <a:solidFill>
                  <a:srgbClr val="000000"/>
                </a:solidFill>
                <a:latin typeface="Courier New" panose="02070309020205020404" pitchFamily="49" charset="0"/>
              </a:rPr>
              <a:t>Rectangle</a:t>
            </a:r>
            <a:r>
              <a:rPr lang="en-US" altLang="en-US" sz="2800" dirty="0">
                <a:solidFill>
                  <a:srgbClr val="000000"/>
                </a:solidFill>
              </a:rPr>
              <a:t> class constructor. This version of the constructor accepts arguments for the rectangle’s </a:t>
            </a:r>
            <a:r>
              <a:rPr lang="en-US" altLang="en-US" dirty="0">
                <a:solidFill>
                  <a:srgbClr val="000000"/>
                </a:solidFill>
                <a:latin typeface="Courier New" panose="02070309020205020404" pitchFamily="49" charset="0"/>
              </a:rPr>
              <a:t>width</a:t>
            </a:r>
            <a:r>
              <a:rPr lang="en-US" altLang="en-US" sz="2800" dirty="0">
                <a:solidFill>
                  <a:srgbClr val="000000"/>
                </a:solidFill>
              </a:rPr>
              <a:t> and </a:t>
            </a:r>
            <a:r>
              <a:rPr lang="en-US" altLang="en-US" dirty="0">
                <a:solidFill>
                  <a:srgbClr val="000000"/>
                </a:solidFill>
                <a:latin typeface="Courier New" panose="02070309020205020404" pitchFamily="49" charset="0"/>
              </a:rPr>
              <a:t>length</a:t>
            </a:r>
            <a:r>
              <a:rPr lang="en-US" altLang="en-US" sz="2800" dirty="0">
                <a:solidFill>
                  <a:srgbClr val="000000"/>
                </a:solidFill>
              </a:rPr>
              <a:t>. Programmer can pass arguments to the constructor when programmer create an object of </a:t>
            </a:r>
            <a:r>
              <a:rPr lang="en-US" altLang="en-US" dirty="0">
                <a:solidFill>
                  <a:srgbClr val="000000"/>
                </a:solidFill>
                <a:latin typeface="Courier New" panose="02070309020205020404" pitchFamily="49" charset="0"/>
              </a:rPr>
              <a:t>Rectangle</a:t>
            </a:r>
            <a:r>
              <a:rPr lang="en-US" altLang="en-US" sz="2800" dirty="0">
                <a:solidFill>
                  <a:srgbClr val="000000"/>
                </a:solidFill>
              </a:rPr>
              <a:t> class:</a:t>
            </a:r>
          </a:p>
          <a:p>
            <a:pPr marL="1026000" lvl="1">
              <a:lnSpc>
                <a:spcPct val="89000"/>
              </a:lnSpc>
              <a:spcBef>
                <a:spcPts val="2400"/>
              </a:spcBef>
              <a:buNone/>
            </a:pPr>
            <a:r>
              <a:rPr lang="en-US" altLang="en-US" sz="2800" dirty="0">
                <a:solidFill>
                  <a:srgbClr val="000000"/>
                </a:solidFill>
                <a:latin typeface="Courier New" panose="02070309020205020404" pitchFamily="49" charset="0"/>
              </a:rPr>
              <a:t>Rectangle r(10, 5);</a:t>
            </a:r>
          </a:p>
        </p:txBody>
      </p:sp>
      <p:sp>
        <p:nvSpPr>
          <p:cNvPr id="5" name="Slide Number Placeholder 4">
            <a:extLst>
              <a:ext uri="{FF2B5EF4-FFF2-40B4-BE49-F238E27FC236}">
                <a16:creationId xmlns:a16="http://schemas.microsoft.com/office/drawing/2014/main" id="{7D6950BD-1755-7E54-D059-3AD670209014}"/>
              </a:ext>
            </a:extLst>
          </p:cNvPr>
          <p:cNvSpPr>
            <a:spLocks noGrp="1"/>
          </p:cNvSpPr>
          <p:nvPr>
            <p:ph type="sldNum" sz="quarter" idx="10"/>
          </p:nvPr>
        </p:nvSpPr>
        <p:spPr/>
        <p:txBody>
          <a:bodyPr/>
          <a:lstStyle/>
          <a:p>
            <a:fld id="{DFA742BB-3319-43C1-A6B2-A50ABE71EE07}" type="slidenum">
              <a:rPr lang="en-US" altLang="en-US" smtClean="0"/>
              <a:pPr/>
              <a:t>39</a:t>
            </a:fld>
            <a:endParaRPr lang="en-US" altLang="en-US" dirty="0"/>
          </a:p>
        </p:txBody>
      </p:sp>
    </p:spTree>
    <p:extLst>
      <p:ext uri="{BB962C8B-B14F-4D97-AF65-F5344CB8AC3E}">
        <p14:creationId xmlns:p14="http://schemas.microsoft.com/office/powerpoint/2010/main" val="3827396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en-US" dirty="0"/>
              <a:t>Object-Oriented Programming Terminology (1 of 2)</a:t>
            </a:r>
            <a:endParaRPr lang="en-IN" dirty="0"/>
          </a:p>
        </p:txBody>
      </p:sp>
      <p:sp>
        <p:nvSpPr>
          <p:cNvPr id="3" name="Content Placeholder 2"/>
          <p:cNvSpPr>
            <a:spLocks noGrp="1"/>
          </p:cNvSpPr>
          <p:nvPr>
            <p:ph idx="1"/>
          </p:nvPr>
        </p:nvSpPr>
        <p:spPr/>
        <p:txBody>
          <a:bodyPr/>
          <a:lstStyle/>
          <a:p>
            <a:pPr>
              <a:spcBef>
                <a:spcPct val="60000"/>
              </a:spcBef>
            </a:pPr>
            <a:r>
              <a:rPr lang="en-US" altLang="en-US" b="1" dirty="0">
                <a:solidFill>
                  <a:srgbClr val="000000"/>
                </a:solidFill>
              </a:rPr>
              <a:t>class</a:t>
            </a:r>
            <a:r>
              <a:rPr lang="en-US" altLang="en-US" dirty="0">
                <a:solidFill>
                  <a:srgbClr val="000000"/>
                </a:solidFill>
              </a:rPr>
              <a:t>: like a </a:t>
            </a:r>
            <a:r>
              <a:rPr lang="en-US" altLang="en-US" dirty="0">
                <a:solidFill>
                  <a:srgbClr val="000000"/>
                </a:solidFill>
                <a:latin typeface="Courier New" panose="02070309020205020404" pitchFamily="49" charset="0"/>
              </a:rPr>
              <a:t>struct</a:t>
            </a:r>
            <a:r>
              <a:rPr lang="en-US" altLang="en-US" dirty="0">
                <a:solidFill>
                  <a:srgbClr val="000000"/>
                </a:solidFill>
              </a:rPr>
              <a:t> (allows bundling of related variables), but variables and functions in the class can have different properties than in a </a:t>
            </a:r>
            <a:r>
              <a:rPr lang="en-US" altLang="en-US" dirty="0">
                <a:solidFill>
                  <a:srgbClr val="000000"/>
                </a:solidFill>
                <a:latin typeface="Courier New" panose="02070309020205020404" pitchFamily="49" charset="0"/>
              </a:rPr>
              <a:t>struct</a:t>
            </a:r>
            <a:endParaRPr lang="en-US" altLang="en-US" dirty="0">
              <a:solidFill>
                <a:srgbClr val="000000"/>
              </a:solidFill>
            </a:endParaRPr>
          </a:p>
          <a:p>
            <a:pPr>
              <a:spcBef>
                <a:spcPct val="60000"/>
              </a:spcBef>
            </a:pPr>
            <a:r>
              <a:rPr lang="en-US" altLang="en-US" b="1" dirty="0">
                <a:solidFill>
                  <a:srgbClr val="000000"/>
                </a:solidFill>
              </a:rPr>
              <a:t>object</a:t>
            </a:r>
            <a:r>
              <a:rPr lang="en-US" altLang="en-US" dirty="0">
                <a:solidFill>
                  <a:srgbClr val="000000"/>
                </a:solidFill>
              </a:rPr>
              <a:t>: an instance of a </a:t>
            </a:r>
            <a:r>
              <a:rPr lang="en-US" altLang="en-US" dirty="0">
                <a:solidFill>
                  <a:srgbClr val="000000"/>
                </a:solidFill>
                <a:latin typeface="Courier New" panose="02070309020205020404" pitchFamily="49" charset="0"/>
              </a:rPr>
              <a:t>class</a:t>
            </a:r>
            <a:r>
              <a:rPr lang="en-US" altLang="en-US" dirty="0">
                <a:solidFill>
                  <a:srgbClr val="000000"/>
                </a:solidFill>
              </a:rPr>
              <a:t>, in the same way that a variable can be an instance of a </a:t>
            </a:r>
            <a:r>
              <a:rPr lang="en-US" altLang="en-US" dirty="0">
                <a:solidFill>
                  <a:srgbClr val="000000"/>
                </a:solidFill>
                <a:latin typeface="Courier New" panose="02070309020205020404" pitchFamily="49" charset="0"/>
              </a:rPr>
              <a:t>struct</a:t>
            </a:r>
          </a:p>
          <a:p>
            <a:r>
              <a:rPr lang="en-US" altLang="en-US" dirty="0">
                <a:solidFill>
                  <a:srgbClr val="000000"/>
                </a:solidFill>
              </a:rPr>
              <a:t>An </a:t>
            </a:r>
            <a:r>
              <a:rPr lang="en-US" altLang="en-US" b="1" dirty="0">
                <a:solidFill>
                  <a:srgbClr val="000000"/>
                </a:solidFill>
              </a:rPr>
              <a:t>object</a:t>
            </a:r>
            <a:r>
              <a:rPr lang="en-US" altLang="en-US" dirty="0">
                <a:solidFill>
                  <a:srgbClr val="000000"/>
                </a:solidFill>
              </a:rPr>
              <a:t> is a software entity that contains both data and procedures. The data contained in an object are known as the object’s </a:t>
            </a:r>
            <a:r>
              <a:rPr lang="en-US" altLang="en-US" b="1" dirty="0">
                <a:solidFill>
                  <a:srgbClr val="000000"/>
                </a:solidFill>
              </a:rPr>
              <a:t>attributes</a:t>
            </a:r>
            <a:r>
              <a:rPr lang="en-US" altLang="en-US" dirty="0">
                <a:solidFill>
                  <a:srgbClr val="000000"/>
                </a:solidFill>
              </a:rPr>
              <a:t>. The procedures an object performs are called </a:t>
            </a:r>
            <a:r>
              <a:rPr lang="en-US" altLang="en-US" b="1" dirty="0">
                <a:solidFill>
                  <a:srgbClr val="000000"/>
                </a:solidFill>
              </a:rPr>
              <a:t>member functions</a:t>
            </a:r>
          </a:p>
          <a:p>
            <a:r>
              <a:rPr lang="en-US" altLang="en-US" dirty="0">
                <a:solidFill>
                  <a:srgbClr val="000000"/>
                </a:solidFill>
              </a:rPr>
              <a:t> The </a:t>
            </a:r>
            <a:r>
              <a:rPr lang="en-US" altLang="en-US" b="1" dirty="0">
                <a:solidFill>
                  <a:srgbClr val="000000"/>
                </a:solidFill>
              </a:rPr>
              <a:t>object</a:t>
            </a:r>
            <a:r>
              <a:rPr lang="en-US" altLang="en-US" dirty="0">
                <a:solidFill>
                  <a:srgbClr val="000000"/>
                </a:solidFill>
              </a:rPr>
              <a:t> is, conceptually, a self-contained unit consisting of attributes (data) and procedures (functions).</a:t>
            </a:r>
          </a:p>
        </p:txBody>
      </p:sp>
      <p:sp>
        <p:nvSpPr>
          <p:cNvPr id="5" name="Slide Number Placeholder 4">
            <a:extLst>
              <a:ext uri="{FF2B5EF4-FFF2-40B4-BE49-F238E27FC236}">
                <a16:creationId xmlns:a16="http://schemas.microsoft.com/office/drawing/2014/main" id="{2A836639-A389-2967-25B9-5A2D9D9C1308}"/>
              </a:ext>
            </a:extLst>
          </p:cNvPr>
          <p:cNvSpPr>
            <a:spLocks noGrp="1"/>
          </p:cNvSpPr>
          <p:nvPr>
            <p:ph type="sldNum" sz="quarter" idx="10"/>
          </p:nvPr>
        </p:nvSpPr>
        <p:spPr/>
        <p:txBody>
          <a:bodyPr/>
          <a:lstStyle/>
          <a:p>
            <a:fld id="{DFA742BB-3319-43C1-A6B2-A50ABE71EE07}" type="slidenum">
              <a:rPr lang="en-US" altLang="en-US" smtClean="0"/>
              <a:pPr/>
              <a:t>4</a:t>
            </a:fld>
            <a:endParaRPr lang="en-US" altLang="en-US" dirty="0"/>
          </a:p>
        </p:txBody>
      </p:sp>
    </p:spTree>
    <p:extLst>
      <p:ext uri="{BB962C8B-B14F-4D97-AF65-F5344CB8AC3E}">
        <p14:creationId xmlns:p14="http://schemas.microsoft.com/office/powerpoint/2010/main" val="638056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t>Using Default Arguments with Constructors</a:t>
            </a:r>
            <a:endParaRPr lang="en-IN" sz="4400" dirty="0"/>
          </a:p>
        </p:txBody>
      </p:sp>
      <p:sp>
        <p:nvSpPr>
          <p:cNvPr id="3" name="Content Placeholder 2"/>
          <p:cNvSpPr>
            <a:spLocks noGrp="1"/>
          </p:cNvSpPr>
          <p:nvPr>
            <p:ph idx="1"/>
          </p:nvPr>
        </p:nvSpPr>
        <p:spPr/>
        <p:txBody>
          <a:bodyPr/>
          <a:lstStyle/>
          <a:p>
            <a:r>
              <a:rPr lang="en-US" altLang="en-US" dirty="0">
                <a:solidFill>
                  <a:srgbClr val="000000"/>
                </a:solidFill>
              </a:rPr>
              <a:t>Like other functions, constructors may have default arguments.</a:t>
            </a:r>
          </a:p>
          <a:p>
            <a:r>
              <a:rPr lang="en-US" altLang="en-US" dirty="0">
                <a:solidFill>
                  <a:srgbClr val="000000"/>
                </a:solidFill>
              </a:rPr>
              <a:t>Default arguments are passed to parameters automatically if no argument is provided in the function call.</a:t>
            </a:r>
          </a:p>
          <a:p>
            <a:r>
              <a:rPr lang="en-US" altLang="en-US" dirty="0">
                <a:solidFill>
                  <a:srgbClr val="000000"/>
                </a:solidFill>
              </a:rPr>
              <a:t>The default value is listed in the parameter list of the function’s declaration or the function header. For Example, consider the following constructor of the </a:t>
            </a:r>
            <a:r>
              <a:rPr lang="en-US" altLang="en-US" dirty="0">
                <a:solidFill>
                  <a:srgbClr val="000000"/>
                </a:solidFill>
                <a:latin typeface="Courier New" panose="02070309020205020404" pitchFamily="49" charset="0"/>
                <a:cs typeface="Courier New" panose="02070309020205020404" pitchFamily="49" charset="0"/>
              </a:rPr>
              <a:t>Sale</a:t>
            </a:r>
            <a:r>
              <a:rPr lang="en-US" altLang="en-US" dirty="0">
                <a:solidFill>
                  <a:srgbClr val="000000"/>
                </a:solidFill>
              </a:rPr>
              <a:t> class </a:t>
            </a:r>
          </a:p>
          <a:p>
            <a:pPr marL="914400" indent="0">
              <a:buNone/>
            </a:pPr>
            <a:r>
              <a:rPr lang="en-US" altLang="en-US" dirty="0">
                <a:solidFill>
                  <a:srgbClr val="000000"/>
                </a:solidFill>
                <a:latin typeface="Courier New" panose="02070309020205020404" pitchFamily="49" charset="0"/>
                <a:cs typeface="Courier New" panose="02070309020205020404" pitchFamily="49" charset="0"/>
              </a:rPr>
              <a:t>Sale(double cost, double </a:t>
            </a:r>
            <a:r>
              <a:rPr lang="en-US" altLang="en-US" dirty="0">
                <a:solidFill>
                  <a:srgbClr val="000000"/>
                </a:solidFill>
                <a:highlight>
                  <a:srgbClr val="FFFF00"/>
                </a:highlight>
                <a:latin typeface="Courier New" panose="02070309020205020404" pitchFamily="49" charset="0"/>
                <a:cs typeface="Courier New" panose="02070309020205020404" pitchFamily="49" charset="0"/>
              </a:rPr>
              <a:t>rate = 0.05</a:t>
            </a:r>
            <a:r>
              <a:rPr lang="en-US" altLang="en-US" dirty="0">
                <a:solidFill>
                  <a:srgbClr val="000000"/>
                </a:solidFill>
                <a:latin typeface="Courier New" panose="02070309020205020404" pitchFamily="49" charset="0"/>
                <a:cs typeface="Courier New" panose="02070309020205020404" pitchFamily="49" charset="0"/>
              </a:rPr>
              <a:t>) </a:t>
            </a:r>
          </a:p>
          <a:p>
            <a:pPr marL="91440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itemCost</a:t>
            </a:r>
            <a:r>
              <a:rPr lang="en-US" altLang="en-US" dirty="0">
                <a:solidFill>
                  <a:srgbClr val="000000"/>
                </a:solidFill>
                <a:latin typeface="Courier New" panose="02070309020205020404" pitchFamily="49" charset="0"/>
                <a:cs typeface="Courier New" panose="02070309020205020404" pitchFamily="49" charset="0"/>
              </a:rPr>
              <a:t> = cost; </a:t>
            </a:r>
          </a:p>
          <a:p>
            <a:pPr marL="91440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taxRate</a:t>
            </a:r>
            <a:r>
              <a:rPr lang="en-US" altLang="en-US" dirty="0">
                <a:solidFill>
                  <a:srgbClr val="000000"/>
                </a:solidFill>
                <a:latin typeface="Courier New" panose="02070309020205020404" pitchFamily="49" charset="0"/>
                <a:cs typeface="Courier New" panose="02070309020205020404" pitchFamily="49" charset="0"/>
              </a:rPr>
              <a:t> = rate; } </a:t>
            </a:r>
          </a:p>
          <a:p>
            <a:r>
              <a:rPr lang="en-US" altLang="en-US" dirty="0">
                <a:solidFill>
                  <a:srgbClr val="000000"/>
                </a:solidFill>
              </a:rPr>
              <a:t>If an object of this </a:t>
            </a:r>
            <a:r>
              <a:rPr lang="en-US" altLang="en-US" dirty="0">
                <a:solidFill>
                  <a:srgbClr val="000000"/>
                </a:solidFill>
                <a:latin typeface="Courier New" panose="02070309020205020404" pitchFamily="49" charset="0"/>
                <a:cs typeface="Courier New" panose="02070309020205020404" pitchFamily="49" charset="0"/>
              </a:rPr>
              <a:t>Sale</a:t>
            </a:r>
            <a:r>
              <a:rPr lang="en-US" altLang="en-US" dirty="0">
                <a:solidFill>
                  <a:srgbClr val="000000"/>
                </a:solidFill>
              </a:rPr>
              <a:t> class is defined with only one argument (for the </a:t>
            </a:r>
            <a:r>
              <a:rPr lang="en-US" altLang="en-US" dirty="0">
                <a:solidFill>
                  <a:srgbClr val="000000"/>
                </a:solidFill>
                <a:latin typeface="Courier New" panose="02070309020205020404" pitchFamily="49" charset="0"/>
                <a:cs typeface="Courier New" panose="02070309020205020404" pitchFamily="49" charset="0"/>
              </a:rPr>
              <a:t>cost</a:t>
            </a:r>
            <a:r>
              <a:rPr lang="en-US" altLang="en-US" dirty="0">
                <a:solidFill>
                  <a:srgbClr val="000000"/>
                </a:solidFill>
              </a:rPr>
              <a:t> parameter) passed to the constructor, the default argument 0.05 will be provided for the </a:t>
            </a:r>
            <a:r>
              <a:rPr lang="en-US" altLang="en-US" dirty="0">
                <a:solidFill>
                  <a:srgbClr val="000000"/>
                </a:solidFill>
                <a:latin typeface="Courier New" panose="02070309020205020404" pitchFamily="49" charset="0"/>
                <a:cs typeface="Courier New" panose="02070309020205020404" pitchFamily="49" charset="0"/>
              </a:rPr>
              <a:t>rate</a:t>
            </a:r>
            <a:r>
              <a:rPr lang="en-US" altLang="en-US" dirty="0">
                <a:solidFill>
                  <a:srgbClr val="000000"/>
                </a:solidFill>
              </a:rPr>
              <a:t> parameter.</a:t>
            </a:r>
          </a:p>
        </p:txBody>
      </p:sp>
      <p:sp>
        <p:nvSpPr>
          <p:cNvPr id="5" name="Slide Number Placeholder 4">
            <a:extLst>
              <a:ext uri="{FF2B5EF4-FFF2-40B4-BE49-F238E27FC236}">
                <a16:creationId xmlns:a16="http://schemas.microsoft.com/office/drawing/2014/main" id="{84DA11F5-353F-9BE0-0C6D-F3D29FDDD95D}"/>
              </a:ext>
            </a:extLst>
          </p:cNvPr>
          <p:cNvSpPr>
            <a:spLocks noGrp="1"/>
          </p:cNvSpPr>
          <p:nvPr>
            <p:ph type="sldNum" sz="quarter" idx="10"/>
          </p:nvPr>
        </p:nvSpPr>
        <p:spPr/>
        <p:txBody>
          <a:bodyPr/>
          <a:lstStyle/>
          <a:p>
            <a:fld id="{DFA742BB-3319-43C1-A6B2-A50ABE71EE07}" type="slidenum">
              <a:rPr lang="en-US" altLang="en-US" smtClean="0"/>
              <a:pPr/>
              <a:t>40</a:t>
            </a:fld>
            <a:endParaRPr lang="en-US" altLang="en-US" dirty="0"/>
          </a:p>
        </p:txBody>
      </p:sp>
    </p:spTree>
    <p:extLst>
      <p:ext uri="{BB962C8B-B14F-4D97-AF65-F5344CB8AC3E}">
        <p14:creationId xmlns:p14="http://schemas.microsoft.com/office/powerpoint/2010/main" val="3669349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More About Default Constructors</a:t>
            </a:r>
            <a:endParaRPr lang="en-IN" dirty="0"/>
          </a:p>
        </p:txBody>
      </p:sp>
      <p:sp>
        <p:nvSpPr>
          <p:cNvPr id="3" name="Content Placeholder 2"/>
          <p:cNvSpPr>
            <a:spLocks noGrp="1"/>
          </p:cNvSpPr>
          <p:nvPr>
            <p:ph idx="1"/>
          </p:nvPr>
        </p:nvSpPr>
        <p:spPr/>
        <p:txBody>
          <a:bodyPr/>
          <a:lstStyle/>
          <a:p>
            <a:pPr>
              <a:lnSpc>
                <a:spcPct val="90000"/>
              </a:lnSpc>
            </a:pPr>
            <a:r>
              <a:rPr lang="en-US" altLang="en-US" sz="2800" dirty="0">
                <a:solidFill>
                  <a:srgbClr val="000000"/>
                </a:solidFill>
              </a:rPr>
              <a:t>If a constructor has default arguments for all its parameters, it can be called with no explicit arguments. It then becomes the default constructor. For example, suppose a constructor for the </a:t>
            </a:r>
            <a:r>
              <a:rPr lang="en-US" altLang="en-US" dirty="0">
                <a:solidFill>
                  <a:srgbClr val="000000"/>
                </a:solidFill>
                <a:latin typeface="Courier New" panose="02070309020205020404" pitchFamily="49" charset="0"/>
              </a:rPr>
              <a:t>Sale</a:t>
            </a:r>
            <a:r>
              <a:rPr lang="en-US" altLang="en-US" sz="2800" dirty="0">
                <a:solidFill>
                  <a:srgbClr val="000000"/>
                </a:solidFill>
              </a:rPr>
              <a:t> class had been written as the following:</a:t>
            </a:r>
          </a:p>
          <a:p>
            <a:pPr marL="914400" indent="0">
              <a:lnSpc>
                <a:spcPct val="90000"/>
              </a:lnSpc>
              <a:spcBef>
                <a:spcPts val="0"/>
              </a:spcBef>
              <a:buNone/>
            </a:pPr>
            <a:r>
              <a:rPr lang="en-US" altLang="en-US" dirty="0">
                <a:solidFill>
                  <a:srgbClr val="000000"/>
                </a:solidFill>
                <a:latin typeface="Courier New" panose="02070309020205020404" pitchFamily="49" charset="0"/>
              </a:rPr>
              <a:t>Sale(double </a:t>
            </a:r>
            <a:r>
              <a:rPr lang="en-US" altLang="en-US" dirty="0">
                <a:solidFill>
                  <a:srgbClr val="000000"/>
                </a:solidFill>
                <a:highlight>
                  <a:srgbClr val="FFFF00"/>
                </a:highlight>
                <a:latin typeface="Courier New" panose="02070309020205020404" pitchFamily="49" charset="0"/>
              </a:rPr>
              <a:t>cost = 0.0</a:t>
            </a:r>
            <a:r>
              <a:rPr lang="en-US" altLang="en-US" dirty="0">
                <a:solidFill>
                  <a:srgbClr val="000000"/>
                </a:solidFill>
                <a:latin typeface="Courier New" panose="02070309020205020404" pitchFamily="49" charset="0"/>
              </a:rPr>
              <a:t>, double </a:t>
            </a:r>
            <a:r>
              <a:rPr lang="en-US" altLang="en-US" dirty="0">
                <a:solidFill>
                  <a:srgbClr val="000000"/>
                </a:solidFill>
                <a:highlight>
                  <a:srgbClr val="FFFF00"/>
                </a:highlight>
                <a:latin typeface="Courier New" panose="02070309020205020404" pitchFamily="49" charset="0"/>
              </a:rPr>
              <a:t>rate = 0.05</a:t>
            </a:r>
            <a:r>
              <a:rPr lang="en-US" altLang="en-US" dirty="0">
                <a:solidFill>
                  <a:srgbClr val="000000"/>
                </a:solidFill>
                <a:latin typeface="Courier New" panose="02070309020205020404" pitchFamily="49" charset="0"/>
              </a:rPr>
              <a:t>) </a:t>
            </a:r>
          </a:p>
          <a:p>
            <a:pPr marL="914400" indent="0">
              <a:lnSpc>
                <a:spcPct val="90000"/>
              </a:lnSpc>
              <a:spcBef>
                <a:spcPts val="0"/>
              </a:spcBef>
              <a:buNone/>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itemCost</a:t>
            </a:r>
            <a:r>
              <a:rPr lang="en-US" altLang="en-US" dirty="0">
                <a:solidFill>
                  <a:srgbClr val="000000"/>
                </a:solidFill>
                <a:latin typeface="Courier New" panose="02070309020205020404" pitchFamily="49" charset="0"/>
              </a:rPr>
              <a:t> = cost; </a:t>
            </a:r>
          </a:p>
          <a:p>
            <a:pPr marL="914400" indent="0">
              <a:lnSpc>
                <a:spcPct val="90000"/>
              </a:lnSpc>
              <a:spcBef>
                <a:spcPts val="0"/>
              </a:spcBef>
              <a:buNone/>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taxRate</a:t>
            </a:r>
            <a:r>
              <a:rPr lang="en-US" altLang="en-US" dirty="0">
                <a:solidFill>
                  <a:srgbClr val="000000"/>
                </a:solidFill>
                <a:latin typeface="Courier New" panose="02070309020205020404" pitchFamily="49" charset="0"/>
              </a:rPr>
              <a:t> = rate; } </a:t>
            </a:r>
          </a:p>
          <a:p>
            <a:pPr>
              <a:spcBef>
                <a:spcPts val="0"/>
              </a:spcBef>
            </a:pPr>
            <a:r>
              <a:rPr lang="en-US" altLang="en-US" sz="2800" dirty="0">
                <a:solidFill>
                  <a:srgbClr val="000000"/>
                </a:solidFill>
              </a:rPr>
              <a:t>This constructor has default arguments for each of its parameters. As a result, the constructor can be called with no arguments, as shown here:</a:t>
            </a:r>
          </a:p>
          <a:p>
            <a:pPr marL="914400" indent="0">
              <a:spcBef>
                <a:spcPts val="0"/>
              </a:spcBef>
              <a:buNone/>
            </a:pPr>
            <a:r>
              <a:rPr lang="en-US" altLang="en-US" dirty="0">
                <a:solidFill>
                  <a:srgbClr val="000000"/>
                </a:solidFill>
                <a:latin typeface="Courier New" panose="02070309020205020404" pitchFamily="49" charset="0"/>
              </a:rPr>
              <a:t>Sale</a:t>
            </a:r>
            <a:r>
              <a:rPr lang="en-US" altLang="en-US" sz="2800" dirty="0">
                <a:solidFill>
                  <a:srgbClr val="000000"/>
                </a:solidFill>
                <a:latin typeface="Courier New" panose="02070309020205020404" pitchFamily="49" charset="0"/>
              </a:rPr>
              <a:t> </a:t>
            </a:r>
            <a:r>
              <a:rPr lang="en-US" altLang="en-US" sz="2800" dirty="0" err="1">
                <a:solidFill>
                  <a:srgbClr val="000000"/>
                </a:solidFill>
                <a:latin typeface="Courier New" panose="02070309020205020404" pitchFamily="49" charset="0"/>
              </a:rPr>
              <a:t>itemSale</a:t>
            </a:r>
            <a:r>
              <a:rPr lang="en-US" altLang="en-US" sz="2800" dirty="0">
                <a:solidFill>
                  <a:srgbClr val="000000"/>
                </a:solidFill>
                <a:latin typeface="Courier New" panose="02070309020205020404" pitchFamily="49" charset="0"/>
              </a:rPr>
              <a:t>;</a:t>
            </a:r>
          </a:p>
          <a:p>
            <a:pPr>
              <a:spcBef>
                <a:spcPts val="0"/>
              </a:spcBef>
            </a:pPr>
            <a:r>
              <a:rPr lang="en-US" altLang="en-US" dirty="0">
                <a:solidFill>
                  <a:srgbClr val="000000"/>
                </a:solidFill>
              </a:rPr>
              <a:t>Because this constructor can be called with no arguments, it is the default constructor.</a:t>
            </a:r>
          </a:p>
        </p:txBody>
      </p:sp>
      <p:sp>
        <p:nvSpPr>
          <p:cNvPr id="5" name="Slide Number Placeholder 4">
            <a:extLst>
              <a:ext uri="{FF2B5EF4-FFF2-40B4-BE49-F238E27FC236}">
                <a16:creationId xmlns:a16="http://schemas.microsoft.com/office/drawing/2014/main" id="{2CD6C918-F3D3-0120-AD58-1E1F3BD65E71}"/>
              </a:ext>
            </a:extLst>
          </p:cNvPr>
          <p:cNvSpPr>
            <a:spLocks noGrp="1"/>
          </p:cNvSpPr>
          <p:nvPr>
            <p:ph type="sldNum" sz="quarter" idx="10"/>
          </p:nvPr>
        </p:nvSpPr>
        <p:spPr/>
        <p:txBody>
          <a:bodyPr/>
          <a:lstStyle/>
          <a:p>
            <a:fld id="{DFA742BB-3319-43C1-A6B2-A50ABE71EE07}" type="slidenum">
              <a:rPr lang="en-US" altLang="en-US" smtClean="0"/>
              <a:pPr/>
              <a:t>41</a:t>
            </a:fld>
            <a:endParaRPr lang="en-US" altLang="en-US" dirty="0"/>
          </a:p>
        </p:txBody>
      </p:sp>
    </p:spTree>
    <p:extLst>
      <p:ext uri="{BB962C8B-B14F-4D97-AF65-F5344CB8AC3E}">
        <p14:creationId xmlns:p14="http://schemas.microsoft.com/office/powerpoint/2010/main" val="3728886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Classes with No Default Constructor</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When all of a class's constructors require arguments, then the class has NO default constructor.</a:t>
            </a:r>
          </a:p>
          <a:p>
            <a:pPr>
              <a:spcBef>
                <a:spcPts val="4600"/>
              </a:spcBef>
            </a:pPr>
            <a:r>
              <a:rPr lang="en-US" altLang="en-US" dirty="0">
                <a:solidFill>
                  <a:srgbClr val="000000"/>
                </a:solidFill>
              </a:rPr>
              <a:t>When this is the case, programmer must pass the required arguments to the constructor when creating an object. Otherwise, a compiler error will result.</a:t>
            </a:r>
          </a:p>
        </p:txBody>
      </p:sp>
      <p:sp>
        <p:nvSpPr>
          <p:cNvPr id="5" name="Slide Number Placeholder 4">
            <a:extLst>
              <a:ext uri="{FF2B5EF4-FFF2-40B4-BE49-F238E27FC236}">
                <a16:creationId xmlns:a16="http://schemas.microsoft.com/office/drawing/2014/main" id="{84DA11F5-353F-9BE0-0C6D-F3D29FDDD95D}"/>
              </a:ext>
            </a:extLst>
          </p:cNvPr>
          <p:cNvSpPr>
            <a:spLocks noGrp="1"/>
          </p:cNvSpPr>
          <p:nvPr>
            <p:ph type="sldNum" sz="quarter" idx="10"/>
          </p:nvPr>
        </p:nvSpPr>
        <p:spPr/>
        <p:txBody>
          <a:bodyPr/>
          <a:lstStyle/>
          <a:p>
            <a:fld id="{DFA742BB-3319-43C1-A6B2-A50ABE71EE07}" type="slidenum">
              <a:rPr lang="en-US" altLang="en-US" smtClean="0"/>
              <a:pPr/>
              <a:t>42</a:t>
            </a:fld>
            <a:endParaRPr lang="en-US" altLang="en-US" dirty="0"/>
          </a:p>
        </p:txBody>
      </p:sp>
    </p:spTree>
    <p:extLst>
      <p:ext uri="{BB962C8B-B14F-4D97-AF65-F5344CB8AC3E}">
        <p14:creationId xmlns:p14="http://schemas.microsoft.com/office/powerpoint/2010/main" val="513082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Destructors</a:t>
            </a:r>
            <a:endParaRPr lang="en-IN" dirty="0"/>
          </a:p>
        </p:txBody>
      </p:sp>
      <p:sp>
        <p:nvSpPr>
          <p:cNvPr id="3" name="Content Placeholder 2"/>
          <p:cNvSpPr>
            <a:spLocks noGrp="1"/>
          </p:cNvSpPr>
          <p:nvPr>
            <p:ph idx="1"/>
          </p:nvPr>
        </p:nvSpPr>
        <p:spPr/>
        <p:txBody>
          <a:bodyPr/>
          <a:lstStyle/>
          <a:p>
            <a:r>
              <a:rPr lang="en-US" altLang="en-US" sz="2800" dirty="0">
                <a:solidFill>
                  <a:srgbClr val="000000"/>
                </a:solidFill>
              </a:rPr>
              <a:t>Member function automatically called when an object is destroyed</a:t>
            </a:r>
          </a:p>
          <a:p>
            <a:r>
              <a:rPr lang="en-US" altLang="en-US" sz="2800" dirty="0">
                <a:solidFill>
                  <a:srgbClr val="000000"/>
                </a:solidFill>
              </a:rPr>
              <a:t>Destructor are member functions with the same name as the class, preceded by a tilde character (~). For example, the destructor for the Rectangle class would be named, </a:t>
            </a:r>
            <a:r>
              <a:rPr lang="en-US" altLang="en-US" sz="2800" dirty="0">
                <a:solidFill>
                  <a:srgbClr val="000000"/>
                </a:solidFill>
                <a:latin typeface="Courier New" panose="02070309020205020404" pitchFamily="49" charset="0"/>
              </a:rPr>
              <a:t>~Rectangle</a:t>
            </a:r>
            <a:endParaRPr lang="en-US" altLang="en-US" sz="2800" dirty="0">
              <a:solidFill>
                <a:srgbClr val="000000"/>
              </a:solidFill>
            </a:endParaRPr>
          </a:p>
          <a:p>
            <a:r>
              <a:rPr lang="en-US" dirty="0"/>
              <a:t>Like constructors, d</a:t>
            </a:r>
            <a:r>
              <a:rPr lang="en-US" altLang="en-US" sz="2800" dirty="0">
                <a:solidFill>
                  <a:srgbClr val="000000"/>
                </a:solidFill>
              </a:rPr>
              <a:t>estructor has no return type.</a:t>
            </a:r>
          </a:p>
          <a:p>
            <a:r>
              <a:rPr lang="en-US" altLang="en-US" sz="2800" dirty="0">
                <a:solidFill>
                  <a:srgbClr val="000000"/>
                </a:solidFill>
              </a:rPr>
              <a:t>Destructors cannot accept arguments, so they never have a parameter list; takes no arguments</a:t>
            </a:r>
          </a:p>
          <a:p>
            <a:r>
              <a:rPr lang="en-US" altLang="en-US" sz="2800" dirty="0">
                <a:solidFill>
                  <a:srgbClr val="000000"/>
                </a:solidFill>
              </a:rPr>
              <a:t>Only one destructor per class, </a:t>
            </a:r>
            <a:r>
              <a:rPr lang="en-US" altLang="en-US" sz="2800" i="1" dirty="0">
                <a:solidFill>
                  <a:srgbClr val="000000"/>
                </a:solidFill>
              </a:rPr>
              <a:t>i.e.</a:t>
            </a:r>
            <a:r>
              <a:rPr lang="en-US" altLang="en-US" sz="2800" dirty="0">
                <a:solidFill>
                  <a:srgbClr val="000000"/>
                </a:solidFill>
              </a:rPr>
              <a:t>, it cannot be overloaded</a:t>
            </a:r>
          </a:p>
          <a:p>
            <a:r>
              <a:rPr lang="en-US" altLang="en-US" sz="2800" dirty="0">
                <a:solidFill>
                  <a:srgbClr val="000000"/>
                </a:solidFill>
              </a:rPr>
              <a:t>Destructors perform shutdown procedures when the object goes out of existence. For example, a common use of destructors is to free memory that was dynamically allocated by the class object.</a:t>
            </a:r>
          </a:p>
          <a:p>
            <a:r>
              <a:rPr lang="en-US" altLang="en-US" sz="2800" dirty="0">
                <a:solidFill>
                  <a:srgbClr val="000000"/>
                </a:solidFill>
              </a:rPr>
              <a:t>If constructor allocates dynamic memory, destructor should release it</a:t>
            </a:r>
          </a:p>
        </p:txBody>
      </p:sp>
      <p:sp>
        <p:nvSpPr>
          <p:cNvPr id="5" name="Slide Number Placeholder 4">
            <a:extLst>
              <a:ext uri="{FF2B5EF4-FFF2-40B4-BE49-F238E27FC236}">
                <a16:creationId xmlns:a16="http://schemas.microsoft.com/office/drawing/2014/main" id="{58C8D4FD-0D7F-2095-D573-5B92916D56AA}"/>
              </a:ext>
            </a:extLst>
          </p:cNvPr>
          <p:cNvSpPr>
            <a:spLocks noGrp="1"/>
          </p:cNvSpPr>
          <p:nvPr>
            <p:ph type="sldNum" sz="quarter" idx="10"/>
          </p:nvPr>
        </p:nvSpPr>
        <p:spPr/>
        <p:txBody>
          <a:bodyPr/>
          <a:lstStyle/>
          <a:p>
            <a:fld id="{DFA742BB-3319-43C1-A6B2-A50ABE71EE07}" type="slidenum">
              <a:rPr lang="en-US" altLang="en-US" smtClean="0"/>
              <a:pPr/>
              <a:t>43</a:t>
            </a:fld>
            <a:endParaRPr lang="en-US" altLang="en-US" dirty="0"/>
          </a:p>
        </p:txBody>
      </p:sp>
    </p:spTree>
    <p:extLst>
      <p:ext uri="{BB962C8B-B14F-4D97-AF65-F5344CB8AC3E}">
        <p14:creationId xmlns:p14="http://schemas.microsoft.com/office/powerpoint/2010/main" val="1117416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en-US" sz="4400" dirty="0"/>
              <a:t>Contents of </a:t>
            </a:r>
            <a:r>
              <a:rPr lang="en-US" altLang="en-US" sz="4400" dirty="0">
                <a:latin typeface="Courier New" panose="02070309020205020404" pitchFamily="49" charset="0"/>
              </a:rPr>
              <a:t>InventoryItem.h</a:t>
            </a:r>
            <a:r>
              <a:rPr lang="en-US" altLang="en-US" sz="4400" dirty="0"/>
              <a:t> Version1</a:t>
            </a:r>
            <a:r>
              <a:rPr lang="en-US" altLang="en-US" sz="1800" dirty="0"/>
              <a:t> (1 of 2)</a:t>
            </a:r>
          </a:p>
        </p:txBody>
      </p:sp>
      <p:sp>
        <p:nvSpPr>
          <p:cNvPr id="4" name="Slide Number Placeholder 3">
            <a:extLst>
              <a:ext uri="{FF2B5EF4-FFF2-40B4-BE49-F238E27FC236}">
                <a16:creationId xmlns:a16="http://schemas.microsoft.com/office/drawing/2014/main" id="{C8A1A17D-2289-CB77-E04B-99554DEA1628}"/>
              </a:ext>
            </a:extLst>
          </p:cNvPr>
          <p:cNvSpPr>
            <a:spLocks noGrp="1"/>
          </p:cNvSpPr>
          <p:nvPr>
            <p:ph type="sldNum" sz="quarter" idx="10"/>
          </p:nvPr>
        </p:nvSpPr>
        <p:spPr/>
        <p:txBody>
          <a:bodyPr/>
          <a:lstStyle/>
          <a:p>
            <a:fld id="{DFA742BB-3319-43C1-A6B2-A50ABE71EE07}" type="slidenum">
              <a:rPr lang="en-US" altLang="en-US" smtClean="0"/>
              <a:pPr/>
              <a:t>44</a:t>
            </a:fld>
            <a:endParaRPr lang="en-US" altLang="en-US" dirty="0"/>
          </a:p>
        </p:txBody>
      </p:sp>
      <p:pic>
        <p:nvPicPr>
          <p:cNvPr id="78850" name="Picture 2" descr="The program displays the contents of InventoryItem.h (version 1). The specification file for the InventoryItem class are displayed. The header file hashtag include open bracket cstring close bracket are needed for strlen and strcpy. The class InventoryItem is declared. The private member function includes the item description, item cost, and the number of units on h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975" y="1295400"/>
            <a:ext cx="11374051" cy="530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en-US" sz="4400" dirty="0"/>
              <a:t>Contents of </a:t>
            </a:r>
            <a:r>
              <a:rPr lang="en-US" altLang="en-US" sz="4400" dirty="0">
                <a:latin typeface="Courier New" panose="02070309020205020404" pitchFamily="49" charset="0"/>
              </a:rPr>
              <a:t>InventoryItem.h</a:t>
            </a:r>
            <a:r>
              <a:rPr lang="en-US" altLang="en-US" sz="4400" dirty="0"/>
              <a:t> Version1</a:t>
            </a:r>
            <a:r>
              <a:rPr lang="en-US" altLang="en-US" sz="1800" dirty="0"/>
              <a:t> (2 of 2)</a:t>
            </a:r>
          </a:p>
        </p:txBody>
      </p:sp>
      <p:sp>
        <p:nvSpPr>
          <p:cNvPr id="5" name="Slide Number Placeholder 4">
            <a:extLst>
              <a:ext uri="{FF2B5EF4-FFF2-40B4-BE49-F238E27FC236}">
                <a16:creationId xmlns:a16="http://schemas.microsoft.com/office/drawing/2014/main" id="{BBFF55D6-5560-7D33-937E-F2CAA687753B}"/>
              </a:ext>
            </a:extLst>
          </p:cNvPr>
          <p:cNvSpPr>
            <a:spLocks noGrp="1"/>
          </p:cNvSpPr>
          <p:nvPr>
            <p:ph type="sldNum" sz="quarter" idx="10"/>
          </p:nvPr>
        </p:nvSpPr>
        <p:spPr/>
        <p:txBody>
          <a:bodyPr/>
          <a:lstStyle/>
          <a:p>
            <a:fld id="{DFA742BB-3319-43C1-A6B2-A50ABE71EE07}" type="slidenum">
              <a:rPr lang="en-US" altLang="en-US" smtClean="0"/>
              <a:pPr/>
              <a:t>45</a:t>
            </a:fld>
            <a:endParaRPr lang="en-US" altLang="en-US" dirty="0"/>
          </a:p>
        </p:txBody>
      </p:sp>
      <p:pic>
        <p:nvPicPr>
          <p:cNvPr id="4" name="Picture 2" descr="The source code displays the contents of the InventoryItem.h (version 1). The constructor, InventoryItem is displayed. The program allocates just enough memory for the description. The line, strcpy (description, desc) copies the description to the allocated memory. The destructor tilde InventoryItem ( ) deletes the description. The line const char  asterisk getDescription ( ) const returns the description. The line, double getCost ( ) const returns the cost, and the line, int getUnits ( ) const returns the units. The class is closed with a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892" y="1188720"/>
            <a:ext cx="6548217"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7341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aseline="0" dirty="0"/>
              <a:t>    Program Example-4</a:t>
            </a:r>
            <a:endParaRPr lang="en-IN" dirty="0"/>
          </a:p>
        </p:txBody>
      </p:sp>
      <p:sp>
        <p:nvSpPr>
          <p:cNvPr id="4" name="Slide Number Placeholder 3">
            <a:extLst>
              <a:ext uri="{FF2B5EF4-FFF2-40B4-BE49-F238E27FC236}">
                <a16:creationId xmlns:a16="http://schemas.microsoft.com/office/drawing/2014/main" id="{0E83E697-2CC6-24F9-4652-74C641BE6A8C}"/>
              </a:ext>
            </a:extLst>
          </p:cNvPr>
          <p:cNvSpPr>
            <a:spLocks noGrp="1"/>
          </p:cNvSpPr>
          <p:nvPr>
            <p:ph type="sldNum" sz="quarter" idx="10"/>
          </p:nvPr>
        </p:nvSpPr>
        <p:spPr/>
        <p:txBody>
          <a:bodyPr/>
          <a:lstStyle/>
          <a:p>
            <a:fld id="{DFA742BB-3319-43C1-A6B2-A50ABE71EE07}" type="slidenum">
              <a:rPr lang="en-US" altLang="en-US" smtClean="0"/>
              <a:pPr/>
              <a:t>46</a:t>
            </a:fld>
            <a:endParaRPr lang="en-US" altLang="en-US" dirty="0"/>
          </a:p>
        </p:txBody>
      </p:sp>
      <p:pic>
        <p:nvPicPr>
          <p:cNvPr id="80898" name="Picture 1" descr="The program demonstrates a class with a destructor. The header file hashtag include &quot;ContactInfo.h&quot; is displayed. The main function defines the object ContactInfo with a name and phone number and displays the object's data. The program output displays the name and phone number."/>
          <p:cNvPicPr>
            <a:picLocks noChangeAspect="1" noChangeArrowheads="1"/>
          </p:cNvPicPr>
          <p:nvPr/>
        </p:nvPicPr>
        <p:blipFill rotWithShape="1">
          <a:blip r:embed="rId2">
            <a:extLst>
              <a:ext uri="{28A0092B-C50C-407E-A947-70E740481C1C}">
                <a14:useLocalDpi xmlns:a14="http://schemas.microsoft.com/office/drawing/2010/main" val="0"/>
              </a:ext>
            </a:extLst>
          </a:blip>
          <a:srcRect t="10357"/>
          <a:stretch/>
        </p:blipFill>
        <p:spPr bwMode="auto">
          <a:xfrm>
            <a:off x="1533086" y="1188720"/>
            <a:ext cx="9125829"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en-US" dirty="0"/>
              <a:t>Constructors, Destructors, and Dynamically Allocated Objects</a:t>
            </a:r>
            <a:endParaRPr lang="en-IN" dirty="0"/>
          </a:p>
        </p:txBody>
      </p:sp>
      <p:sp>
        <p:nvSpPr>
          <p:cNvPr id="3" name="Content Placeholder 2"/>
          <p:cNvSpPr>
            <a:spLocks noGrp="1"/>
          </p:cNvSpPr>
          <p:nvPr>
            <p:ph idx="1"/>
          </p:nvPr>
        </p:nvSpPr>
        <p:spPr/>
        <p:txBody>
          <a:bodyPr/>
          <a:lstStyle/>
          <a:p>
            <a:pPr>
              <a:lnSpc>
                <a:spcPct val="90000"/>
              </a:lnSpc>
              <a:spcBef>
                <a:spcPts val="3000"/>
              </a:spcBef>
            </a:pPr>
            <a:r>
              <a:rPr lang="en-US" altLang="en-US" sz="2800" dirty="0">
                <a:solidFill>
                  <a:srgbClr val="000000"/>
                </a:solidFill>
              </a:rPr>
              <a:t>When an object is dynamically allocated with the </a:t>
            </a:r>
            <a:r>
              <a:rPr lang="en-US" altLang="en-US" dirty="0">
                <a:solidFill>
                  <a:srgbClr val="000000"/>
                </a:solidFill>
                <a:latin typeface="Courier New" panose="02070309020205020404" pitchFamily="49" charset="0"/>
              </a:rPr>
              <a:t>new</a:t>
            </a:r>
            <a:r>
              <a:rPr lang="en-US" altLang="en-US" sz="2800" dirty="0">
                <a:solidFill>
                  <a:srgbClr val="000000"/>
                </a:solidFill>
              </a:rPr>
              <a:t> operator, its constructor executes:</a:t>
            </a:r>
          </a:p>
          <a:p>
            <a:pPr marL="342000" indent="0">
              <a:lnSpc>
                <a:spcPct val="91000"/>
              </a:lnSpc>
              <a:spcBef>
                <a:spcPts val="3000"/>
              </a:spcBef>
              <a:buNone/>
            </a:pPr>
            <a:r>
              <a:rPr lang="en-US" altLang="en-US" dirty="0">
                <a:solidFill>
                  <a:srgbClr val="000000"/>
                </a:solidFill>
                <a:latin typeface="Courier New" panose="02070309020205020404" pitchFamily="49" charset="0"/>
              </a:rPr>
              <a:t>Rectangle *r = new Rectangle(10, 20);</a:t>
            </a:r>
            <a:endParaRPr lang="en-US" altLang="en-US" dirty="0">
              <a:solidFill>
                <a:srgbClr val="000000"/>
              </a:solidFill>
            </a:endParaRPr>
          </a:p>
          <a:p>
            <a:pPr>
              <a:lnSpc>
                <a:spcPct val="92000"/>
              </a:lnSpc>
              <a:spcBef>
                <a:spcPts val="3200"/>
              </a:spcBef>
            </a:pPr>
            <a:r>
              <a:rPr lang="en-US" altLang="en-US" sz="2800" dirty="0">
                <a:solidFill>
                  <a:srgbClr val="000000"/>
                </a:solidFill>
              </a:rPr>
              <a:t>When the object is destroyed, its destructor executes (</a:t>
            </a:r>
            <a:r>
              <a:rPr lang="en-US" dirty="0"/>
              <a:t>automatically called</a:t>
            </a:r>
            <a:r>
              <a:rPr lang="en-US" altLang="en-US" sz="2800" dirty="0">
                <a:solidFill>
                  <a:srgbClr val="000000"/>
                </a:solidFill>
              </a:rPr>
              <a:t>):</a:t>
            </a:r>
          </a:p>
          <a:p>
            <a:pPr marL="342000" indent="0">
              <a:lnSpc>
                <a:spcPct val="92000"/>
              </a:lnSpc>
              <a:spcBef>
                <a:spcPts val="2900"/>
              </a:spcBef>
              <a:buNone/>
            </a:pPr>
            <a:r>
              <a:rPr lang="en-US" altLang="en-US" dirty="0">
                <a:solidFill>
                  <a:srgbClr val="000000"/>
                </a:solidFill>
                <a:latin typeface="Courier New" panose="02070309020205020404" pitchFamily="49" charset="0"/>
              </a:rPr>
              <a:t>delete r;</a:t>
            </a:r>
          </a:p>
        </p:txBody>
      </p:sp>
      <p:sp>
        <p:nvSpPr>
          <p:cNvPr id="5" name="Slide Number Placeholder 4">
            <a:extLst>
              <a:ext uri="{FF2B5EF4-FFF2-40B4-BE49-F238E27FC236}">
                <a16:creationId xmlns:a16="http://schemas.microsoft.com/office/drawing/2014/main" id="{FDFE9A44-81EC-7853-99D7-66FE7A30451B}"/>
              </a:ext>
            </a:extLst>
          </p:cNvPr>
          <p:cNvSpPr>
            <a:spLocks noGrp="1"/>
          </p:cNvSpPr>
          <p:nvPr>
            <p:ph type="sldNum" sz="quarter" idx="10"/>
          </p:nvPr>
        </p:nvSpPr>
        <p:spPr/>
        <p:txBody>
          <a:bodyPr/>
          <a:lstStyle/>
          <a:p>
            <a:fld id="{DFA742BB-3319-43C1-A6B2-A50ABE71EE07}" type="slidenum">
              <a:rPr lang="en-US" altLang="en-US" smtClean="0"/>
              <a:pPr/>
              <a:t>47</a:t>
            </a:fld>
            <a:endParaRPr lang="en-US" altLang="en-US" dirty="0"/>
          </a:p>
        </p:txBody>
      </p:sp>
    </p:spTree>
    <p:extLst>
      <p:ext uri="{BB962C8B-B14F-4D97-AF65-F5344CB8AC3E}">
        <p14:creationId xmlns:p14="http://schemas.microsoft.com/office/powerpoint/2010/main" val="519720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Overloading Constructors</a:t>
            </a:r>
            <a:endParaRPr lang="en-IN" dirty="0"/>
          </a:p>
        </p:txBody>
      </p:sp>
      <p:sp>
        <p:nvSpPr>
          <p:cNvPr id="3" name="Content Placeholder 2"/>
          <p:cNvSpPr>
            <a:spLocks noGrp="1"/>
          </p:cNvSpPr>
          <p:nvPr>
            <p:ph idx="1"/>
          </p:nvPr>
        </p:nvSpPr>
        <p:spPr/>
        <p:txBody>
          <a:bodyPr/>
          <a:lstStyle/>
          <a:p>
            <a:pPr>
              <a:lnSpc>
                <a:spcPct val="105000"/>
              </a:lnSpc>
            </a:pPr>
            <a:r>
              <a:rPr lang="en-US" altLang="en-US" sz="2800" dirty="0">
                <a:solidFill>
                  <a:srgbClr val="000000"/>
                </a:solidFill>
              </a:rPr>
              <a:t>A class can have more than one constructor</a:t>
            </a:r>
          </a:p>
          <a:p>
            <a:pPr>
              <a:lnSpc>
                <a:spcPct val="105000"/>
              </a:lnSpc>
              <a:spcBef>
                <a:spcPts val="4200"/>
              </a:spcBef>
            </a:pPr>
            <a:r>
              <a:rPr lang="en-US" altLang="en-US" sz="2800" dirty="0">
                <a:solidFill>
                  <a:srgbClr val="000000"/>
                </a:solidFill>
              </a:rPr>
              <a:t>Overloaded constructors in a class must have different parameter lists:</a:t>
            </a:r>
          </a:p>
          <a:p>
            <a:pPr marL="741600" indent="0">
              <a:lnSpc>
                <a:spcPct val="105000"/>
              </a:lnSpc>
              <a:spcBef>
                <a:spcPts val="576"/>
              </a:spcBef>
              <a:buNone/>
            </a:pPr>
            <a:r>
              <a:rPr lang="en-US" altLang="en-US" sz="2400" dirty="0">
                <a:solidFill>
                  <a:srgbClr val="000000"/>
                </a:solidFill>
                <a:latin typeface="Courier New" panose="02070309020205020404" pitchFamily="49" charset="0"/>
              </a:rPr>
              <a:t>Rectangle();</a:t>
            </a:r>
            <a:br>
              <a:rPr lang="en-US" altLang="en-US" sz="2400" dirty="0">
                <a:solidFill>
                  <a:srgbClr val="000000"/>
                </a:solidFill>
                <a:latin typeface="Courier New" panose="02070309020205020404" pitchFamily="49" charset="0"/>
              </a:rPr>
            </a:br>
            <a:r>
              <a:rPr lang="en-US" altLang="en-US" sz="2400" dirty="0">
                <a:solidFill>
                  <a:srgbClr val="000000"/>
                </a:solidFill>
                <a:latin typeface="Courier New" panose="02070309020205020404" pitchFamily="49" charset="0"/>
              </a:rPr>
              <a:t>Rectangle(double);</a:t>
            </a:r>
          </a:p>
          <a:p>
            <a:pPr marL="741600" indent="0">
              <a:lnSpc>
                <a:spcPct val="105000"/>
              </a:lnSpc>
              <a:spcBef>
                <a:spcPts val="576"/>
              </a:spcBef>
              <a:buNone/>
            </a:pPr>
            <a:r>
              <a:rPr lang="en-US" altLang="en-US" sz="2400" dirty="0">
                <a:solidFill>
                  <a:srgbClr val="000000"/>
                </a:solidFill>
                <a:latin typeface="Courier New" panose="02070309020205020404" pitchFamily="49" charset="0"/>
              </a:rPr>
              <a:t>Rectangle(double, double);</a:t>
            </a:r>
          </a:p>
          <a:p>
            <a:pPr marL="741600" indent="0">
              <a:lnSpc>
                <a:spcPct val="105000"/>
              </a:lnSpc>
              <a:spcBef>
                <a:spcPts val="576"/>
              </a:spcBef>
              <a:buNone/>
            </a:pPr>
            <a:endParaRPr lang="en-US" altLang="en-US" sz="2400" dirty="0">
              <a:solidFill>
                <a:srgbClr val="000000"/>
              </a:solidFill>
              <a:latin typeface="Courier New" panose="02070309020205020404" pitchFamily="49" charset="0"/>
            </a:endParaRPr>
          </a:p>
          <a:p>
            <a:pPr marL="346075">
              <a:lnSpc>
                <a:spcPct val="105000"/>
              </a:lnSpc>
              <a:spcBef>
                <a:spcPts val="576"/>
              </a:spcBef>
            </a:pPr>
            <a:r>
              <a:rPr lang="en-US" altLang="en-US" dirty="0">
                <a:solidFill>
                  <a:srgbClr val="000000"/>
                </a:solidFill>
              </a:rPr>
              <a:t>See the example of overloaded constructors in </a:t>
            </a:r>
            <a:r>
              <a:rPr lang="en-US" altLang="en-US" sz="2400" b="1" dirty="0" err="1">
                <a:solidFill>
                  <a:srgbClr val="000000"/>
                </a:solidFill>
                <a:latin typeface="Courier New" panose="02070309020205020404" pitchFamily="49" charset="0"/>
              </a:rPr>
              <a:t>Inventory.h</a:t>
            </a:r>
            <a:endParaRPr lang="en-US" altLang="en-US" sz="2400" b="1" dirty="0">
              <a:solidFill>
                <a:srgbClr val="000000"/>
              </a:solidFill>
              <a:latin typeface="Courier New" panose="02070309020205020404" pitchFamily="49" charset="0"/>
            </a:endParaRPr>
          </a:p>
          <a:p>
            <a:pPr marL="346075">
              <a:lnSpc>
                <a:spcPct val="105000"/>
              </a:lnSpc>
              <a:spcBef>
                <a:spcPts val="576"/>
              </a:spcBef>
            </a:pPr>
            <a:endParaRPr lang="en-US" altLang="en-US" sz="2400" dirty="0">
              <a:solidFill>
                <a:srgbClr val="000000"/>
              </a:solidFill>
              <a:latin typeface="Courier New" panose="02070309020205020404" pitchFamily="49" charset="0"/>
            </a:endParaRPr>
          </a:p>
        </p:txBody>
      </p:sp>
      <p:sp>
        <p:nvSpPr>
          <p:cNvPr id="5" name="Slide Number Placeholder 4">
            <a:extLst>
              <a:ext uri="{FF2B5EF4-FFF2-40B4-BE49-F238E27FC236}">
                <a16:creationId xmlns:a16="http://schemas.microsoft.com/office/drawing/2014/main" id="{DDBD54FA-E7B1-4305-BBC2-02DE6ACB320E}"/>
              </a:ext>
            </a:extLst>
          </p:cNvPr>
          <p:cNvSpPr>
            <a:spLocks noGrp="1"/>
          </p:cNvSpPr>
          <p:nvPr>
            <p:ph type="sldNum" sz="quarter" idx="10"/>
          </p:nvPr>
        </p:nvSpPr>
        <p:spPr/>
        <p:txBody>
          <a:bodyPr/>
          <a:lstStyle/>
          <a:p>
            <a:fld id="{DFA742BB-3319-43C1-A6B2-A50ABE71EE07}" type="slidenum">
              <a:rPr lang="en-US" altLang="en-US" smtClean="0"/>
              <a:pPr/>
              <a:t>48</a:t>
            </a:fld>
            <a:endParaRPr lang="en-US" altLang="en-US" dirty="0"/>
          </a:p>
        </p:txBody>
      </p:sp>
    </p:spTree>
    <p:extLst>
      <p:ext uri="{BB962C8B-B14F-4D97-AF65-F5344CB8AC3E}">
        <p14:creationId xmlns:p14="http://schemas.microsoft.com/office/powerpoint/2010/main" val="1167538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74638"/>
            <a:ext cx="8229600" cy="182562"/>
          </a:xfrm>
        </p:spPr>
        <p:txBody>
          <a:bodyPr/>
          <a:lstStyle/>
          <a:p>
            <a:r>
              <a:rPr lang="en-IN" dirty="0"/>
              <a:t>    </a:t>
            </a:r>
            <a:r>
              <a:rPr lang="en-IN" baseline="0" dirty="0"/>
              <a:t> </a:t>
            </a:r>
            <a:endParaRPr lang="en-IN" dirty="0"/>
          </a:p>
        </p:txBody>
      </p:sp>
      <p:pic>
        <p:nvPicPr>
          <p:cNvPr id="86018" name="Picture 5" descr="The program defines overloaded constructors. The class InventoryItem is declared. The private member functions are the item description, item cost, and the number of units on hand. The public member functions are the first contractor. The first constructor InventoryItem ( ) initializes the description, cost, and units. The second constructor InventoryItem (string desc) assigns the value to the description. It initializes the cost and unit to 0.0 and 0 respectivel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919" y="914400"/>
            <a:ext cx="6394163"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FFBCE31A-4525-0302-7AE7-62821D22A8E2}"/>
              </a:ext>
            </a:extLst>
          </p:cNvPr>
          <p:cNvSpPr>
            <a:spLocks noGrp="1"/>
          </p:cNvSpPr>
          <p:nvPr>
            <p:ph type="sldNum" sz="quarter" idx="10"/>
          </p:nvPr>
        </p:nvSpPr>
        <p:spPr/>
        <p:txBody>
          <a:bodyPr/>
          <a:lstStyle/>
          <a:p>
            <a:fld id="{2BE8B929-FF55-460A-A545-C85136955544}" type="slidenum">
              <a:rPr lang="en-US" altLang="en-US" smtClean="0"/>
              <a:pPr/>
              <a:t>49</a:t>
            </a:fld>
            <a:endParaRPr lang="en-US" altLang="en-US" dirty="0"/>
          </a:p>
        </p:txBody>
      </p:sp>
      <p:sp>
        <p:nvSpPr>
          <p:cNvPr id="2" name="Title 1">
            <a:extLst>
              <a:ext uri="{FF2B5EF4-FFF2-40B4-BE49-F238E27FC236}">
                <a16:creationId xmlns:a16="http://schemas.microsoft.com/office/drawing/2014/main" id="{944FA2D8-87A5-686B-6E59-DC66A621D533}"/>
              </a:ext>
            </a:extLst>
          </p:cNvPr>
          <p:cNvSpPr txBox="1">
            <a:spLocks/>
          </p:cNvSpPr>
          <p:nvPr/>
        </p:nvSpPr>
        <p:spPr bwMode="auto">
          <a:xfrm>
            <a:off x="1524" y="0"/>
            <a:ext cx="12188952"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pPr eaLnBrk="1" hangingPunct="1"/>
            <a:r>
              <a:rPr lang="en-US" altLang="en-US" sz="4400" kern="0" dirty="0"/>
              <a:t>Contents of </a:t>
            </a:r>
            <a:r>
              <a:rPr lang="en-US" altLang="en-US" sz="4400" kern="0" dirty="0" err="1">
                <a:latin typeface="Courier New" panose="02070309020205020404" pitchFamily="49" charset="0"/>
              </a:rPr>
              <a:t>InventoryItem.h</a:t>
            </a:r>
            <a:r>
              <a:rPr lang="en-US" altLang="en-US" sz="4400" kern="0" dirty="0"/>
              <a:t> Version 2</a:t>
            </a:r>
            <a:r>
              <a:rPr lang="en-US" altLang="en-US" sz="1800" kern="0" dirty="0"/>
              <a:t> (1 of 2)</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Classes and Objects</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A Class is like a blueprint and objects are like houses built from the blueprint</a:t>
            </a:r>
          </a:p>
        </p:txBody>
      </p:sp>
      <p:sp>
        <p:nvSpPr>
          <p:cNvPr id="6" name="Slide Number Placeholder 5">
            <a:extLst>
              <a:ext uri="{FF2B5EF4-FFF2-40B4-BE49-F238E27FC236}">
                <a16:creationId xmlns:a16="http://schemas.microsoft.com/office/drawing/2014/main" id="{6E039AE7-E973-4483-74E6-EA2B3D15BEFE}"/>
              </a:ext>
            </a:extLst>
          </p:cNvPr>
          <p:cNvSpPr>
            <a:spLocks noGrp="1"/>
          </p:cNvSpPr>
          <p:nvPr>
            <p:ph type="sldNum" sz="quarter" idx="10"/>
          </p:nvPr>
        </p:nvSpPr>
        <p:spPr/>
        <p:txBody>
          <a:bodyPr/>
          <a:lstStyle/>
          <a:p>
            <a:fld id="{DFA742BB-3319-43C1-A6B2-A50ABE71EE07}" type="slidenum">
              <a:rPr lang="en-US" altLang="en-US" smtClean="0"/>
              <a:pPr/>
              <a:t>5</a:t>
            </a:fld>
            <a:endParaRPr lang="en-US" altLang="en-US" dirty="0"/>
          </a:p>
        </p:txBody>
      </p:sp>
      <p:pic>
        <p:nvPicPr>
          <p:cNvPr id="4" name="Picture 2" descr="The figure shows a blueprint that describes a house. The house plan depicts the living room and the bedroom. Three instances of the house described by the blueprint are displayed be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609851"/>
            <a:ext cx="4343400"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65847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82562"/>
          </a:xfrm>
        </p:spPr>
        <p:txBody>
          <a:bodyPr/>
          <a:lstStyle/>
          <a:p>
            <a:r>
              <a:rPr lang="en-IN" dirty="0"/>
              <a:t>     </a:t>
            </a:r>
            <a:r>
              <a:rPr lang="en-IN" baseline="0" dirty="0"/>
              <a:t> </a:t>
            </a:r>
            <a:endParaRPr lang="en-IN" dirty="0"/>
          </a:p>
        </p:txBody>
      </p:sp>
      <p:pic>
        <p:nvPicPr>
          <p:cNvPr id="87042" name="Picture 5" descr="The program defines overloaded constructors. The class InventoryItem is declared. The private member functions are the item description, item cost, and the number of units on hand. The public member functions are the first contractor. The first constructor InventoryItem ( ) initializes the description, cost, and units. The second constructor InventoryItem (string desc) assigns the value to the description. It initializes the cost and unit to 0.0 and 0 respectively. The third constructor InventoryItem (string desc, double c, int u) assigns the values to the description, cost, and units. The mutator functions setDescription (string d), setCost (double c), and setUnits(int u) assigns the value to the description, cost, and units respectively. The accessor functions getDescription const returns the description, getCost () const returns the cost, and getUnits () const function returns the units. The class then ends with a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175" y="762000"/>
            <a:ext cx="634365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FB4F2E06-157B-6F95-F5DE-46D2CAA813A9}"/>
              </a:ext>
            </a:extLst>
          </p:cNvPr>
          <p:cNvSpPr>
            <a:spLocks noGrp="1"/>
          </p:cNvSpPr>
          <p:nvPr>
            <p:ph type="sldNum" sz="quarter" idx="10"/>
          </p:nvPr>
        </p:nvSpPr>
        <p:spPr/>
        <p:txBody>
          <a:bodyPr/>
          <a:lstStyle/>
          <a:p>
            <a:fld id="{2BE8B929-FF55-460A-A545-C85136955544}" type="slidenum">
              <a:rPr lang="en-US" altLang="en-US" smtClean="0"/>
              <a:pPr/>
              <a:t>50</a:t>
            </a:fld>
            <a:endParaRPr lang="en-US" altLang="en-US" dirty="0"/>
          </a:p>
        </p:txBody>
      </p:sp>
      <p:sp>
        <p:nvSpPr>
          <p:cNvPr id="3" name="Title 1">
            <a:extLst>
              <a:ext uri="{FF2B5EF4-FFF2-40B4-BE49-F238E27FC236}">
                <a16:creationId xmlns:a16="http://schemas.microsoft.com/office/drawing/2014/main" id="{8173ADA1-46AD-BA8C-5FA2-9B71612788C8}"/>
              </a:ext>
            </a:extLst>
          </p:cNvPr>
          <p:cNvSpPr txBox="1">
            <a:spLocks/>
          </p:cNvSpPr>
          <p:nvPr/>
        </p:nvSpPr>
        <p:spPr bwMode="auto">
          <a:xfrm>
            <a:off x="1524" y="0"/>
            <a:ext cx="12188952"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pPr eaLnBrk="1" hangingPunct="1"/>
            <a:r>
              <a:rPr lang="en-US" altLang="en-US" sz="4400" kern="0" dirty="0"/>
              <a:t>Contents of </a:t>
            </a:r>
            <a:r>
              <a:rPr lang="en-US" altLang="en-US" sz="4400" kern="0" dirty="0" err="1">
                <a:latin typeface="Courier New" panose="02070309020205020404" pitchFamily="49" charset="0"/>
              </a:rPr>
              <a:t>InventoryItem.h</a:t>
            </a:r>
            <a:r>
              <a:rPr lang="en-US" altLang="en-US" sz="4400" kern="0" dirty="0"/>
              <a:t> Version 2</a:t>
            </a:r>
            <a:r>
              <a:rPr lang="en-US" altLang="en-US" sz="1800" kern="0" dirty="0"/>
              <a:t> (2 of 2)</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Constructor Delegation </a:t>
            </a:r>
            <a:r>
              <a:rPr lang="en-US" altLang="en-US" sz="1200" dirty="0"/>
              <a:t>(1 of 3)</a:t>
            </a:r>
            <a:endParaRPr lang="en-IN" dirty="0"/>
          </a:p>
        </p:txBody>
      </p:sp>
      <p:sp>
        <p:nvSpPr>
          <p:cNvPr id="3" name="Content Placeholder 2"/>
          <p:cNvSpPr>
            <a:spLocks noGrp="1"/>
          </p:cNvSpPr>
          <p:nvPr>
            <p:ph idx="1"/>
          </p:nvPr>
        </p:nvSpPr>
        <p:spPr>
          <a:xfrm>
            <a:off x="5019394" y="1097280"/>
            <a:ext cx="7172605" cy="5532120"/>
          </a:xfrm>
        </p:spPr>
        <p:txBody>
          <a:bodyPr/>
          <a:lstStyle/>
          <a:p>
            <a:r>
              <a:rPr lang="en-US" altLang="en-US" dirty="0">
                <a:solidFill>
                  <a:srgbClr val="000000"/>
                </a:solidFill>
              </a:rPr>
              <a:t>Sometimes a class will have multiple constructors that perform a similar set of steps. For example, look at the </a:t>
            </a:r>
            <a:r>
              <a:rPr lang="en-US" altLang="en-US" dirty="0">
                <a:solidFill>
                  <a:srgbClr val="000000"/>
                </a:solidFill>
                <a:latin typeface="Courier New" panose="02070309020205020404" pitchFamily="49" charset="0"/>
                <a:cs typeface="Courier New" panose="02070309020205020404" pitchFamily="49" charset="0"/>
              </a:rPr>
              <a:t>Contact</a:t>
            </a:r>
            <a:r>
              <a:rPr lang="en-US" altLang="en-US" dirty="0">
                <a:solidFill>
                  <a:srgbClr val="000000"/>
                </a:solidFill>
              </a:rPr>
              <a:t> class:</a:t>
            </a:r>
          </a:p>
        </p:txBody>
      </p:sp>
      <p:sp>
        <p:nvSpPr>
          <p:cNvPr id="6" name="Slide Number Placeholder 5">
            <a:extLst>
              <a:ext uri="{FF2B5EF4-FFF2-40B4-BE49-F238E27FC236}">
                <a16:creationId xmlns:a16="http://schemas.microsoft.com/office/drawing/2014/main" id="{F8B68525-3D26-86DC-C095-DFDA26FB95F3}"/>
              </a:ext>
            </a:extLst>
          </p:cNvPr>
          <p:cNvSpPr>
            <a:spLocks noGrp="1"/>
          </p:cNvSpPr>
          <p:nvPr>
            <p:ph type="sldNum" sz="quarter" idx="10"/>
          </p:nvPr>
        </p:nvSpPr>
        <p:spPr/>
        <p:txBody>
          <a:bodyPr/>
          <a:lstStyle/>
          <a:p>
            <a:fld id="{DFA742BB-3319-43C1-A6B2-A50ABE71EE07}" type="slidenum">
              <a:rPr lang="en-US" altLang="en-US" smtClean="0"/>
              <a:pPr/>
              <a:t>51</a:t>
            </a:fld>
            <a:endParaRPr lang="en-US" altLang="en-US" dirty="0"/>
          </a:p>
        </p:txBody>
      </p:sp>
      <p:pic>
        <p:nvPicPr>
          <p:cNvPr id="4" name="Picture 3" descr="The class Contact shows multiple constructors that performs a similar set of steps. The class Contact declares the public and private member functions. The private member functions declares the data members as the name, email, and phone. The first constructor assigns the default values for name, email, and phone. The second constructor assigns the values n, e, p to the name, email, and phone respectively. The class ends with a semicolon;"/>
          <p:cNvPicPr>
            <a:picLocks noChangeAspect="1"/>
          </p:cNvPicPr>
          <p:nvPr/>
        </p:nvPicPr>
        <p:blipFill>
          <a:blip r:embed="rId2"/>
          <a:stretch>
            <a:fillRect/>
          </a:stretch>
        </p:blipFill>
        <p:spPr>
          <a:xfrm>
            <a:off x="0" y="1097280"/>
            <a:ext cx="5019395" cy="5760720"/>
          </a:xfrm>
          <a:prstGeom prst="rect">
            <a:avLst/>
          </a:prstGeom>
        </p:spPr>
      </p:pic>
    </p:spTree>
    <p:extLst>
      <p:ext uri="{BB962C8B-B14F-4D97-AF65-F5344CB8AC3E}">
        <p14:creationId xmlns:p14="http://schemas.microsoft.com/office/powerpoint/2010/main" val="22644538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Constructor Delegation</a:t>
            </a:r>
            <a:r>
              <a:rPr lang="en-US" altLang="en-US" sz="1800" dirty="0"/>
              <a:t> (2 of 3)</a:t>
            </a:r>
            <a:endParaRPr lang="en-IN" sz="1800" dirty="0"/>
          </a:p>
        </p:txBody>
      </p:sp>
      <p:sp>
        <p:nvSpPr>
          <p:cNvPr id="5" name="Content Placeholder 4"/>
          <p:cNvSpPr>
            <a:spLocks noGrp="1"/>
          </p:cNvSpPr>
          <p:nvPr>
            <p:ph idx="1"/>
          </p:nvPr>
        </p:nvSpPr>
        <p:spPr>
          <a:xfrm>
            <a:off x="5019395" y="1143000"/>
            <a:ext cx="7172605" cy="5486400"/>
          </a:xfrm>
        </p:spPr>
        <p:txBody>
          <a:bodyPr/>
          <a:lstStyle/>
          <a:p>
            <a:pPr>
              <a:lnSpc>
                <a:spcPct val="90000"/>
              </a:lnSpc>
              <a:defRPr/>
            </a:pPr>
            <a:r>
              <a:rPr lang="en-US" dirty="0">
                <a:solidFill>
                  <a:srgbClr val="000000"/>
                </a:solidFill>
              </a:rPr>
              <a:t>Both constructors perform a similar operation: They assign values to the name, email, and phone member variables. </a:t>
            </a:r>
          </a:p>
          <a:p>
            <a:pPr>
              <a:lnSpc>
                <a:spcPct val="90000"/>
              </a:lnSpc>
              <a:defRPr/>
            </a:pPr>
            <a:r>
              <a:rPr lang="en-US" dirty="0">
                <a:solidFill>
                  <a:srgbClr val="000000"/>
                </a:solidFill>
              </a:rPr>
              <a:t>The default constructor assigns empty strings to the members, and the parameterized constructor assigns specified values to the members.</a:t>
            </a:r>
            <a:endParaRPr lang="en-US" sz="2400" dirty="0">
              <a:solidFill>
                <a:srgbClr val="000000"/>
              </a:solidFill>
            </a:endParaRPr>
          </a:p>
        </p:txBody>
      </p:sp>
      <p:sp>
        <p:nvSpPr>
          <p:cNvPr id="3" name="Slide Number Placeholder 2">
            <a:extLst>
              <a:ext uri="{FF2B5EF4-FFF2-40B4-BE49-F238E27FC236}">
                <a16:creationId xmlns:a16="http://schemas.microsoft.com/office/drawing/2014/main" id="{CBFADF2B-75DE-8164-7ECE-DE2314234CC8}"/>
              </a:ext>
            </a:extLst>
          </p:cNvPr>
          <p:cNvSpPr>
            <a:spLocks noGrp="1"/>
          </p:cNvSpPr>
          <p:nvPr>
            <p:ph type="sldNum" sz="quarter" idx="10"/>
          </p:nvPr>
        </p:nvSpPr>
        <p:spPr/>
        <p:txBody>
          <a:bodyPr/>
          <a:lstStyle/>
          <a:p>
            <a:fld id="{DFA742BB-3319-43C1-A6B2-A50ABE71EE07}" type="slidenum">
              <a:rPr lang="en-US" altLang="en-US" smtClean="0"/>
              <a:pPr/>
              <a:t>52</a:t>
            </a:fld>
            <a:endParaRPr lang="en-US" altLang="en-US" dirty="0"/>
          </a:p>
        </p:txBody>
      </p:sp>
      <p:pic>
        <p:nvPicPr>
          <p:cNvPr id="10" name="Picture 9" descr="The class Contact shows multiple constructors that performs a similar set of steps. The class Contact declares the public and private member functions. The private member functions declares the data members as the name, email, and phone. The first constructor assigns the default values for name, email, and phone. The second constructor assigns the values n, e, p to the name, email, and phone respectively. The class ends with a semicolon;"/>
          <p:cNvPicPr>
            <a:picLocks noChangeAspect="1"/>
          </p:cNvPicPr>
          <p:nvPr/>
        </p:nvPicPr>
        <p:blipFill>
          <a:blip r:embed="rId3"/>
          <a:stretch>
            <a:fillRect/>
          </a:stretch>
        </p:blipFill>
        <p:spPr>
          <a:xfrm>
            <a:off x="0" y="1143000"/>
            <a:ext cx="5019395" cy="5760720"/>
          </a:xfrm>
          <a:prstGeom prst="rect">
            <a:avLst/>
          </a:prstGeom>
        </p:spPr>
      </p:pic>
    </p:spTree>
    <p:extLst>
      <p:ext uri="{BB962C8B-B14F-4D97-AF65-F5344CB8AC3E}">
        <p14:creationId xmlns:p14="http://schemas.microsoft.com/office/powerpoint/2010/main" val="7949328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Constructor Delegation</a:t>
            </a:r>
            <a:r>
              <a:rPr lang="en-US" altLang="en-US" sz="1800" dirty="0"/>
              <a:t> (3 of 3)</a:t>
            </a:r>
            <a:endParaRPr lang="en-IN" sz="1800" dirty="0"/>
          </a:p>
        </p:txBody>
      </p:sp>
      <p:sp>
        <p:nvSpPr>
          <p:cNvPr id="3" name="Content Placeholder 2"/>
          <p:cNvSpPr>
            <a:spLocks noGrp="1"/>
          </p:cNvSpPr>
          <p:nvPr>
            <p:ph idx="1"/>
          </p:nvPr>
        </p:nvSpPr>
        <p:spPr>
          <a:xfrm>
            <a:off x="381000" y="1097280"/>
            <a:ext cx="5715000" cy="5532119"/>
          </a:xfrm>
        </p:spPr>
        <p:txBody>
          <a:bodyPr/>
          <a:lstStyle/>
          <a:p>
            <a:pPr>
              <a:lnSpc>
                <a:spcPct val="90000"/>
              </a:lnSpc>
              <a:spcBef>
                <a:spcPts val="0"/>
              </a:spcBef>
            </a:pPr>
            <a:r>
              <a:rPr lang="en-US" altLang="en-US" sz="2800" dirty="0">
                <a:solidFill>
                  <a:srgbClr val="000000"/>
                </a:solidFill>
              </a:rPr>
              <a:t>Beginning with C++ 11, it is possible for one constructor to call another constructor in the same class.</a:t>
            </a:r>
          </a:p>
          <a:p>
            <a:pPr>
              <a:lnSpc>
                <a:spcPct val="90000"/>
              </a:lnSpc>
              <a:spcBef>
                <a:spcPts val="0"/>
              </a:spcBef>
            </a:pPr>
            <a:r>
              <a:rPr lang="en-US" altLang="en-US" sz="2800" dirty="0">
                <a:solidFill>
                  <a:srgbClr val="000000"/>
                </a:solidFill>
              </a:rPr>
              <a:t>This is known as </a:t>
            </a:r>
            <a:r>
              <a:rPr lang="en-US" altLang="en-US" sz="2800" b="1" i="1" dirty="0">
                <a:solidFill>
                  <a:srgbClr val="000000"/>
                </a:solidFill>
              </a:rPr>
              <a:t>constructor delegation</a:t>
            </a:r>
            <a:r>
              <a:rPr lang="en-US" altLang="en-US" sz="2800" dirty="0">
                <a:solidFill>
                  <a:srgbClr val="000000"/>
                </a:solidFill>
              </a:rPr>
              <a:t>.</a:t>
            </a:r>
          </a:p>
          <a:p>
            <a:pPr>
              <a:lnSpc>
                <a:spcPct val="90000"/>
              </a:lnSpc>
              <a:spcBef>
                <a:spcPts val="0"/>
              </a:spcBef>
            </a:pPr>
            <a:r>
              <a:rPr lang="en-US" altLang="en-US" sz="2800" dirty="0">
                <a:solidFill>
                  <a:srgbClr val="000000"/>
                </a:solidFill>
              </a:rPr>
              <a:t>In this version of the class, the default constructor calls constructor #2. Notice that a colon appears at the end of the default constructor’s header, followed by a call to constructor #2 with three empty strings listed inside the parentheses.</a:t>
            </a:r>
          </a:p>
        </p:txBody>
      </p:sp>
      <p:pic>
        <p:nvPicPr>
          <p:cNvPr id="5" name="Picture 4" descr="The class Contact shows multiple constructors that performs a similar set of steps. The class Contact declares the public and private member functions. The private member functions declares the data members as the name, email, and phone. The first constructor assigns the default values for name, email, and phone. The second constructor assigns the values n, e, p to the name, email, and phone respectively. The class ends with a semicolon;"/>
          <p:cNvPicPr>
            <a:picLocks noChangeAspect="1"/>
          </p:cNvPicPr>
          <p:nvPr/>
        </p:nvPicPr>
        <p:blipFill>
          <a:blip r:embed="rId2"/>
          <a:stretch>
            <a:fillRect/>
          </a:stretch>
        </p:blipFill>
        <p:spPr>
          <a:xfrm>
            <a:off x="6096000" y="1097280"/>
            <a:ext cx="5743468" cy="5760720"/>
          </a:xfrm>
          <a:prstGeom prst="rect">
            <a:avLst/>
          </a:prstGeom>
        </p:spPr>
      </p:pic>
      <p:sp>
        <p:nvSpPr>
          <p:cNvPr id="6" name="Slide Number Placeholder 5">
            <a:extLst>
              <a:ext uri="{FF2B5EF4-FFF2-40B4-BE49-F238E27FC236}">
                <a16:creationId xmlns:a16="http://schemas.microsoft.com/office/drawing/2014/main" id="{AA811ED8-73E9-5B23-D849-92513C9B8EA2}"/>
              </a:ext>
            </a:extLst>
          </p:cNvPr>
          <p:cNvSpPr>
            <a:spLocks noGrp="1"/>
          </p:cNvSpPr>
          <p:nvPr>
            <p:ph type="sldNum" sz="quarter" idx="10"/>
          </p:nvPr>
        </p:nvSpPr>
        <p:spPr/>
        <p:txBody>
          <a:bodyPr/>
          <a:lstStyle/>
          <a:p>
            <a:fld id="{DFA742BB-3319-43C1-A6B2-A50ABE71EE07}" type="slidenum">
              <a:rPr lang="en-US" altLang="en-US" smtClean="0"/>
              <a:pPr/>
              <a:t>53</a:t>
            </a:fld>
            <a:endParaRPr lang="en-US" altLang="en-US" dirty="0"/>
          </a:p>
        </p:txBody>
      </p:sp>
    </p:spTree>
    <p:extLst>
      <p:ext uri="{BB962C8B-B14F-4D97-AF65-F5344CB8AC3E}">
        <p14:creationId xmlns:p14="http://schemas.microsoft.com/office/powerpoint/2010/main" val="11684328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en-US" dirty="0"/>
              <a:t>Only One Default Constructor and One Destructor</a:t>
            </a:r>
            <a:endParaRPr lang="en-IN" dirty="0"/>
          </a:p>
        </p:txBody>
      </p:sp>
      <p:sp>
        <p:nvSpPr>
          <p:cNvPr id="3" name="Content Placeholder 2"/>
          <p:cNvSpPr>
            <a:spLocks noGrp="1"/>
          </p:cNvSpPr>
          <p:nvPr>
            <p:ph idx="1"/>
          </p:nvPr>
        </p:nvSpPr>
        <p:spPr/>
        <p:txBody>
          <a:bodyPr/>
          <a:lstStyle/>
          <a:p>
            <a:pPr>
              <a:spcBef>
                <a:spcPct val="30000"/>
              </a:spcBef>
            </a:pPr>
            <a:r>
              <a:rPr lang="en-US" altLang="en-US" sz="2800" dirty="0">
                <a:solidFill>
                  <a:srgbClr val="000000"/>
                </a:solidFill>
              </a:rPr>
              <a:t>Do not provide more than one default constructor for a class.</a:t>
            </a:r>
          </a:p>
          <a:p>
            <a:pPr>
              <a:spcBef>
                <a:spcPct val="30000"/>
              </a:spcBef>
            </a:pPr>
            <a:r>
              <a:rPr lang="en-US" altLang="en-US" dirty="0">
                <a:solidFill>
                  <a:srgbClr val="000000"/>
                </a:solidFill>
              </a:rPr>
              <a:t>It would be an error to create a constructor that accepts no parameters along with another constructor that has default arguments for all its parameters. In such a case, the compiler would not be able to resolve which constructor to execute. For example:</a:t>
            </a:r>
            <a:endParaRPr lang="en-US" altLang="en-US" sz="2800" dirty="0">
              <a:solidFill>
                <a:srgbClr val="000000"/>
              </a:solidFill>
            </a:endParaRPr>
          </a:p>
          <a:p>
            <a:pPr marL="1026000" lvl="1">
              <a:spcBef>
                <a:spcPct val="30000"/>
              </a:spcBef>
              <a:buClr>
                <a:srgbClr val="3333CC"/>
              </a:buClr>
              <a:buNone/>
            </a:pPr>
            <a:r>
              <a:rPr lang="en-US" altLang="en-US" sz="2400" dirty="0">
                <a:solidFill>
                  <a:srgbClr val="000000"/>
                </a:solidFill>
                <a:latin typeface="Courier New" panose="02070309020205020404" pitchFamily="49" charset="0"/>
              </a:rPr>
              <a:t>Square();</a:t>
            </a:r>
          </a:p>
          <a:p>
            <a:pPr marL="1026000" lvl="1">
              <a:spcBef>
                <a:spcPct val="30000"/>
              </a:spcBef>
              <a:buClr>
                <a:srgbClr val="3333CC"/>
              </a:buClr>
              <a:buNone/>
            </a:pPr>
            <a:r>
              <a:rPr lang="en-US" altLang="en-US" sz="2400" dirty="0">
                <a:solidFill>
                  <a:srgbClr val="000000"/>
                </a:solidFill>
                <a:latin typeface="Courier New" panose="02070309020205020404" pitchFamily="49" charset="0"/>
              </a:rPr>
              <a:t>Square(int = 0); // will not compile</a:t>
            </a:r>
          </a:p>
          <a:p>
            <a:pPr>
              <a:spcBef>
                <a:spcPts val="3900"/>
              </a:spcBef>
            </a:pPr>
            <a:r>
              <a:rPr lang="en-US" altLang="en-US" sz="2800" dirty="0">
                <a:solidFill>
                  <a:srgbClr val="000000"/>
                </a:solidFill>
              </a:rPr>
              <a:t>Since a destructor takes no arguments, there can only be one destructor for a class.</a:t>
            </a:r>
          </a:p>
          <a:p>
            <a:pPr lvl="1">
              <a:spcBef>
                <a:spcPts val="0"/>
              </a:spcBef>
            </a:pPr>
            <a:r>
              <a:rPr lang="en-US" altLang="en-US" dirty="0">
                <a:solidFill>
                  <a:srgbClr val="000000"/>
                </a:solidFill>
              </a:rPr>
              <a:t>Because destructors take no arguments, the compiler has no way to distinguish different destructors.</a:t>
            </a:r>
          </a:p>
        </p:txBody>
      </p:sp>
      <p:sp>
        <p:nvSpPr>
          <p:cNvPr id="5" name="Slide Number Placeholder 4">
            <a:extLst>
              <a:ext uri="{FF2B5EF4-FFF2-40B4-BE49-F238E27FC236}">
                <a16:creationId xmlns:a16="http://schemas.microsoft.com/office/drawing/2014/main" id="{C79D21A2-390B-4D8F-C659-3F42468E254C}"/>
              </a:ext>
            </a:extLst>
          </p:cNvPr>
          <p:cNvSpPr>
            <a:spLocks noGrp="1"/>
          </p:cNvSpPr>
          <p:nvPr>
            <p:ph type="sldNum" sz="quarter" idx="10"/>
          </p:nvPr>
        </p:nvSpPr>
        <p:spPr/>
        <p:txBody>
          <a:bodyPr/>
          <a:lstStyle/>
          <a:p>
            <a:fld id="{DFA742BB-3319-43C1-A6B2-A50ABE71EE07}" type="slidenum">
              <a:rPr lang="en-US" altLang="en-US" smtClean="0"/>
              <a:pPr/>
              <a:t>54</a:t>
            </a:fld>
            <a:endParaRPr lang="en-US" altLang="en-US" dirty="0"/>
          </a:p>
        </p:txBody>
      </p:sp>
    </p:spTree>
    <p:extLst>
      <p:ext uri="{BB962C8B-B14F-4D97-AF65-F5344CB8AC3E}">
        <p14:creationId xmlns:p14="http://schemas.microsoft.com/office/powerpoint/2010/main" val="12918016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Member Function Overloading</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Non-constructor member functions can also be overloaded:</a:t>
            </a:r>
          </a:p>
          <a:p>
            <a:pPr marL="1026000" lvl="1">
              <a:buClr>
                <a:srgbClr val="3333CC"/>
              </a:buClr>
              <a:buNone/>
            </a:pPr>
            <a:r>
              <a:rPr lang="en-US" altLang="en-US" dirty="0">
                <a:solidFill>
                  <a:srgbClr val="000000"/>
                </a:solidFill>
                <a:latin typeface="Courier New" panose="02070309020205020404" pitchFamily="49" charset="0"/>
              </a:rPr>
              <a:t>void setCost(double);</a:t>
            </a:r>
          </a:p>
          <a:p>
            <a:pPr marL="1026000" lvl="1">
              <a:buClr>
                <a:srgbClr val="3333CC"/>
              </a:buClr>
              <a:buNone/>
            </a:pPr>
            <a:r>
              <a:rPr lang="en-US" altLang="en-US" dirty="0">
                <a:solidFill>
                  <a:srgbClr val="000000"/>
                </a:solidFill>
                <a:latin typeface="Courier New" panose="02070309020205020404" pitchFamily="49" charset="0"/>
              </a:rPr>
              <a:t>void setCost(char *);</a:t>
            </a:r>
          </a:p>
          <a:p>
            <a:pPr>
              <a:spcBef>
                <a:spcPts val="4100"/>
              </a:spcBef>
            </a:pPr>
            <a:r>
              <a:rPr lang="en-US" altLang="en-US" dirty="0">
                <a:solidFill>
                  <a:srgbClr val="000000"/>
                </a:solidFill>
              </a:rPr>
              <a:t>Must have unique parameter lists as for constructors</a:t>
            </a:r>
          </a:p>
        </p:txBody>
      </p:sp>
      <p:sp>
        <p:nvSpPr>
          <p:cNvPr id="5" name="Slide Number Placeholder 4">
            <a:extLst>
              <a:ext uri="{FF2B5EF4-FFF2-40B4-BE49-F238E27FC236}">
                <a16:creationId xmlns:a16="http://schemas.microsoft.com/office/drawing/2014/main" id="{A1B31F0A-5B9E-BBD4-1717-A879DFE48444}"/>
              </a:ext>
            </a:extLst>
          </p:cNvPr>
          <p:cNvSpPr>
            <a:spLocks noGrp="1"/>
          </p:cNvSpPr>
          <p:nvPr>
            <p:ph type="sldNum" sz="quarter" idx="10"/>
          </p:nvPr>
        </p:nvSpPr>
        <p:spPr/>
        <p:txBody>
          <a:bodyPr/>
          <a:lstStyle/>
          <a:p>
            <a:fld id="{DFA742BB-3319-43C1-A6B2-A50ABE71EE07}" type="slidenum">
              <a:rPr lang="en-US" altLang="en-US" smtClean="0"/>
              <a:pPr/>
              <a:t>55</a:t>
            </a:fld>
            <a:endParaRPr lang="en-US" altLang="en-US" dirty="0"/>
          </a:p>
        </p:txBody>
      </p:sp>
    </p:spTree>
    <p:extLst>
      <p:ext uri="{BB962C8B-B14F-4D97-AF65-F5344CB8AC3E}">
        <p14:creationId xmlns:p14="http://schemas.microsoft.com/office/powerpoint/2010/main" val="20529461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Private Member Functions</a:t>
            </a:r>
            <a:endParaRPr lang="en-IN" dirty="0"/>
          </a:p>
        </p:txBody>
      </p:sp>
      <p:sp>
        <p:nvSpPr>
          <p:cNvPr id="3" name="Content Placeholder 2"/>
          <p:cNvSpPr>
            <a:spLocks noGrp="1"/>
          </p:cNvSpPr>
          <p:nvPr>
            <p:ph idx="1"/>
          </p:nvPr>
        </p:nvSpPr>
        <p:spPr/>
        <p:txBody>
          <a:bodyPr/>
          <a:lstStyle/>
          <a:p>
            <a:pPr>
              <a:spcBef>
                <a:spcPts val="0"/>
              </a:spcBef>
            </a:pPr>
            <a:r>
              <a:rPr lang="en-US" altLang="en-US" sz="2800" dirty="0">
                <a:solidFill>
                  <a:srgbClr val="000000"/>
                </a:solidFill>
              </a:rPr>
              <a:t>A </a:t>
            </a:r>
            <a:r>
              <a:rPr lang="en-US" altLang="en-US" sz="2800" dirty="0">
                <a:solidFill>
                  <a:srgbClr val="000000"/>
                </a:solidFill>
                <a:latin typeface="Courier New" panose="02070309020205020404" pitchFamily="49" charset="0"/>
              </a:rPr>
              <a:t>private</a:t>
            </a:r>
            <a:r>
              <a:rPr lang="en-US" altLang="en-US" sz="2800" dirty="0">
                <a:solidFill>
                  <a:srgbClr val="000000"/>
                </a:solidFill>
              </a:rPr>
              <a:t> member function can only be called by another member function</a:t>
            </a:r>
          </a:p>
          <a:p>
            <a:pPr>
              <a:spcBef>
                <a:spcPts val="0"/>
              </a:spcBef>
            </a:pPr>
            <a:r>
              <a:rPr lang="en-US" altLang="en-US" sz="2800" dirty="0">
                <a:solidFill>
                  <a:srgbClr val="000000"/>
                </a:solidFill>
              </a:rPr>
              <a:t>It is used for internal processing by the class, not for use outside of the class</a:t>
            </a:r>
          </a:p>
          <a:p>
            <a:pPr>
              <a:spcBef>
                <a:spcPts val="0"/>
              </a:spcBef>
            </a:pPr>
            <a:r>
              <a:rPr lang="en-US" altLang="en-US" sz="2800" dirty="0">
                <a:solidFill>
                  <a:srgbClr val="000000"/>
                </a:solidFill>
              </a:rPr>
              <a:t>See the </a:t>
            </a:r>
            <a:r>
              <a:rPr lang="en-US" altLang="en-US" sz="2800" dirty="0" err="1">
                <a:solidFill>
                  <a:srgbClr val="000000"/>
                </a:solidFill>
                <a:latin typeface="Courier New" panose="02070309020205020404" pitchFamily="49" charset="0"/>
              </a:rPr>
              <a:t>initName</a:t>
            </a:r>
            <a:r>
              <a:rPr lang="en-US" altLang="en-US" sz="2800" dirty="0">
                <a:solidFill>
                  <a:srgbClr val="000000"/>
                </a:solidFill>
                <a:latin typeface="Courier New" panose="02070309020205020404" pitchFamily="49" charset="0"/>
              </a:rPr>
              <a:t>()</a:t>
            </a:r>
            <a:r>
              <a:rPr lang="en-US" altLang="en-US" sz="2800" dirty="0">
                <a:solidFill>
                  <a:srgbClr val="000000"/>
                </a:solidFill>
              </a:rPr>
              <a:t>and</a:t>
            </a:r>
            <a:r>
              <a:rPr lang="en-US" altLang="en-US" dirty="0">
                <a:solidFill>
                  <a:srgbClr val="000000"/>
                </a:solidFill>
              </a:rPr>
              <a:t> </a:t>
            </a:r>
            <a:r>
              <a:rPr lang="en-US" altLang="en-US" sz="2800" dirty="0" err="1">
                <a:solidFill>
                  <a:srgbClr val="000000"/>
                </a:solidFill>
                <a:latin typeface="Courier New" panose="02070309020205020404" pitchFamily="49" charset="0"/>
              </a:rPr>
              <a:t>initPhone</a:t>
            </a:r>
            <a:r>
              <a:rPr lang="en-US" altLang="en-US" sz="2800" dirty="0">
                <a:solidFill>
                  <a:srgbClr val="000000"/>
                </a:solidFill>
                <a:latin typeface="Courier New" panose="02070309020205020404" pitchFamily="49" charset="0"/>
              </a:rPr>
              <a:t>()</a:t>
            </a:r>
            <a:r>
              <a:rPr lang="en-US" altLang="en-US" sz="2800" dirty="0">
                <a:solidFill>
                  <a:srgbClr val="000000"/>
                </a:solidFill>
              </a:rPr>
              <a:t> private member functions in </a:t>
            </a:r>
            <a:r>
              <a:rPr lang="en-US" altLang="en-US" sz="2800" b="1" dirty="0">
                <a:solidFill>
                  <a:srgbClr val="000000"/>
                </a:solidFill>
                <a:latin typeface="Courier New" panose="02070309020205020404" pitchFamily="49" charset="0"/>
              </a:rPr>
              <a:t>ContactInfo.h</a:t>
            </a:r>
            <a:r>
              <a:rPr lang="en-US" altLang="en-US" sz="2800" dirty="0">
                <a:solidFill>
                  <a:srgbClr val="000000"/>
                </a:solidFill>
              </a:rPr>
              <a:t> (Version 2)</a:t>
            </a:r>
          </a:p>
          <a:p>
            <a:pPr>
              <a:spcBef>
                <a:spcPts val="0"/>
              </a:spcBef>
            </a:pPr>
            <a:r>
              <a:rPr lang="en-US" altLang="en-US" sz="2800" dirty="0">
                <a:solidFill>
                  <a:srgbClr val="000000"/>
                </a:solidFill>
              </a:rPr>
              <a:t>In this version of the class, the logic in the constructor is modularized. It calls two private member functions: </a:t>
            </a:r>
            <a:r>
              <a:rPr lang="en-US" altLang="en-US" spc="-100" dirty="0" err="1">
                <a:solidFill>
                  <a:srgbClr val="000000"/>
                </a:solidFill>
                <a:latin typeface="Courier New" panose="02070309020205020404" pitchFamily="49" charset="0"/>
              </a:rPr>
              <a:t>initName</a:t>
            </a:r>
            <a:r>
              <a:rPr lang="en-US" altLang="en-US" spc="-100" dirty="0">
                <a:solidFill>
                  <a:srgbClr val="000000"/>
                </a:solidFill>
                <a:latin typeface="Courier New" panose="02070309020205020404" pitchFamily="49" charset="0"/>
              </a:rPr>
              <a:t>()</a:t>
            </a:r>
            <a:r>
              <a:rPr lang="en-US" altLang="en-US" sz="2800" spc="-100" dirty="0">
                <a:solidFill>
                  <a:srgbClr val="000000"/>
                </a:solidFill>
              </a:rPr>
              <a:t> and </a:t>
            </a:r>
            <a:r>
              <a:rPr lang="en-US" altLang="en-US" spc="-100" dirty="0" err="1">
                <a:solidFill>
                  <a:srgbClr val="000000"/>
                </a:solidFill>
                <a:latin typeface="Courier New" panose="02070309020205020404" pitchFamily="49" charset="0"/>
              </a:rPr>
              <a:t>initPhone</a:t>
            </a:r>
            <a:r>
              <a:rPr lang="en-US" altLang="en-US" spc="-100" dirty="0">
                <a:solidFill>
                  <a:srgbClr val="000000"/>
                </a:solidFill>
                <a:latin typeface="Courier New" panose="02070309020205020404" pitchFamily="49" charset="0"/>
              </a:rPr>
              <a:t>()</a:t>
            </a:r>
            <a:r>
              <a:rPr lang="en-US" altLang="en-US" sz="2800" spc="-100" dirty="0">
                <a:solidFill>
                  <a:srgbClr val="000000"/>
                </a:solidFill>
              </a:rPr>
              <a:t>.</a:t>
            </a:r>
          </a:p>
          <a:p>
            <a:pPr>
              <a:spcBef>
                <a:spcPts val="0"/>
              </a:spcBef>
            </a:pPr>
            <a:r>
              <a:rPr lang="en-US" altLang="en-US" sz="2800" dirty="0">
                <a:solidFill>
                  <a:srgbClr val="000000"/>
                </a:solidFill>
              </a:rPr>
              <a:t>The </a:t>
            </a:r>
            <a:r>
              <a:rPr lang="en-US" altLang="en-US" dirty="0" err="1">
                <a:solidFill>
                  <a:srgbClr val="000000"/>
                </a:solidFill>
                <a:latin typeface="Courier New" panose="02070309020205020404" pitchFamily="49" charset="0"/>
              </a:rPr>
              <a:t>initName</a:t>
            </a:r>
            <a:r>
              <a:rPr lang="en-US" altLang="en-US" dirty="0">
                <a:solidFill>
                  <a:srgbClr val="000000"/>
                </a:solidFill>
                <a:latin typeface="Courier New" panose="02070309020205020404" pitchFamily="49" charset="0"/>
              </a:rPr>
              <a:t>()</a:t>
            </a:r>
            <a:r>
              <a:rPr lang="en-US" altLang="en-US" sz="2800" dirty="0">
                <a:solidFill>
                  <a:srgbClr val="000000"/>
                </a:solidFill>
              </a:rPr>
              <a:t> function allocates memory for the </a:t>
            </a:r>
            <a:r>
              <a:rPr lang="en-US" altLang="en-US" dirty="0">
                <a:solidFill>
                  <a:srgbClr val="000000"/>
                </a:solidFill>
                <a:latin typeface="Courier New" panose="02070309020205020404" pitchFamily="49" charset="0"/>
              </a:rPr>
              <a:t>name</a:t>
            </a:r>
            <a:r>
              <a:rPr lang="en-US" altLang="en-US" sz="2800" dirty="0">
                <a:solidFill>
                  <a:srgbClr val="000000"/>
                </a:solidFill>
              </a:rPr>
              <a:t> attribute and initializes it with the value pointed to by the </a:t>
            </a:r>
            <a:r>
              <a:rPr lang="en-US" altLang="en-US" dirty="0">
                <a:solidFill>
                  <a:srgbClr val="000000"/>
                </a:solidFill>
                <a:latin typeface="Courier New" panose="02070309020205020404" pitchFamily="49" charset="0"/>
              </a:rPr>
              <a:t>n</a:t>
            </a:r>
            <a:r>
              <a:rPr lang="en-US" altLang="en-US" sz="2800" dirty="0">
                <a:solidFill>
                  <a:srgbClr val="000000"/>
                </a:solidFill>
              </a:rPr>
              <a:t> parameter.</a:t>
            </a:r>
          </a:p>
          <a:p>
            <a:pPr>
              <a:spcBef>
                <a:spcPts val="0"/>
              </a:spcBef>
            </a:pPr>
            <a:r>
              <a:rPr lang="en-US" altLang="en-US" sz="2800" dirty="0">
                <a:solidFill>
                  <a:srgbClr val="000000"/>
                </a:solidFill>
              </a:rPr>
              <a:t>The </a:t>
            </a:r>
            <a:r>
              <a:rPr lang="en-US" altLang="en-US" dirty="0" err="1">
                <a:solidFill>
                  <a:srgbClr val="000000"/>
                </a:solidFill>
                <a:latin typeface="Courier New" panose="02070309020205020404" pitchFamily="49" charset="0"/>
              </a:rPr>
              <a:t>initPhone</a:t>
            </a:r>
            <a:r>
              <a:rPr lang="en-US" altLang="en-US" dirty="0">
                <a:solidFill>
                  <a:srgbClr val="000000"/>
                </a:solidFill>
                <a:latin typeface="Courier New" panose="02070309020205020404" pitchFamily="49" charset="0"/>
              </a:rPr>
              <a:t>()</a:t>
            </a:r>
            <a:r>
              <a:rPr lang="en-US" altLang="en-US" sz="2800" dirty="0">
                <a:solidFill>
                  <a:srgbClr val="000000"/>
                </a:solidFill>
              </a:rPr>
              <a:t> function allocates memory for the </a:t>
            </a:r>
            <a:r>
              <a:rPr lang="en-US" altLang="en-US" dirty="0">
                <a:solidFill>
                  <a:srgbClr val="000000"/>
                </a:solidFill>
                <a:latin typeface="Courier New" panose="02070309020205020404" pitchFamily="49" charset="0"/>
              </a:rPr>
              <a:t>phone</a:t>
            </a:r>
            <a:r>
              <a:rPr lang="en-US" altLang="en-US" sz="2800" dirty="0">
                <a:solidFill>
                  <a:srgbClr val="000000"/>
                </a:solidFill>
              </a:rPr>
              <a:t> attribute and initializes it with the value pointed to by the </a:t>
            </a:r>
            <a:r>
              <a:rPr lang="en-US" altLang="en-US" dirty="0">
                <a:solidFill>
                  <a:srgbClr val="000000"/>
                </a:solidFill>
                <a:latin typeface="Courier New" panose="02070309020205020404" pitchFamily="49" charset="0"/>
              </a:rPr>
              <a:t>p</a:t>
            </a:r>
            <a:r>
              <a:rPr lang="en-US" altLang="en-US" sz="2800" dirty="0">
                <a:solidFill>
                  <a:srgbClr val="000000"/>
                </a:solidFill>
              </a:rPr>
              <a:t> parameter.</a:t>
            </a:r>
          </a:p>
        </p:txBody>
      </p:sp>
      <p:sp>
        <p:nvSpPr>
          <p:cNvPr id="5" name="Slide Number Placeholder 4">
            <a:extLst>
              <a:ext uri="{FF2B5EF4-FFF2-40B4-BE49-F238E27FC236}">
                <a16:creationId xmlns:a16="http://schemas.microsoft.com/office/drawing/2014/main" id="{293D561D-AE8A-225A-7138-0249B7ADE5FD}"/>
              </a:ext>
            </a:extLst>
          </p:cNvPr>
          <p:cNvSpPr>
            <a:spLocks noGrp="1"/>
          </p:cNvSpPr>
          <p:nvPr>
            <p:ph type="sldNum" sz="quarter" idx="10"/>
          </p:nvPr>
        </p:nvSpPr>
        <p:spPr/>
        <p:txBody>
          <a:bodyPr/>
          <a:lstStyle/>
          <a:p>
            <a:fld id="{DFA742BB-3319-43C1-A6B2-A50ABE71EE07}" type="slidenum">
              <a:rPr lang="en-US" altLang="en-US" smtClean="0"/>
              <a:pPr/>
              <a:t>56</a:t>
            </a:fld>
            <a:endParaRPr lang="en-US" altLang="en-US" dirty="0"/>
          </a:p>
        </p:txBody>
      </p:sp>
    </p:spTree>
    <p:extLst>
      <p:ext uri="{BB962C8B-B14F-4D97-AF65-F5344CB8AC3E}">
        <p14:creationId xmlns:p14="http://schemas.microsoft.com/office/powerpoint/2010/main" val="23620649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en-US" sz="4400" dirty="0"/>
              <a:t>Contents of </a:t>
            </a:r>
            <a:r>
              <a:rPr lang="en-US" altLang="en-US" sz="4400" dirty="0" err="1">
                <a:latin typeface="Courier New" panose="02070309020205020404" pitchFamily="49" charset="0"/>
              </a:rPr>
              <a:t>ContactInfo.h</a:t>
            </a:r>
            <a:r>
              <a:rPr lang="en-US" altLang="en-US" sz="4400" dirty="0"/>
              <a:t> Version 2</a:t>
            </a:r>
            <a:r>
              <a:rPr lang="en-US" altLang="en-US" sz="1800" dirty="0"/>
              <a:t> (1 of 2)</a:t>
            </a:r>
          </a:p>
        </p:txBody>
      </p:sp>
      <p:sp>
        <p:nvSpPr>
          <p:cNvPr id="5" name="Slide Number Placeholder 4">
            <a:extLst>
              <a:ext uri="{FF2B5EF4-FFF2-40B4-BE49-F238E27FC236}">
                <a16:creationId xmlns:a16="http://schemas.microsoft.com/office/drawing/2014/main" id="{BBFF55D6-5560-7D33-937E-F2CAA687753B}"/>
              </a:ext>
            </a:extLst>
          </p:cNvPr>
          <p:cNvSpPr>
            <a:spLocks noGrp="1"/>
          </p:cNvSpPr>
          <p:nvPr>
            <p:ph type="sldNum" sz="quarter" idx="10"/>
          </p:nvPr>
        </p:nvSpPr>
        <p:spPr/>
        <p:txBody>
          <a:bodyPr/>
          <a:lstStyle/>
          <a:p>
            <a:fld id="{DFA742BB-3319-43C1-A6B2-A50ABE71EE07}" type="slidenum">
              <a:rPr lang="en-US" altLang="en-US" smtClean="0"/>
              <a:pPr/>
              <a:t>57</a:t>
            </a:fld>
            <a:endParaRPr lang="en-US" altLang="en-US" dirty="0"/>
          </a:p>
        </p:txBody>
      </p:sp>
      <p:pic>
        <p:nvPicPr>
          <p:cNvPr id="6" name="Picture 5">
            <a:extLst>
              <a:ext uri="{FF2B5EF4-FFF2-40B4-BE49-F238E27FC236}">
                <a16:creationId xmlns:a16="http://schemas.microsoft.com/office/drawing/2014/main" id="{ADAEC340-22A2-9DF2-73C5-D40F72452F09}"/>
              </a:ext>
            </a:extLst>
          </p:cNvPr>
          <p:cNvPicPr>
            <a:picLocks noChangeAspect="1"/>
          </p:cNvPicPr>
          <p:nvPr/>
        </p:nvPicPr>
        <p:blipFill>
          <a:blip r:embed="rId2"/>
          <a:stretch>
            <a:fillRect/>
          </a:stretch>
        </p:blipFill>
        <p:spPr>
          <a:xfrm>
            <a:off x="2575379" y="914400"/>
            <a:ext cx="7041242" cy="5943600"/>
          </a:xfrm>
          <a:prstGeom prst="rect">
            <a:avLst/>
          </a:prstGeom>
        </p:spPr>
      </p:pic>
    </p:spTree>
    <p:extLst>
      <p:ext uri="{BB962C8B-B14F-4D97-AF65-F5344CB8AC3E}">
        <p14:creationId xmlns:p14="http://schemas.microsoft.com/office/powerpoint/2010/main" val="25321582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en-US" sz="4400" dirty="0"/>
              <a:t>Contents of </a:t>
            </a:r>
            <a:r>
              <a:rPr lang="en-US" altLang="en-US" sz="4400" dirty="0" err="1">
                <a:latin typeface="Courier New" panose="02070309020205020404" pitchFamily="49" charset="0"/>
              </a:rPr>
              <a:t>ContactInfo.h</a:t>
            </a:r>
            <a:r>
              <a:rPr lang="en-US" altLang="en-US" sz="4400" dirty="0"/>
              <a:t> Version2</a:t>
            </a:r>
            <a:r>
              <a:rPr lang="en-US" altLang="en-US" sz="1800" dirty="0"/>
              <a:t> (2 of 2)</a:t>
            </a:r>
          </a:p>
        </p:txBody>
      </p:sp>
      <p:sp>
        <p:nvSpPr>
          <p:cNvPr id="4" name="Slide Number Placeholder 3">
            <a:extLst>
              <a:ext uri="{FF2B5EF4-FFF2-40B4-BE49-F238E27FC236}">
                <a16:creationId xmlns:a16="http://schemas.microsoft.com/office/drawing/2014/main" id="{C8A1A17D-2289-CB77-E04B-99554DEA1628}"/>
              </a:ext>
            </a:extLst>
          </p:cNvPr>
          <p:cNvSpPr>
            <a:spLocks noGrp="1"/>
          </p:cNvSpPr>
          <p:nvPr>
            <p:ph type="sldNum" sz="quarter" idx="10"/>
          </p:nvPr>
        </p:nvSpPr>
        <p:spPr/>
        <p:txBody>
          <a:bodyPr/>
          <a:lstStyle/>
          <a:p>
            <a:fld id="{DFA742BB-3319-43C1-A6B2-A50ABE71EE07}" type="slidenum">
              <a:rPr lang="en-US" altLang="en-US" smtClean="0"/>
              <a:pPr/>
              <a:t>58</a:t>
            </a:fld>
            <a:endParaRPr lang="en-US" altLang="en-US" dirty="0"/>
          </a:p>
        </p:txBody>
      </p:sp>
      <p:pic>
        <p:nvPicPr>
          <p:cNvPr id="5" name="Picture 4">
            <a:extLst>
              <a:ext uri="{FF2B5EF4-FFF2-40B4-BE49-F238E27FC236}">
                <a16:creationId xmlns:a16="http://schemas.microsoft.com/office/drawing/2014/main" id="{DDD59C89-D86B-F928-06EA-744A8AE0A1A8}"/>
              </a:ext>
            </a:extLst>
          </p:cNvPr>
          <p:cNvPicPr>
            <a:picLocks noChangeAspect="1"/>
          </p:cNvPicPr>
          <p:nvPr/>
        </p:nvPicPr>
        <p:blipFill>
          <a:blip r:embed="rId2"/>
          <a:stretch>
            <a:fillRect/>
          </a:stretch>
        </p:blipFill>
        <p:spPr>
          <a:xfrm>
            <a:off x="2575560" y="1066800"/>
            <a:ext cx="7040880" cy="5476240"/>
          </a:xfrm>
          <a:prstGeom prst="rect">
            <a:avLst/>
          </a:prstGeom>
        </p:spPr>
      </p:pic>
    </p:spTree>
    <p:extLst>
      <p:ext uri="{BB962C8B-B14F-4D97-AF65-F5344CB8AC3E}">
        <p14:creationId xmlns:p14="http://schemas.microsoft.com/office/powerpoint/2010/main" val="2595199488"/>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Arrays of Objects</a:t>
            </a:r>
            <a:r>
              <a:rPr lang="en-US" altLang="en-US" sz="1800" dirty="0"/>
              <a:t> (1 of 4)</a:t>
            </a:r>
            <a:endParaRPr lang="en-IN" sz="1800" dirty="0"/>
          </a:p>
        </p:txBody>
      </p:sp>
      <p:sp>
        <p:nvSpPr>
          <p:cNvPr id="3" name="Content Placeholder 2"/>
          <p:cNvSpPr>
            <a:spLocks noGrp="1"/>
          </p:cNvSpPr>
          <p:nvPr>
            <p:ph idx="1"/>
          </p:nvPr>
        </p:nvSpPr>
        <p:spPr/>
        <p:txBody>
          <a:bodyPr/>
          <a:lstStyle/>
          <a:p>
            <a:pPr>
              <a:lnSpc>
                <a:spcPct val="90000"/>
              </a:lnSpc>
              <a:spcBef>
                <a:spcPct val="15000"/>
              </a:spcBef>
            </a:pPr>
            <a:r>
              <a:rPr lang="en-US" altLang="en-US" dirty="0">
                <a:solidFill>
                  <a:srgbClr val="000000"/>
                </a:solidFill>
              </a:rPr>
              <a:t>Objects can be the elements of an array.</a:t>
            </a:r>
          </a:p>
          <a:p>
            <a:pPr>
              <a:lnSpc>
                <a:spcPct val="90000"/>
              </a:lnSpc>
              <a:spcBef>
                <a:spcPct val="15000"/>
              </a:spcBef>
            </a:pPr>
            <a:r>
              <a:rPr lang="en-US" altLang="en-US" dirty="0">
                <a:solidFill>
                  <a:srgbClr val="000000"/>
                </a:solidFill>
              </a:rPr>
              <a:t>Following statement defines an array of 40 </a:t>
            </a:r>
            <a:r>
              <a:rPr lang="en-US" altLang="en-US" dirty="0" err="1">
                <a:solidFill>
                  <a:srgbClr val="000000"/>
                </a:solidFill>
                <a:latin typeface="Courier New" panose="02070309020205020404" pitchFamily="49" charset="0"/>
              </a:rPr>
              <a:t>InventoryItem</a:t>
            </a:r>
            <a:r>
              <a:rPr lang="en-US" altLang="en-US" dirty="0">
                <a:solidFill>
                  <a:srgbClr val="000000"/>
                </a:solidFill>
              </a:rPr>
              <a:t> objects. The name of the array is </a:t>
            </a:r>
            <a:r>
              <a:rPr lang="en-US" altLang="en-US" dirty="0">
                <a:solidFill>
                  <a:srgbClr val="000000"/>
                </a:solidFill>
                <a:latin typeface="Courier New" panose="02070309020205020404" pitchFamily="49" charset="0"/>
              </a:rPr>
              <a:t>inventory</a:t>
            </a:r>
            <a:r>
              <a:rPr lang="en-US" altLang="en-US" dirty="0">
                <a:solidFill>
                  <a:srgbClr val="000000"/>
                </a:solidFill>
              </a:rPr>
              <a:t>, and the default constructor is called for each object in the array.</a:t>
            </a:r>
          </a:p>
          <a:p>
            <a:pPr>
              <a:lnSpc>
                <a:spcPct val="90000"/>
              </a:lnSpc>
              <a:spcBef>
                <a:spcPts val="3600"/>
              </a:spcBef>
            </a:pPr>
            <a:endParaRPr lang="en-US" altLang="en-US" dirty="0">
              <a:solidFill>
                <a:srgbClr val="000000"/>
              </a:solidFill>
            </a:endParaRPr>
          </a:p>
          <a:p>
            <a:pPr>
              <a:lnSpc>
                <a:spcPct val="90000"/>
              </a:lnSpc>
              <a:spcBef>
                <a:spcPts val="3600"/>
              </a:spcBef>
            </a:pPr>
            <a:r>
              <a:rPr lang="en-US" altLang="en-US" dirty="0">
                <a:solidFill>
                  <a:srgbClr val="000000"/>
                </a:solidFill>
              </a:rPr>
              <a:t>Default constructor for object is used when array is defined</a:t>
            </a:r>
          </a:p>
        </p:txBody>
      </p:sp>
      <p:sp>
        <p:nvSpPr>
          <p:cNvPr id="5" name="Slide Number Placeholder 4">
            <a:extLst>
              <a:ext uri="{FF2B5EF4-FFF2-40B4-BE49-F238E27FC236}">
                <a16:creationId xmlns:a16="http://schemas.microsoft.com/office/drawing/2014/main" id="{3314D3FE-7940-ED12-AAF7-5E874CD011D6}"/>
              </a:ext>
            </a:extLst>
          </p:cNvPr>
          <p:cNvSpPr>
            <a:spLocks noGrp="1"/>
          </p:cNvSpPr>
          <p:nvPr>
            <p:ph type="sldNum" sz="quarter" idx="10"/>
          </p:nvPr>
        </p:nvSpPr>
        <p:spPr/>
        <p:txBody>
          <a:bodyPr/>
          <a:lstStyle/>
          <a:p>
            <a:fld id="{DFA742BB-3319-43C1-A6B2-A50ABE71EE07}" type="slidenum">
              <a:rPr lang="en-US" altLang="en-US" smtClean="0"/>
              <a:pPr/>
              <a:t>59</a:t>
            </a:fld>
            <a:endParaRPr lang="en-US" altLang="en-US" dirty="0"/>
          </a:p>
        </p:txBody>
      </p:sp>
      <p:pic>
        <p:nvPicPr>
          <p:cNvPr id="6" name="Picture 5">
            <a:extLst>
              <a:ext uri="{FF2B5EF4-FFF2-40B4-BE49-F238E27FC236}">
                <a16:creationId xmlns:a16="http://schemas.microsoft.com/office/drawing/2014/main" id="{BBA17449-93F3-22C6-CBB0-ADB567E9B911}"/>
              </a:ext>
            </a:extLst>
          </p:cNvPr>
          <p:cNvPicPr>
            <a:picLocks noChangeAspect="1"/>
          </p:cNvPicPr>
          <p:nvPr/>
        </p:nvPicPr>
        <p:blipFill>
          <a:blip r:embed="rId2"/>
          <a:stretch>
            <a:fillRect/>
          </a:stretch>
        </p:blipFill>
        <p:spPr>
          <a:xfrm>
            <a:off x="914399" y="2971800"/>
            <a:ext cx="6492240" cy="914400"/>
          </a:xfrm>
          <a:prstGeom prst="rect">
            <a:avLst/>
          </a:prstGeom>
        </p:spPr>
      </p:pic>
    </p:spTree>
    <p:extLst>
      <p:ext uri="{BB962C8B-B14F-4D97-AF65-F5344CB8AC3E}">
        <p14:creationId xmlns:p14="http://schemas.microsoft.com/office/powerpoint/2010/main" val="80805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en-US" dirty="0"/>
              <a:t>Object-Oriented Programming Terminology (2 of 2)</a:t>
            </a:r>
            <a:endParaRPr lang="en-IN" dirty="0"/>
          </a:p>
        </p:txBody>
      </p:sp>
      <p:sp>
        <p:nvSpPr>
          <p:cNvPr id="3" name="Content Placeholder 2"/>
          <p:cNvSpPr>
            <a:spLocks noGrp="1"/>
          </p:cNvSpPr>
          <p:nvPr>
            <p:ph idx="1"/>
          </p:nvPr>
        </p:nvSpPr>
        <p:spPr/>
        <p:txBody>
          <a:bodyPr/>
          <a:lstStyle/>
          <a:p>
            <a:r>
              <a:rPr lang="en-US" altLang="en-US" b="1" dirty="0">
                <a:solidFill>
                  <a:srgbClr val="000000"/>
                </a:solidFill>
              </a:rPr>
              <a:t>attributes</a:t>
            </a:r>
            <a:r>
              <a:rPr lang="en-US" altLang="en-US" dirty="0">
                <a:solidFill>
                  <a:srgbClr val="000000"/>
                </a:solidFill>
              </a:rPr>
              <a:t>: members of a class </a:t>
            </a:r>
          </a:p>
          <a:p>
            <a:pPr lvl="1"/>
            <a:r>
              <a:rPr lang="en-US" altLang="en-US" dirty="0">
                <a:solidFill>
                  <a:srgbClr val="000000"/>
                </a:solidFill>
              </a:rPr>
              <a:t>The data contained in an object are known as the object’s attributes. </a:t>
            </a:r>
          </a:p>
          <a:p>
            <a:pPr>
              <a:spcBef>
                <a:spcPts val="5400"/>
              </a:spcBef>
            </a:pPr>
            <a:r>
              <a:rPr lang="en-US" altLang="en-US" b="1" dirty="0">
                <a:solidFill>
                  <a:srgbClr val="000000"/>
                </a:solidFill>
              </a:rPr>
              <a:t>methods</a:t>
            </a:r>
            <a:r>
              <a:rPr lang="en-US" altLang="en-US" dirty="0">
                <a:solidFill>
                  <a:srgbClr val="000000"/>
                </a:solidFill>
              </a:rPr>
              <a:t> or </a:t>
            </a:r>
            <a:r>
              <a:rPr lang="en-US" altLang="en-US" b="1" dirty="0">
                <a:solidFill>
                  <a:srgbClr val="000000"/>
                </a:solidFill>
              </a:rPr>
              <a:t>behaviors</a:t>
            </a:r>
            <a:r>
              <a:rPr lang="en-US" altLang="en-US" dirty="0">
                <a:solidFill>
                  <a:srgbClr val="000000"/>
                </a:solidFill>
              </a:rPr>
              <a:t>: member functions of a class</a:t>
            </a:r>
          </a:p>
          <a:p>
            <a:pPr lvl="1"/>
            <a:r>
              <a:rPr lang="en-US" altLang="en-US" dirty="0">
                <a:solidFill>
                  <a:srgbClr val="000000"/>
                </a:solidFill>
              </a:rPr>
              <a:t>The procedures an object performs are called member functions </a:t>
            </a:r>
          </a:p>
          <a:p>
            <a:pPr lvl="1"/>
            <a:r>
              <a:rPr lang="en-US" altLang="en-US" dirty="0">
                <a:solidFill>
                  <a:srgbClr val="000000"/>
                </a:solidFill>
              </a:rPr>
              <a:t>Only an object’s member functions may access the object’s data</a:t>
            </a:r>
          </a:p>
          <a:p>
            <a:pPr lvl="1"/>
            <a:endParaRPr lang="en-US" altLang="en-US" dirty="0">
              <a:solidFill>
                <a:srgbClr val="000000"/>
              </a:solidFill>
            </a:endParaRPr>
          </a:p>
          <a:p>
            <a:r>
              <a:rPr lang="en-US" altLang="en-US" b="1" dirty="0">
                <a:solidFill>
                  <a:srgbClr val="000000"/>
                </a:solidFill>
              </a:rPr>
              <a:t>Encapsulation</a:t>
            </a:r>
            <a:r>
              <a:rPr lang="en-US" altLang="en-US" dirty="0">
                <a:solidFill>
                  <a:srgbClr val="000000"/>
                </a:solidFill>
              </a:rPr>
              <a:t> refers to the combining of data and code into a single object.</a:t>
            </a:r>
          </a:p>
        </p:txBody>
      </p:sp>
      <p:sp>
        <p:nvSpPr>
          <p:cNvPr id="5" name="Slide Number Placeholder 4">
            <a:extLst>
              <a:ext uri="{FF2B5EF4-FFF2-40B4-BE49-F238E27FC236}">
                <a16:creationId xmlns:a16="http://schemas.microsoft.com/office/drawing/2014/main" id="{BC221662-1242-6258-1EDE-B012FDB0363E}"/>
              </a:ext>
            </a:extLst>
          </p:cNvPr>
          <p:cNvSpPr>
            <a:spLocks noGrp="1"/>
          </p:cNvSpPr>
          <p:nvPr>
            <p:ph type="sldNum" sz="quarter" idx="10"/>
          </p:nvPr>
        </p:nvSpPr>
        <p:spPr/>
        <p:txBody>
          <a:bodyPr/>
          <a:lstStyle/>
          <a:p>
            <a:fld id="{DFA742BB-3319-43C1-A6B2-A50ABE71EE07}" type="slidenum">
              <a:rPr lang="en-US" altLang="en-US" smtClean="0"/>
              <a:pPr/>
              <a:t>6</a:t>
            </a:fld>
            <a:endParaRPr lang="en-US" altLang="en-US" dirty="0"/>
          </a:p>
        </p:txBody>
      </p:sp>
    </p:spTree>
    <p:extLst>
      <p:ext uri="{BB962C8B-B14F-4D97-AF65-F5344CB8AC3E}">
        <p14:creationId xmlns:p14="http://schemas.microsoft.com/office/powerpoint/2010/main" val="3940427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Arrays of Objects</a:t>
            </a:r>
            <a:r>
              <a:rPr lang="en-US" altLang="en-US" sz="1800" dirty="0"/>
              <a:t> (2 of 4)</a:t>
            </a:r>
            <a:endParaRPr lang="en-IN" sz="1800" dirty="0"/>
          </a:p>
        </p:txBody>
      </p:sp>
      <p:sp>
        <p:nvSpPr>
          <p:cNvPr id="3" name="Content Placeholder 2"/>
          <p:cNvSpPr>
            <a:spLocks noGrp="1"/>
          </p:cNvSpPr>
          <p:nvPr>
            <p:ph idx="1"/>
          </p:nvPr>
        </p:nvSpPr>
        <p:spPr/>
        <p:txBody>
          <a:bodyPr/>
          <a:lstStyle/>
          <a:p>
            <a:pPr>
              <a:lnSpc>
                <a:spcPct val="90000"/>
              </a:lnSpc>
              <a:spcBef>
                <a:spcPts val="0"/>
              </a:spcBef>
            </a:pPr>
            <a:r>
              <a:rPr lang="en-US" altLang="en-US" dirty="0">
                <a:solidFill>
                  <a:srgbClr val="000000"/>
                </a:solidFill>
              </a:rPr>
              <a:t>If programmer wish to define an array of objects and call a constructor that requires arguments, then programmer must specify the arguments for each object individually in an initializer list. Here is an example:</a:t>
            </a:r>
          </a:p>
          <a:p>
            <a:pPr>
              <a:lnSpc>
                <a:spcPct val="90000"/>
              </a:lnSpc>
              <a:spcBef>
                <a:spcPts val="0"/>
              </a:spcBef>
            </a:pPr>
            <a:endParaRPr lang="en-US" altLang="en-US" dirty="0">
              <a:solidFill>
                <a:srgbClr val="000000"/>
              </a:solidFill>
            </a:endParaRPr>
          </a:p>
          <a:p>
            <a:pPr>
              <a:lnSpc>
                <a:spcPct val="90000"/>
              </a:lnSpc>
              <a:spcBef>
                <a:spcPts val="1200"/>
              </a:spcBef>
              <a:buClr>
                <a:srgbClr val="000000"/>
              </a:buClr>
            </a:pPr>
            <a:r>
              <a:rPr lang="en-US" altLang="en-US" dirty="0">
                <a:solidFill>
                  <a:srgbClr val="000000"/>
                </a:solidFill>
              </a:rPr>
              <a:t>The compiler treats each item in the initializer list as an argument for an array element’s constructor. Recall that the second constructor in the </a:t>
            </a:r>
            <a:r>
              <a:rPr lang="en-US" altLang="en-US" dirty="0" err="1">
                <a:solidFill>
                  <a:srgbClr val="000000"/>
                </a:solidFill>
                <a:latin typeface="Courier New" panose="02070309020205020404" pitchFamily="49" charset="0"/>
              </a:rPr>
              <a:t>InventoryItem</a:t>
            </a:r>
            <a:r>
              <a:rPr lang="en-US" altLang="en-US" dirty="0">
                <a:solidFill>
                  <a:srgbClr val="000000"/>
                </a:solidFill>
              </a:rPr>
              <a:t> class (version 2) declaration takes the item description as an argument.</a:t>
            </a:r>
          </a:p>
          <a:p>
            <a:pPr lvl="1">
              <a:lnSpc>
                <a:spcPct val="90000"/>
              </a:lnSpc>
              <a:spcBef>
                <a:spcPts val="0"/>
              </a:spcBef>
              <a:buClr>
                <a:srgbClr val="000000"/>
              </a:buClr>
            </a:pPr>
            <a:r>
              <a:rPr lang="en-US" altLang="en-US" dirty="0">
                <a:solidFill>
                  <a:srgbClr val="000000"/>
                </a:solidFill>
              </a:rPr>
              <a:t>So, this statement defines an array of three objects and calls that constructor for each object.</a:t>
            </a:r>
          </a:p>
          <a:p>
            <a:pPr lvl="1">
              <a:lnSpc>
                <a:spcPct val="90000"/>
              </a:lnSpc>
              <a:spcBef>
                <a:spcPts val="0"/>
              </a:spcBef>
              <a:buClr>
                <a:srgbClr val="000000"/>
              </a:buClr>
            </a:pPr>
            <a:r>
              <a:rPr lang="en-US" altLang="en-US" dirty="0">
                <a:solidFill>
                  <a:srgbClr val="000000"/>
                </a:solidFill>
              </a:rPr>
              <a:t>The constructor for </a:t>
            </a:r>
            <a:r>
              <a:rPr lang="en-US" altLang="en-US" sz="2800" dirty="0">
                <a:solidFill>
                  <a:srgbClr val="000000"/>
                </a:solidFill>
                <a:latin typeface="Courier New" panose="02070309020205020404" pitchFamily="49" charset="0"/>
                <a:ea typeface="+mn-ea"/>
              </a:rPr>
              <a:t>inventory[0]</a:t>
            </a:r>
            <a:r>
              <a:rPr lang="en-US" altLang="en-US" dirty="0">
                <a:solidFill>
                  <a:srgbClr val="000000"/>
                </a:solidFill>
              </a:rPr>
              <a:t> is called with “Hammer” as its argument, the constructor for </a:t>
            </a:r>
            <a:r>
              <a:rPr lang="en-US" altLang="en-US" sz="2800" dirty="0">
                <a:solidFill>
                  <a:srgbClr val="000000"/>
                </a:solidFill>
                <a:latin typeface="Courier New" panose="02070309020205020404" pitchFamily="49" charset="0"/>
                <a:ea typeface="+mn-ea"/>
              </a:rPr>
              <a:t>inventory[1]</a:t>
            </a:r>
            <a:r>
              <a:rPr lang="en-US" altLang="en-US" dirty="0">
                <a:solidFill>
                  <a:srgbClr val="000000"/>
                </a:solidFill>
              </a:rPr>
              <a:t> is called with “Wrench” as its argument, and the constructor for </a:t>
            </a:r>
            <a:r>
              <a:rPr lang="en-US" altLang="en-US" sz="2800" dirty="0">
                <a:solidFill>
                  <a:srgbClr val="000000"/>
                </a:solidFill>
                <a:latin typeface="Courier New" panose="02070309020205020404" pitchFamily="49" charset="0"/>
                <a:ea typeface="+mn-ea"/>
              </a:rPr>
              <a:t>inventory[2]</a:t>
            </a:r>
            <a:r>
              <a:rPr lang="en-US" altLang="en-US" dirty="0">
                <a:solidFill>
                  <a:srgbClr val="000000"/>
                </a:solidFill>
              </a:rPr>
              <a:t> is called with “Pliers” as its argument.</a:t>
            </a:r>
          </a:p>
        </p:txBody>
      </p:sp>
      <p:sp>
        <p:nvSpPr>
          <p:cNvPr id="5" name="Slide Number Placeholder 4">
            <a:extLst>
              <a:ext uri="{FF2B5EF4-FFF2-40B4-BE49-F238E27FC236}">
                <a16:creationId xmlns:a16="http://schemas.microsoft.com/office/drawing/2014/main" id="{FA08D365-CFB5-FCFE-8CFE-D2013C6D249F}"/>
              </a:ext>
            </a:extLst>
          </p:cNvPr>
          <p:cNvSpPr>
            <a:spLocks noGrp="1"/>
          </p:cNvSpPr>
          <p:nvPr>
            <p:ph type="sldNum" sz="quarter" idx="10"/>
          </p:nvPr>
        </p:nvSpPr>
        <p:spPr/>
        <p:txBody>
          <a:bodyPr/>
          <a:lstStyle/>
          <a:p>
            <a:fld id="{DFA742BB-3319-43C1-A6B2-A50ABE71EE07}" type="slidenum">
              <a:rPr lang="en-US" altLang="en-US" smtClean="0"/>
              <a:pPr/>
              <a:t>60</a:t>
            </a:fld>
            <a:endParaRPr lang="en-US" altLang="en-US" dirty="0"/>
          </a:p>
        </p:txBody>
      </p:sp>
      <p:pic>
        <p:nvPicPr>
          <p:cNvPr id="6" name="Picture 5">
            <a:extLst>
              <a:ext uri="{FF2B5EF4-FFF2-40B4-BE49-F238E27FC236}">
                <a16:creationId xmlns:a16="http://schemas.microsoft.com/office/drawing/2014/main" id="{5DB882B7-92D3-DB35-F25B-6E97E119E612}"/>
              </a:ext>
            </a:extLst>
          </p:cNvPr>
          <p:cNvPicPr>
            <a:picLocks noChangeAspect="1"/>
          </p:cNvPicPr>
          <p:nvPr/>
        </p:nvPicPr>
        <p:blipFill>
          <a:blip r:embed="rId2"/>
          <a:stretch>
            <a:fillRect/>
          </a:stretch>
        </p:blipFill>
        <p:spPr>
          <a:xfrm>
            <a:off x="914399" y="2362199"/>
            <a:ext cx="10972800" cy="419942"/>
          </a:xfrm>
          <a:prstGeom prst="rect">
            <a:avLst/>
          </a:prstGeom>
        </p:spPr>
      </p:pic>
    </p:spTree>
    <p:extLst>
      <p:ext uri="{BB962C8B-B14F-4D97-AF65-F5344CB8AC3E}">
        <p14:creationId xmlns:p14="http://schemas.microsoft.com/office/powerpoint/2010/main" val="40344670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Arrays of Objects</a:t>
            </a:r>
            <a:r>
              <a:rPr lang="en-US" altLang="en-US" sz="1800" dirty="0"/>
              <a:t> (3 of 4)</a:t>
            </a:r>
            <a:endParaRPr lang="en-IN" sz="1800" dirty="0"/>
          </a:p>
        </p:txBody>
      </p:sp>
      <p:sp>
        <p:nvSpPr>
          <p:cNvPr id="3" name="Content Placeholder 2"/>
          <p:cNvSpPr>
            <a:spLocks noGrp="1"/>
          </p:cNvSpPr>
          <p:nvPr>
            <p:ph idx="1"/>
          </p:nvPr>
        </p:nvSpPr>
        <p:spPr/>
        <p:txBody>
          <a:bodyPr/>
          <a:lstStyle/>
          <a:p>
            <a:pPr>
              <a:spcBef>
                <a:spcPct val="15000"/>
              </a:spcBef>
            </a:pPr>
            <a:r>
              <a:rPr lang="en-US" altLang="en-US" dirty="0">
                <a:solidFill>
                  <a:srgbClr val="000000"/>
                </a:solidFill>
              </a:rPr>
              <a:t>If the constructor requires more than one argument, the initializer must take the form of a function call:</a:t>
            </a:r>
          </a:p>
          <a:p>
            <a:pPr>
              <a:spcBef>
                <a:spcPct val="15000"/>
              </a:spcBef>
            </a:pPr>
            <a:endParaRPr lang="en-US" altLang="en-US" dirty="0">
              <a:solidFill>
                <a:srgbClr val="000000"/>
              </a:solidFill>
            </a:endParaRPr>
          </a:p>
          <a:p>
            <a:pPr>
              <a:spcBef>
                <a:spcPct val="15000"/>
              </a:spcBef>
            </a:pPr>
            <a:endParaRPr lang="en-US" altLang="en-US" dirty="0">
              <a:solidFill>
                <a:srgbClr val="000000"/>
              </a:solidFill>
            </a:endParaRPr>
          </a:p>
          <a:p>
            <a:pPr>
              <a:spcBef>
                <a:spcPct val="15000"/>
              </a:spcBef>
            </a:pPr>
            <a:endParaRPr lang="en-US" altLang="en-US" dirty="0">
              <a:solidFill>
                <a:srgbClr val="000000"/>
              </a:solidFill>
            </a:endParaRPr>
          </a:p>
          <a:p>
            <a:pPr>
              <a:spcBef>
                <a:spcPct val="15000"/>
              </a:spcBef>
            </a:pPr>
            <a:r>
              <a:rPr lang="en-US" altLang="en-US" dirty="0">
                <a:solidFill>
                  <a:srgbClr val="000000"/>
                </a:solidFill>
              </a:rPr>
              <a:t>This statement calls the third constructor in the </a:t>
            </a:r>
            <a:r>
              <a:rPr lang="en-US" altLang="en-US" dirty="0" err="1">
                <a:solidFill>
                  <a:srgbClr val="000000"/>
                </a:solidFill>
                <a:latin typeface="Courier New" panose="02070309020205020404" pitchFamily="49" charset="0"/>
                <a:cs typeface="Courier New" panose="02070309020205020404" pitchFamily="49" charset="0"/>
              </a:rPr>
              <a:t>InventoryItem</a:t>
            </a:r>
            <a:r>
              <a:rPr lang="en-US" altLang="en-US" dirty="0">
                <a:solidFill>
                  <a:srgbClr val="000000"/>
                </a:solidFill>
              </a:rPr>
              <a:t> class (version 2) declaration, for each object in the inventory array.</a:t>
            </a:r>
          </a:p>
          <a:p>
            <a:pPr>
              <a:spcBef>
                <a:spcPct val="15000"/>
              </a:spcBef>
            </a:pPr>
            <a:endParaRPr lang="en-US" altLang="en-US" dirty="0">
              <a:solidFill>
                <a:srgbClr val="000000"/>
              </a:solidFill>
            </a:endParaRPr>
          </a:p>
          <a:p>
            <a:pPr>
              <a:spcBef>
                <a:spcPct val="15000"/>
              </a:spcBef>
            </a:pPr>
            <a:endParaRPr lang="en-US" altLang="en-US" dirty="0">
              <a:solidFill>
                <a:srgbClr val="000000"/>
              </a:solidFill>
            </a:endParaRPr>
          </a:p>
          <a:p>
            <a:pPr>
              <a:spcBef>
                <a:spcPct val="15000"/>
              </a:spcBef>
            </a:pPr>
            <a:endParaRPr lang="en-US" altLang="en-US" dirty="0">
              <a:solidFill>
                <a:srgbClr val="000000"/>
              </a:solidFill>
            </a:endParaRPr>
          </a:p>
        </p:txBody>
      </p:sp>
      <p:sp>
        <p:nvSpPr>
          <p:cNvPr id="6" name="Slide Number Placeholder 5">
            <a:extLst>
              <a:ext uri="{FF2B5EF4-FFF2-40B4-BE49-F238E27FC236}">
                <a16:creationId xmlns:a16="http://schemas.microsoft.com/office/drawing/2014/main" id="{4B19FB17-7601-0BE3-67AE-8B62E8C7B97B}"/>
              </a:ext>
            </a:extLst>
          </p:cNvPr>
          <p:cNvSpPr>
            <a:spLocks noGrp="1"/>
          </p:cNvSpPr>
          <p:nvPr>
            <p:ph type="sldNum" sz="quarter" idx="10"/>
          </p:nvPr>
        </p:nvSpPr>
        <p:spPr/>
        <p:txBody>
          <a:bodyPr/>
          <a:lstStyle/>
          <a:p>
            <a:fld id="{DFA742BB-3319-43C1-A6B2-A50ABE71EE07}" type="slidenum">
              <a:rPr lang="en-US" altLang="en-US" smtClean="0"/>
              <a:pPr/>
              <a:t>61</a:t>
            </a:fld>
            <a:endParaRPr lang="en-US" altLang="en-US" dirty="0"/>
          </a:p>
        </p:txBody>
      </p:sp>
      <p:pic>
        <p:nvPicPr>
          <p:cNvPr id="7" name="Picture 6">
            <a:extLst>
              <a:ext uri="{FF2B5EF4-FFF2-40B4-BE49-F238E27FC236}">
                <a16:creationId xmlns:a16="http://schemas.microsoft.com/office/drawing/2014/main" id="{76DB9485-498B-2000-0379-816CF4A46E09}"/>
              </a:ext>
            </a:extLst>
          </p:cNvPr>
          <p:cNvPicPr>
            <a:picLocks noChangeAspect="1"/>
          </p:cNvPicPr>
          <p:nvPr/>
        </p:nvPicPr>
        <p:blipFill>
          <a:blip r:embed="rId2"/>
          <a:stretch>
            <a:fillRect/>
          </a:stretch>
        </p:blipFill>
        <p:spPr>
          <a:xfrm>
            <a:off x="914400" y="2133600"/>
            <a:ext cx="8639175" cy="1123950"/>
          </a:xfrm>
          <a:prstGeom prst="rect">
            <a:avLst/>
          </a:prstGeom>
        </p:spPr>
      </p:pic>
    </p:spTree>
    <p:extLst>
      <p:ext uri="{BB962C8B-B14F-4D97-AF65-F5344CB8AC3E}">
        <p14:creationId xmlns:p14="http://schemas.microsoft.com/office/powerpoint/2010/main" val="24329414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Arrays of Objects</a:t>
            </a:r>
            <a:r>
              <a:rPr lang="en-US" altLang="en-US" sz="1800" dirty="0"/>
              <a:t> (4 of 4)</a:t>
            </a:r>
            <a:endParaRPr lang="en-IN" dirty="0"/>
          </a:p>
        </p:txBody>
      </p:sp>
      <p:sp>
        <p:nvSpPr>
          <p:cNvPr id="3" name="Content Placeholder 2"/>
          <p:cNvSpPr>
            <a:spLocks noGrp="1"/>
          </p:cNvSpPr>
          <p:nvPr>
            <p:ph idx="1"/>
          </p:nvPr>
        </p:nvSpPr>
        <p:spPr/>
        <p:txBody>
          <a:bodyPr/>
          <a:lstStyle/>
          <a:p>
            <a:pPr>
              <a:lnSpc>
                <a:spcPct val="80000"/>
              </a:lnSpc>
            </a:pPr>
            <a:r>
              <a:rPr lang="en-US" altLang="en-US" dirty="0">
                <a:solidFill>
                  <a:srgbClr val="000000"/>
                </a:solidFill>
              </a:rPr>
              <a:t>It is not necessary to call the same constructor for each object in an array. For example, look at the following statement:</a:t>
            </a:r>
          </a:p>
          <a:p>
            <a:pPr>
              <a:lnSpc>
                <a:spcPct val="80000"/>
              </a:lnSpc>
            </a:pPr>
            <a:endParaRPr lang="en-US" altLang="en-US" dirty="0">
              <a:solidFill>
                <a:srgbClr val="000000"/>
              </a:solidFill>
            </a:endParaRPr>
          </a:p>
          <a:p>
            <a:pPr>
              <a:lnSpc>
                <a:spcPct val="80000"/>
              </a:lnSpc>
            </a:pPr>
            <a:endParaRPr lang="en-US" altLang="en-US" dirty="0">
              <a:solidFill>
                <a:srgbClr val="000000"/>
              </a:solidFill>
            </a:endParaRPr>
          </a:p>
          <a:p>
            <a:pPr>
              <a:lnSpc>
                <a:spcPct val="80000"/>
              </a:lnSpc>
            </a:pPr>
            <a:endParaRPr lang="en-US" altLang="en-US" dirty="0">
              <a:solidFill>
                <a:srgbClr val="000000"/>
              </a:solidFill>
            </a:endParaRPr>
          </a:p>
          <a:p>
            <a:pPr>
              <a:lnSpc>
                <a:spcPct val="80000"/>
              </a:lnSpc>
              <a:spcBef>
                <a:spcPts val="0"/>
              </a:spcBef>
            </a:pPr>
            <a:r>
              <a:rPr lang="en-US" altLang="en-US" dirty="0">
                <a:solidFill>
                  <a:srgbClr val="000000"/>
                </a:solidFill>
              </a:rPr>
              <a:t>This statement calls the second constructor for </a:t>
            </a:r>
            <a:r>
              <a:rPr lang="en-US" altLang="en-US" dirty="0">
                <a:solidFill>
                  <a:srgbClr val="000000"/>
                </a:solidFill>
                <a:latin typeface="Courier New" panose="02070309020205020404" pitchFamily="49" charset="0"/>
                <a:cs typeface="Courier New" panose="02070309020205020404" pitchFamily="49" charset="0"/>
              </a:rPr>
              <a:t>inventory[0]</a:t>
            </a:r>
            <a:r>
              <a:rPr lang="en-US" altLang="en-US" dirty="0">
                <a:solidFill>
                  <a:srgbClr val="000000"/>
                </a:solidFill>
              </a:rPr>
              <a:t> and </a:t>
            </a:r>
            <a:r>
              <a:rPr lang="en-US" altLang="en-US" dirty="0">
                <a:solidFill>
                  <a:srgbClr val="000000"/>
                </a:solidFill>
                <a:latin typeface="Courier New" panose="02070309020205020404" pitchFamily="49" charset="0"/>
                <a:cs typeface="Courier New" panose="02070309020205020404" pitchFamily="49" charset="0"/>
              </a:rPr>
              <a:t>inventory[2]</a:t>
            </a:r>
            <a:r>
              <a:rPr lang="en-US" altLang="en-US" dirty="0">
                <a:solidFill>
                  <a:srgbClr val="000000"/>
                </a:solidFill>
              </a:rPr>
              <a:t>, and calls the third constructor for </a:t>
            </a:r>
            <a:r>
              <a:rPr lang="en-US" altLang="en-US" dirty="0">
                <a:solidFill>
                  <a:srgbClr val="000000"/>
                </a:solidFill>
                <a:latin typeface="Courier New" panose="02070309020205020404" pitchFamily="49" charset="0"/>
                <a:cs typeface="Courier New" panose="02070309020205020404" pitchFamily="49" charset="0"/>
              </a:rPr>
              <a:t>inventory[1]</a:t>
            </a:r>
            <a:r>
              <a:rPr lang="en-US" altLang="en-US" dirty="0">
                <a:solidFill>
                  <a:srgbClr val="000000"/>
                </a:solidFill>
              </a:rPr>
              <a:t>.</a:t>
            </a:r>
          </a:p>
          <a:p>
            <a:pPr>
              <a:lnSpc>
                <a:spcPct val="80000"/>
              </a:lnSpc>
            </a:pPr>
            <a:r>
              <a:rPr lang="en-US" altLang="en-US" spc="-50" dirty="0">
                <a:solidFill>
                  <a:srgbClr val="000000"/>
                </a:solidFill>
              </a:rPr>
              <a:t>If an initializer for all of the objects in an array is not provided, the default constructor will be called for each object that does not have an initializer.</a:t>
            </a:r>
          </a:p>
          <a:p>
            <a:pPr>
              <a:lnSpc>
                <a:spcPct val="80000"/>
              </a:lnSpc>
            </a:pPr>
            <a:r>
              <a:rPr lang="en-US" altLang="en-US" dirty="0">
                <a:solidFill>
                  <a:srgbClr val="000000"/>
                </a:solidFill>
              </a:rPr>
              <a:t>For example, the following statement defines an array of three objects, but only provides initializers for the first two. The default constructor is called for the third object.</a:t>
            </a:r>
          </a:p>
          <a:p>
            <a:pPr>
              <a:lnSpc>
                <a:spcPct val="80000"/>
              </a:lnSpc>
            </a:pPr>
            <a:endParaRPr lang="en-US" altLang="en-US" dirty="0">
              <a:solidFill>
                <a:srgbClr val="000000"/>
              </a:solidFill>
            </a:endParaRPr>
          </a:p>
        </p:txBody>
      </p:sp>
      <p:sp>
        <p:nvSpPr>
          <p:cNvPr id="6" name="Slide Number Placeholder 5">
            <a:extLst>
              <a:ext uri="{FF2B5EF4-FFF2-40B4-BE49-F238E27FC236}">
                <a16:creationId xmlns:a16="http://schemas.microsoft.com/office/drawing/2014/main" id="{12F18B80-63BA-9EAD-A67D-E9536A0B2FE7}"/>
              </a:ext>
            </a:extLst>
          </p:cNvPr>
          <p:cNvSpPr>
            <a:spLocks noGrp="1"/>
          </p:cNvSpPr>
          <p:nvPr>
            <p:ph type="sldNum" sz="quarter" idx="10"/>
          </p:nvPr>
        </p:nvSpPr>
        <p:spPr/>
        <p:txBody>
          <a:bodyPr/>
          <a:lstStyle/>
          <a:p>
            <a:fld id="{DFA742BB-3319-43C1-A6B2-A50ABE71EE07}" type="slidenum">
              <a:rPr lang="en-US" altLang="en-US" smtClean="0"/>
              <a:pPr/>
              <a:t>62</a:t>
            </a:fld>
            <a:endParaRPr lang="en-US" altLang="en-US" dirty="0"/>
          </a:p>
        </p:txBody>
      </p:sp>
      <p:pic>
        <p:nvPicPr>
          <p:cNvPr id="7" name="Picture 6">
            <a:extLst>
              <a:ext uri="{FF2B5EF4-FFF2-40B4-BE49-F238E27FC236}">
                <a16:creationId xmlns:a16="http://schemas.microsoft.com/office/drawing/2014/main" id="{00E9A348-064F-E5FE-472B-80D5986BB3F7}"/>
              </a:ext>
            </a:extLst>
          </p:cNvPr>
          <p:cNvPicPr>
            <a:picLocks noChangeAspect="1"/>
          </p:cNvPicPr>
          <p:nvPr/>
        </p:nvPicPr>
        <p:blipFill>
          <a:blip r:embed="rId2"/>
          <a:stretch>
            <a:fillRect/>
          </a:stretch>
        </p:blipFill>
        <p:spPr>
          <a:xfrm>
            <a:off x="914400" y="1857376"/>
            <a:ext cx="9418320" cy="1252209"/>
          </a:xfrm>
          <a:prstGeom prst="rect">
            <a:avLst/>
          </a:prstGeom>
        </p:spPr>
      </p:pic>
      <p:pic>
        <p:nvPicPr>
          <p:cNvPr id="9" name="Picture 8">
            <a:extLst>
              <a:ext uri="{FF2B5EF4-FFF2-40B4-BE49-F238E27FC236}">
                <a16:creationId xmlns:a16="http://schemas.microsoft.com/office/drawing/2014/main" id="{A5755152-1C84-93E8-65FD-A698831F2CE4}"/>
              </a:ext>
            </a:extLst>
          </p:cNvPr>
          <p:cNvPicPr>
            <a:picLocks noChangeAspect="1"/>
          </p:cNvPicPr>
          <p:nvPr/>
        </p:nvPicPr>
        <p:blipFill>
          <a:blip r:embed="rId3"/>
          <a:stretch>
            <a:fillRect/>
          </a:stretch>
        </p:blipFill>
        <p:spPr>
          <a:xfrm>
            <a:off x="923924" y="5638800"/>
            <a:ext cx="10348232" cy="1188720"/>
          </a:xfrm>
          <a:prstGeom prst="rect">
            <a:avLst/>
          </a:prstGeom>
        </p:spPr>
      </p:pic>
    </p:spTree>
    <p:extLst>
      <p:ext uri="{BB962C8B-B14F-4D97-AF65-F5344CB8AC3E}">
        <p14:creationId xmlns:p14="http://schemas.microsoft.com/office/powerpoint/2010/main" val="26473331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Accessing Objects in an Array</a:t>
            </a:r>
            <a:endParaRPr lang="en-IN" dirty="0"/>
          </a:p>
        </p:txBody>
      </p:sp>
      <p:sp>
        <p:nvSpPr>
          <p:cNvPr id="3" name="Content Placeholder 2"/>
          <p:cNvSpPr>
            <a:spLocks noGrp="1"/>
          </p:cNvSpPr>
          <p:nvPr>
            <p:ph idx="1"/>
          </p:nvPr>
        </p:nvSpPr>
        <p:spPr/>
        <p:txBody>
          <a:bodyPr/>
          <a:lstStyle/>
          <a:p>
            <a:pPr>
              <a:lnSpc>
                <a:spcPct val="90000"/>
              </a:lnSpc>
              <a:spcBef>
                <a:spcPct val="25000"/>
              </a:spcBef>
            </a:pPr>
            <a:r>
              <a:rPr lang="en-US" altLang="en-US" sz="2800" dirty="0">
                <a:solidFill>
                  <a:srgbClr val="000000"/>
                </a:solidFill>
              </a:rPr>
              <a:t>Objects in an array are referenced using subscripts, just like any other data type in an array.</a:t>
            </a:r>
          </a:p>
          <a:p>
            <a:pPr>
              <a:lnSpc>
                <a:spcPct val="90000"/>
              </a:lnSpc>
              <a:spcBef>
                <a:spcPts val="1200"/>
              </a:spcBef>
            </a:pPr>
            <a:r>
              <a:rPr lang="en-US" altLang="en-US" sz="2800" dirty="0">
                <a:solidFill>
                  <a:srgbClr val="000000"/>
                </a:solidFill>
              </a:rPr>
              <a:t>Member functions are referenced using dot notation:</a:t>
            </a:r>
          </a:p>
          <a:p>
            <a:pPr lvl="1">
              <a:lnSpc>
                <a:spcPct val="90000"/>
              </a:lnSpc>
              <a:spcBef>
                <a:spcPts val="300"/>
              </a:spcBef>
              <a:buClr>
                <a:srgbClr val="000000"/>
              </a:buClr>
              <a:buNone/>
            </a:pPr>
            <a:r>
              <a:rPr lang="en-US" altLang="en-US" sz="2800" dirty="0">
                <a:solidFill>
                  <a:srgbClr val="000000"/>
                </a:solidFill>
                <a:latin typeface="Courier New" panose="02070309020205020404" pitchFamily="49" charset="0"/>
              </a:rPr>
              <a:t>inventory[2].setUnits(30);</a:t>
            </a:r>
          </a:p>
          <a:p>
            <a:pPr lvl="1">
              <a:lnSpc>
                <a:spcPct val="90000"/>
              </a:lnSpc>
              <a:spcBef>
                <a:spcPts val="300"/>
              </a:spcBef>
              <a:buClr>
                <a:srgbClr val="000000"/>
              </a:buClr>
              <a:buNone/>
            </a:pPr>
            <a:r>
              <a:rPr lang="en-US" altLang="en-US" sz="2800" dirty="0">
                <a:solidFill>
                  <a:srgbClr val="000000"/>
                </a:solidFill>
                <a:latin typeface="Courier New" panose="02070309020205020404" pitchFamily="49" charset="0"/>
              </a:rPr>
              <a:t>cout &lt;&lt; inventory[2].</a:t>
            </a:r>
            <a:r>
              <a:rPr lang="en-US" altLang="en-US" sz="2800" dirty="0" err="1">
                <a:solidFill>
                  <a:srgbClr val="000000"/>
                </a:solidFill>
                <a:latin typeface="Courier New" panose="02070309020205020404" pitchFamily="49" charset="0"/>
              </a:rPr>
              <a:t>getUnits</a:t>
            </a:r>
            <a:r>
              <a:rPr lang="en-US" altLang="en-US" sz="2800" dirty="0">
                <a:solidFill>
                  <a:srgbClr val="000000"/>
                </a:solidFill>
                <a:latin typeface="Courier New" panose="02070309020205020404" pitchFamily="49" charset="0"/>
              </a:rPr>
              <a:t>();</a:t>
            </a:r>
          </a:p>
          <a:p>
            <a:pPr>
              <a:lnSpc>
                <a:spcPct val="90000"/>
              </a:lnSpc>
              <a:spcBef>
                <a:spcPts val="1200"/>
              </a:spcBef>
              <a:buClr>
                <a:srgbClr val="000000"/>
              </a:buClr>
            </a:pPr>
            <a:r>
              <a:rPr lang="en-US" altLang="en-US" spc="-50" dirty="0">
                <a:solidFill>
                  <a:srgbClr val="000000"/>
                </a:solidFill>
              </a:rPr>
              <a:t>This statement sets the units variable of </a:t>
            </a:r>
            <a:r>
              <a:rPr lang="en-US" altLang="en-US" spc="-50" dirty="0">
                <a:solidFill>
                  <a:srgbClr val="000000"/>
                </a:solidFill>
                <a:latin typeface="Courier New" panose="02070309020205020404" pitchFamily="49" charset="0"/>
              </a:rPr>
              <a:t>inventory[2]</a:t>
            </a:r>
            <a:r>
              <a:rPr lang="en-US" altLang="en-US" spc="-50" dirty="0">
                <a:solidFill>
                  <a:srgbClr val="000000"/>
                </a:solidFill>
              </a:rPr>
              <a:t> to the value </a:t>
            </a:r>
            <a:r>
              <a:rPr lang="en-US" altLang="en-US" spc="-50" dirty="0">
                <a:solidFill>
                  <a:srgbClr val="000000"/>
                </a:solidFill>
                <a:latin typeface="Courier New" panose="02070309020205020404" pitchFamily="49" charset="0"/>
              </a:rPr>
              <a:t>30</a:t>
            </a:r>
            <a:r>
              <a:rPr lang="en-US" altLang="en-US" spc="-50" dirty="0">
                <a:solidFill>
                  <a:srgbClr val="000000"/>
                </a:solidFill>
              </a:rPr>
              <a:t>. </a:t>
            </a:r>
          </a:p>
          <a:p>
            <a:pPr>
              <a:lnSpc>
                <a:spcPct val="90000"/>
              </a:lnSpc>
              <a:spcBef>
                <a:spcPts val="1200"/>
              </a:spcBef>
              <a:buClr>
                <a:srgbClr val="000000"/>
              </a:buClr>
            </a:pPr>
            <a:r>
              <a:rPr lang="en-US" altLang="en-US" dirty="0">
                <a:solidFill>
                  <a:srgbClr val="000000"/>
                </a:solidFill>
              </a:rPr>
              <a:t>Program Example-5 shows an array of </a:t>
            </a:r>
            <a:r>
              <a:rPr lang="en-US" altLang="en-US" dirty="0" err="1">
                <a:solidFill>
                  <a:srgbClr val="000000"/>
                </a:solidFill>
                <a:latin typeface="Courier New" panose="02070309020205020404" pitchFamily="49" charset="0"/>
              </a:rPr>
              <a:t>InventoryItem</a:t>
            </a:r>
            <a:r>
              <a:rPr lang="en-US" altLang="en-US" dirty="0">
                <a:solidFill>
                  <a:srgbClr val="000000"/>
                </a:solidFill>
              </a:rPr>
              <a:t> objects being used in a complete program.</a:t>
            </a:r>
          </a:p>
        </p:txBody>
      </p:sp>
      <p:sp>
        <p:nvSpPr>
          <p:cNvPr id="5" name="Slide Number Placeholder 4">
            <a:extLst>
              <a:ext uri="{FF2B5EF4-FFF2-40B4-BE49-F238E27FC236}">
                <a16:creationId xmlns:a16="http://schemas.microsoft.com/office/drawing/2014/main" id="{49ABC979-D024-96E2-7FE1-8F069A2F2461}"/>
              </a:ext>
            </a:extLst>
          </p:cNvPr>
          <p:cNvSpPr>
            <a:spLocks noGrp="1"/>
          </p:cNvSpPr>
          <p:nvPr>
            <p:ph type="sldNum" sz="quarter" idx="10"/>
          </p:nvPr>
        </p:nvSpPr>
        <p:spPr/>
        <p:txBody>
          <a:bodyPr/>
          <a:lstStyle/>
          <a:p>
            <a:fld id="{DFA742BB-3319-43C1-A6B2-A50ABE71EE07}" type="slidenum">
              <a:rPr lang="en-US" altLang="en-US" smtClean="0"/>
              <a:pPr/>
              <a:t>63</a:t>
            </a:fld>
            <a:endParaRPr lang="en-US" altLang="en-US" dirty="0"/>
          </a:p>
        </p:txBody>
      </p:sp>
    </p:spTree>
    <p:extLst>
      <p:ext uri="{BB962C8B-B14F-4D97-AF65-F5344CB8AC3E}">
        <p14:creationId xmlns:p14="http://schemas.microsoft.com/office/powerpoint/2010/main" val="15260081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Program Example-5</a:t>
            </a:r>
            <a:r>
              <a:rPr lang="en-US" altLang="en-US" sz="1800" dirty="0"/>
              <a:t> (1 of 2)</a:t>
            </a:r>
            <a:endParaRPr lang="en-IN" sz="1800" dirty="0"/>
          </a:p>
        </p:txBody>
      </p:sp>
      <p:sp>
        <p:nvSpPr>
          <p:cNvPr id="3" name="Slide Number Placeholder 2">
            <a:extLst>
              <a:ext uri="{FF2B5EF4-FFF2-40B4-BE49-F238E27FC236}">
                <a16:creationId xmlns:a16="http://schemas.microsoft.com/office/drawing/2014/main" id="{29E0CC07-F0F5-101E-A275-E3E544506042}"/>
              </a:ext>
            </a:extLst>
          </p:cNvPr>
          <p:cNvSpPr>
            <a:spLocks noGrp="1"/>
          </p:cNvSpPr>
          <p:nvPr>
            <p:ph type="sldNum" sz="quarter" idx="10"/>
          </p:nvPr>
        </p:nvSpPr>
        <p:spPr/>
        <p:txBody>
          <a:bodyPr/>
          <a:lstStyle/>
          <a:p>
            <a:fld id="{2BE8B929-FF55-460A-A545-C85136955544}" type="slidenum">
              <a:rPr lang="en-US" altLang="en-US" smtClean="0"/>
              <a:pPr/>
              <a:t>64</a:t>
            </a:fld>
            <a:endParaRPr lang="en-US" altLang="en-US" dirty="0"/>
          </a:p>
        </p:txBody>
      </p:sp>
      <p:pic>
        <p:nvPicPr>
          <p:cNvPr id="108546" name="Picture 1" descr="The screenshot shows the program that demonstrates an array of class objects. The main function declares the number of items in the inventory as 5. The class objects in the array - hammer, wrench, pliers, ratchet, and screwdriver, are initialized in the main function. "/>
          <p:cNvPicPr>
            <a:picLocks noChangeAspect="1" noChangeArrowheads="1"/>
          </p:cNvPicPr>
          <p:nvPr/>
        </p:nvPicPr>
        <p:blipFill rotWithShape="1">
          <a:blip r:embed="rId2">
            <a:extLst>
              <a:ext uri="{28A0092B-C50C-407E-A947-70E740481C1C}">
                <a14:useLocalDpi xmlns:a14="http://schemas.microsoft.com/office/drawing/2010/main" val="0"/>
              </a:ext>
            </a:extLst>
          </a:blip>
          <a:srcRect t="12193"/>
          <a:stretch/>
        </p:blipFill>
        <p:spPr bwMode="auto">
          <a:xfrm>
            <a:off x="603697" y="1188720"/>
            <a:ext cx="10984606"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Program Example-5</a:t>
            </a:r>
            <a:r>
              <a:rPr lang="en-US" altLang="en-US" sz="1800" dirty="0"/>
              <a:t> (2 of 2)</a:t>
            </a:r>
            <a:endParaRPr lang="en-IN" sz="1800" dirty="0"/>
          </a:p>
        </p:txBody>
      </p:sp>
      <p:sp>
        <p:nvSpPr>
          <p:cNvPr id="4" name="Slide Number Placeholder 3">
            <a:extLst>
              <a:ext uri="{FF2B5EF4-FFF2-40B4-BE49-F238E27FC236}">
                <a16:creationId xmlns:a16="http://schemas.microsoft.com/office/drawing/2014/main" id="{08D14754-5B57-9AED-2E11-FF26B95DBDA6}"/>
              </a:ext>
            </a:extLst>
          </p:cNvPr>
          <p:cNvSpPr>
            <a:spLocks noGrp="1"/>
          </p:cNvSpPr>
          <p:nvPr>
            <p:ph type="sldNum" sz="quarter" idx="10"/>
          </p:nvPr>
        </p:nvSpPr>
        <p:spPr/>
        <p:txBody>
          <a:bodyPr/>
          <a:lstStyle/>
          <a:p>
            <a:fld id="{2BE8B929-FF55-460A-A545-C85136955544}" type="slidenum">
              <a:rPr lang="en-US" altLang="en-US" smtClean="0"/>
              <a:pPr/>
              <a:t>65</a:t>
            </a:fld>
            <a:endParaRPr lang="en-US" altLang="en-US" dirty="0"/>
          </a:p>
        </p:txBody>
      </p:sp>
      <p:pic>
        <p:nvPicPr>
          <p:cNvPr id="109571" name="Picture 1" descr="The screenshot shows the program that demonstrates an array of class objects. The main function declares the number of items in the inventory as 5. The class objects in the array - hammer, wrench, pliers, ratchet, and screwdriver, are initialized in the main function. The setw(14) gets the description of the inventory item, setw(8) gets the cost of the item, and the setw(7) gets the number of units. The program output displays the inventory item, cost, and units on h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20" y="1188720"/>
            <a:ext cx="7241360"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Unified Modeling Language</a:t>
            </a:r>
            <a:endParaRPr lang="en-IN" dirty="0"/>
          </a:p>
        </p:txBody>
      </p:sp>
      <p:sp>
        <p:nvSpPr>
          <p:cNvPr id="3" name="Content Placeholder 2"/>
          <p:cNvSpPr>
            <a:spLocks noGrp="1"/>
          </p:cNvSpPr>
          <p:nvPr>
            <p:ph idx="1"/>
          </p:nvPr>
        </p:nvSpPr>
        <p:spPr/>
        <p:txBody>
          <a:bodyPr/>
          <a:lstStyle/>
          <a:p>
            <a:r>
              <a:rPr lang="en-US" altLang="en-US" b="1" i="1" dirty="0">
                <a:solidFill>
                  <a:srgbClr val="000000"/>
                </a:solidFill>
              </a:rPr>
              <a:t>UML</a:t>
            </a:r>
            <a:r>
              <a:rPr lang="en-US" altLang="en-US" dirty="0">
                <a:solidFill>
                  <a:srgbClr val="000000"/>
                </a:solidFill>
              </a:rPr>
              <a:t> stands for </a:t>
            </a:r>
            <a:r>
              <a:rPr lang="en-US" altLang="en-US" b="1" i="1" dirty="0">
                <a:solidFill>
                  <a:srgbClr val="000000"/>
                </a:solidFill>
              </a:rPr>
              <a:t>Unified Modeling Language</a:t>
            </a:r>
            <a:r>
              <a:rPr lang="en-US" altLang="en-US" dirty="0">
                <a:solidFill>
                  <a:srgbClr val="000000"/>
                </a:solidFill>
              </a:rPr>
              <a:t>. </a:t>
            </a:r>
          </a:p>
          <a:p>
            <a:pPr>
              <a:spcBef>
                <a:spcPts val="4600"/>
              </a:spcBef>
            </a:pPr>
            <a:r>
              <a:rPr lang="en-US" altLang="en-US" dirty="0">
                <a:solidFill>
                  <a:srgbClr val="000000"/>
                </a:solidFill>
              </a:rPr>
              <a:t>The </a:t>
            </a:r>
            <a:r>
              <a:rPr lang="en-US" altLang="en-US" b="1" dirty="0">
                <a:solidFill>
                  <a:srgbClr val="000000"/>
                </a:solidFill>
              </a:rPr>
              <a:t>UML</a:t>
            </a:r>
            <a:r>
              <a:rPr lang="en-US" altLang="en-US" dirty="0">
                <a:solidFill>
                  <a:srgbClr val="000000"/>
                </a:solidFill>
              </a:rPr>
              <a:t> provides a set of standard diagrams for graphically depicting object-oriented systems</a:t>
            </a:r>
          </a:p>
        </p:txBody>
      </p:sp>
      <p:sp>
        <p:nvSpPr>
          <p:cNvPr id="5" name="Slide Number Placeholder 4">
            <a:extLst>
              <a:ext uri="{FF2B5EF4-FFF2-40B4-BE49-F238E27FC236}">
                <a16:creationId xmlns:a16="http://schemas.microsoft.com/office/drawing/2014/main" id="{A1D4C55E-5A98-6F39-FE59-3D00E1A6D0FF}"/>
              </a:ext>
            </a:extLst>
          </p:cNvPr>
          <p:cNvSpPr>
            <a:spLocks noGrp="1"/>
          </p:cNvSpPr>
          <p:nvPr>
            <p:ph type="sldNum" sz="quarter" idx="10"/>
          </p:nvPr>
        </p:nvSpPr>
        <p:spPr/>
        <p:txBody>
          <a:bodyPr/>
          <a:lstStyle/>
          <a:p>
            <a:fld id="{DFA742BB-3319-43C1-A6B2-A50ABE71EE07}" type="slidenum">
              <a:rPr lang="en-US" altLang="en-US" smtClean="0"/>
              <a:pPr/>
              <a:t>66</a:t>
            </a:fld>
            <a:endParaRPr lang="en-US" altLang="en-US" dirty="0"/>
          </a:p>
        </p:txBody>
      </p:sp>
    </p:spTree>
    <p:extLst>
      <p:ext uri="{BB962C8B-B14F-4D97-AF65-F5344CB8AC3E}">
        <p14:creationId xmlns:p14="http://schemas.microsoft.com/office/powerpoint/2010/main" val="7701228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UML Class Diagram</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A UML diagram for a class has three main sections.</a:t>
            </a:r>
          </a:p>
        </p:txBody>
      </p:sp>
      <p:sp>
        <p:nvSpPr>
          <p:cNvPr id="6" name="Slide Number Placeholder 5">
            <a:extLst>
              <a:ext uri="{FF2B5EF4-FFF2-40B4-BE49-F238E27FC236}">
                <a16:creationId xmlns:a16="http://schemas.microsoft.com/office/drawing/2014/main" id="{2EF25A37-0EFF-64A4-F9BA-CF24EE0710E8}"/>
              </a:ext>
            </a:extLst>
          </p:cNvPr>
          <p:cNvSpPr>
            <a:spLocks noGrp="1"/>
          </p:cNvSpPr>
          <p:nvPr>
            <p:ph type="sldNum" sz="quarter" idx="10"/>
          </p:nvPr>
        </p:nvSpPr>
        <p:spPr/>
        <p:txBody>
          <a:bodyPr/>
          <a:lstStyle/>
          <a:p>
            <a:fld id="{DFA742BB-3319-43C1-A6B2-A50ABE71EE07}" type="slidenum">
              <a:rPr lang="en-US" altLang="en-US" smtClean="0"/>
              <a:pPr/>
              <a:t>67</a:t>
            </a:fld>
            <a:endParaRPr lang="en-US" altLang="en-US" dirty="0"/>
          </a:p>
        </p:txBody>
      </p:sp>
      <p:pic>
        <p:nvPicPr>
          <p:cNvPr id="4" name="Picture 4" descr="The screenshot shows the structure of a UML class diagram. The UML diagram for a class has three main sections: The class name goes to the top layer, the member variables are listed in the second layer, and the member functions are listed in the bottom lay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991289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50934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A Rectangle Class</a:t>
            </a:r>
            <a:endParaRPr lang="en-IN" dirty="0"/>
          </a:p>
        </p:txBody>
      </p:sp>
      <p:sp>
        <p:nvSpPr>
          <p:cNvPr id="3" name="Content Placeholder 2"/>
          <p:cNvSpPr>
            <a:spLocks noGrp="1"/>
          </p:cNvSpPr>
          <p:nvPr>
            <p:ph idx="1"/>
          </p:nvPr>
        </p:nvSpPr>
        <p:spPr/>
        <p:txBody>
          <a:bodyPr/>
          <a:lstStyle/>
          <a:p>
            <a:pPr mar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class Rectangle</a:t>
            </a:r>
          </a:p>
          <a:p>
            <a:pPr mar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a:t>
            </a:r>
          </a:p>
          <a:p>
            <a:pPr mar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   private:</a:t>
            </a:r>
          </a:p>
          <a:p>
            <a:pPr mar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      double width;</a:t>
            </a:r>
          </a:p>
          <a:p>
            <a:pPr mar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      double length;</a:t>
            </a:r>
          </a:p>
          <a:p>
            <a:pPr mar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   public:</a:t>
            </a:r>
          </a:p>
          <a:p>
            <a:pPr mar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      bool setWidth(double);</a:t>
            </a:r>
          </a:p>
          <a:p>
            <a:pPr mar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      bool setLength(double);</a:t>
            </a:r>
          </a:p>
          <a:p>
            <a:pPr mar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      double getWidth() const;</a:t>
            </a:r>
          </a:p>
          <a:p>
            <a:pPr mar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      double getLength() const;</a:t>
            </a:r>
          </a:p>
          <a:p>
            <a:pPr mar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      double getArea() const;</a:t>
            </a:r>
          </a:p>
          <a:p>
            <a:pPr mar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a:t>
            </a:r>
          </a:p>
        </p:txBody>
      </p:sp>
      <p:sp>
        <p:nvSpPr>
          <p:cNvPr id="6" name="Slide Number Placeholder 5">
            <a:extLst>
              <a:ext uri="{FF2B5EF4-FFF2-40B4-BE49-F238E27FC236}">
                <a16:creationId xmlns:a16="http://schemas.microsoft.com/office/drawing/2014/main" id="{5F1E8B3A-5ECE-B65D-2707-C96E046B97E3}"/>
              </a:ext>
            </a:extLst>
          </p:cNvPr>
          <p:cNvSpPr>
            <a:spLocks noGrp="1"/>
          </p:cNvSpPr>
          <p:nvPr>
            <p:ph type="sldNum" sz="quarter" idx="10"/>
          </p:nvPr>
        </p:nvSpPr>
        <p:spPr/>
        <p:txBody>
          <a:bodyPr/>
          <a:lstStyle/>
          <a:p>
            <a:fld id="{DFA742BB-3319-43C1-A6B2-A50ABE71EE07}" type="slidenum">
              <a:rPr lang="en-US" altLang="en-US" smtClean="0"/>
              <a:pPr/>
              <a:t>68</a:t>
            </a:fld>
            <a:endParaRPr lang="en-US" altLang="en-US" dirty="0"/>
          </a:p>
        </p:txBody>
      </p:sp>
      <p:pic>
        <p:nvPicPr>
          <p:cNvPr id="4" name="Picture 4" descr="The screenshot shows an example of a UML class diagram. The class name 'Rectangle' goes in the top layer, the member variables width, length are listed in the second layer, and the member functions such as setWidth(), setLength(), getWidth(), getLength(), and getArea() are listed in the bottom lay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999" y="1371599"/>
            <a:ext cx="4572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64484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UML Access Specification Notation</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In UML you indicate a private member with a minus (−) and a public member with a plus(+).</a:t>
            </a:r>
          </a:p>
        </p:txBody>
      </p:sp>
      <p:pic>
        <p:nvPicPr>
          <p:cNvPr id="4" name="Picture 3" descr="The screenshot shows the UML access specification notation. The class name 'Rectangle' is displayed in the top layer. The member variables such as width, length goes in the second layer alongside minus symbols to indicate that these member variables are private. The member functions such as setWidth(), setLength(), getWidth(), getLength(), and getArea() are displayed in the bottom layer alongside plus signs to indicate that they are public."/>
          <p:cNvPicPr>
            <a:picLocks noChangeAspect="1"/>
          </p:cNvPicPr>
          <p:nvPr/>
        </p:nvPicPr>
        <p:blipFill>
          <a:blip r:embed="rId2"/>
          <a:stretch>
            <a:fillRect/>
          </a:stretch>
        </p:blipFill>
        <p:spPr>
          <a:xfrm>
            <a:off x="1572125" y="2209800"/>
            <a:ext cx="9047750" cy="3657600"/>
          </a:xfrm>
          <a:prstGeom prst="rect">
            <a:avLst/>
          </a:prstGeom>
        </p:spPr>
      </p:pic>
      <p:sp>
        <p:nvSpPr>
          <p:cNvPr id="6" name="Slide Number Placeholder 5">
            <a:extLst>
              <a:ext uri="{FF2B5EF4-FFF2-40B4-BE49-F238E27FC236}">
                <a16:creationId xmlns:a16="http://schemas.microsoft.com/office/drawing/2014/main" id="{C80C3175-2C97-6243-15FA-49422A545ECD}"/>
              </a:ext>
            </a:extLst>
          </p:cNvPr>
          <p:cNvSpPr>
            <a:spLocks noGrp="1"/>
          </p:cNvSpPr>
          <p:nvPr>
            <p:ph type="sldNum" sz="quarter" idx="10"/>
          </p:nvPr>
        </p:nvSpPr>
        <p:spPr/>
        <p:txBody>
          <a:bodyPr/>
          <a:lstStyle/>
          <a:p>
            <a:fld id="{DFA742BB-3319-43C1-A6B2-A50ABE71EE07}" type="slidenum">
              <a:rPr lang="en-US" altLang="en-US" smtClean="0"/>
              <a:pPr/>
              <a:t>69</a:t>
            </a:fld>
            <a:endParaRPr lang="en-US" altLang="en-US" dirty="0"/>
          </a:p>
        </p:txBody>
      </p:sp>
    </p:spTree>
    <p:extLst>
      <p:ext uri="{BB962C8B-B14F-4D97-AF65-F5344CB8AC3E}">
        <p14:creationId xmlns:p14="http://schemas.microsoft.com/office/powerpoint/2010/main" val="3224614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More on Objects</a:t>
            </a:r>
            <a:endParaRPr lang="en-IN" dirty="0"/>
          </a:p>
        </p:txBody>
      </p:sp>
      <p:sp>
        <p:nvSpPr>
          <p:cNvPr id="3" name="Content Placeholder 2"/>
          <p:cNvSpPr>
            <a:spLocks noGrp="1"/>
          </p:cNvSpPr>
          <p:nvPr>
            <p:ph idx="1"/>
          </p:nvPr>
        </p:nvSpPr>
        <p:spPr/>
        <p:txBody>
          <a:bodyPr/>
          <a:lstStyle/>
          <a:p>
            <a:pPr>
              <a:lnSpc>
                <a:spcPct val="85000"/>
              </a:lnSpc>
            </a:pPr>
            <a:r>
              <a:rPr lang="en-US" altLang="en-US" sz="2800" b="1" dirty="0">
                <a:solidFill>
                  <a:srgbClr val="000000"/>
                </a:solidFill>
              </a:rPr>
              <a:t>data hiding</a:t>
            </a:r>
            <a:r>
              <a:rPr lang="en-US" altLang="en-US" sz="2800" dirty="0">
                <a:solidFill>
                  <a:srgbClr val="000000"/>
                </a:solidFill>
              </a:rPr>
              <a:t>: restricting access to certain members of an object</a:t>
            </a:r>
          </a:p>
          <a:p>
            <a:pPr lvl="1">
              <a:lnSpc>
                <a:spcPct val="85000"/>
              </a:lnSpc>
            </a:pPr>
            <a:r>
              <a:rPr lang="en-US" altLang="en-US" dirty="0">
                <a:solidFill>
                  <a:srgbClr val="000000"/>
                </a:solidFill>
              </a:rPr>
              <a:t>data hiding refers to an object’s ability to hide its data from code that is outside the object. Only the object’s member functions may directly access and make changes to the object’s data.</a:t>
            </a:r>
          </a:p>
          <a:p>
            <a:pPr lvl="1">
              <a:lnSpc>
                <a:spcPct val="85000"/>
              </a:lnSpc>
            </a:pPr>
            <a:r>
              <a:rPr lang="en-US" altLang="en-US" dirty="0">
                <a:solidFill>
                  <a:srgbClr val="000000"/>
                </a:solidFill>
              </a:rPr>
              <a:t>An </a:t>
            </a:r>
            <a:r>
              <a:rPr lang="en-US" altLang="en-US" b="1" dirty="0">
                <a:solidFill>
                  <a:srgbClr val="000000"/>
                </a:solidFill>
              </a:rPr>
              <a:t>object</a:t>
            </a:r>
            <a:r>
              <a:rPr lang="en-US" altLang="en-US" dirty="0">
                <a:solidFill>
                  <a:srgbClr val="000000"/>
                </a:solidFill>
              </a:rPr>
              <a:t> typically hides its data, but allows outside code to access its member functions.</a:t>
            </a:r>
          </a:p>
          <a:p>
            <a:pPr lvl="1">
              <a:lnSpc>
                <a:spcPct val="85000"/>
              </a:lnSpc>
            </a:pPr>
            <a:r>
              <a:rPr lang="en-US" altLang="en-US" dirty="0">
                <a:solidFill>
                  <a:srgbClr val="000000"/>
                </a:solidFill>
              </a:rPr>
              <a:t>The object’s member functions provide programming statements outside the object with indirect access to the object’s data.</a:t>
            </a:r>
          </a:p>
          <a:p>
            <a:pPr>
              <a:lnSpc>
                <a:spcPct val="84000"/>
              </a:lnSpc>
              <a:spcBef>
                <a:spcPts val="3600"/>
              </a:spcBef>
            </a:pPr>
            <a:r>
              <a:rPr lang="en-US" altLang="en-US" sz="2800" b="1" dirty="0">
                <a:solidFill>
                  <a:srgbClr val="000000"/>
                </a:solidFill>
              </a:rPr>
              <a:t>public interface</a:t>
            </a:r>
            <a:r>
              <a:rPr lang="en-US" altLang="en-US" sz="2800" dirty="0">
                <a:solidFill>
                  <a:srgbClr val="000000"/>
                </a:solidFill>
              </a:rPr>
              <a:t>: members of an object that are available outside of the object. This allows the object to provide access to some data and functions without sharing its internal details and design, and provides some protection from data corruption</a:t>
            </a:r>
          </a:p>
        </p:txBody>
      </p:sp>
      <p:sp>
        <p:nvSpPr>
          <p:cNvPr id="5" name="Slide Number Placeholder 4">
            <a:extLst>
              <a:ext uri="{FF2B5EF4-FFF2-40B4-BE49-F238E27FC236}">
                <a16:creationId xmlns:a16="http://schemas.microsoft.com/office/drawing/2014/main" id="{A0DB0D53-0E66-8DC6-2A70-1D6D0015D475}"/>
              </a:ext>
            </a:extLst>
          </p:cNvPr>
          <p:cNvSpPr>
            <a:spLocks noGrp="1"/>
          </p:cNvSpPr>
          <p:nvPr>
            <p:ph type="sldNum" sz="quarter" idx="10"/>
          </p:nvPr>
        </p:nvSpPr>
        <p:spPr/>
        <p:txBody>
          <a:bodyPr/>
          <a:lstStyle/>
          <a:p>
            <a:fld id="{DFA742BB-3319-43C1-A6B2-A50ABE71EE07}" type="slidenum">
              <a:rPr lang="en-US" altLang="en-US" smtClean="0"/>
              <a:pPr/>
              <a:t>7</a:t>
            </a:fld>
            <a:endParaRPr lang="en-US" altLang="en-US" dirty="0"/>
          </a:p>
        </p:txBody>
      </p:sp>
    </p:spTree>
    <p:extLst>
      <p:ext uri="{BB962C8B-B14F-4D97-AF65-F5344CB8AC3E}">
        <p14:creationId xmlns:p14="http://schemas.microsoft.com/office/powerpoint/2010/main" val="29578053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UML Data Type Notation</a:t>
            </a:r>
            <a:endParaRPr lang="en-IN" dirty="0"/>
          </a:p>
        </p:txBody>
      </p:sp>
      <p:sp>
        <p:nvSpPr>
          <p:cNvPr id="4" name="Content Placeholder 3"/>
          <p:cNvSpPr>
            <a:spLocks noGrp="1"/>
          </p:cNvSpPr>
          <p:nvPr>
            <p:ph idx="1"/>
          </p:nvPr>
        </p:nvSpPr>
        <p:spPr/>
        <p:txBody>
          <a:bodyPr/>
          <a:lstStyle/>
          <a:p>
            <a:r>
              <a:rPr lang="en-US" altLang="en-US" sz="2800" dirty="0">
                <a:solidFill>
                  <a:srgbClr val="000000"/>
                </a:solidFill>
              </a:rPr>
              <a:t>To indicate the data type of a member variable, place a colon followed by the name of the data type after the name of the variable. </a:t>
            </a:r>
          </a:p>
        </p:txBody>
      </p:sp>
      <p:sp>
        <p:nvSpPr>
          <p:cNvPr id="6" name="Slide Number Placeholder 5">
            <a:extLst>
              <a:ext uri="{FF2B5EF4-FFF2-40B4-BE49-F238E27FC236}">
                <a16:creationId xmlns:a16="http://schemas.microsoft.com/office/drawing/2014/main" id="{1A2777A7-D571-EF5C-6B20-4D77AE84C814}"/>
              </a:ext>
            </a:extLst>
          </p:cNvPr>
          <p:cNvSpPr>
            <a:spLocks noGrp="1"/>
          </p:cNvSpPr>
          <p:nvPr>
            <p:ph type="sldNum" sz="quarter" idx="10"/>
          </p:nvPr>
        </p:nvSpPr>
        <p:spPr/>
        <p:txBody>
          <a:bodyPr/>
          <a:lstStyle/>
          <a:p>
            <a:fld id="{DFA742BB-3319-43C1-A6B2-A50ABE71EE07}" type="slidenum">
              <a:rPr lang="en-US" altLang="en-US" smtClean="0"/>
              <a:pPr/>
              <a:t>70</a:t>
            </a:fld>
            <a:endParaRPr lang="en-US" altLang="en-US" dirty="0"/>
          </a:p>
        </p:txBody>
      </p:sp>
      <p:sp>
        <p:nvSpPr>
          <p:cNvPr id="5" name="Content Placeholder 4"/>
          <p:cNvSpPr>
            <a:spLocks noGrp="1"/>
          </p:cNvSpPr>
          <p:nvPr>
            <p:ph sz="quarter" idx="4294967295"/>
          </p:nvPr>
        </p:nvSpPr>
        <p:spPr>
          <a:xfrm>
            <a:off x="914400" y="2400300"/>
            <a:ext cx="11276076" cy="990600"/>
          </a:xfrm>
        </p:spPr>
        <p:txBody>
          <a:bodyPr/>
          <a:lstStyle/>
          <a:p>
            <a:pPr indent="-432000" eaLnBrk="1" hangingPunct="1">
              <a:spcBef>
                <a:spcPct val="0"/>
              </a:spcBef>
              <a:buFont typeface="Lucida Console" panose="020B0609040504020204" pitchFamily="49" charset="0"/>
              <a:buChar char="-"/>
            </a:pPr>
            <a:r>
              <a:rPr lang="en-US" altLang="en-US" sz="2800" kern="1200" dirty="0">
                <a:solidFill>
                  <a:srgbClr val="000000"/>
                </a:solidFill>
                <a:latin typeface="Lucida Console" panose="020B0609040504020204" pitchFamily="49" charset="0"/>
                <a:cs typeface="Arial" panose="020B0604020202020204" pitchFamily="34" charset="0"/>
              </a:rPr>
              <a:t>width : double</a:t>
            </a:r>
          </a:p>
          <a:p>
            <a:pPr indent="-432000" eaLnBrk="1" hangingPunct="1">
              <a:spcBef>
                <a:spcPct val="0"/>
              </a:spcBef>
              <a:buFont typeface="Lucida Console" panose="020B0609040504020204" pitchFamily="49" charset="0"/>
              <a:buChar char="-"/>
            </a:pPr>
            <a:r>
              <a:rPr lang="en-US" altLang="en-US" sz="2800" kern="1200" dirty="0">
                <a:solidFill>
                  <a:srgbClr val="000000"/>
                </a:solidFill>
                <a:latin typeface="Lucida Console" panose="020B0609040504020204" pitchFamily="49" charset="0"/>
                <a:cs typeface="Arial" panose="020B0604020202020204" pitchFamily="34" charset="0"/>
              </a:rPr>
              <a:t>length : double</a:t>
            </a:r>
          </a:p>
        </p:txBody>
      </p:sp>
    </p:spTree>
    <p:extLst>
      <p:ext uri="{BB962C8B-B14F-4D97-AF65-F5344CB8AC3E}">
        <p14:creationId xmlns:p14="http://schemas.microsoft.com/office/powerpoint/2010/main" val="37121265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UML Parameter Type Notation</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To indicate the data type of a function’s parameter variable, place a colon followed by the name of the data type after the name of the variable.</a:t>
            </a:r>
          </a:p>
        </p:txBody>
      </p:sp>
      <p:sp>
        <p:nvSpPr>
          <p:cNvPr id="4" name="Content Placeholder 3"/>
          <p:cNvSpPr>
            <a:spLocks noGrp="1"/>
          </p:cNvSpPr>
          <p:nvPr>
            <p:ph sz="quarter" idx="4294967295"/>
          </p:nvPr>
        </p:nvSpPr>
        <p:spPr>
          <a:xfrm>
            <a:off x="792480" y="2590800"/>
            <a:ext cx="11399520" cy="457200"/>
          </a:xfrm>
        </p:spPr>
        <p:txBody>
          <a:bodyPr/>
          <a:lstStyle/>
          <a:p>
            <a:pPr marL="0" indent="0" eaLnBrk="1" hangingPunct="1">
              <a:spcBef>
                <a:spcPct val="0"/>
              </a:spcBef>
              <a:buNone/>
            </a:pPr>
            <a:r>
              <a:rPr lang="en-US" altLang="en-US" sz="2800" kern="1200" dirty="0">
                <a:solidFill>
                  <a:srgbClr val="000000"/>
                </a:solidFill>
                <a:latin typeface="Lucida Console" panose="020B0609040504020204" pitchFamily="49" charset="0"/>
                <a:cs typeface="Arial" panose="020B0604020202020204" pitchFamily="34" charset="0"/>
              </a:rPr>
              <a:t>+ setWidth(w : double)</a:t>
            </a:r>
          </a:p>
        </p:txBody>
      </p:sp>
      <p:sp>
        <p:nvSpPr>
          <p:cNvPr id="6" name="Slide Number Placeholder 5">
            <a:extLst>
              <a:ext uri="{FF2B5EF4-FFF2-40B4-BE49-F238E27FC236}">
                <a16:creationId xmlns:a16="http://schemas.microsoft.com/office/drawing/2014/main" id="{1B88B541-4795-CE28-66AF-E652FE79BD36}"/>
              </a:ext>
            </a:extLst>
          </p:cNvPr>
          <p:cNvSpPr>
            <a:spLocks noGrp="1"/>
          </p:cNvSpPr>
          <p:nvPr>
            <p:ph type="sldNum" sz="quarter" idx="10"/>
          </p:nvPr>
        </p:nvSpPr>
        <p:spPr/>
        <p:txBody>
          <a:bodyPr/>
          <a:lstStyle/>
          <a:p>
            <a:fld id="{DFA742BB-3319-43C1-A6B2-A50ABE71EE07}" type="slidenum">
              <a:rPr lang="en-US" altLang="en-US" smtClean="0"/>
              <a:pPr/>
              <a:t>71</a:t>
            </a:fld>
            <a:endParaRPr lang="en-US" altLang="en-US" dirty="0"/>
          </a:p>
        </p:txBody>
      </p:sp>
    </p:spTree>
    <p:extLst>
      <p:ext uri="{BB962C8B-B14F-4D97-AF65-F5344CB8AC3E}">
        <p14:creationId xmlns:p14="http://schemas.microsoft.com/office/powerpoint/2010/main" val="36227002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UML Function Return Type Notation</a:t>
            </a:r>
            <a:endParaRPr lang="en-IN" dirty="0"/>
          </a:p>
        </p:txBody>
      </p:sp>
      <p:sp>
        <p:nvSpPr>
          <p:cNvPr id="5" name="Content Placeholder 4"/>
          <p:cNvSpPr>
            <a:spLocks noGrp="1"/>
          </p:cNvSpPr>
          <p:nvPr>
            <p:ph idx="1"/>
          </p:nvPr>
        </p:nvSpPr>
        <p:spPr/>
        <p:txBody>
          <a:bodyPr/>
          <a:lstStyle/>
          <a:p>
            <a:r>
              <a:rPr lang="en-US" altLang="en-US" spc="-100" dirty="0">
                <a:solidFill>
                  <a:srgbClr val="000000"/>
                </a:solidFill>
              </a:rPr>
              <a:t>To indicate the data type of a function’s return value, place a colon followed by the name of the data type after the function’s parameter list.</a:t>
            </a:r>
          </a:p>
        </p:txBody>
      </p:sp>
      <p:sp>
        <p:nvSpPr>
          <p:cNvPr id="6" name="Content Placeholder 5"/>
          <p:cNvSpPr>
            <a:spLocks noGrp="1"/>
          </p:cNvSpPr>
          <p:nvPr>
            <p:ph sz="quarter" idx="4294967295"/>
          </p:nvPr>
        </p:nvSpPr>
        <p:spPr>
          <a:xfrm>
            <a:off x="914400" y="2286000"/>
            <a:ext cx="11265566" cy="457200"/>
          </a:xfrm>
        </p:spPr>
        <p:txBody>
          <a:bodyPr/>
          <a:lstStyle/>
          <a:p>
            <a:pPr marL="0" indent="0" eaLnBrk="1" hangingPunct="1">
              <a:spcBef>
                <a:spcPct val="0"/>
              </a:spcBef>
              <a:buNone/>
            </a:pPr>
            <a:r>
              <a:rPr lang="en-US" altLang="en-US" sz="2800" kern="1200" dirty="0">
                <a:solidFill>
                  <a:srgbClr val="000000"/>
                </a:solidFill>
                <a:latin typeface="Lucida Console" panose="020B0609040504020204" pitchFamily="49" charset="0"/>
                <a:cs typeface="Arial" panose="020B0604020202020204" pitchFamily="34" charset="0"/>
              </a:rPr>
              <a:t>+ setWidth(w : double) : void</a:t>
            </a:r>
          </a:p>
        </p:txBody>
      </p:sp>
      <p:sp>
        <p:nvSpPr>
          <p:cNvPr id="3" name="Slide Number Placeholder 2">
            <a:extLst>
              <a:ext uri="{FF2B5EF4-FFF2-40B4-BE49-F238E27FC236}">
                <a16:creationId xmlns:a16="http://schemas.microsoft.com/office/drawing/2014/main" id="{305E5BD0-1CC5-996A-8E08-3717D9C80E34}"/>
              </a:ext>
            </a:extLst>
          </p:cNvPr>
          <p:cNvSpPr>
            <a:spLocks noGrp="1"/>
          </p:cNvSpPr>
          <p:nvPr>
            <p:ph type="sldNum" sz="quarter" idx="10"/>
          </p:nvPr>
        </p:nvSpPr>
        <p:spPr/>
        <p:txBody>
          <a:bodyPr/>
          <a:lstStyle/>
          <a:p>
            <a:fld id="{DFA742BB-3319-43C1-A6B2-A50ABE71EE07}" type="slidenum">
              <a:rPr lang="en-US" altLang="en-US" smtClean="0"/>
              <a:pPr/>
              <a:t>72</a:t>
            </a:fld>
            <a:endParaRPr lang="en-US" altLang="en-US" dirty="0"/>
          </a:p>
        </p:txBody>
      </p:sp>
    </p:spTree>
    <p:extLst>
      <p:ext uri="{BB962C8B-B14F-4D97-AF65-F5344CB8AC3E}">
        <p14:creationId xmlns:p14="http://schemas.microsoft.com/office/powerpoint/2010/main" val="28210921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Rectangle Class</a:t>
            </a:r>
            <a:endParaRPr lang="en-IN" dirty="0"/>
          </a:p>
        </p:txBody>
      </p:sp>
      <p:pic>
        <p:nvPicPr>
          <p:cNvPr id="4" name="Picture 3" descr="The screenshot shows the UML access specification notation. The class name 'Rectangle' is displayed in the top layer. The member variables such as width, length goes in the second layer alongside minus symbols to indicate that these member variables are private. The member functions such as setWidth(), setLength(), getWidth(), getLength(), and getArea() are displayed in the bottom layer alongside plus signs to indicate that they are publ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296" y="1143000"/>
            <a:ext cx="5635409"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01224B7F-0B04-0090-6F94-54618C9EFB9D}"/>
              </a:ext>
            </a:extLst>
          </p:cNvPr>
          <p:cNvSpPr>
            <a:spLocks noGrp="1"/>
          </p:cNvSpPr>
          <p:nvPr>
            <p:ph type="sldNum" sz="quarter" idx="10"/>
          </p:nvPr>
        </p:nvSpPr>
        <p:spPr/>
        <p:txBody>
          <a:bodyPr/>
          <a:lstStyle/>
          <a:p>
            <a:fld id="{DFA742BB-3319-43C1-A6B2-A50ABE71EE07}" type="slidenum">
              <a:rPr lang="en-US" altLang="en-US" smtClean="0"/>
              <a:pPr/>
              <a:t>73</a:t>
            </a:fld>
            <a:endParaRPr lang="en-US" altLang="en-US" dirty="0"/>
          </a:p>
        </p:txBody>
      </p:sp>
    </p:spTree>
    <p:extLst>
      <p:ext uri="{BB962C8B-B14F-4D97-AF65-F5344CB8AC3E}">
        <p14:creationId xmlns:p14="http://schemas.microsoft.com/office/powerpoint/2010/main" val="23522809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Showing Constructors and Destructors</a:t>
            </a:r>
            <a:endParaRPr lang="en-IN" dirty="0"/>
          </a:p>
        </p:txBody>
      </p:sp>
      <p:sp>
        <p:nvSpPr>
          <p:cNvPr id="6" name="Slide Number Placeholder 5">
            <a:extLst>
              <a:ext uri="{FF2B5EF4-FFF2-40B4-BE49-F238E27FC236}">
                <a16:creationId xmlns:a16="http://schemas.microsoft.com/office/drawing/2014/main" id="{BDDC6702-9326-606E-E5FE-2D272AC0C11D}"/>
              </a:ext>
            </a:extLst>
          </p:cNvPr>
          <p:cNvSpPr>
            <a:spLocks noGrp="1"/>
          </p:cNvSpPr>
          <p:nvPr>
            <p:ph type="sldNum" sz="quarter" idx="10"/>
          </p:nvPr>
        </p:nvSpPr>
        <p:spPr/>
        <p:txBody>
          <a:bodyPr/>
          <a:lstStyle/>
          <a:p>
            <a:fld id="{DFA742BB-3319-43C1-A6B2-A50ABE71EE07}" type="slidenum">
              <a:rPr lang="en-US" altLang="en-US" smtClean="0"/>
              <a:pPr/>
              <a:t>74</a:t>
            </a:fld>
            <a:endParaRPr lang="en-US" altLang="en-US" dirty="0"/>
          </a:p>
        </p:txBody>
      </p:sp>
      <p:pic>
        <p:nvPicPr>
          <p:cNvPr id="4" name="Picture 3" descr="The screenshot shows the UML structure for the class InventoryItem along with the data types of  member variables and member functions. The class name 'InventoryItem' is displayed in the top layer. The member variables such as description : char asterisk, cost : double, units : int, and createDescription(size : int, value : char asterisk) : void are listed in the second layer with minus symbols. The member functions are displayed in the third section with plus symbols. The member variable, InventoryItems (desc: char asterisk) represents the constructor, and the member variable, tilde InventoryItem() represents the destructor."/>
          <p:cNvPicPr>
            <a:picLocks noChangeAspect="1"/>
          </p:cNvPicPr>
          <p:nvPr/>
        </p:nvPicPr>
        <p:blipFill>
          <a:blip r:embed="rId2"/>
          <a:stretch>
            <a:fillRect/>
          </a:stretch>
        </p:blipFill>
        <p:spPr>
          <a:xfrm>
            <a:off x="1796167" y="1097280"/>
            <a:ext cx="8599667" cy="5760720"/>
          </a:xfrm>
          <a:prstGeom prst="rect">
            <a:avLst/>
          </a:prstGeom>
        </p:spPr>
      </p:pic>
    </p:spTree>
    <p:extLst>
      <p:ext uri="{BB962C8B-B14F-4D97-AF65-F5344CB8AC3E}">
        <p14:creationId xmlns:p14="http://schemas.microsoft.com/office/powerpoint/2010/main" val="35773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Introduction to Classes</a:t>
            </a:r>
            <a:endParaRPr lang="en-IN" dirty="0"/>
          </a:p>
        </p:txBody>
      </p:sp>
      <p:sp>
        <p:nvSpPr>
          <p:cNvPr id="3" name="Content Placeholder 2"/>
          <p:cNvSpPr>
            <a:spLocks noGrp="1"/>
          </p:cNvSpPr>
          <p:nvPr>
            <p:ph idx="1"/>
          </p:nvPr>
        </p:nvSpPr>
        <p:spPr/>
        <p:txBody>
          <a:bodyPr/>
          <a:lstStyle/>
          <a:p>
            <a:pPr>
              <a:lnSpc>
                <a:spcPct val="80000"/>
              </a:lnSpc>
            </a:pPr>
            <a:r>
              <a:rPr lang="en-US" altLang="en-US" spc="-100" dirty="0">
                <a:solidFill>
                  <a:srgbClr val="000000"/>
                </a:solidFill>
              </a:rPr>
              <a:t>A class is a data type defined by the programmer, consisting of variables and functions. </a:t>
            </a:r>
            <a:r>
              <a:rPr lang="en-US" altLang="en-US" dirty="0">
                <a:solidFill>
                  <a:srgbClr val="000000"/>
                </a:solidFill>
              </a:rPr>
              <a:t>The members of a class are </a:t>
            </a:r>
            <a:r>
              <a:rPr lang="en-US" altLang="en-US" dirty="0">
                <a:solidFill>
                  <a:srgbClr val="000000"/>
                </a:solidFill>
                <a:latin typeface="Courier New" panose="02070309020205020404" pitchFamily="49" charset="0"/>
              </a:rPr>
              <a:t>private</a:t>
            </a:r>
            <a:r>
              <a:rPr lang="en-US" altLang="en-US" dirty="0">
                <a:solidFill>
                  <a:srgbClr val="000000"/>
                </a:solidFill>
              </a:rPr>
              <a:t> by default.</a:t>
            </a:r>
          </a:p>
          <a:p>
            <a:pPr>
              <a:lnSpc>
                <a:spcPct val="80000"/>
              </a:lnSpc>
            </a:pPr>
            <a:r>
              <a:rPr lang="en-US" altLang="en-US" dirty="0">
                <a:solidFill>
                  <a:srgbClr val="000000"/>
                </a:solidFill>
              </a:rPr>
              <a:t>Objects are created from a </a:t>
            </a:r>
            <a:r>
              <a:rPr lang="en-US" altLang="en-US" dirty="0">
                <a:solidFill>
                  <a:srgbClr val="000000"/>
                </a:solidFill>
                <a:latin typeface="Courier New" panose="02070309020205020404" pitchFamily="49" charset="0"/>
              </a:rPr>
              <a:t>class</a:t>
            </a:r>
            <a:r>
              <a:rPr lang="en-US" altLang="en-US" dirty="0">
                <a:solidFill>
                  <a:srgbClr val="000000"/>
                </a:solidFill>
              </a:rPr>
              <a:t>. Each object that is created from a class is called an </a:t>
            </a:r>
            <a:r>
              <a:rPr lang="en-US" altLang="en-US" b="1" dirty="0">
                <a:solidFill>
                  <a:srgbClr val="000000"/>
                </a:solidFill>
              </a:rPr>
              <a:t>instance </a:t>
            </a:r>
            <a:r>
              <a:rPr lang="en-US" altLang="en-US" dirty="0">
                <a:solidFill>
                  <a:srgbClr val="000000"/>
                </a:solidFill>
              </a:rPr>
              <a:t>of the class.</a:t>
            </a:r>
          </a:p>
          <a:p>
            <a:pPr>
              <a:lnSpc>
                <a:spcPct val="80000"/>
              </a:lnSpc>
            </a:pPr>
            <a:r>
              <a:rPr lang="en-US" altLang="en-US" dirty="0">
                <a:solidFill>
                  <a:srgbClr val="000000"/>
                </a:solidFill>
              </a:rPr>
              <a:t>The programmer determines the attributes and functions that are necessary then creates a class.</a:t>
            </a:r>
          </a:p>
          <a:p>
            <a:pPr>
              <a:lnSpc>
                <a:spcPct val="80000"/>
              </a:lnSpc>
            </a:pPr>
            <a:r>
              <a:rPr lang="en-US" altLang="en-US" dirty="0">
                <a:solidFill>
                  <a:srgbClr val="000000"/>
                </a:solidFill>
              </a:rPr>
              <a:t>A </a:t>
            </a:r>
            <a:r>
              <a:rPr lang="en-US" altLang="en-US" dirty="0">
                <a:solidFill>
                  <a:srgbClr val="000000"/>
                </a:solidFill>
                <a:latin typeface="Courier New" panose="02070309020205020404" pitchFamily="49" charset="0"/>
              </a:rPr>
              <a:t>class</a:t>
            </a:r>
            <a:r>
              <a:rPr lang="en-US" altLang="en-US" dirty="0">
                <a:solidFill>
                  <a:srgbClr val="000000"/>
                </a:solidFill>
              </a:rPr>
              <a:t> is code that specifies the attributes and member functions that a particular type of object may have.</a:t>
            </a:r>
          </a:p>
          <a:p>
            <a:pPr>
              <a:lnSpc>
                <a:spcPct val="80000"/>
              </a:lnSpc>
            </a:pPr>
            <a:r>
              <a:rPr lang="en-US" altLang="en-US" dirty="0">
                <a:solidFill>
                  <a:srgbClr val="000000"/>
                </a:solidFill>
              </a:rPr>
              <a:t>Format:</a:t>
            </a:r>
          </a:p>
          <a:p>
            <a:pPr marL="1026000" lvl="1">
              <a:lnSpc>
                <a:spcPct val="80000"/>
              </a:lnSpc>
              <a:buNone/>
            </a:pPr>
            <a:r>
              <a:rPr lang="en-US" altLang="en-US" dirty="0">
                <a:solidFill>
                  <a:srgbClr val="000000"/>
                </a:solidFill>
                <a:latin typeface="Courier New" panose="02070309020205020404" pitchFamily="49" charset="0"/>
              </a:rPr>
              <a:t>class </a:t>
            </a:r>
            <a:r>
              <a:rPr lang="en-US" altLang="en-US" i="1" dirty="0">
                <a:solidFill>
                  <a:srgbClr val="000000"/>
                </a:solidFill>
                <a:latin typeface="Courier New" panose="02070309020205020404" pitchFamily="49" charset="0"/>
              </a:rPr>
              <a:t>ClassName</a:t>
            </a:r>
            <a:endParaRPr lang="en-US" altLang="en-US" dirty="0">
              <a:solidFill>
                <a:srgbClr val="000000"/>
              </a:solidFill>
              <a:latin typeface="Courier New" panose="02070309020205020404" pitchFamily="49" charset="0"/>
            </a:endParaRPr>
          </a:p>
          <a:p>
            <a:pPr marL="1026000" lvl="1">
              <a:lnSpc>
                <a:spcPct val="80000"/>
              </a:lnSpc>
              <a:buNone/>
            </a:pPr>
            <a:r>
              <a:rPr lang="en-US" altLang="en-US" dirty="0">
                <a:solidFill>
                  <a:srgbClr val="000000"/>
                </a:solidFill>
                <a:latin typeface="Courier New" panose="02070309020205020404" pitchFamily="49" charset="0"/>
              </a:rPr>
              <a:t>{</a:t>
            </a:r>
          </a:p>
          <a:p>
            <a:pPr marL="2113200" lvl="1">
              <a:lnSpc>
                <a:spcPct val="80000"/>
              </a:lnSpc>
              <a:buNone/>
            </a:pPr>
            <a:r>
              <a:rPr lang="en-US" altLang="en-US" i="1" dirty="0">
                <a:solidFill>
                  <a:srgbClr val="000000"/>
                </a:solidFill>
                <a:latin typeface="Courier New" panose="02070309020205020404" pitchFamily="49" charset="0"/>
              </a:rPr>
              <a:t>declaration;</a:t>
            </a:r>
          </a:p>
          <a:p>
            <a:pPr marL="2113200" lvl="1">
              <a:lnSpc>
                <a:spcPct val="80000"/>
              </a:lnSpc>
              <a:buNone/>
            </a:pPr>
            <a:r>
              <a:rPr lang="en-US" altLang="en-US" i="1" dirty="0">
                <a:solidFill>
                  <a:srgbClr val="000000"/>
                </a:solidFill>
                <a:latin typeface="Courier New" panose="02070309020205020404" pitchFamily="49" charset="0"/>
              </a:rPr>
              <a:t>declaration</a:t>
            </a:r>
            <a:r>
              <a:rPr lang="en-US" altLang="en-US" dirty="0">
                <a:solidFill>
                  <a:srgbClr val="000000"/>
                </a:solidFill>
                <a:latin typeface="Courier New" panose="02070309020205020404" pitchFamily="49" charset="0"/>
              </a:rPr>
              <a:t>;</a:t>
            </a:r>
          </a:p>
          <a:p>
            <a:pPr marL="1026000" lvl="1">
              <a:lnSpc>
                <a:spcPct val="80000"/>
              </a:lnSpc>
              <a:buNone/>
            </a:pPr>
            <a:r>
              <a:rPr lang="en-US" altLang="en-US" dirty="0">
                <a:solidFill>
                  <a:srgbClr val="000000"/>
                </a:solidFill>
                <a:latin typeface="Courier New" panose="02070309020205020404" pitchFamily="49" charset="0"/>
              </a:rPr>
              <a:t>};</a:t>
            </a:r>
            <a:endParaRPr lang="en-US" altLang="en-US" dirty="0">
              <a:solidFill>
                <a:srgbClr val="000000"/>
              </a:solidFill>
            </a:endParaRPr>
          </a:p>
        </p:txBody>
      </p:sp>
      <p:sp>
        <p:nvSpPr>
          <p:cNvPr id="5" name="Slide Number Placeholder 4">
            <a:extLst>
              <a:ext uri="{FF2B5EF4-FFF2-40B4-BE49-F238E27FC236}">
                <a16:creationId xmlns:a16="http://schemas.microsoft.com/office/drawing/2014/main" id="{2D006EDB-39B5-C4DE-5162-C828BEAD3FCA}"/>
              </a:ext>
            </a:extLst>
          </p:cNvPr>
          <p:cNvSpPr>
            <a:spLocks noGrp="1"/>
          </p:cNvSpPr>
          <p:nvPr>
            <p:ph type="sldNum" sz="quarter" idx="10"/>
          </p:nvPr>
        </p:nvSpPr>
        <p:spPr/>
        <p:txBody>
          <a:bodyPr/>
          <a:lstStyle/>
          <a:p>
            <a:fld id="{DFA742BB-3319-43C1-A6B2-A50ABE71EE07}" type="slidenum">
              <a:rPr lang="en-US" altLang="en-US" smtClean="0"/>
              <a:pPr/>
              <a:t>8</a:t>
            </a:fld>
            <a:endParaRPr lang="en-US" altLang="en-US" dirty="0"/>
          </a:p>
        </p:txBody>
      </p:sp>
    </p:spTree>
    <p:extLst>
      <p:ext uri="{BB962C8B-B14F-4D97-AF65-F5344CB8AC3E}">
        <p14:creationId xmlns:p14="http://schemas.microsoft.com/office/powerpoint/2010/main" val="175115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Class Example</a:t>
            </a:r>
            <a:r>
              <a:rPr lang="en-US" altLang="en-US" sz="1800" dirty="0"/>
              <a:t> (1 of 2)</a:t>
            </a:r>
            <a:endParaRPr lang="en-IN" sz="1800" dirty="0"/>
          </a:p>
        </p:txBody>
      </p:sp>
      <p:sp>
        <p:nvSpPr>
          <p:cNvPr id="5" name="Slide Number Placeholder 4">
            <a:extLst>
              <a:ext uri="{FF2B5EF4-FFF2-40B4-BE49-F238E27FC236}">
                <a16:creationId xmlns:a16="http://schemas.microsoft.com/office/drawing/2014/main" id="{5EEFD2C3-8163-4B5D-E23C-ECC10E688E6A}"/>
              </a:ext>
            </a:extLst>
          </p:cNvPr>
          <p:cNvSpPr>
            <a:spLocks noGrp="1"/>
          </p:cNvSpPr>
          <p:nvPr>
            <p:ph type="sldNum" sz="quarter" idx="10"/>
          </p:nvPr>
        </p:nvSpPr>
        <p:spPr/>
        <p:txBody>
          <a:bodyPr/>
          <a:lstStyle/>
          <a:p>
            <a:fld id="{DFA742BB-3319-43C1-A6B2-A50ABE71EE07}" type="slidenum">
              <a:rPr lang="en-US" altLang="en-US" smtClean="0"/>
              <a:pPr/>
              <a:t>9</a:t>
            </a:fld>
            <a:endParaRPr lang="en-US" altLang="en-US" dirty="0"/>
          </a:p>
        </p:txBody>
      </p:sp>
      <p:pic>
        <p:nvPicPr>
          <p:cNvPr id="4" name="Picture 3" descr="The screenshot shows a class example. The program declares the class name as rectangle, class Rectangle. The declaration of the private objects include the width and length. The declaration for the public members includes the functions setWidth(double), setLength(double), getWidth() const, getLength() const, and getArea() con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870" y="1188720"/>
            <a:ext cx="7656261"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82109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3097</TotalTime>
  <Words>3933</Words>
  <Application>Microsoft Office PowerPoint</Application>
  <PresentationFormat>Widescreen</PresentationFormat>
  <Paragraphs>398</Paragraphs>
  <Slides>74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Calibri</vt:lpstr>
      <vt:lpstr>Cambria</vt:lpstr>
      <vt:lpstr>Consolas</vt:lpstr>
      <vt:lpstr>Courier New</vt:lpstr>
      <vt:lpstr>Lucida Console</vt:lpstr>
      <vt:lpstr>Default Design</vt:lpstr>
      <vt:lpstr>Introduction to Classes</vt:lpstr>
      <vt:lpstr>Procedural and Object-Oriented Programming</vt:lpstr>
      <vt:lpstr>Limitations of Procedural Programming</vt:lpstr>
      <vt:lpstr>Object-Oriented Programming Terminology (1 of 2)</vt:lpstr>
      <vt:lpstr>Classes and Objects</vt:lpstr>
      <vt:lpstr>Object-Oriented Programming Terminology (2 of 2)</vt:lpstr>
      <vt:lpstr>More on Objects</vt:lpstr>
      <vt:lpstr>Introduction to Classes</vt:lpstr>
      <vt:lpstr>Class Example (1 of 2)</vt:lpstr>
      <vt:lpstr>Access Specifiers (1 of 2)</vt:lpstr>
      <vt:lpstr>Access Specifiers (2 of 2)</vt:lpstr>
      <vt:lpstr>Class Example (2 of 2)</vt:lpstr>
      <vt:lpstr>More on Access Specifiers</vt:lpstr>
      <vt:lpstr>Using const With Member Functions</vt:lpstr>
      <vt:lpstr>Defining a Member Function</vt:lpstr>
      <vt:lpstr>Accessors and Mutators</vt:lpstr>
      <vt:lpstr>Defining an Instance of a Class</vt:lpstr>
      <vt:lpstr>Program Example-01 (1 of 4)</vt:lpstr>
      <vt:lpstr>Program Example-01 (2 of 4)</vt:lpstr>
      <vt:lpstr>Program Example-01 (3 of 4)</vt:lpstr>
      <vt:lpstr>Program Example-01 (4 of 4)</vt:lpstr>
      <vt:lpstr>Avoiding Stale Data</vt:lpstr>
      <vt:lpstr>Pointer to an Object</vt:lpstr>
      <vt:lpstr>Dynamically Allocating an Object</vt:lpstr>
      <vt:lpstr>Why Have Private Members?</vt:lpstr>
      <vt:lpstr> </vt:lpstr>
      <vt:lpstr>Separating Specification from Implementation</vt:lpstr>
      <vt:lpstr>Inline Member Functions</vt:lpstr>
      <vt:lpstr>Rectangle Class with Inline Member Functions</vt:lpstr>
      <vt:lpstr>Tradeoffs – Inline vs. Regular Member Functions</vt:lpstr>
      <vt:lpstr>Constructors</vt:lpstr>
      <vt:lpstr>  </vt:lpstr>
      <vt:lpstr>Contents of Rectangle.ccp Version 3 (1 of 2)</vt:lpstr>
      <vt:lpstr>Contents of Rectangle.ccp Version 3 (2 of 2)</vt:lpstr>
      <vt:lpstr>   Program Example-2</vt:lpstr>
      <vt:lpstr>In-Place Initialization</vt:lpstr>
      <vt:lpstr>Default Constructors</vt:lpstr>
      <vt:lpstr>Passing Arguments to Constructors (1 of 2)</vt:lpstr>
      <vt:lpstr>Passing Arguments to Constructors (2 of 2)</vt:lpstr>
      <vt:lpstr>Using Default Arguments with Constructors</vt:lpstr>
      <vt:lpstr>More About Default Constructors</vt:lpstr>
      <vt:lpstr>Classes with No Default Constructor</vt:lpstr>
      <vt:lpstr>Destructors</vt:lpstr>
      <vt:lpstr>Contents of InventoryItem.h Version1 (1 of 2)</vt:lpstr>
      <vt:lpstr>Contents of InventoryItem.h Version1 (2 of 2)</vt:lpstr>
      <vt:lpstr>    Program Example-4</vt:lpstr>
      <vt:lpstr>Constructors, Destructors, and Dynamically Allocated Objects</vt:lpstr>
      <vt:lpstr>Overloading Constructors</vt:lpstr>
      <vt:lpstr>     </vt:lpstr>
      <vt:lpstr>      </vt:lpstr>
      <vt:lpstr>Constructor Delegation (1 of 3)</vt:lpstr>
      <vt:lpstr>Constructor Delegation (2 of 3)</vt:lpstr>
      <vt:lpstr>Constructor Delegation (3 of 3)</vt:lpstr>
      <vt:lpstr>Only One Default Constructor and One Destructor</vt:lpstr>
      <vt:lpstr>Member Function Overloading</vt:lpstr>
      <vt:lpstr>Using Private Member Functions</vt:lpstr>
      <vt:lpstr>Contents of ContactInfo.h Version 2 (1 of 2)</vt:lpstr>
      <vt:lpstr>Contents of ContactInfo.h Version2 (2 of 2)</vt:lpstr>
      <vt:lpstr>Arrays of Objects (1 of 4)</vt:lpstr>
      <vt:lpstr>Arrays of Objects (2 of 4)</vt:lpstr>
      <vt:lpstr>Arrays of Objects (3 of 4)</vt:lpstr>
      <vt:lpstr>Arrays of Objects (4 of 4)</vt:lpstr>
      <vt:lpstr>Accessing Objects in an Array</vt:lpstr>
      <vt:lpstr>Program Example-5 (1 of 2)</vt:lpstr>
      <vt:lpstr>Program Example-5 (2 of 2)</vt:lpstr>
      <vt:lpstr>The Unified Modeling Language</vt:lpstr>
      <vt:lpstr>UML Class Diagram</vt:lpstr>
      <vt:lpstr>Example: A Rectangle Class</vt:lpstr>
      <vt:lpstr>UML Access Specification Notation</vt:lpstr>
      <vt:lpstr>UML Data Type Notation</vt:lpstr>
      <vt:lpstr>UML Parameter Type Notation</vt:lpstr>
      <vt:lpstr>UML Function Return Type Notation</vt:lpstr>
      <vt:lpstr>The Rectangle Class</vt:lpstr>
      <vt:lpstr>Showing Constructors and Destructors</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Introduction to C++</dc:subject>
  <dc:creator>Tony Gaddis</dc:creator>
  <cp:lastModifiedBy>Syed Naseem Afzal</cp:lastModifiedBy>
  <cp:revision>193</cp:revision>
  <cp:lastPrinted>2023-04-19T13:21:22Z</cp:lastPrinted>
  <dcterms:created xsi:type="dcterms:W3CDTF">2011-02-16T20:47:20Z</dcterms:created>
  <dcterms:modified xsi:type="dcterms:W3CDTF">2024-02-19T04:31:57Z</dcterms:modified>
</cp:coreProperties>
</file>