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handoutMasterIdLst>
    <p:handoutMasterId r:id="rId69"/>
  </p:handoutMasterIdLst>
  <p:sldIdLst>
    <p:sldId id="375" r:id="rId2"/>
    <p:sldId id="344" r:id="rId3"/>
    <p:sldId id="389" r:id="rId4"/>
    <p:sldId id="349" r:id="rId5"/>
    <p:sldId id="350" r:id="rId6"/>
    <p:sldId id="376" r:id="rId7"/>
    <p:sldId id="390" r:id="rId8"/>
    <p:sldId id="387" r:id="rId9"/>
    <p:sldId id="377" r:id="rId10"/>
    <p:sldId id="345" r:id="rId11"/>
    <p:sldId id="273" r:id="rId12"/>
    <p:sldId id="384" r:id="rId13"/>
    <p:sldId id="275" r:id="rId14"/>
    <p:sldId id="348" r:id="rId15"/>
    <p:sldId id="277" r:id="rId16"/>
    <p:sldId id="279" r:id="rId17"/>
    <p:sldId id="388" r:id="rId18"/>
    <p:sldId id="281" r:id="rId19"/>
    <p:sldId id="282" r:id="rId20"/>
    <p:sldId id="284" r:id="rId21"/>
    <p:sldId id="378" r:id="rId22"/>
    <p:sldId id="353" r:id="rId23"/>
    <p:sldId id="379" r:id="rId24"/>
    <p:sldId id="373" r:id="rId25"/>
    <p:sldId id="356" r:id="rId26"/>
    <p:sldId id="292" r:id="rId27"/>
    <p:sldId id="380" r:id="rId28"/>
    <p:sldId id="294" r:id="rId29"/>
    <p:sldId id="296" r:id="rId30"/>
    <p:sldId id="357" r:id="rId31"/>
    <p:sldId id="346" r:id="rId32"/>
    <p:sldId id="299" r:id="rId33"/>
    <p:sldId id="300" r:id="rId34"/>
    <p:sldId id="391" r:id="rId35"/>
    <p:sldId id="392" r:id="rId36"/>
    <p:sldId id="303" r:id="rId37"/>
    <p:sldId id="305" r:id="rId38"/>
    <p:sldId id="393" r:id="rId39"/>
    <p:sldId id="307" r:id="rId40"/>
    <p:sldId id="308" r:id="rId41"/>
    <p:sldId id="381" r:id="rId42"/>
    <p:sldId id="382" r:id="rId43"/>
    <p:sldId id="383" r:id="rId44"/>
    <p:sldId id="313" r:id="rId45"/>
    <p:sldId id="361" r:id="rId46"/>
    <p:sldId id="362" r:id="rId47"/>
    <p:sldId id="363" r:id="rId48"/>
    <p:sldId id="365" r:id="rId49"/>
    <p:sldId id="334" r:id="rId50"/>
    <p:sldId id="335" r:id="rId51"/>
    <p:sldId id="394" r:id="rId52"/>
    <p:sldId id="367" r:id="rId53"/>
    <p:sldId id="315" r:id="rId54"/>
    <p:sldId id="316" r:id="rId55"/>
    <p:sldId id="318" r:id="rId56"/>
    <p:sldId id="319" r:id="rId57"/>
    <p:sldId id="368" r:id="rId58"/>
    <p:sldId id="321" r:id="rId59"/>
    <p:sldId id="322" r:id="rId60"/>
    <p:sldId id="323" r:id="rId61"/>
    <p:sldId id="324" r:id="rId62"/>
    <p:sldId id="369" r:id="rId63"/>
    <p:sldId id="374" r:id="rId64"/>
    <p:sldId id="395" r:id="rId65"/>
    <p:sldId id="371" r:id="rId66"/>
    <p:sldId id="372" r:id="rId6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624" userDrawn="1">
          <p15:clr>
            <a:srgbClr val="A4A3A4"/>
          </p15:clr>
        </p15:guide>
        <p15:guide id="2" pos="108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7797"/>
    <a:srgbClr val="FA8218"/>
    <a:srgbClr val="0488AE"/>
    <a:srgbClr val="E6FCFE"/>
    <a:srgbClr val="DAFBFE"/>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52" autoAdjust="0"/>
    <p:restoredTop sz="94707" autoAdjust="0"/>
  </p:normalViewPr>
  <p:slideViewPr>
    <p:cSldViewPr showGuides="1">
      <p:cViewPr varScale="1">
        <p:scale>
          <a:sx n="92" d="100"/>
          <a:sy n="92" d="100"/>
        </p:scale>
        <p:origin x="91" y="144"/>
      </p:cViewPr>
      <p:guideLst>
        <p:guide orient="horz" pos="624"/>
        <p:guide pos="108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9786"/>
    </p:cViewPr>
  </p:sorterViewPr>
  <p:notesViewPr>
    <p:cSldViewPr showGuides="1">
      <p:cViewPr varScale="1">
        <p:scale>
          <a:sx n="56" d="100"/>
          <a:sy n="56" d="100"/>
        </p:scale>
        <p:origin x="-285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B661A282-CB22-4FC4-81AD-554319AFD462}" type="datetimeFigureOut">
              <a:rPr lang="en-US"/>
              <a:pPr>
                <a:defRPr/>
              </a:pPr>
              <a:t>2/18/2023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FBE6DE8-0B0B-4869-9549-0F3F961D82C1}" type="slidenum">
              <a:rPr lang="en-US" altLang="en-US"/>
              <a:pPr/>
              <a:t>‹#›</a:t>
            </a:fld>
            <a:endParaRPr lang="en-US" altLang="en-US" dirty="0"/>
          </a:p>
        </p:txBody>
      </p:sp>
    </p:spTree>
    <p:extLst>
      <p:ext uri="{BB962C8B-B14F-4D97-AF65-F5344CB8AC3E}">
        <p14:creationId xmlns:p14="http://schemas.microsoft.com/office/powerpoint/2010/main" val="1485055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8F865-99B6-479F-9512-887E8047234D}" type="datetimeFigureOut">
              <a:rPr lang="en-IN" smtClean="0"/>
              <a:t>18-02-2023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3FA80E-6E80-4116-9738-B997FFDEA5DE}" type="slidenum">
              <a:rPr lang="en-IN" smtClean="0"/>
              <a:t>‹#›</a:t>
            </a:fld>
            <a:endParaRPr lang="en-IN" dirty="0"/>
          </a:p>
        </p:txBody>
      </p:sp>
    </p:spTree>
    <p:extLst>
      <p:ext uri="{BB962C8B-B14F-4D97-AF65-F5344CB8AC3E}">
        <p14:creationId xmlns:p14="http://schemas.microsoft.com/office/powerpoint/2010/main" val="1209047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E3FA80E-6E80-4116-9738-B997FFDEA5DE}" type="slidenum">
              <a:rPr lang="en-IN" smtClean="0"/>
              <a:t>21</a:t>
            </a:fld>
            <a:endParaRPr lang="en-IN" dirty="0"/>
          </a:p>
        </p:txBody>
      </p:sp>
    </p:spTree>
    <p:extLst>
      <p:ext uri="{BB962C8B-B14F-4D97-AF65-F5344CB8AC3E}">
        <p14:creationId xmlns:p14="http://schemas.microsoft.com/office/powerpoint/2010/main" val="2980932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0" y="2057400"/>
            <a:ext cx="12192000" cy="1371601"/>
          </a:xfrm>
        </p:spPr>
        <p:txBody>
          <a:bodyPr/>
          <a:lstStyle>
            <a:lvl1pPr algn="ctr">
              <a:defRPr sz="6000">
                <a:solidFill>
                  <a:schemeClr val="tx1"/>
                </a:solidFill>
              </a:defRPr>
            </a:lvl1pPr>
          </a:lstStyle>
          <a:p>
            <a:endParaRPr lang="en-US" dirty="0"/>
          </a:p>
        </p:txBody>
      </p:sp>
      <p:sp>
        <p:nvSpPr>
          <p:cNvPr id="11267" name="Rectangle 3"/>
          <p:cNvSpPr>
            <a:spLocks noGrp="1" noChangeArrowheads="1"/>
          </p:cNvSpPr>
          <p:nvPr>
            <p:ph type="subTitle" idx="1"/>
          </p:nvPr>
        </p:nvSpPr>
        <p:spPr>
          <a:xfrm>
            <a:off x="0" y="3429000"/>
            <a:ext cx="12192000" cy="1371601"/>
          </a:xfrm>
        </p:spPr>
        <p:txBody>
          <a:bodyPr anchor="ctr"/>
          <a:lstStyle>
            <a:lvl1pPr marL="0" indent="0" algn="ctr">
              <a:buFontTx/>
              <a:buNone/>
              <a:defRPr sz="5400" b="1"/>
            </a:lvl1pPr>
          </a:lstStyle>
          <a:p>
            <a:r>
              <a:rPr lang="en-US" dirty="0"/>
              <a:t>Click to edit Master subtitle style</a:t>
            </a:r>
          </a:p>
        </p:txBody>
      </p:sp>
    </p:spTree>
    <p:extLst>
      <p:ext uri="{BB962C8B-B14F-4D97-AF65-F5344CB8AC3E}">
        <p14:creationId xmlns:p14="http://schemas.microsoft.com/office/powerpoint/2010/main" val="1964026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0F03DDBB-A82B-4A94-A6E7-120D5C82B34D}" type="slidenum">
              <a:rPr lang="en-US" altLang="en-US"/>
              <a:pPr/>
              <a:t>‹#›</a:t>
            </a:fld>
            <a:endParaRPr lang="en-US" altLang="en-US" dirty="0"/>
          </a:p>
        </p:txBody>
      </p:sp>
    </p:spTree>
    <p:extLst>
      <p:ext uri="{BB962C8B-B14F-4D97-AF65-F5344CB8AC3E}">
        <p14:creationId xmlns:p14="http://schemas.microsoft.com/office/powerpoint/2010/main" val="3887097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DE6F3C81-A7A3-45D0-BFE1-E68C6D37E5E7}" type="slidenum">
              <a:rPr lang="en-US" altLang="en-US"/>
              <a:pPr/>
              <a:t>‹#›</a:t>
            </a:fld>
            <a:endParaRPr lang="en-US" altLang="en-US" dirty="0"/>
          </a:p>
        </p:txBody>
      </p:sp>
    </p:spTree>
    <p:extLst>
      <p:ext uri="{BB962C8B-B14F-4D97-AF65-F5344CB8AC3E}">
        <p14:creationId xmlns:p14="http://schemas.microsoft.com/office/powerpoint/2010/main" val="681650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C93992EB-83A6-445B-9089-D74819701274}" type="slidenum">
              <a:rPr lang="en-US" altLang="en-US"/>
              <a:pPr/>
              <a:t>‹#›</a:t>
            </a:fld>
            <a:endParaRPr lang="en-US" altLang="en-US" dirty="0"/>
          </a:p>
        </p:txBody>
      </p:sp>
    </p:spTree>
    <p:extLst>
      <p:ext uri="{BB962C8B-B14F-4D97-AF65-F5344CB8AC3E}">
        <p14:creationId xmlns:p14="http://schemas.microsoft.com/office/powerpoint/2010/main" val="2956311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9312D411-6502-4A72-9851-256983A965D9}" type="slidenum">
              <a:rPr lang="en-US" altLang="en-US"/>
              <a:pPr/>
              <a:t>‹#›</a:t>
            </a:fld>
            <a:endParaRPr lang="en-US" altLang="en-US" dirty="0"/>
          </a:p>
        </p:txBody>
      </p:sp>
    </p:spTree>
    <p:extLst>
      <p:ext uri="{BB962C8B-B14F-4D97-AF65-F5344CB8AC3E}">
        <p14:creationId xmlns:p14="http://schemas.microsoft.com/office/powerpoint/2010/main" val="2549989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marL="342900" indent="-342900">
              <a:buFont typeface="Cambria" panose="02040503050406030204" pitchFamily="18" charset="0"/>
              <a:buChar char="◙"/>
              <a:defRPr>
                <a:solidFill>
                  <a:schemeClr val="tx1"/>
                </a:solidFill>
              </a:defRPr>
            </a:lvl1pPr>
            <a:lvl2pPr marL="685800" indent="-338138">
              <a:buClr>
                <a:schemeClr val="tx1"/>
              </a:buClr>
              <a:buFont typeface="Arial" panose="020B0604020202020204" pitchFamily="34" charset="0"/>
              <a:buChar char="◘"/>
              <a:defRPr>
                <a:solidFill>
                  <a:schemeClr val="tx1"/>
                </a:solidFill>
              </a:defRPr>
            </a:lvl2pPr>
            <a:lvl3pPr marL="1033463" indent="-347663">
              <a:buClr>
                <a:schemeClr val="tx1"/>
              </a:buClr>
              <a:buFont typeface="Arial" panose="020B0604020202020204" pitchFamily="34" charset="0"/>
              <a:buChar char="■"/>
              <a:defRPr>
                <a:solidFill>
                  <a:schemeClr val="tx1"/>
                </a:solidFill>
              </a:defRPr>
            </a:lvl3pPr>
            <a:lvl4pPr marL="1371600" indent="-338138">
              <a:buFont typeface="Arial" panose="020B0604020202020204" pitchFamily="34" charset="0"/>
              <a:buChar char="□"/>
              <a:defRPr>
                <a:solidFill>
                  <a:schemeClr val="tx1"/>
                </a:solidFill>
              </a:defRPr>
            </a:lvl4pPr>
            <a:lvl5pPr marL="1600200" indent="-228600">
              <a:buClr>
                <a:schemeClr val="tx1"/>
              </a:buClr>
              <a:buFont typeface="Arial" panose="020B0604020202020204" pitchFamily="34" charset="0"/>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fld id="{35A2BBFA-6E76-48AF-B0EF-6C4D5047CCBD}" type="slidenum">
              <a:rPr lang="en-US" altLang="en-US"/>
              <a:pPr/>
              <a:t>‹#›</a:t>
            </a:fld>
            <a:endParaRPr lang="en-US" altLang="en-US" dirty="0"/>
          </a:p>
        </p:txBody>
      </p:sp>
    </p:spTree>
    <p:extLst>
      <p:ext uri="{BB962C8B-B14F-4D97-AF65-F5344CB8AC3E}">
        <p14:creationId xmlns:p14="http://schemas.microsoft.com/office/powerpoint/2010/main" val="3877303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914400"/>
          </a:xfrm>
        </p:spPr>
        <p:txBody>
          <a:bodyPr/>
          <a:lstStyle>
            <a:lvl1pPr marL="342900" indent="-342900">
              <a:buFont typeface="Arial" panose="020B0604020202020204" pitchFamily="34" charset="0"/>
              <a:buChar char="•"/>
              <a:defRPr/>
            </a:lvl1pPr>
            <a:lvl2pPr marL="742950" indent="-285750">
              <a:buFont typeface="Arial" panose="020B0604020202020204" pitchFamily="34" charset="0"/>
              <a:buChar char="•"/>
              <a:defRPr/>
            </a:lvl2pPr>
            <a:lvl3pPr marL="1143000" indent="-228600">
              <a:buFont typeface="Arial" panose="020B0604020202020204" pitchFamily="34" charset="0"/>
              <a:buChar char="•"/>
              <a:defRPr/>
            </a:lvl3pPr>
            <a:lvl4pPr marL="1600200" indent="-228600">
              <a:buFont typeface="Arial" panose="020B0604020202020204" pitchFamily="34" charset="0"/>
              <a:buChar char="•"/>
              <a:defRPr/>
            </a:lvl4pPr>
            <a:lvl5pPr marL="20574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fld id="{35A2BBFA-6E76-48AF-B0EF-6C4D5047CCBD}" type="slidenum">
              <a:rPr lang="en-US" altLang="en-US"/>
              <a:pPr/>
              <a:t>‹#›</a:t>
            </a:fld>
            <a:endParaRPr lang="en-US" altLang="en-US" dirty="0"/>
          </a:p>
        </p:txBody>
      </p:sp>
      <p:sp>
        <p:nvSpPr>
          <p:cNvPr id="6" name="Content Placeholder 5"/>
          <p:cNvSpPr>
            <a:spLocks noGrp="1"/>
          </p:cNvSpPr>
          <p:nvPr>
            <p:ph sz="quarter" idx="11"/>
          </p:nvPr>
        </p:nvSpPr>
        <p:spPr>
          <a:xfrm>
            <a:off x="711200" y="2819400"/>
            <a:ext cx="45720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2"/>
          </p:nvPr>
        </p:nvSpPr>
        <p:spPr>
          <a:xfrm>
            <a:off x="711200" y="4648200"/>
            <a:ext cx="5080000" cy="144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Content Placeholder 9"/>
          <p:cNvSpPr>
            <a:spLocks noGrp="1"/>
          </p:cNvSpPr>
          <p:nvPr>
            <p:ph sz="quarter" idx="13"/>
          </p:nvPr>
        </p:nvSpPr>
        <p:spPr>
          <a:xfrm>
            <a:off x="6502400" y="3200400"/>
            <a:ext cx="2540000"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160390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914400"/>
          </a:xfrm>
        </p:spPr>
        <p:txBody>
          <a:bodyPr/>
          <a:lstStyle>
            <a:lvl1pPr marL="342900" indent="-342900">
              <a:buFont typeface="Arial" panose="020B0604020202020204" pitchFamily="34" charset="0"/>
              <a:buChar char="•"/>
              <a:defRPr/>
            </a:lvl1pPr>
            <a:lvl2pPr marL="742950" indent="-285750">
              <a:buFont typeface="Arial" panose="020B0604020202020204" pitchFamily="34" charset="0"/>
              <a:buChar char="•"/>
              <a:defRPr/>
            </a:lvl2pPr>
            <a:lvl3pPr marL="1143000" indent="-228600">
              <a:buFont typeface="Arial" panose="020B0604020202020204" pitchFamily="34" charset="0"/>
              <a:buChar char="•"/>
              <a:defRPr/>
            </a:lvl3pPr>
            <a:lvl4pPr marL="1600200" indent="-228600">
              <a:buFont typeface="Arial" panose="020B0604020202020204" pitchFamily="34" charset="0"/>
              <a:buChar char="•"/>
              <a:defRPr/>
            </a:lvl4pPr>
            <a:lvl5pPr marL="20574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fld id="{35A2BBFA-6E76-48AF-B0EF-6C4D5047CCBD}" type="slidenum">
              <a:rPr lang="en-US" altLang="en-US"/>
              <a:pPr/>
              <a:t>‹#›</a:t>
            </a:fld>
            <a:endParaRPr lang="en-US" altLang="en-US" dirty="0"/>
          </a:p>
        </p:txBody>
      </p:sp>
      <p:sp>
        <p:nvSpPr>
          <p:cNvPr id="6" name="Content Placeholder 5"/>
          <p:cNvSpPr>
            <a:spLocks noGrp="1"/>
          </p:cNvSpPr>
          <p:nvPr>
            <p:ph sz="quarter" idx="11"/>
          </p:nvPr>
        </p:nvSpPr>
        <p:spPr>
          <a:xfrm>
            <a:off x="711200" y="2819400"/>
            <a:ext cx="45720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2"/>
          </p:nvPr>
        </p:nvSpPr>
        <p:spPr>
          <a:xfrm>
            <a:off x="8331200" y="2732543"/>
            <a:ext cx="3657600" cy="83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13"/>
          </p:nvPr>
        </p:nvSpPr>
        <p:spPr>
          <a:xfrm>
            <a:off x="5805715" y="2702380"/>
            <a:ext cx="2322285" cy="103142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4"/>
          </p:nvPr>
        </p:nvSpPr>
        <p:spPr>
          <a:xfrm>
            <a:off x="812800" y="4191000"/>
            <a:ext cx="3352800" cy="121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Content Placeholder 10"/>
          <p:cNvSpPr>
            <a:spLocks noGrp="1"/>
          </p:cNvSpPr>
          <p:nvPr>
            <p:ph sz="quarter" idx="15"/>
          </p:nvPr>
        </p:nvSpPr>
        <p:spPr>
          <a:xfrm>
            <a:off x="5080000" y="4191000"/>
            <a:ext cx="3048000" cy="137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Content Placeholder 12"/>
          <p:cNvSpPr>
            <a:spLocks noGrp="1"/>
          </p:cNvSpPr>
          <p:nvPr>
            <p:ph sz="quarter" idx="16"/>
          </p:nvPr>
        </p:nvSpPr>
        <p:spPr>
          <a:xfrm>
            <a:off x="8737600" y="4267200"/>
            <a:ext cx="3251200" cy="137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5" name="Content Placeholder 14"/>
          <p:cNvSpPr>
            <a:spLocks noGrp="1"/>
          </p:cNvSpPr>
          <p:nvPr>
            <p:ph sz="quarter" idx="17"/>
          </p:nvPr>
        </p:nvSpPr>
        <p:spPr>
          <a:xfrm>
            <a:off x="812800" y="5638800"/>
            <a:ext cx="3860800" cy="844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16"/>
          <p:cNvSpPr>
            <a:spLocks noGrp="1"/>
          </p:cNvSpPr>
          <p:nvPr>
            <p:ph sz="quarter" idx="18"/>
          </p:nvPr>
        </p:nvSpPr>
        <p:spPr>
          <a:xfrm>
            <a:off x="5689600" y="5867400"/>
            <a:ext cx="2032000" cy="53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9" name="Content Placeholder 18"/>
          <p:cNvSpPr>
            <a:spLocks noGrp="1"/>
          </p:cNvSpPr>
          <p:nvPr>
            <p:ph sz="quarter" idx="19"/>
          </p:nvPr>
        </p:nvSpPr>
        <p:spPr>
          <a:xfrm>
            <a:off x="8302582" y="5718933"/>
            <a:ext cx="3308439" cy="730322"/>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805477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159E54F3-13FE-49F3-9574-B3C570EB01FE}" type="slidenum">
              <a:rPr lang="en-US" altLang="en-US"/>
              <a:pPr/>
              <a:t>‹#›</a:t>
            </a:fld>
            <a:endParaRPr lang="en-US" altLang="en-US" dirty="0"/>
          </a:p>
        </p:txBody>
      </p:sp>
    </p:spTree>
    <p:extLst>
      <p:ext uri="{BB962C8B-B14F-4D97-AF65-F5344CB8AC3E}">
        <p14:creationId xmlns:p14="http://schemas.microsoft.com/office/powerpoint/2010/main" val="3520547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C46C5736-1E0B-4161-9D53-8AB5F25F4C13}" type="slidenum">
              <a:rPr lang="en-US" altLang="en-US"/>
              <a:pPr/>
              <a:t>‹#›</a:t>
            </a:fld>
            <a:endParaRPr lang="en-US" altLang="en-US" dirty="0"/>
          </a:p>
        </p:txBody>
      </p:sp>
    </p:spTree>
    <p:extLst>
      <p:ext uri="{BB962C8B-B14F-4D97-AF65-F5344CB8AC3E}">
        <p14:creationId xmlns:p14="http://schemas.microsoft.com/office/powerpoint/2010/main" val="2596330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422CD721-BC41-4504-ADC0-2A5BD4257AE9}" type="slidenum">
              <a:rPr lang="en-US" altLang="en-US"/>
              <a:pPr/>
              <a:t>‹#›</a:t>
            </a:fld>
            <a:endParaRPr lang="en-US" altLang="en-US" dirty="0"/>
          </a:p>
        </p:txBody>
      </p:sp>
    </p:spTree>
    <p:extLst>
      <p:ext uri="{BB962C8B-B14F-4D97-AF65-F5344CB8AC3E}">
        <p14:creationId xmlns:p14="http://schemas.microsoft.com/office/powerpoint/2010/main" val="312439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18383119-7646-4737-881B-79E641B239D2}" type="slidenum">
              <a:rPr lang="en-US" altLang="en-US"/>
              <a:pPr/>
              <a:t>‹#›</a:t>
            </a:fld>
            <a:endParaRPr lang="en-US" altLang="en-US" dirty="0"/>
          </a:p>
        </p:txBody>
      </p:sp>
    </p:spTree>
    <p:extLst>
      <p:ext uri="{BB962C8B-B14F-4D97-AF65-F5344CB8AC3E}">
        <p14:creationId xmlns:p14="http://schemas.microsoft.com/office/powerpoint/2010/main" val="2168518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95369939-0B11-4439-AA05-E841BD021801}" type="slidenum">
              <a:rPr lang="en-US" altLang="en-US"/>
              <a:pPr/>
              <a:t>‹#›</a:t>
            </a:fld>
            <a:endParaRPr lang="en-US" altLang="en-US" dirty="0"/>
          </a:p>
        </p:txBody>
      </p:sp>
    </p:spTree>
    <p:extLst>
      <p:ext uri="{BB962C8B-B14F-4D97-AF65-F5344CB8AC3E}">
        <p14:creationId xmlns:p14="http://schemas.microsoft.com/office/powerpoint/2010/main" val="125869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12192000"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87680" y="1142999"/>
            <a:ext cx="1170432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Rectangle 6"/>
          <p:cNvSpPr>
            <a:spLocks noGrp="1" noChangeArrowheads="1"/>
          </p:cNvSpPr>
          <p:nvPr>
            <p:ph type="sldNum" sz="quarter" idx="4"/>
          </p:nvPr>
        </p:nvSpPr>
        <p:spPr bwMode="auto">
          <a:xfrm>
            <a:off x="11643360" y="6629400"/>
            <a:ext cx="548640" cy="228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1" hangingPunct="1">
              <a:defRPr sz="1400" b="1"/>
            </a:lvl1pPr>
          </a:lstStyle>
          <a:p>
            <a:fld id="{40E8E2AF-E2FB-4770-B451-3E03B0D7D9A9}" type="slidenum">
              <a:rPr lang="en-US" altLang="en-US" smtClean="0"/>
              <a:pPr/>
              <a:t>‹#›</a:t>
            </a:fld>
            <a:endParaRPr lang="en-US" altLang="en-US" dirty="0"/>
          </a:p>
        </p:txBody>
      </p:sp>
    </p:spTree>
  </p:cSld>
  <p:clrMap bg1="lt1" tx1="dk1" bg2="lt2" tx2="dk2" accent1="accent1" accent2="accent2" accent3="accent3" accent4="accent4" accent5="accent5" accent6="accent6" hlink="hlink" folHlink="folHlink"/>
  <p:sldLayoutIdLst>
    <p:sldLayoutId id="2147483851" r:id="rId1"/>
    <p:sldLayoutId id="2147483841" r:id="rId2"/>
    <p:sldLayoutId id="2147483852" r:id="rId3"/>
    <p:sldLayoutId id="2147483853"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Lst>
  <p:hf hdr="0" ftr="0" dt="0"/>
  <p:txStyles>
    <p:titleStyle>
      <a:lvl1pPr algn="ctr" rtl="0" eaLnBrk="0" fontAlgn="base" hangingPunct="0">
        <a:spcBef>
          <a:spcPct val="0"/>
        </a:spcBef>
        <a:spcAft>
          <a:spcPct val="0"/>
        </a:spcAft>
        <a:defRPr sz="4800" b="1">
          <a:solidFill>
            <a:schemeClr val="tx1"/>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ts val="600"/>
        </a:spcBef>
        <a:spcAft>
          <a:spcPct val="0"/>
        </a:spcAft>
        <a:buClr>
          <a:schemeClr val="tx1"/>
        </a:buClr>
        <a:buFont typeface="Cambria" panose="02040503050406030204" pitchFamily="18" charset="0"/>
        <a:buChar char="◙"/>
        <a:defRPr sz="2800">
          <a:solidFill>
            <a:schemeClr val="tx1"/>
          </a:solidFill>
          <a:latin typeface="+mn-lt"/>
          <a:ea typeface="+mn-ea"/>
          <a:cs typeface="+mn-cs"/>
        </a:defRPr>
      </a:lvl1pPr>
      <a:lvl2pPr marL="685800" indent="-338138" algn="l" rtl="0" eaLnBrk="0" fontAlgn="base" hangingPunct="0">
        <a:spcBef>
          <a:spcPts val="600"/>
        </a:spcBef>
        <a:spcAft>
          <a:spcPct val="0"/>
        </a:spcAft>
        <a:buClr>
          <a:schemeClr val="tx1"/>
        </a:buClr>
        <a:buFont typeface="Arial" panose="020B0604020202020204" pitchFamily="34" charset="0"/>
        <a:buChar char="◘"/>
        <a:defRPr sz="2600">
          <a:solidFill>
            <a:schemeClr val="tx1"/>
          </a:solidFill>
          <a:latin typeface="+mn-lt"/>
          <a:cs typeface="+mn-cs"/>
        </a:defRPr>
      </a:lvl2pPr>
      <a:lvl3pPr marL="1033463" indent="-347663" algn="l" rtl="0" eaLnBrk="0" fontAlgn="base" hangingPunct="0">
        <a:spcBef>
          <a:spcPts val="600"/>
        </a:spcBef>
        <a:spcAft>
          <a:spcPct val="0"/>
        </a:spcAft>
        <a:buClr>
          <a:schemeClr val="tx1"/>
        </a:buClr>
        <a:buFont typeface="Arial" panose="020B0604020202020204" pitchFamily="34" charset="0"/>
        <a:buChar char="■"/>
        <a:defRPr sz="2400">
          <a:solidFill>
            <a:schemeClr val="tx1"/>
          </a:solidFill>
          <a:latin typeface="+mn-lt"/>
          <a:cs typeface="+mn-cs"/>
        </a:defRPr>
      </a:lvl3pPr>
      <a:lvl4pPr marL="1371600" indent="-338138" algn="l" rtl="0" eaLnBrk="0" fontAlgn="base" hangingPunct="0">
        <a:spcBef>
          <a:spcPts val="600"/>
        </a:spcBef>
        <a:spcAft>
          <a:spcPct val="0"/>
        </a:spcAft>
        <a:buClr>
          <a:schemeClr val="tx1"/>
        </a:buClr>
        <a:buFont typeface="Arial" panose="020B0604020202020204" pitchFamily="34" charset="0"/>
        <a:buChar char="□"/>
        <a:defRPr sz="2200">
          <a:solidFill>
            <a:schemeClr val="tx1"/>
          </a:solidFill>
          <a:latin typeface="+mn-lt"/>
          <a:cs typeface="+mn-cs"/>
        </a:defRPr>
      </a:lvl4pPr>
      <a:lvl5pPr marL="1600200" indent="-228600" algn="l" rtl="0" eaLnBrk="0" fontAlgn="base" hangingPunct="0">
        <a:spcBef>
          <a:spcPts val="600"/>
        </a:spcBef>
        <a:spcAft>
          <a:spcPct val="0"/>
        </a:spcAft>
        <a:buFont typeface="Arial" panose="020B0604020202020204" pitchFamily="34" charset="0"/>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9.wmf"/><Relationship Id="rId7" Type="http://schemas.openxmlformats.org/officeDocument/2006/relationships/image" Target="../media/image11.wmf"/><Relationship Id="rId2" Type="http://schemas.openxmlformats.org/officeDocument/2006/relationships/oleObject" Target="../embeddings/oleObject2.bin"/><Relationship Id="rId1" Type="http://schemas.openxmlformats.org/officeDocument/2006/relationships/slideLayout" Target="../slideLayouts/slideLayout4.xml"/><Relationship Id="rId6" Type="http://schemas.openxmlformats.org/officeDocument/2006/relationships/oleObject" Target="../embeddings/oleObject4.bin"/><Relationship Id="rId11" Type="http://schemas.openxmlformats.org/officeDocument/2006/relationships/image" Target="../media/image13.wmf"/><Relationship Id="rId5" Type="http://schemas.openxmlformats.org/officeDocument/2006/relationships/image" Target="../media/image10.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12.wmf"/></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971800"/>
            <a:ext cx="12191999" cy="914400"/>
          </a:xfrm>
        </p:spPr>
        <p:txBody>
          <a:bodyPr/>
          <a:lstStyle/>
          <a:p>
            <a:pPr eaLnBrk="1" hangingPunct="1">
              <a:lnSpc>
                <a:spcPts val="5400"/>
              </a:lnSpc>
              <a:spcBef>
                <a:spcPct val="50000"/>
              </a:spcBef>
            </a:pPr>
            <a:r>
              <a:rPr lang="en-US" altLang="en-US" b="1" kern="1200" dirty="0">
                <a:solidFill>
                  <a:srgbClr val="000000"/>
                </a:solidFill>
                <a:latin typeface="Arial" panose="020B0604020202020204" pitchFamily="34" charset="0"/>
                <a:ea typeface="+mn-ea"/>
                <a:cs typeface="Arial" panose="020B0604020202020204" pitchFamily="34" charset="0"/>
              </a:rPr>
              <a:t>Expressions and Interactivity</a:t>
            </a:r>
            <a:endParaRPr lang="en-IN" dirty="0"/>
          </a:p>
        </p:txBody>
      </p:sp>
    </p:spTree>
    <p:extLst>
      <p:ext uri="{BB962C8B-B14F-4D97-AF65-F5344CB8AC3E}">
        <p14:creationId xmlns:p14="http://schemas.microsoft.com/office/powerpoint/2010/main" val="2280034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Order of Operations</a:t>
            </a:r>
            <a:r>
              <a:rPr lang="en-US" altLang="en-US" sz="1800" dirty="0"/>
              <a:t> (1 of 2)</a:t>
            </a:r>
            <a:endParaRPr lang="en-IN" sz="1800" dirty="0"/>
          </a:p>
        </p:txBody>
      </p:sp>
      <p:sp>
        <p:nvSpPr>
          <p:cNvPr id="3" name="Content Placeholder 2"/>
          <p:cNvSpPr>
            <a:spLocks noGrp="1"/>
          </p:cNvSpPr>
          <p:nvPr>
            <p:ph idx="1"/>
          </p:nvPr>
        </p:nvSpPr>
        <p:spPr/>
        <p:txBody>
          <a:bodyPr/>
          <a:lstStyle/>
          <a:p>
            <a:pPr eaLnBrk="1" hangingPunct="1">
              <a:buFont typeface="Cambria" panose="02040503050406030204" pitchFamily="18" charset="0"/>
              <a:buChar char="◙"/>
            </a:pPr>
            <a:r>
              <a:rPr lang="en-US" altLang="en-US" sz="2800" dirty="0">
                <a:solidFill>
                  <a:srgbClr val="000000"/>
                </a:solidFill>
              </a:rPr>
              <a:t>In an expression with more than one operator, </a:t>
            </a:r>
            <a:r>
              <a:rPr lang="en-US" altLang="en-US" sz="2800" dirty="0" err="1">
                <a:solidFill>
                  <a:srgbClr val="000000"/>
                </a:solidFill>
              </a:rPr>
              <a:t>operatros</a:t>
            </a:r>
            <a:r>
              <a:rPr lang="en-US" altLang="en-US" sz="2800" dirty="0">
                <a:solidFill>
                  <a:srgbClr val="000000"/>
                </a:solidFill>
              </a:rPr>
              <a:t> are evaluated in the following order:</a:t>
            </a:r>
          </a:p>
          <a:p>
            <a:pPr marL="1143000" lvl="1" indent="0" eaLnBrk="1" hangingPunct="1">
              <a:buNone/>
            </a:pPr>
            <a:r>
              <a:rPr lang="en-US" altLang="en-US" dirty="0">
                <a:solidFill>
                  <a:srgbClr val="000000"/>
                </a:solidFill>
                <a:latin typeface="Courier New" panose="02070309020205020404" pitchFamily="49" charset="0"/>
              </a:rPr>
              <a:t>−</a:t>
            </a:r>
            <a:r>
              <a:rPr lang="en-US" altLang="en-US" dirty="0">
                <a:solidFill>
                  <a:srgbClr val="000000"/>
                </a:solidFill>
              </a:rPr>
              <a:t> (unary negation), in order, left to right</a:t>
            </a:r>
          </a:p>
          <a:p>
            <a:pPr marL="1143000" lvl="1" indent="0" eaLnBrk="1" hangingPunct="1">
              <a:buNone/>
            </a:pPr>
            <a:r>
              <a:rPr lang="en-US" altLang="en-US" dirty="0">
                <a:solidFill>
                  <a:srgbClr val="000000"/>
                </a:solidFill>
              </a:rPr>
              <a:t>*   /   %   in order, left to right</a:t>
            </a:r>
          </a:p>
          <a:p>
            <a:pPr marL="1143000" lvl="1" indent="0" eaLnBrk="1" hangingPunct="1">
              <a:buNone/>
            </a:pPr>
            <a:r>
              <a:rPr lang="en-US" altLang="en-US" dirty="0">
                <a:solidFill>
                  <a:srgbClr val="000000"/>
                </a:solidFill>
              </a:rPr>
              <a:t>+   -   in order, left to right</a:t>
            </a:r>
          </a:p>
          <a:p>
            <a:pPr lvl="1" eaLnBrk="1" hangingPunct="1"/>
            <a:endParaRPr lang="en-US" altLang="en-US" sz="2400" dirty="0">
              <a:solidFill>
                <a:srgbClr val="000000"/>
              </a:solidFill>
            </a:endParaRPr>
          </a:p>
        </p:txBody>
      </p:sp>
      <p:sp>
        <p:nvSpPr>
          <p:cNvPr id="5" name="Slide Number Placeholder 4">
            <a:extLst>
              <a:ext uri="{FF2B5EF4-FFF2-40B4-BE49-F238E27FC236}">
                <a16:creationId xmlns:a16="http://schemas.microsoft.com/office/drawing/2014/main" id="{665CC22B-ED7C-4990-B480-C6D8729CE1D8}"/>
              </a:ext>
            </a:extLst>
          </p:cNvPr>
          <p:cNvSpPr>
            <a:spLocks noGrp="1"/>
          </p:cNvSpPr>
          <p:nvPr>
            <p:ph type="sldNum" sz="quarter" idx="10"/>
          </p:nvPr>
        </p:nvSpPr>
        <p:spPr/>
        <p:txBody>
          <a:bodyPr/>
          <a:lstStyle/>
          <a:p>
            <a:fld id="{35A2BBFA-6E76-48AF-B0EF-6C4D5047CCBD}" type="slidenum">
              <a:rPr lang="en-US" altLang="en-US" smtClean="0"/>
              <a:pPr/>
              <a:t>10</a:t>
            </a:fld>
            <a:endParaRPr lang="en-US" altLang="en-US" dirty="0"/>
          </a:p>
        </p:txBody>
      </p:sp>
      <p:pic>
        <p:nvPicPr>
          <p:cNvPr id="8" name="Picture 7" descr="The statement shows an expression with more than one operator. The expression reads, 2 plus 2 times 2 minus 2. The order of operation evaluates the multiplication operator first, the addition operator second, and the subtraction operation third."/>
          <p:cNvPicPr>
            <a:picLocks noChangeAspect="1"/>
          </p:cNvPicPr>
          <p:nvPr/>
        </p:nvPicPr>
        <p:blipFill rotWithShape="1">
          <a:blip r:embed="rId2"/>
          <a:srcRect l="6386" t="52357"/>
          <a:stretch/>
        </p:blipFill>
        <p:spPr>
          <a:xfrm>
            <a:off x="990600" y="3832680"/>
            <a:ext cx="7818844" cy="2187120"/>
          </a:xfrm>
          <a:prstGeom prst="rect">
            <a:avLst/>
          </a:prstGeom>
        </p:spPr>
      </p:pic>
    </p:spTree>
    <p:extLst>
      <p:ext uri="{BB962C8B-B14F-4D97-AF65-F5344CB8AC3E}">
        <p14:creationId xmlns:p14="http://schemas.microsoft.com/office/powerpoint/2010/main" val="8483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noChangeArrowheads="1"/>
          </p:cNvSpPr>
          <p:nvPr>
            <p:ph type="title"/>
          </p:nvPr>
        </p:nvSpPr>
        <p:spPr/>
        <p:txBody>
          <a:bodyPr/>
          <a:lstStyle/>
          <a:p>
            <a:pPr eaLnBrk="1" hangingPunct="1"/>
            <a:r>
              <a:rPr lang="en-US" altLang="en-US" dirty="0"/>
              <a:t>Order of Operations</a:t>
            </a:r>
            <a:r>
              <a:rPr lang="en-US" altLang="en-US" sz="1800" dirty="0"/>
              <a:t> (2 of 2)</a:t>
            </a:r>
          </a:p>
        </p:txBody>
      </p:sp>
      <p:pic>
        <p:nvPicPr>
          <p:cNvPr id="16387" name="Picture 2" descr="The screenshot shows the order of operations. It lists a few simple expressions and their values. Some of the expressions along with their values are: 5 plus 2 times 4, value: 13; 10 over 2 minus 3, value: 2; 8 plus 12 times 2 minus 4, value: 28; 4 plus 17 modulus 2 minus 1, value: 4; 6 minus 3 times 2 plus 7 minus 1, valu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00200"/>
            <a:ext cx="839024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0E8C825B-0549-5178-111C-808983E37C8A}"/>
              </a:ext>
            </a:extLst>
          </p:cNvPr>
          <p:cNvSpPr>
            <a:spLocks noGrp="1"/>
          </p:cNvSpPr>
          <p:nvPr>
            <p:ph type="sldNum" sz="quarter" idx="10"/>
          </p:nvPr>
        </p:nvSpPr>
        <p:spPr/>
        <p:txBody>
          <a:bodyPr/>
          <a:lstStyle/>
          <a:p>
            <a:fld id="{35A2BBFA-6E76-48AF-B0EF-6C4D5047CCBD}" type="slidenum">
              <a:rPr lang="en-US" altLang="en-US" smtClean="0"/>
              <a:pPr/>
              <a:t>11</a:t>
            </a:fld>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Associativity of Operators</a:t>
            </a:r>
            <a:endParaRPr lang="en-IN" dirty="0"/>
          </a:p>
        </p:txBody>
      </p:sp>
      <p:sp>
        <p:nvSpPr>
          <p:cNvPr id="3" name="Content Placeholder 2"/>
          <p:cNvSpPr>
            <a:spLocks noGrp="1"/>
          </p:cNvSpPr>
          <p:nvPr>
            <p:ph idx="1"/>
          </p:nvPr>
        </p:nvSpPr>
        <p:spPr>
          <a:xfrm>
            <a:off x="1066800" y="1143000"/>
            <a:ext cx="11125200" cy="5440361"/>
          </a:xfrm>
        </p:spPr>
        <p:txBody>
          <a:bodyPr/>
          <a:lstStyle/>
          <a:p>
            <a:pPr marL="0" indent="0" eaLnBrk="1" hangingPunct="1">
              <a:spcBef>
                <a:spcPts val="1200"/>
              </a:spcBef>
              <a:buNone/>
            </a:pPr>
            <a:r>
              <a:rPr lang="en-US" altLang="en-US" sz="2800" dirty="0">
                <a:solidFill>
                  <a:srgbClr val="000000"/>
                </a:solidFill>
                <a:latin typeface="Courier New" panose="02070309020205020404" pitchFamily="49" charset="0"/>
              </a:rPr>
              <a:t>−</a:t>
            </a:r>
            <a:r>
              <a:rPr lang="en-US" altLang="en-US" sz="2800" dirty="0">
                <a:solidFill>
                  <a:srgbClr val="000000"/>
                </a:solidFill>
              </a:rPr>
              <a:t> (unary negation) associates right to left</a:t>
            </a:r>
          </a:p>
          <a:p>
            <a:pPr marL="0" indent="0" eaLnBrk="1" hangingPunct="1">
              <a:spcBef>
                <a:spcPts val="1200"/>
              </a:spcBef>
              <a:buNone/>
            </a:pPr>
            <a:r>
              <a:rPr lang="en-US" altLang="en-US" dirty="0">
                <a:solidFill>
                  <a:srgbClr val="000000"/>
                </a:solidFill>
              </a:rPr>
              <a:t>*, /, %, +, -</a:t>
            </a:r>
            <a:r>
              <a:rPr lang="en-US" altLang="en-US" sz="2800" dirty="0">
                <a:solidFill>
                  <a:srgbClr val="000000"/>
                </a:solidFill>
              </a:rPr>
              <a:t>associate right to left</a:t>
            </a:r>
          </a:p>
          <a:p>
            <a:pPr marL="0" indent="0" eaLnBrk="1" hangingPunct="1">
              <a:spcBef>
                <a:spcPts val="1200"/>
              </a:spcBef>
              <a:buNone/>
            </a:pPr>
            <a:r>
              <a:rPr lang="en-US" altLang="en-US" sz="2800" dirty="0">
                <a:solidFill>
                  <a:srgbClr val="000000"/>
                </a:solidFill>
              </a:rPr>
              <a:t>parentheses ( ) can be used to override the order of operations:</a:t>
            </a:r>
          </a:p>
          <a:p>
            <a:pPr marL="0" indent="0" eaLnBrk="1" hangingPunct="1">
              <a:spcBef>
                <a:spcPts val="1200"/>
              </a:spcBef>
              <a:buNone/>
            </a:pPr>
            <a:endParaRPr lang="en-US" altLang="en-US" sz="2800" dirty="0">
              <a:solidFill>
                <a:srgbClr val="000000"/>
              </a:solidFill>
            </a:endParaRPr>
          </a:p>
        </p:txBody>
      </p:sp>
      <p:sp>
        <p:nvSpPr>
          <p:cNvPr id="7" name="Slide Number Placeholder 6">
            <a:extLst>
              <a:ext uri="{FF2B5EF4-FFF2-40B4-BE49-F238E27FC236}">
                <a16:creationId xmlns:a16="http://schemas.microsoft.com/office/drawing/2014/main" id="{1895B33A-20B5-79D1-B891-BD584FC93C5D}"/>
              </a:ext>
            </a:extLst>
          </p:cNvPr>
          <p:cNvSpPr>
            <a:spLocks noGrp="1"/>
          </p:cNvSpPr>
          <p:nvPr>
            <p:ph type="sldNum" sz="quarter" idx="10"/>
          </p:nvPr>
        </p:nvSpPr>
        <p:spPr/>
        <p:txBody>
          <a:bodyPr/>
          <a:lstStyle/>
          <a:p>
            <a:fld id="{35A2BBFA-6E76-48AF-B0EF-6C4D5047CCBD}" type="slidenum">
              <a:rPr lang="en-US" altLang="en-US" smtClean="0"/>
              <a:pPr/>
              <a:t>12</a:t>
            </a:fld>
            <a:endParaRPr lang="en-US" altLang="en-US" dirty="0"/>
          </a:p>
        </p:txBody>
      </p:sp>
      <p:graphicFrame>
        <p:nvGraphicFramePr>
          <p:cNvPr id="14" name="Object 13" descr="Four expressions show the associativity of operators. The four expressions are  as follows. 2 plus 2 asterisk 2 minus 2 equals 4; left parentheses 2 plus 2 right parentheses asterisk 2 minus 2 equals 6; 2 plus 2 asterisk left parentheses 2 minus 2 right parentheses equals 2; left parentheses 2 plus 2 right parentheses asterisk left parentheses 2 minus 2 right parentheses equals 0."/>
          <p:cNvGraphicFramePr>
            <a:graphicFrameLocks noChangeAspect="1"/>
          </p:cNvGraphicFramePr>
          <p:nvPr>
            <p:extLst>
              <p:ext uri="{D42A27DB-BD31-4B8C-83A1-F6EECF244321}">
                <p14:modId xmlns:p14="http://schemas.microsoft.com/office/powerpoint/2010/main" val="1854409411"/>
              </p:ext>
            </p:extLst>
          </p:nvPr>
        </p:nvGraphicFramePr>
        <p:xfrm>
          <a:off x="2590799" y="2971799"/>
          <a:ext cx="3657600" cy="2330511"/>
        </p:xfrm>
        <a:graphic>
          <a:graphicData uri="http://schemas.openxmlformats.org/presentationml/2006/ole">
            <mc:AlternateContent xmlns:mc="http://schemas.openxmlformats.org/markup-compatibility/2006">
              <mc:Choice xmlns:v="urn:schemas-microsoft-com:vml" Requires="v">
                <p:oleObj name="Equation" r:id="rId2" imgW="1434960" imgH="914400" progId="Equation.DSMT4">
                  <p:embed/>
                </p:oleObj>
              </mc:Choice>
              <mc:Fallback>
                <p:oleObj name="Equation" r:id="rId2" imgW="1434960" imgH="914400" progId="Equation.DSMT4">
                  <p:embed/>
                  <p:pic>
                    <p:nvPicPr>
                      <p:cNvPr id="0" name=""/>
                      <p:cNvPicPr/>
                      <p:nvPr/>
                    </p:nvPicPr>
                    <p:blipFill>
                      <a:blip r:embed="rId3"/>
                      <a:stretch>
                        <a:fillRect/>
                      </a:stretch>
                    </p:blipFill>
                    <p:spPr>
                      <a:xfrm>
                        <a:off x="2590799" y="2971799"/>
                        <a:ext cx="3657600" cy="2330511"/>
                      </a:xfrm>
                      <a:prstGeom prst="rect">
                        <a:avLst/>
                      </a:prstGeom>
                    </p:spPr>
                  </p:pic>
                </p:oleObj>
              </mc:Fallback>
            </mc:AlternateContent>
          </a:graphicData>
        </a:graphic>
      </p:graphicFrame>
    </p:spTree>
    <p:extLst>
      <p:ext uri="{BB962C8B-B14F-4D97-AF65-F5344CB8AC3E}">
        <p14:creationId xmlns:p14="http://schemas.microsoft.com/office/powerpoint/2010/main" val="3763687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noChangeArrowheads="1"/>
          </p:cNvSpPr>
          <p:nvPr>
            <p:ph type="title"/>
          </p:nvPr>
        </p:nvSpPr>
        <p:spPr/>
        <p:txBody>
          <a:bodyPr/>
          <a:lstStyle/>
          <a:p>
            <a:pPr eaLnBrk="1" hangingPunct="1"/>
            <a:r>
              <a:rPr lang="en-US" altLang="en-US" dirty="0"/>
              <a:t>Grouping with Parentheses</a:t>
            </a:r>
          </a:p>
        </p:txBody>
      </p:sp>
      <p:pic>
        <p:nvPicPr>
          <p:cNvPr id="18435" name="Picture 2" descr="A table presents the order of operations. It lists a few simple expressions and their values. Some of the expressions are as follows: open parentheses 5 plus 2 close parentheses times 4, value: 28; 10 over open parentheses 5 minus 3 close parentheses, value: 5, 8 plus 12 times open parentheses 6 minus 2 close parentheses, value: 56, open parentheses 4 plus 17 close parentheses modulus 2 minus 1, value: 0; open parentheses 6 minus 3 close parentheses times open parentheses 2 plus 7 close parentheses over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00200"/>
            <a:ext cx="8349203"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26C59A95-2D8E-6AC0-45C4-14E09CC86B0F}"/>
              </a:ext>
            </a:extLst>
          </p:cNvPr>
          <p:cNvSpPr>
            <a:spLocks noGrp="1"/>
          </p:cNvSpPr>
          <p:nvPr>
            <p:ph type="sldNum" sz="quarter" idx="10"/>
          </p:nvPr>
        </p:nvSpPr>
        <p:spPr/>
        <p:txBody>
          <a:bodyPr/>
          <a:lstStyle/>
          <a:p>
            <a:fld id="{35A2BBFA-6E76-48AF-B0EF-6C4D5047CCBD}" type="slidenum">
              <a:rPr lang="en-US" altLang="en-US" smtClean="0"/>
              <a:pPr/>
              <a:t>13</a:t>
            </a:fld>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Algebraic Expressions</a:t>
            </a:r>
            <a:r>
              <a:rPr lang="en-US" altLang="en-US" sz="1800" dirty="0"/>
              <a:t> (1 of 2)</a:t>
            </a:r>
            <a:endParaRPr lang="en-IN" sz="1800" dirty="0"/>
          </a:p>
        </p:txBody>
      </p:sp>
      <p:sp>
        <p:nvSpPr>
          <p:cNvPr id="3" name="Content Placeholder 2"/>
          <p:cNvSpPr>
            <a:spLocks noGrp="1"/>
          </p:cNvSpPr>
          <p:nvPr>
            <p:ph idx="1"/>
          </p:nvPr>
        </p:nvSpPr>
        <p:spPr>
          <a:xfrm>
            <a:off x="1981200" y="1600201"/>
            <a:ext cx="8229600" cy="513894"/>
          </a:xfrm>
        </p:spPr>
        <p:txBody>
          <a:bodyPr/>
          <a:lstStyle/>
          <a:p>
            <a:pPr eaLnBrk="1" hangingPunct="1">
              <a:lnSpc>
                <a:spcPct val="90000"/>
              </a:lnSpc>
              <a:buFont typeface="Cambria" panose="02040503050406030204" pitchFamily="18" charset="0"/>
              <a:buChar char="◙"/>
            </a:pPr>
            <a:r>
              <a:rPr lang="en-US" altLang="en-US" dirty="0">
                <a:solidFill>
                  <a:srgbClr val="000000"/>
                </a:solidFill>
              </a:rPr>
              <a:t>Multiplication requires an operator:</a:t>
            </a:r>
          </a:p>
        </p:txBody>
      </p:sp>
      <p:sp>
        <p:nvSpPr>
          <p:cNvPr id="4" name="Content Placeholder 3"/>
          <p:cNvSpPr>
            <a:spLocks noGrp="1"/>
          </p:cNvSpPr>
          <p:nvPr>
            <p:ph sz="quarter" idx="11"/>
          </p:nvPr>
        </p:nvSpPr>
        <p:spPr>
          <a:xfrm>
            <a:off x="2722418" y="2057401"/>
            <a:ext cx="3754582" cy="482263"/>
          </a:xfrm>
        </p:spPr>
        <p:txBody>
          <a:bodyPr/>
          <a:lstStyle/>
          <a:p>
            <a:pPr marL="0" indent="0">
              <a:buNone/>
            </a:pPr>
            <a:r>
              <a:rPr lang="en-US" altLang="en-US" sz="2800" i="1" dirty="0">
                <a:latin typeface="Times New Roman" panose="02020603050405020304" pitchFamily="18" charset="0"/>
              </a:rPr>
              <a:t>Area=lw </a:t>
            </a:r>
            <a:r>
              <a:rPr lang="en-US" altLang="en-US" sz="2800" dirty="0">
                <a:solidFill>
                  <a:srgbClr val="000000"/>
                </a:solidFill>
              </a:rPr>
              <a:t>is written as</a:t>
            </a:r>
            <a:endParaRPr lang="en-IN" sz="2800" dirty="0"/>
          </a:p>
        </p:txBody>
      </p:sp>
      <p:graphicFrame>
        <p:nvGraphicFramePr>
          <p:cNvPr id="5" name="Object 4" descr="Area equals l times w;"/>
          <p:cNvGraphicFramePr>
            <a:graphicFrameLocks noChangeAspect="1"/>
          </p:cNvGraphicFramePr>
          <p:nvPr>
            <p:extLst>
              <p:ext uri="{D42A27DB-BD31-4B8C-83A1-F6EECF244321}">
                <p14:modId xmlns:p14="http://schemas.microsoft.com/office/powerpoint/2010/main" val="1593364272"/>
              </p:ext>
            </p:extLst>
          </p:nvPr>
        </p:nvGraphicFramePr>
        <p:xfrm>
          <a:off x="6096001" y="2120900"/>
          <a:ext cx="1946275" cy="450850"/>
        </p:xfrm>
        <a:graphic>
          <a:graphicData uri="http://schemas.openxmlformats.org/presentationml/2006/ole">
            <mc:AlternateContent xmlns:mc="http://schemas.openxmlformats.org/markup-compatibility/2006">
              <mc:Choice xmlns:v="urn:schemas-microsoft-com:vml" Requires="v">
                <p:oleObj name="Equation" r:id="rId2" imgW="876240" imgH="203040" progId="Equation.DSMT4">
                  <p:embed/>
                </p:oleObj>
              </mc:Choice>
              <mc:Fallback>
                <p:oleObj name="Equation" r:id="rId2" imgW="876240" imgH="203040" progId="Equation.DSMT4">
                  <p:embed/>
                  <p:pic>
                    <p:nvPicPr>
                      <p:cNvPr id="0" name=""/>
                      <p:cNvPicPr/>
                      <p:nvPr/>
                    </p:nvPicPr>
                    <p:blipFill>
                      <a:blip r:embed="rId3"/>
                      <a:stretch>
                        <a:fillRect/>
                      </a:stretch>
                    </p:blipFill>
                    <p:spPr>
                      <a:xfrm>
                        <a:off x="6096001" y="2120900"/>
                        <a:ext cx="1946275" cy="450850"/>
                      </a:xfrm>
                      <a:prstGeom prst="rect">
                        <a:avLst/>
                      </a:prstGeom>
                    </p:spPr>
                  </p:pic>
                </p:oleObj>
              </mc:Fallback>
            </mc:AlternateContent>
          </a:graphicData>
        </a:graphic>
      </p:graphicFrame>
      <p:sp>
        <p:nvSpPr>
          <p:cNvPr id="6" name="Content Placeholder 5"/>
          <p:cNvSpPr>
            <a:spLocks noGrp="1"/>
          </p:cNvSpPr>
          <p:nvPr>
            <p:ph sz="quarter" idx="13"/>
          </p:nvPr>
        </p:nvSpPr>
        <p:spPr>
          <a:xfrm>
            <a:off x="1981200" y="2590801"/>
            <a:ext cx="7315200" cy="485397"/>
          </a:xfrm>
        </p:spPr>
        <p:txBody>
          <a:bodyPr/>
          <a:lstStyle/>
          <a:p>
            <a:pPr lvl="0" eaLnBrk="1" hangingPunct="1">
              <a:lnSpc>
                <a:spcPct val="90000"/>
              </a:lnSpc>
            </a:pPr>
            <a:r>
              <a:rPr lang="en-US" altLang="en-US" dirty="0">
                <a:solidFill>
                  <a:srgbClr val="000000"/>
                </a:solidFill>
              </a:rPr>
              <a:t>There is no exponentiation operator:</a:t>
            </a:r>
          </a:p>
        </p:txBody>
      </p:sp>
      <p:graphicFrame>
        <p:nvGraphicFramePr>
          <p:cNvPr id="10" name="Object 9" descr="Area equals s squared."/>
          <p:cNvGraphicFramePr>
            <a:graphicFrameLocks noChangeAspect="1"/>
          </p:cNvGraphicFramePr>
          <p:nvPr>
            <p:extLst>
              <p:ext uri="{D42A27DB-BD31-4B8C-83A1-F6EECF244321}">
                <p14:modId xmlns:p14="http://schemas.microsoft.com/office/powerpoint/2010/main" val="3884097250"/>
              </p:ext>
            </p:extLst>
          </p:nvPr>
        </p:nvGraphicFramePr>
        <p:xfrm>
          <a:off x="2743200" y="3065291"/>
          <a:ext cx="1479416" cy="473418"/>
        </p:xfrm>
        <a:graphic>
          <a:graphicData uri="http://schemas.openxmlformats.org/presentationml/2006/ole">
            <mc:AlternateContent xmlns:mc="http://schemas.openxmlformats.org/markup-compatibility/2006">
              <mc:Choice xmlns:v="urn:schemas-microsoft-com:vml" Requires="v">
                <p:oleObj name="Equation" r:id="rId4" imgW="634680" imgH="203040" progId="Equation.DSMT4">
                  <p:embed/>
                </p:oleObj>
              </mc:Choice>
              <mc:Fallback>
                <p:oleObj name="Equation" r:id="rId4" imgW="634680" imgH="203040" progId="Equation.DSMT4">
                  <p:embed/>
                  <p:pic>
                    <p:nvPicPr>
                      <p:cNvPr id="0" name=""/>
                      <p:cNvPicPr/>
                      <p:nvPr/>
                    </p:nvPicPr>
                    <p:blipFill>
                      <a:blip r:embed="rId5"/>
                      <a:stretch>
                        <a:fillRect/>
                      </a:stretch>
                    </p:blipFill>
                    <p:spPr>
                      <a:xfrm>
                        <a:off x="2743200" y="3065291"/>
                        <a:ext cx="1479416" cy="473418"/>
                      </a:xfrm>
                      <a:prstGeom prst="rect">
                        <a:avLst/>
                      </a:prstGeom>
                    </p:spPr>
                  </p:pic>
                </p:oleObj>
              </mc:Fallback>
            </mc:AlternateContent>
          </a:graphicData>
        </a:graphic>
      </p:graphicFrame>
      <p:sp>
        <p:nvSpPr>
          <p:cNvPr id="7" name="Content Placeholder 6"/>
          <p:cNvSpPr>
            <a:spLocks noGrp="1"/>
          </p:cNvSpPr>
          <p:nvPr>
            <p:ph sz="quarter" idx="14"/>
          </p:nvPr>
        </p:nvSpPr>
        <p:spPr>
          <a:xfrm>
            <a:off x="4170218" y="3093375"/>
            <a:ext cx="2078182" cy="432148"/>
          </a:xfrm>
        </p:spPr>
        <p:txBody>
          <a:bodyPr/>
          <a:lstStyle/>
          <a:p>
            <a:pPr marL="0" indent="0">
              <a:buNone/>
            </a:pPr>
            <a:r>
              <a:rPr lang="en-US" altLang="en-US" sz="2800" dirty="0">
                <a:solidFill>
                  <a:srgbClr val="000000"/>
                </a:solidFill>
              </a:rPr>
              <a:t>is written as</a:t>
            </a:r>
            <a:endParaRPr lang="en-IN" sz="2800" dirty="0"/>
          </a:p>
        </p:txBody>
      </p:sp>
      <p:graphicFrame>
        <p:nvGraphicFramePr>
          <p:cNvPr id="11" name="Object 10" descr="Area equals p o w left parentheses s, 2 right parentheses;"/>
          <p:cNvGraphicFramePr>
            <a:graphicFrameLocks noChangeAspect="1"/>
          </p:cNvGraphicFramePr>
          <p:nvPr>
            <p:extLst>
              <p:ext uri="{D42A27DB-BD31-4B8C-83A1-F6EECF244321}">
                <p14:modId xmlns:p14="http://schemas.microsoft.com/office/powerpoint/2010/main" val="835163213"/>
              </p:ext>
            </p:extLst>
          </p:nvPr>
        </p:nvGraphicFramePr>
        <p:xfrm>
          <a:off x="6248400" y="3124201"/>
          <a:ext cx="2699655" cy="539931"/>
        </p:xfrm>
        <a:graphic>
          <a:graphicData uri="http://schemas.openxmlformats.org/presentationml/2006/ole">
            <mc:AlternateContent xmlns:mc="http://schemas.openxmlformats.org/markup-compatibility/2006">
              <mc:Choice xmlns:v="urn:schemas-microsoft-com:vml" Requires="v">
                <p:oleObj name="Equation" r:id="rId6" imgW="1269720" imgH="253800" progId="Equation.DSMT4">
                  <p:embed/>
                </p:oleObj>
              </mc:Choice>
              <mc:Fallback>
                <p:oleObj name="Equation" r:id="rId6" imgW="1269720" imgH="253800" progId="Equation.DSMT4">
                  <p:embed/>
                  <p:pic>
                    <p:nvPicPr>
                      <p:cNvPr id="0" name=""/>
                      <p:cNvPicPr/>
                      <p:nvPr/>
                    </p:nvPicPr>
                    <p:blipFill>
                      <a:blip r:embed="rId7"/>
                      <a:stretch>
                        <a:fillRect/>
                      </a:stretch>
                    </p:blipFill>
                    <p:spPr>
                      <a:xfrm>
                        <a:off x="6248400" y="3124201"/>
                        <a:ext cx="2699655" cy="539931"/>
                      </a:xfrm>
                      <a:prstGeom prst="rect">
                        <a:avLst/>
                      </a:prstGeom>
                    </p:spPr>
                  </p:pic>
                </p:oleObj>
              </mc:Fallback>
            </mc:AlternateContent>
          </a:graphicData>
        </a:graphic>
      </p:graphicFrame>
      <p:sp>
        <p:nvSpPr>
          <p:cNvPr id="8" name="Content Placeholder 7"/>
          <p:cNvSpPr>
            <a:spLocks noGrp="1"/>
          </p:cNvSpPr>
          <p:nvPr>
            <p:ph sz="quarter" idx="15"/>
          </p:nvPr>
        </p:nvSpPr>
        <p:spPr>
          <a:xfrm>
            <a:off x="1981200" y="3610800"/>
            <a:ext cx="10210800" cy="1054216"/>
          </a:xfrm>
        </p:spPr>
        <p:txBody>
          <a:bodyPr/>
          <a:lstStyle/>
          <a:p>
            <a:pPr lvl="0" eaLnBrk="1" hangingPunct="1">
              <a:lnSpc>
                <a:spcPct val="90000"/>
              </a:lnSpc>
            </a:pPr>
            <a:r>
              <a:rPr lang="en-US" altLang="en-US" dirty="0">
                <a:solidFill>
                  <a:srgbClr val="000000"/>
                </a:solidFill>
              </a:rPr>
              <a:t>Parentheses may be needed to maintain order of operations:</a:t>
            </a:r>
          </a:p>
        </p:txBody>
      </p:sp>
      <p:graphicFrame>
        <p:nvGraphicFramePr>
          <p:cNvPr id="12" name="Object 4" descr="m equals StartFraction y subscript 2 baseline minus y subscript 1 baseline over x subscript 2 baseline minus x subscript 1 baseline EndFraction."/>
          <p:cNvGraphicFramePr>
            <a:graphicFrameLocks noChangeAspect="1"/>
          </p:cNvGraphicFramePr>
          <p:nvPr>
            <p:extLst>
              <p:ext uri="{D42A27DB-BD31-4B8C-83A1-F6EECF244321}">
                <p14:modId xmlns:p14="http://schemas.microsoft.com/office/powerpoint/2010/main" val="4293082189"/>
              </p:ext>
            </p:extLst>
          </p:nvPr>
        </p:nvGraphicFramePr>
        <p:xfrm>
          <a:off x="2590800" y="4137791"/>
          <a:ext cx="2133600" cy="990600"/>
        </p:xfrm>
        <a:graphic>
          <a:graphicData uri="http://schemas.openxmlformats.org/presentationml/2006/ole">
            <mc:AlternateContent xmlns:mc="http://schemas.openxmlformats.org/markup-compatibility/2006">
              <mc:Choice xmlns:v="urn:schemas-microsoft-com:vml" Requires="v">
                <p:oleObj name="Equation" r:id="rId8" imgW="748975" imgH="393529" progId="Equation.3">
                  <p:embed/>
                </p:oleObj>
              </mc:Choice>
              <mc:Fallback>
                <p:oleObj name="Equation" r:id="rId8" imgW="748975" imgH="393529"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0800" y="4137791"/>
                        <a:ext cx="21336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Content Placeholder 8"/>
          <p:cNvSpPr>
            <a:spLocks noGrp="1"/>
          </p:cNvSpPr>
          <p:nvPr>
            <p:ph sz="quarter" idx="16"/>
          </p:nvPr>
        </p:nvSpPr>
        <p:spPr>
          <a:xfrm>
            <a:off x="5638800" y="4426856"/>
            <a:ext cx="2087880" cy="479369"/>
          </a:xfrm>
        </p:spPr>
        <p:txBody>
          <a:bodyPr/>
          <a:lstStyle/>
          <a:p>
            <a:pPr marL="0" indent="0">
              <a:buNone/>
            </a:pPr>
            <a:r>
              <a:rPr lang="en-US" altLang="en-US" sz="2800" dirty="0">
                <a:solidFill>
                  <a:srgbClr val="000000"/>
                </a:solidFill>
              </a:rPr>
              <a:t>is written as</a:t>
            </a:r>
            <a:endParaRPr lang="en-IN" sz="2800" dirty="0"/>
          </a:p>
        </p:txBody>
      </p:sp>
      <p:graphicFrame>
        <p:nvGraphicFramePr>
          <p:cNvPr id="13" name="Object 12" descr="m equals left parentheses y 2 minus y 1 right parentheses over left parentheses x 2 minus x 1 right parentheses;"/>
          <p:cNvGraphicFramePr>
            <a:graphicFrameLocks noChangeAspect="1"/>
          </p:cNvGraphicFramePr>
          <p:nvPr>
            <p:extLst>
              <p:ext uri="{D42A27DB-BD31-4B8C-83A1-F6EECF244321}">
                <p14:modId xmlns:p14="http://schemas.microsoft.com/office/powerpoint/2010/main" val="275765881"/>
              </p:ext>
            </p:extLst>
          </p:nvPr>
        </p:nvGraphicFramePr>
        <p:xfrm>
          <a:off x="2647773" y="5281529"/>
          <a:ext cx="3566160" cy="557216"/>
        </p:xfrm>
        <a:graphic>
          <a:graphicData uri="http://schemas.openxmlformats.org/presentationml/2006/ole">
            <mc:AlternateContent xmlns:mc="http://schemas.openxmlformats.org/markup-compatibility/2006">
              <mc:Choice xmlns:v="urn:schemas-microsoft-com:vml" Requires="v">
                <p:oleObj name="Equation" r:id="rId10" imgW="1625400" imgH="253800" progId="Equation.DSMT4">
                  <p:embed/>
                </p:oleObj>
              </mc:Choice>
              <mc:Fallback>
                <p:oleObj name="Equation" r:id="rId10" imgW="1625400" imgH="253800" progId="Equation.DSMT4">
                  <p:embed/>
                  <p:pic>
                    <p:nvPicPr>
                      <p:cNvPr id="0" name=""/>
                      <p:cNvPicPr/>
                      <p:nvPr/>
                    </p:nvPicPr>
                    <p:blipFill>
                      <a:blip r:embed="rId11"/>
                      <a:stretch>
                        <a:fillRect/>
                      </a:stretch>
                    </p:blipFill>
                    <p:spPr>
                      <a:xfrm>
                        <a:off x="2647773" y="5281529"/>
                        <a:ext cx="3566160" cy="557216"/>
                      </a:xfrm>
                      <a:prstGeom prst="rect">
                        <a:avLst/>
                      </a:prstGeom>
                    </p:spPr>
                  </p:pic>
                </p:oleObj>
              </mc:Fallback>
            </mc:AlternateContent>
          </a:graphicData>
        </a:graphic>
      </p:graphicFrame>
      <p:sp>
        <p:nvSpPr>
          <p:cNvPr id="14" name="Slide Number Placeholder 13">
            <a:extLst>
              <a:ext uri="{FF2B5EF4-FFF2-40B4-BE49-F238E27FC236}">
                <a16:creationId xmlns:a16="http://schemas.microsoft.com/office/drawing/2014/main" id="{FA21FDA4-DC1B-5FF0-DA50-E76B556218CB}"/>
              </a:ext>
            </a:extLst>
          </p:cNvPr>
          <p:cNvSpPr>
            <a:spLocks noGrp="1"/>
          </p:cNvSpPr>
          <p:nvPr>
            <p:ph type="sldNum" sz="quarter" idx="10"/>
          </p:nvPr>
        </p:nvSpPr>
        <p:spPr/>
        <p:txBody>
          <a:bodyPr/>
          <a:lstStyle/>
          <a:p>
            <a:fld id="{35A2BBFA-6E76-48AF-B0EF-6C4D5047CCBD}" type="slidenum">
              <a:rPr lang="en-US" altLang="en-US" smtClean="0"/>
              <a:pPr/>
              <a:t>14</a:t>
            </a:fld>
            <a:endParaRPr lang="en-US" altLang="en-US" dirty="0"/>
          </a:p>
        </p:txBody>
      </p:sp>
    </p:spTree>
    <p:extLst>
      <p:ext uri="{BB962C8B-B14F-4D97-AF65-F5344CB8AC3E}">
        <p14:creationId xmlns:p14="http://schemas.microsoft.com/office/powerpoint/2010/main" val="2198779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noChangeArrowheads="1"/>
          </p:cNvSpPr>
          <p:nvPr>
            <p:ph type="title"/>
          </p:nvPr>
        </p:nvSpPr>
        <p:spPr/>
        <p:txBody>
          <a:bodyPr/>
          <a:lstStyle/>
          <a:p>
            <a:pPr eaLnBrk="1" hangingPunct="1"/>
            <a:r>
              <a:rPr lang="en-US" altLang="en-US" dirty="0"/>
              <a:t>Algebraic Expressions</a:t>
            </a:r>
            <a:r>
              <a:rPr lang="en-US" altLang="en-US" sz="1800" dirty="0"/>
              <a:t> (2 of 2)</a:t>
            </a:r>
          </a:p>
        </p:txBody>
      </p:sp>
      <p:pic>
        <p:nvPicPr>
          <p:cNvPr id="20483" name="Picture 2" descr="A figure presents the algebraic expression, operation and the c plus plus equivalent in the following order: 6B, 6 times B, 6 asterisk B; open parentheses 3 close parentheses open parentheses 12 close parentheses, 3 times 12, 3 asterisk 12; 4 x y, 4 times x times y, 4 asterisk x asterisk 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7" y="1600200"/>
            <a:ext cx="1216478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53241358-64A6-157E-51FD-E6D7FB249B14}"/>
              </a:ext>
            </a:extLst>
          </p:cNvPr>
          <p:cNvSpPr>
            <a:spLocks noGrp="1"/>
          </p:cNvSpPr>
          <p:nvPr>
            <p:ph type="sldNum" sz="quarter" idx="10"/>
          </p:nvPr>
        </p:nvSpPr>
        <p:spPr/>
        <p:txBody>
          <a:bodyPr/>
          <a:lstStyle/>
          <a:p>
            <a:fld id="{35A2BBFA-6E76-48AF-B0EF-6C4D5047CCBD}" type="slidenum">
              <a:rPr lang="en-US" altLang="en-US" smtClean="0"/>
              <a:pPr/>
              <a:t>15</a:t>
            </a:fld>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hangingPunct="1">
              <a:lnSpc>
                <a:spcPct val="80000"/>
              </a:lnSpc>
              <a:defRPr/>
            </a:pPr>
            <a:r>
              <a:rPr lang="en-US" sz="4400" dirty="0"/>
              <a:t>When You Mix Apples with Oranges:</a:t>
            </a:r>
            <a:br>
              <a:rPr lang="en-US" sz="4400" dirty="0"/>
            </a:br>
            <a:r>
              <a:rPr lang="en-US" sz="4400" dirty="0"/>
              <a:t>Type Conversion</a:t>
            </a:r>
          </a:p>
        </p:txBody>
      </p:sp>
      <p:sp>
        <p:nvSpPr>
          <p:cNvPr id="22531" name="Content Placeholder 2"/>
          <p:cNvSpPr>
            <a:spLocks noGrp="1" noChangeArrowheads="1"/>
          </p:cNvSpPr>
          <p:nvPr>
            <p:ph idx="1"/>
          </p:nvPr>
        </p:nvSpPr>
        <p:spPr/>
        <p:txBody>
          <a:bodyPr/>
          <a:lstStyle/>
          <a:p>
            <a:pPr eaLnBrk="1" hangingPunct="1">
              <a:spcBef>
                <a:spcPts val="1800"/>
              </a:spcBef>
            </a:pPr>
            <a:r>
              <a:rPr lang="en-US" altLang="en-US" dirty="0"/>
              <a:t>Operations are performed between operands of the same type.</a:t>
            </a:r>
          </a:p>
          <a:p>
            <a:pPr eaLnBrk="1" hangingPunct="1">
              <a:spcBef>
                <a:spcPts val="1800"/>
              </a:spcBef>
            </a:pPr>
            <a:r>
              <a:rPr lang="en-US" altLang="en-US" dirty="0"/>
              <a:t>If not of the same type, C++ will convert one to be the type of the other</a:t>
            </a:r>
          </a:p>
          <a:p>
            <a:pPr eaLnBrk="1" hangingPunct="1">
              <a:spcBef>
                <a:spcPts val="1800"/>
              </a:spcBef>
            </a:pPr>
            <a:r>
              <a:rPr lang="en-US" altLang="en-US" dirty="0"/>
              <a:t>This can impact the results of calculations.</a:t>
            </a:r>
          </a:p>
        </p:txBody>
      </p:sp>
      <p:sp>
        <p:nvSpPr>
          <p:cNvPr id="3" name="Slide Number Placeholder 2">
            <a:extLst>
              <a:ext uri="{FF2B5EF4-FFF2-40B4-BE49-F238E27FC236}">
                <a16:creationId xmlns:a16="http://schemas.microsoft.com/office/drawing/2014/main" id="{533F70E6-C6F9-A119-D9F2-7B9166C65A2B}"/>
              </a:ext>
            </a:extLst>
          </p:cNvPr>
          <p:cNvSpPr>
            <a:spLocks noGrp="1"/>
          </p:cNvSpPr>
          <p:nvPr>
            <p:ph type="sldNum" sz="quarter" idx="10"/>
          </p:nvPr>
        </p:nvSpPr>
        <p:spPr/>
        <p:txBody>
          <a:bodyPr/>
          <a:lstStyle/>
          <a:p>
            <a:fld id="{35A2BBFA-6E76-48AF-B0EF-6C4D5047CCBD}" type="slidenum">
              <a:rPr lang="en-US" altLang="en-US" smtClean="0"/>
              <a:pPr/>
              <a:t>16</a:t>
            </a:fld>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noChangeArrowheads="1"/>
          </p:cNvSpPr>
          <p:nvPr>
            <p:ph type="title"/>
          </p:nvPr>
        </p:nvSpPr>
        <p:spPr/>
        <p:txBody>
          <a:bodyPr/>
          <a:lstStyle/>
          <a:p>
            <a:pPr eaLnBrk="1" hangingPunct="1"/>
            <a:r>
              <a:rPr lang="en-US" altLang="en-US" dirty="0"/>
              <a:t>Hierarchy of Types</a:t>
            </a:r>
          </a:p>
        </p:txBody>
      </p:sp>
      <p:sp>
        <p:nvSpPr>
          <p:cNvPr id="23555" name="Content Placeholder 2"/>
          <p:cNvSpPr>
            <a:spLocks noGrp="1" noChangeArrowheads="1"/>
          </p:cNvSpPr>
          <p:nvPr>
            <p:ph idx="1"/>
          </p:nvPr>
        </p:nvSpPr>
        <p:spPr>
          <a:xfrm>
            <a:off x="1600200" y="1524000"/>
            <a:ext cx="8229600" cy="5029200"/>
          </a:xfrm>
        </p:spPr>
        <p:txBody>
          <a:bodyPr/>
          <a:lstStyle/>
          <a:p>
            <a:pPr eaLnBrk="1" hangingPunct="1">
              <a:lnSpc>
                <a:spcPct val="90000"/>
              </a:lnSpc>
              <a:buFont typeface="Times" pitchFamily="18" charset="0"/>
              <a:buNone/>
            </a:pPr>
            <a:r>
              <a:rPr lang="en-US" altLang="en-US" dirty="0"/>
              <a:t>Highest:</a:t>
            </a:r>
          </a:p>
          <a:p>
            <a:pPr marL="1620000" indent="0" eaLnBrk="1" hangingPunct="1">
              <a:spcBef>
                <a:spcPts val="0"/>
              </a:spcBef>
              <a:buNone/>
            </a:pPr>
            <a:r>
              <a:rPr lang="en-US" altLang="en-US" kern="1200" dirty="0">
                <a:solidFill>
                  <a:srgbClr val="000000"/>
                </a:solidFill>
                <a:latin typeface="Courier New" panose="02070309020205020404" pitchFamily="49" charset="0"/>
                <a:cs typeface="Courier New" panose="02070309020205020404" pitchFamily="49" charset="0"/>
              </a:rPr>
              <a:t>long double</a:t>
            </a:r>
          </a:p>
          <a:p>
            <a:pPr marL="1620000" indent="0" eaLnBrk="1" hangingPunct="1">
              <a:spcBef>
                <a:spcPct val="0"/>
              </a:spcBef>
              <a:buNone/>
            </a:pPr>
            <a:r>
              <a:rPr lang="en-US" altLang="en-US" kern="1200" dirty="0">
                <a:solidFill>
                  <a:srgbClr val="000000"/>
                </a:solidFill>
                <a:latin typeface="Courier New" panose="02070309020205020404" pitchFamily="49" charset="0"/>
                <a:cs typeface="Courier New" panose="02070309020205020404" pitchFamily="49" charset="0"/>
              </a:rPr>
              <a:t>double</a:t>
            </a:r>
          </a:p>
          <a:p>
            <a:pPr marL="1620000" indent="0" eaLnBrk="1" hangingPunct="1">
              <a:spcBef>
                <a:spcPct val="0"/>
              </a:spcBef>
              <a:buNone/>
            </a:pPr>
            <a:r>
              <a:rPr lang="en-US" altLang="en-US" kern="1200" dirty="0">
                <a:solidFill>
                  <a:srgbClr val="000000"/>
                </a:solidFill>
                <a:latin typeface="Courier New" panose="02070309020205020404" pitchFamily="49" charset="0"/>
                <a:cs typeface="Courier New" panose="02070309020205020404" pitchFamily="49" charset="0"/>
              </a:rPr>
              <a:t>float</a:t>
            </a:r>
          </a:p>
          <a:p>
            <a:pPr marL="1620000" indent="0" eaLnBrk="1" hangingPunct="1">
              <a:spcBef>
                <a:spcPct val="0"/>
              </a:spcBef>
              <a:buNone/>
            </a:pPr>
            <a:r>
              <a:rPr lang="en-US" altLang="en-US" kern="1200" dirty="0">
                <a:solidFill>
                  <a:srgbClr val="000000"/>
                </a:solidFill>
                <a:latin typeface="Courier New" panose="02070309020205020404" pitchFamily="49" charset="0"/>
                <a:cs typeface="Courier New" panose="02070309020205020404" pitchFamily="49" charset="0"/>
              </a:rPr>
              <a:t>unsigned long</a:t>
            </a:r>
          </a:p>
          <a:p>
            <a:pPr marL="1620000" indent="0" eaLnBrk="1" hangingPunct="1">
              <a:spcBef>
                <a:spcPct val="0"/>
              </a:spcBef>
              <a:buNone/>
            </a:pPr>
            <a:r>
              <a:rPr lang="en-US" altLang="en-US" kern="1200" dirty="0">
                <a:solidFill>
                  <a:srgbClr val="000000"/>
                </a:solidFill>
                <a:latin typeface="Courier New" panose="02070309020205020404" pitchFamily="49" charset="0"/>
                <a:cs typeface="Courier New" panose="02070309020205020404" pitchFamily="49" charset="0"/>
              </a:rPr>
              <a:t>long</a:t>
            </a:r>
          </a:p>
          <a:p>
            <a:pPr marL="1620000" indent="0" eaLnBrk="1" hangingPunct="1">
              <a:spcBef>
                <a:spcPct val="0"/>
              </a:spcBef>
              <a:buNone/>
            </a:pPr>
            <a:r>
              <a:rPr lang="en-US" altLang="en-US" kern="1200" dirty="0">
                <a:solidFill>
                  <a:srgbClr val="000000"/>
                </a:solidFill>
                <a:latin typeface="Courier New" panose="02070309020205020404" pitchFamily="49" charset="0"/>
                <a:cs typeface="Courier New" panose="02070309020205020404" pitchFamily="49" charset="0"/>
              </a:rPr>
              <a:t>unsigned int</a:t>
            </a:r>
          </a:p>
          <a:p>
            <a:pPr marL="1620000" indent="0" eaLnBrk="1" hangingPunct="1">
              <a:spcBef>
                <a:spcPct val="0"/>
              </a:spcBef>
              <a:buNone/>
            </a:pPr>
            <a:r>
              <a:rPr lang="en-US" altLang="en-US" kern="1200" dirty="0">
                <a:solidFill>
                  <a:srgbClr val="000000"/>
                </a:solidFill>
                <a:latin typeface="Courier New" panose="02070309020205020404" pitchFamily="49" charset="0"/>
                <a:cs typeface="Courier New" panose="02070309020205020404" pitchFamily="49" charset="0"/>
              </a:rPr>
              <a:t>int</a:t>
            </a:r>
            <a:endParaRPr lang="en-US" altLang="en-US" dirty="0">
              <a:latin typeface="Courier New" panose="02070309020205020404" pitchFamily="49" charset="0"/>
              <a:cs typeface="Courier New" panose="02070309020205020404" pitchFamily="49" charset="0"/>
            </a:endParaRPr>
          </a:p>
          <a:p>
            <a:pPr eaLnBrk="1" hangingPunct="1">
              <a:lnSpc>
                <a:spcPct val="90000"/>
              </a:lnSpc>
              <a:spcBef>
                <a:spcPts val="0"/>
              </a:spcBef>
              <a:buNone/>
            </a:pPr>
            <a:r>
              <a:rPr lang="en-US" altLang="en-US" dirty="0"/>
              <a:t>Lowest:</a:t>
            </a:r>
          </a:p>
          <a:p>
            <a:pPr eaLnBrk="1" hangingPunct="1">
              <a:lnSpc>
                <a:spcPct val="90000"/>
              </a:lnSpc>
              <a:buFont typeface="Times" pitchFamily="18" charset="0"/>
              <a:buNone/>
            </a:pPr>
            <a:r>
              <a:rPr lang="en-US" altLang="en-US" dirty="0"/>
              <a:t>Ranked by largest number they can hold</a:t>
            </a:r>
          </a:p>
        </p:txBody>
      </p:sp>
      <p:sp>
        <p:nvSpPr>
          <p:cNvPr id="2" name="Slide Number Placeholder 1">
            <a:extLst>
              <a:ext uri="{FF2B5EF4-FFF2-40B4-BE49-F238E27FC236}">
                <a16:creationId xmlns:a16="http://schemas.microsoft.com/office/drawing/2014/main" id="{47474DD7-0D29-C2C5-7B3D-71E1E1A242AD}"/>
              </a:ext>
            </a:extLst>
          </p:cNvPr>
          <p:cNvSpPr>
            <a:spLocks noGrp="1"/>
          </p:cNvSpPr>
          <p:nvPr>
            <p:ph type="sldNum" sz="quarter" idx="10"/>
          </p:nvPr>
        </p:nvSpPr>
        <p:spPr/>
        <p:txBody>
          <a:bodyPr/>
          <a:lstStyle/>
          <a:p>
            <a:fld id="{35A2BBFA-6E76-48AF-B0EF-6C4D5047CCBD}" type="slidenum">
              <a:rPr lang="en-US" altLang="en-US" smtClean="0"/>
              <a:pPr/>
              <a:t>17</a:t>
            </a:fld>
            <a:endParaRPr lang="en-US" altLang="en-US" dirty="0"/>
          </a:p>
        </p:txBody>
      </p:sp>
    </p:spTree>
    <p:extLst>
      <p:ext uri="{BB962C8B-B14F-4D97-AF65-F5344CB8AC3E}">
        <p14:creationId xmlns:p14="http://schemas.microsoft.com/office/powerpoint/2010/main" val="1517727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noChangeArrowheads="1"/>
          </p:cNvSpPr>
          <p:nvPr>
            <p:ph type="title"/>
          </p:nvPr>
        </p:nvSpPr>
        <p:spPr/>
        <p:txBody>
          <a:bodyPr/>
          <a:lstStyle/>
          <a:p>
            <a:pPr eaLnBrk="1" hangingPunct="1"/>
            <a:r>
              <a:rPr lang="en-US" altLang="en-US" dirty="0"/>
              <a:t>Type Coercion</a:t>
            </a:r>
          </a:p>
        </p:txBody>
      </p:sp>
      <p:sp>
        <p:nvSpPr>
          <p:cNvPr id="24579" name="Content Placeholder 2"/>
          <p:cNvSpPr>
            <a:spLocks noGrp="1" noChangeArrowheads="1"/>
          </p:cNvSpPr>
          <p:nvPr>
            <p:ph idx="1"/>
          </p:nvPr>
        </p:nvSpPr>
        <p:spPr/>
        <p:txBody>
          <a:bodyPr/>
          <a:lstStyle/>
          <a:p>
            <a:pPr eaLnBrk="1" hangingPunct="1">
              <a:spcBef>
                <a:spcPts val="1800"/>
              </a:spcBef>
            </a:pPr>
            <a:r>
              <a:rPr lang="en-US" altLang="en-US" b="1" dirty="0"/>
              <a:t>Type Coercion</a:t>
            </a:r>
            <a:r>
              <a:rPr lang="en-US" altLang="en-US" dirty="0"/>
              <a:t>: </a:t>
            </a:r>
            <a:r>
              <a:rPr lang="en-US" altLang="en-US" spc="-100" dirty="0"/>
              <a:t>automatic conversion of an operand to another data type</a:t>
            </a:r>
          </a:p>
          <a:p>
            <a:pPr eaLnBrk="1" hangingPunct="1">
              <a:spcBef>
                <a:spcPts val="1800"/>
              </a:spcBef>
            </a:pPr>
            <a:r>
              <a:rPr lang="en-US" altLang="en-US" b="1" dirty="0"/>
              <a:t>Promotion</a:t>
            </a:r>
            <a:r>
              <a:rPr lang="en-US" altLang="en-US" dirty="0"/>
              <a:t>: convert to a higher type</a:t>
            </a:r>
          </a:p>
          <a:p>
            <a:pPr eaLnBrk="1" hangingPunct="1">
              <a:spcBef>
                <a:spcPts val="1800"/>
              </a:spcBef>
            </a:pPr>
            <a:r>
              <a:rPr lang="en-US" altLang="en-US" b="1" dirty="0"/>
              <a:t>Demotion</a:t>
            </a:r>
            <a:r>
              <a:rPr lang="en-US" altLang="en-US" dirty="0"/>
              <a:t>: convert to a lower type</a:t>
            </a:r>
            <a:endParaRPr lang="en-US" altLang="en-US" u="sng" dirty="0"/>
          </a:p>
        </p:txBody>
      </p:sp>
      <p:sp>
        <p:nvSpPr>
          <p:cNvPr id="2" name="Slide Number Placeholder 1">
            <a:extLst>
              <a:ext uri="{FF2B5EF4-FFF2-40B4-BE49-F238E27FC236}">
                <a16:creationId xmlns:a16="http://schemas.microsoft.com/office/drawing/2014/main" id="{9A8E5E0B-ECB5-BEDA-D3BD-4B93075FCD94}"/>
              </a:ext>
            </a:extLst>
          </p:cNvPr>
          <p:cNvSpPr>
            <a:spLocks noGrp="1"/>
          </p:cNvSpPr>
          <p:nvPr>
            <p:ph type="sldNum" sz="quarter" idx="10"/>
          </p:nvPr>
        </p:nvSpPr>
        <p:spPr/>
        <p:txBody>
          <a:bodyPr/>
          <a:lstStyle/>
          <a:p>
            <a:fld id="{35A2BBFA-6E76-48AF-B0EF-6C4D5047CCBD}" type="slidenum">
              <a:rPr lang="en-US" altLang="en-US" smtClean="0"/>
              <a:pPr/>
              <a:t>18</a:t>
            </a:fld>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noChangeArrowheads="1"/>
          </p:cNvSpPr>
          <p:nvPr>
            <p:ph type="title"/>
          </p:nvPr>
        </p:nvSpPr>
        <p:spPr/>
        <p:txBody>
          <a:bodyPr/>
          <a:lstStyle/>
          <a:p>
            <a:pPr eaLnBrk="1" hangingPunct="1"/>
            <a:r>
              <a:rPr lang="en-US" altLang="en-US" dirty="0"/>
              <a:t>Coercion Rules</a:t>
            </a:r>
          </a:p>
        </p:txBody>
      </p:sp>
      <p:sp>
        <p:nvSpPr>
          <p:cNvPr id="3" name="Content Placeholder 2"/>
          <p:cNvSpPr>
            <a:spLocks noGrp="1"/>
          </p:cNvSpPr>
          <p:nvPr>
            <p:ph idx="1"/>
          </p:nvPr>
        </p:nvSpPr>
        <p:spPr/>
        <p:txBody>
          <a:bodyPr/>
          <a:lstStyle/>
          <a:p>
            <a:pPr marL="609600" indent="-609600" eaLnBrk="1" hangingPunct="1">
              <a:buClr>
                <a:schemeClr val="tx1"/>
              </a:buClr>
              <a:buNone/>
              <a:defRPr/>
            </a:pPr>
            <a:r>
              <a:rPr lang="en-US" dirty="0"/>
              <a:t>1)   </a:t>
            </a:r>
            <a:r>
              <a:rPr lang="en-US" dirty="0">
                <a:latin typeface="Courier New" pitchFamily="-16" charset="0"/>
              </a:rPr>
              <a:t>char</a:t>
            </a:r>
            <a:r>
              <a:rPr lang="en-US" dirty="0"/>
              <a:t>, </a:t>
            </a:r>
            <a:r>
              <a:rPr lang="en-US" dirty="0">
                <a:latin typeface="Courier New" pitchFamily="-16" charset="0"/>
              </a:rPr>
              <a:t>short</a:t>
            </a:r>
            <a:r>
              <a:rPr lang="en-US" dirty="0"/>
              <a:t>, </a:t>
            </a:r>
            <a:r>
              <a:rPr lang="en-US" dirty="0">
                <a:latin typeface="Courier New" pitchFamily="-16" charset="0"/>
              </a:rPr>
              <a:t>unsigned short</a:t>
            </a:r>
            <a:r>
              <a:rPr lang="en-US" dirty="0"/>
              <a:t> automatically promoted to </a:t>
            </a:r>
            <a:r>
              <a:rPr lang="en-US" dirty="0">
                <a:latin typeface="Courier New" pitchFamily="-16" charset="0"/>
              </a:rPr>
              <a:t>int</a:t>
            </a:r>
          </a:p>
          <a:p>
            <a:pPr marL="609600" indent="-609600" eaLnBrk="1" hangingPunct="1">
              <a:buClr>
                <a:schemeClr val="tx1"/>
              </a:buClr>
              <a:buNone/>
              <a:defRPr/>
            </a:pPr>
            <a:r>
              <a:rPr lang="en-US" dirty="0"/>
              <a:t>2)   When operating on values of different data types, the lower one is promoted to the type of the higher one.</a:t>
            </a:r>
          </a:p>
          <a:p>
            <a:pPr marL="609600" indent="-609600" eaLnBrk="1" hangingPunct="1">
              <a:buClr>
                <a:schemeClr val="tx1"/>
              </a:buClr>
              <a:buNone/>
              <a:defRPr/>
            </a:pPr>
            <a:r>
              <a:rPr lang="en-US" dirty="0"/>
              <a:t>3)   When using the </a:t>
            </a:r>
            <a:r>
              <a:rPr lang="en-US" dirty="0">
                <a:latin typeface="Courier New" pitchFamily="-16" charset="0"/>
              </a:rPr>
              <a:t>=</a:t>
            </a:r>
            <a:r>
              <a:rPr lang="en-US" dirty="0"/>
              <a:t> operator, the type of expression on right will be converted to type of variable on left</a:t>
            </a:r>
          </a:p>
        </p:txBody>
      </p:sp>
      <p:sp>
        <p:nvSpPr>
          <p:cNvPr id="2" name="Slide Number Placeholder 1">
            <a:extLst>
              <a:ext uri="{FF2B5EF4-FFF2-40B4-BE49-F238E27FC236}">
                <a16:creationId xmlns:a16="http://schemas.microsoft.com/office/drawing/2014/main" id="{768645FC-405F-D28A-FD82-7A2DF11E45DF}"/>
              </a:ext>
            </a:extLst>
          </p:cNvPr>
          <p:cNvSpPr>
            <a:spLocks noGrp="1"/>
          </p:cNvSpPr>
          <p:nvPr>
            <p:ph type="sldNum" sz="quarter" idx="10"/>
          </p:nvPr>
        </p:nvSpPr>
        <p:spPr/>
        <p:txBody>
          <a:bodyPr/>
          <a:lstStyle/>
          <a:p>
            <a:fld id="{35A2BBFA-6E76-48AF-B0EF-6C4D5047CCBD}" type="slidenum">
              <a:rPr lang="en-US" altLang="en-US" smtClean="0"/>
              <a:pPr/>
              <a:t>19</a:t>
            </a:fld>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cin</a:t>
            </a:r>
            <a:r>
              <a:rPr lang="en-US" altLang="en-US" dirty="0"/>
              <a:t> Object</a:t>
            </a:r>
            <a:r>
              <a:rPr lang="en-US" altLang="en-US" sz="1800" dirty="0"/>
              <a:t> (1 of 4)</a:t>
            </a:r>
            <a:endParaRPr lang="en-IN" sz="1800" dirty="0"/>
          </a:p>
        </p:txBody>
      </p:sp>
      <p:sp>
        <p:nvSpPr>
          <p:cNvPr id="3" name="Content Placeholder 2"/>
          <p:cNvSpPr>
            <a:spLocks noGrp="1"/>
          </p:cNvSpPr>
          <p:nvPr>
            <p:ph idx="1"/>
          </p:nvPr>
        </p:nvSpPr>
        <p:spPr/>
        <p:txBody>
          <a:bodyPr/>
          <a:lstStyle/>
          <a:p>
            <a:pPr eaLnBrk="1" hangingPunct="1">
              <a:spcBef>
                <a:spcPts val="1200"/>
              </a:spcBef>
            </a:pPr>
            <a:r>
              <a:rPr lang="en-US" altLang="en-US" dirty="0">
                <a:solidFill>
                  <a:srgbClr val="000000"/>
                </a:solidFill>
              </a:rPr>
              <a:t>Standard input object</a:t>
            </a:r>
          </a:p>
          <a:p>
            <a:pPr eaLnBrk="1" hangingPunct="1">
              <a:spcBef>
                <a:spcPts val="1200"/>
              </a:spcBef>
            </a:pPr>
            <a:r>
              <a:rPr lang="en-US" altLang="en-US" dirty="0">
                <a:solidFill>
                  <a:srgbClr val="000000"/>
                </a:solidFill>
              </a:rPr>
              <a:t>Like </a:t>
            </a:r>
            <a:r>
              <a:rPr lang="en-US" altLang="en-US" dirty="0">
                <a:solidFill>
                  <a:srgbClr val="000000"/>
                </a:solidFill>
                <a:latin typeface="Courier New" panose="02070309020205020404" pitchFamily="49" charset="0"/>
              </a:rPr>
              <a:t>cout</a:t>
            </a:r>
            <a:r>
              <a:rPr lang="en-US" altLang="en-US" dirty="0">
                <a:solidFill>
                  <a:srgbClr val="000000"/>
                </a:solidFill>
              </a:rPr>
              <a:t>, requires </a:t>
            </a:r>
            <a:r>
              <a:rPr lang="en-US" altLang="en-US" dirty="0">
                <a:solidFill>
                  <a:srgbClr val="000000"/>
                </a:solidFill>
                <a:latin typeface="Courier New" panose="02070309020205020404" pitchFamily="49" charset="0"/>
              </a:rPr>
              <a:t>iostream</a:t>
            </a:r>
            <a:r>
              <a:rPr lang="en-US" altLang="en-US" dirty="0">
                <a:solidFill>
                  <a:srgbClr val="000000"/>
                </a:solidFill>
              </a:rPr>
              <a:t> file</a:t>
            </a:r>
          </a:p>
          <a:p>
            <a:pPr eaLnBrk="1" hangingPunct="1">
              <a:spcBef>
                <a:spcPts val="1200"/>
              </a:spcBef>
            </a:pPr>
            <a:r>
              <a:rPr lang="en-US" altLang="en-US" dirty="0">
                <a:solidFill>
                  <a:srgbClr val="000000"/>
                </a:solidFill>
              </a:rPr>
              <a:t>Used to read input from keyboard</a:t>
            </a:r>
          </a:p>
          <a:p>
            <a:pPr eaLnBrk="1" hangingPunct="1">
              <a:spcBef>
                <a:spcPts val="1200"/>
              </a:spcBef>
            </a:pPr>
            <a:r>
              <a:rPr lang="en-US" altLang="en-US" dirty="0">
                <a:solidFill>
                  <a:srgbClr val="000000"/>
                </a:solidFill>
              </a:rPr>
              <a:t>Information retrieved from </a:t>
            </a:r>
            <a:r>
              <a:rPr lang="en-US" altLang="en-US" dirty="0">
                <a:solidFill>
                  <a:srgbClr val="000000"/>
                </a:solidFill>
                <a:latin typeface="Courier New" panose="02070309020205020404" pitchFamily="49" charset="0"/>
              </a:rPr>
              <a:t>cin</a:t>
            </a:r>
            <a:r>
              <a:rPr lang="en-US" altLang="en-US" dirty="0">
                <a:solidFill>
                  <a:srgbClr val="000000"/>
                </a:solidFill>
              </a:rPr>
              <a:t> with </a:t>
            </a:r>
            <a:r>
              <a:rPr lang="en-US" altLang="en-US" dirty="0">
                <a:solidFill>
                  <a:srgbClr val="000000"/>
                </a:solidFill>
                <a:latin typeface="Courier New" panose="02070309020205020404" pitchFamily="49" charset="0"/>
              </a:rPr>
              <a:t>&gt;&gt;</a:t>
            </a:r>
          </a:p>
          <a:p>
            <a:pPr eaLnBrk="1" hangingPunct="1">
              <a:spcBef>
                <a:spcPts val="1200"/>
              </a:spcBef>
            </a:pPr>
            <a:r>
              <a:rPr lang="en-US" altLang="en-US" dirty="0">
                <a:solidFill>
                  <a:srgbClr val="000000"/>
                </a:solidFill>
              </a:rPr>
              <a:t>Input is stored in one or more variables</a:t>
            </a:r>
          </a:p>
        </p:txBody>
      </p:sp>
      <p:sp>
        <p:nvSpPr>
          <p:cNvPr id="4" name="Slide Number Placeholder 3">
            <a:extLst>
              <a:ext uri="{FF2B5EF4-FFF2-40B4-BE49-F238E27FC236}">
                <a16:creationId xmlns:a16="http://schemas.microsoft.com/office/drawing/2014/main" id="{6C48585B-A13A-6AF1-6B3D-A7DE83CC29C6}"/>
              </a:ext>
            </a:extLst>
          </p:cNvPr>
          <p:cNvSpPr>
            <a:spLocks noGrp="1"/>
          </p:cNvSpPr>
          <p:nvPr>
            <p:ph type="sldNum" sz="quarter" idx="10"/>
          </p:nvPr>
        </p:nvSpPr>
        <p:spPr/>
        <p:txBody>
          <a:bodyPr/>
          <a:lstStyle/>
          <a:p>
            <a:fld id="{35A2BBFA-6E76-48AF-B0EF-6C4D5047CCBD}" type="slidenum">
              <a:rPr lang="en-US" altLang="en-US" smtClean="0"/>
              <a:pPr/>
              <a:t>2</a:t>
            </a:fld>
            <a:endParaRPr lang="en-US" altLang="en-US" dirty="0"/>
          </a:p>
        </p:txBody>
      </p:sp>
    </p:spTree>
    <p:extLst>
      <p:ext uri="{BB962C8B-B14F-4D97-AF65-F5344CB8AC3E}">
        <p14:creationId xmlns:p14="http://schemas.microsoft.com/office/powerpoint/2010/main" val="265428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noChangeArrowheads="1"/>
          </p:cNvSpPr>
          <p:nvPr>
            <p:ph type="title"/>
          </p:nvPr>
        </p:nvSpPr>
        <p:spPr/>
        <p:txBody>
          <a:bodyPr/>
          <a:lstStyle/>
          <a:p>
            <a:pPr eaLnBrk="1" hangingPunct="1"/>
            <a:r>
              <a:rPr lang="en-US" altLang="en-US" dirty="0"/>
              <a:t>Overflow and Underflow</a:t>
            </a:r>
          </a:p>
        </p:txBody>
      </p:sp>
      <p:sp>
        <p:nvSpPr>
          <p:cNvPr id="27651" name="Content Placeholder 2"/>
          <p:cNvSpPr>
            <a:spLocks noGrp="1" noChangeArrowheads="1"/>
          </p:cNvSpPr>
          <p:nvPr>
            <p:ph idx="1"/>
          </p:nvPr>
        </p:nvSpPr>
        <p:spPr/>
        <p:txBody>
          <a:bodyPr/>
          <a:lstStyle/>
          <a:p>
            <a:pPr eaLnBrk="1" hangingPunct="1"/>
            <a:r>
              <a:rPr lang="en-US" altLang="en-US" dirty="0"/>
              <a:t>Occurs when assigning a value that is too large (overflow) or too small (underflow) to be held in a variable</a:t>
            </a:r>
          </a:p>
          <a:p>
            <a:pPr eaLnBrk="1" hangingPunct="1"/>
            <a:r>
              <a:rPr lang="en-US" altLang="en-US" dirty="0"/>
              <a:t>Variable contains value that is ‘wrapped around’ set of possible values</a:t>
            </a:r>
          </a:p>
          <a:p>
            <a:pPr eaLnBrk="1" hangingPunct="1"/>
            <a:r>
              <a:rPr lang="en-US" altLang="en-US" dirty="0"/>
              <a:t>Different systems may display a warning/error message, stop the program, or continue execution using the incorrect value</a:t>
            </a:r>
          </a:p>
        </p:txBody>
      </p:sp>
      <p:sp>
        <p:nvSpPr>
          <p:cNvPr id="2" name="Slide Number Placeholder 1">
            <a:extLst>
              <a:ext uri="{FF2B5EF4-FFF2-40B4-BE49-F238E27FC236}">
                <a16:creationId xmlns:a16="http://schemas.microsoft.com/office/drawing/2014/main" id="{1A70C803-07DB-420A-18A1-8CC2729C36C1}"/>
              </a:ext>
            </a:extLst>
          </p:cNvPr>
          <p:cNvSpPr>
            <a:spLocks noGrp="1"/>
          </p:cNvSpPr>
          <p:nvPr>
            <p:ph type="sldNum" sz="quarter" idx="10"/>
          </p:nvPr>
        </p:nvSpPr>
        <p:spPr/>
        <p:txBody>
          <a:bodyPr/>
          <a:lstStyle/>
          <a:p>
            <a:fld id="{35A2BBFA-6E76-48AF-B0EF-6C4D5047CCBD}" type="slidenum">
              <a:rPr lang="en-US" altLang="en-US" smtClean="0"/>
              <a:pPr/>
              <a:t>20</a:t>
            </a:fld>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noChangeArrowheads="1"/>
          </p:cNvSpPr>
          <p:nvPr>
            <p:ph type="title"/>
          </p:nvPr>
        </p:nvSpPr>
        <p:spPr/>
        <p:txBody>
          <a:bodyPr/>
          <a:lstStyle/>
          <a:p>
            <a:pPr eaLnBrk="1" hangingPunct="1"/>
            <a:r>
              <a:rPr lang="en-US" altLang="en-US" dirty="0"/>
              <a:t>Type Casting</a:t>
            </a:r>
            <a:r>
              <a:rPr kumimoji="0" lang="en-US" altLang="en-US" sz="1800" b="1" i="0" u="none" strike="noStrike" kern="0" cap="none" spc="0" normalizeH="0" baseline="0" noProof="0" dirty="0">
                <a:ln>
                  <a:noFill/>
                </a:ln>
                <a:solidFill>
                  <a:srgbClr val="000000"/>
                </a:solidFill>
                <a:effectLst/>
                <a:uLnTx/>
                <a:uFillTx/>
                <a:latin typeface="Arial"/>
                <a:ea typeface="+mj-ea"/>
                <a:cs typeface="Arial"/>
              </a:rPr>
              <a:t> (1 of 2)</a:t>
            </a:r>
            <a:endParaRPr lang="en-US" altLang="en-US" sz="1800" dirty="0"/>
          </a:p>
        </p:txBody>
      </p:sp>
      <p:sp>
        <p:nvSpPr>
          <p:cNvPr id="29699" name="Content Placeholder 2"/>
          <p:cNvSpPr>
            <a:spLocks noGrp="1" noChangeArrowheads="1"/>
          </p:cNvSpPr>
          <p:nvPr>
            <p:ph idx="1"/>
          </p:nvPr>
        </p:nvSpPr>
        <p:spPr/>
        <p:txBody>
          <a:bodyPr/>
          <a:lstStyle/>
          <a:p>
            <a:pPr eaLnBrk="1" hangingPunct="1"/>
            <a:r>
              <a:rPr lang="en-US" altLang="en-US" dirty="0"/>
              <a:t>Used for manual data type conversion</a:t>
            </a:r>
          </a:p>
          <a:p>
            <a:pPr eaLnBrk="1" hangingPunct="1"/>
            <a:r>
              <a:rPr lang="en-US" altLang="en-US" dirty="0"/>
              <a:t>Useful for floating point division using </a:t>
            </a:r>
            <a:r>
              <a:rPr lang="en-US" altLang="en-US" dirty="0" err="1"/>
              <a:t>ints</a:t>
            </a:r>
            <a:r>
              <a:rPr lang="en-US" altLang="en-US" dirty="0"/>
              <a:t>:</a:t>
            </a:r>
          </a:p>
          <a:p>
            <a:pPr marL="914400" indent="0" eaLnBrk="1" hangingPunct="1">
              <a:buNone/>
            </a:pPr>
            <a:r>
              <a:rPr lang="en-US" altLang="en-US" sz="2800" dirty="0">
                <a:latin typeface="Courier New" panose="02070309020205020404" pitchFamily="49" charset="0"/>
              </a:rPr>
              <a:t>double m;</a:t>
            </a:r>
            <a:br>
              <a:rPr lang="en-US" altLang="en-US" sz="2800" dirty="0">
                <a:latin typeface="Courier New" panose="02070309020205020404" pitchFamily="49" charset="0"/>
              </a:rPr>
            </a:br>
            <a:r>
              <a:rPr lang="en-US" altLang="en-US" sz="2800" dirty="0">
                <a:latin typeface="Courier New" panose="02070309020205020404" pitchFamily="49" charset="0"/>
              </a:rPr>
              <a:t>m = static_cast&lt;double&gt;(y2-y1)/(x2-x1);</a:t>
            </a:r>
            <a:endParaRPr lang="en-US" altLang="en-US" sz="2800" dirty="0"/>
          </a:p>
          <a:p>
            <a:pPr eaLnBrk="1" hangingPunct="1"/>
            <a:r>
              <a:rPr lang="en-US" altLang="en-US" dirty="0"/>
              <a:t>Useful to see </a:t>
            </a:r>
            <a:r>
              <a:rPr lang="en-US" altLang="en-US" dirty="0">
                <a:latin typeface="Courier New" panose="02070309020205020404" pitchFamily="49" charset="0"/>
              </a:rPr>
              <a:t>int</a:t>
            </a:r>
            <a:r>
              <a:rPr lang="en-US" altLang="en-US" dirty="0"/>
              <a:t> value of a </a:t>
            </a:r>
            <a:r>
              <a:rPr lang="en-US" altLang="en-US" dirty="0">
                <a:latin typeface="Courier New" panose="02070309020205020404" pitchFamily="49" charset="0"/>
              </a:rPr>
              <a:t>char</a:t>
            </a:r>
            <a:r>
              <a:rPr lang="en-US" altLang="en-US" dirty="0"/>
              <a:t> variable:  </a:t>
            </a:r>
          </a:p>
          <a:p>
            <a:pPr marL="914400" indent="0" eaLnBrk="1" hangingPunct="1">
              <a:buNone/>
            </a:pPr>
            <a:r>
              <a:rPr lang="en-US" altLang="en-US" sz="2800" dirty="0">
                <a:latin typeface="Courier New" panose="02070309020205020404" pitchFamily="49" charset="0"/>
              </a:rPr>
              <a:t>char ch = 'C';</a:t>
            </a:r>
          </a:p>
          <a:p>
            <a:pPr marL="914400" indent="0" eaLnBrk="1" hangingPunct="1">
              <a:buNone/>
            </a:pPr>
            <a:r>
              <a:rPr lang="en-US" altLang="en-US" sz="2800" dirty="0">
                <a:latin typeface="Courier New" panose="02070309020205020404" pitchFamily="49" charset="0"/>
              </a:rPr>
              <a:t>cout &lt;&lt; ch &lt;&lt; " is " </a:t>
            </a:r>
          </a:p>
          <a:p>
            <a:pPr marL="914400" indent="0" eaLnBrk="1" hangingPunct="1">
              <a:buNone/>
            </a:pPr>
            <a:r>
              <a:rPr lang="en-US" altLang="en-US" sz="2800" dirty="0">
                <a:latin typeface="Courier New" panose="02070309020205020404" pitchFamily="49" charset="0"/>
              </a:rPr>
              <a:t>&lt;&lt; static_cast&lt;int&gt;(ch);</a:t>
            </a:r>
          </a:p>
        </p:txBody>
      </p:sp>
      <p:sp>
        <p:nvSpPr>
          <p:cNvPr id="2" name="Slide Number Placeholder 1">
            <a:extLst>
              <a:ext uri="{FF2B5EF4-FFF2-40B4-BE49-F238E27FC236}">
                <a16:creationId xmlns:a16="http://schemas.microsoft.com/office/drawing/2014/main" id="{D4E223F8-ACBE-56C2-E2EC-C70D3C06DD24}"/>
              </a:ext>
            </a:extLst>
          </p:cNvPr>
          <p:cNvSpPr>
            <a:spLocks noGrp="1"/>
          </p:cNvSpPr>
          <p:nvPr>
            <p:ph type="sldNum" sz="quarter" idx="10"/>
          </p:nvPr>
        </p:nvSpPr>
        <p:spPr/>
        <p:txBody>
          <a:bodyPr/>
          <a:lstStyle/>
          <a:p>
            <a:fld id="{35A2BBFA-6E76-48AF-B0EF-6C4D5047CCBD}" type="slidenum">
              <a:rPr lang="en-US" altLang="en-US" smtClean="0"/>
              <a:pPr/>
              <a:t>21</a:t>
            </a:fld>
            <a:endParaRPr lang="en-US" altLang="en-US" dirty="0"/>
          </a:p>
        </p:txBody>
      </p:sp>
    </p:spTree>
    <p:extLst>
      <p:ext uri="{BB962C8B-B14F-4D97-AF65-F5344CB8AC3E}">
        <p14:creationId xmlns:p14="http://schemas.microsoft.com/office/powerpoint/2010/main" val="1925009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Type Casting</a:t>
            </a:r>
            <a:r>
              <a:rPr lang="en-US" altLang="en-US" sz="1800" dirty="0"/>
              <a:t> (2 of 2)</a:t>
            </a:r>
            <a:endParaRPr lang="en-IN" sz="1800" dirty="0"/>
          </a:p>
        </p:txBody>
      </p:sp>
      <p:pic>
        <p:nvPicPr>
          <p:cNvPr id="5" name="Picture 1" descr="The screenshot shows the program source code to avoid integer division using type cast. The program output shows the example input in bold. The first input query reads, &quot;How many books do you plan to read?&quot; The user input is 30 in bold. The second input query reads, &quot;How many months will it take you to read them?&quot; The user input is 7 in bold. The button to press enter is next to inputs 30 and 7. The program output reads, &quot;That is 4.28571 books per month.&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1239" y="1188720"/>
            <a:ext cx="7269523"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4279F5C8-C4AE-8FA4-30C6-DC103763F508}"/>
              </a:ext>
            </a:extLst>
          </p:cNvPr>
          <p:cNvSpPr>
            <a:spLocks noGrp="1"/>
          </p:cNvSpPr>
          <p:nvPr>
            <p:ph type="sldNum" sz="quarter" idx="10"/>
          </p:nvPr>
        </p:nvSpPr>
        <p:spPr/>
        <p:txBody>
          <a:bodyPr/>
          <a:lstStyle/>
          <a:p>
            <a:fld id="{35A2BBFA-6E76-48AF-B0EF-6C4D5047CCBD}" type="slidenum">
              <a:rPr lang="en-US" altLang="en-US" smtClean="0"/>
              <a:pPr/>
              <a:t>22</a:t>
            </a:fld>
            <a:endParaRPr lang="en-US" altLang="en-US" dirty="0"/>
          </a:p>
        </p:txBody>
      </p:sp>
    </p:spTree>
    <p:extLst>
      <p:ext uri="{BB962C8B-B14F-4D97-AF65-F5344CB8AC3E}">
        <p14:creationId xmlns:p14="http://schemas.microsoft.com/office/powerpoint/2010/main" val="4245626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sz="4000" dirty="0"/>
              <a:t>C-Style and Prestandard Type Cast Expressions</a:t>
            </a:r>
          </a:p>
        </p:txBody>
      </p:sp>
      <p:sp>
        <p:nvSpPr>
          <p:cNvPr id="31747" name="Content Placeholder 2"/>
          <p:cNvSpPr>
            <a:spLocks noGrp="1" noChangeArrowheads="1"/>
          </p:cNvSpPr>
          <p:nvPr>
            <p:ph idx="1"/>
          </p:nvPr>
        </p:nvSpPr>
        <p:spPr/>
        <p:txBody>
          <a:bodyPr/>
          <a:lstStyle/>
          <a:p>
            <a:pPr eaLnBrk="1" hangingPunct="1"/>
            <a:r>
              <a:rPr lang="en-US" altLang="en-US" dirty="0"/>
              <a:t>C-Style cast: data type name in </a:t>
            </a:r>
            <a:r>
              <a:rPr lang="en-US" altLang="en-US" dirty="0">
                <a:latin typeface="Courier New" panose="02070309020205020404" pitchFamily="49" charset="0"/>
              </a:rPr>
              <a:t>()</a:t>
            </a:r>
          </a:p>
          <a:p>
            <a:pPr marL="161100" indent="0" eaLnBrk="1" hangingPunct="1">
              <a:buNone/>
            </a:pPr>
            <a:r>
              <a:rPr lang="en-US" altLang="en-US" sz="2800" dirty="0">
                <a:latin typeface="Courier New" panose="02070309020205020404" pitchFamily="49" charset="0"/>
              </a:rPr>
              <a:t>  cout &lt;&lt; ch &lt;&lt; " is " </a:t>
            </a:r>
            <a:r>
              <a:rPr lang="en-US" altLang="en-US" sz="2800" dirty="0"/>
              <a:t> </a:t>
            </a:r>
            <a:r>
              <a:rPr lang="en-US" altLang="en-US" sz="2800" dirty="0">
                <a:latin typeface="Courier New" panose="02070309020205020404" pitchFamily="49" charset="0"/>
              </a:rPr>
              <a:t>&lt;&lt; (int)ch;</a:t>
            </a:r>
            <a:endParaRPr lang="en-US" altLang="en-US" dirty="0">
              <a:latin typeface="Courier New" panose="02070309020205020404" pitchFamily="49" charset="0"/>
            </a:endParaRPr>
          </a:p>
          <a:p>
            <a:pPr eaLnBrk="1" hangingPunct="1"/>
            <a:r>
              <a:rPr lang="en-US" altLang="en-US" dirty="0"/>
              <a:t>Prestandard C++ cast: value in </a:t>
            </a:r>
            <a:r>
              <a:rPr lang="en-US" altLang="en-US" dirty="0">
                <a:latin typeface="Courier New" panose="02070309020205020404" pitchFamily="49" charset="0"/>
              </a:rPr>
              <a:t>()</a:t>
            </a:r>
          </a:p>
          <a:p>
            <a:pPr marL="593100" indent="0" eaLnBrk="1" hangingPunct="1">
              <a:buNone/>
            </a:pPr>
            <a:r>
              <a:rPr lang="en-US" altLang="en-US" sz="2800" dirty="0">
                <a:latin typeface="Courier New" panose="02070309020205020404" pitchFamily="49" charset="0"/>
              </a:rPr>
              <a:t>cout &lt;&lt; ch &lt;&lt; " is " </a:t>
            </a:r>
            <a:r>
              <a:rPr lang="en-US" altLang="en-US" sz="2800" dirty="0"/>
              <a:t> </a:t>
            </a:r>
            <a:r>
              <a:rPr lang="en-US" altLang="en-US" sz="2800" dirty="0">
                <a:latin typeface="Courier New" panose="02070309020205020404" pitchFamily="49" charset="0"/>
              </a:rPr>
              <a:t>&lt;&lt; int(ch);</a:t>
            </a:r>
          </a:p>
          <a:p>
            <a:pPr eaLnBrk="1" hangingPunct="1"/>
            <a:r>
              <a:rPr lang="en-US" altLang="en-US" dirty="0"/>
              <a:t>Both are still supported in C++, although </a:t>
            </a:r>
            <a:r>
              <a:rPr lang="en-US" altLang="en-US" dirty="0">
                <a:latin typeface="Courier New" panose="02070309020205020404" pitchFamily="49" charset="0"/>
              </a:rPr>
              <a:t>static_cast</a:t>
            </a:r>
            <a:r>
              <a:rPr lang="en-US" altLang="en-US" dirty="0"/>
              <a:t> is preferred</a:t>
            </a:r>
          </a:p>
        </p:txBody>
      </p:sp>
      <p:sp>
        <p:nvSpPr>
          <p:cNvPr id="3" name="Slide Number Placeholder 2">
            <a:extLst>
              <a:ext uri="{FF2B5EF4-FFF2-40B4-BE49-F238E27FC236}">
                <a16:creationId xmlns:a16="http://schemas.microsoft.com/office/drawing/2014/main" id="{7681975C-7A00-C066-BF69-510EB8A412F5}"/>
              </a:ext>
            </a:extLst>
          </p:cNvPr>
          <p:cNvSpPr>
            <a:spLocks noGrp="1"/>
          </p:cNvSpPr>
          <p:nvPr>
            <p:ph type="sldNum" sz="quarter" idx="10"/>
          </p:nvPr>
        </p:nvSpPr>
        <p:spPr/>
        <p:txBody>
          <a:bodyPr/>
          <a:lstStyle/>
          <a:p>
            <a:fld id="{35A2BBFA-6E76-48AF-B0EF-6C4D5047CCBD}" type="slidenum">
              <a:rPr lang="en-US" altLang="en-US" smtClean="0"/>
              <a:pPr/>
              <a:t>23</a:t>
            </a:fld>
            <a:endParaRPr lang="en-US" altLang="en-US" dirty="0"/>
          </a:p>
        </p:txBody>
      </p:sp>
    </p:spTree>
    <p:extLst>
      <p:ext uri="{BB962C8B-B14F-4D97-AF65-F5344CB8AC3E}">
        <p14:creationId xmlns:p14="http://schemas.microsoft.com/office/powerpoint/2010/main" val="4077873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sz="4000" dirty="0"/>
              <a:t>Multiple Assignment and Combined Assignment</a:t>
            </a:r>
          </a:p>
        </p:txBody>
      </p:sp>
      <p:sp>
        <p:nvSpPr>
          <p:cNvPr id="33795" name="Content Placeholder 2"/>
          <p:cNvSpPr>
            <a:spLocks noGrp="1" noChangeArrowheads="1"/>
          </p:cNvSpPr>
          <p:nvPr>
            <p:ph idx="1"/>
          </p:nvPr>
        </p:nvSpPr>
        <p:spPr>
          <a:xfrm>
            <a:off x="533400" y="1143000"/>
            <a:ext cx="11658600" cy="3276601"/>
          </a:xfrm>
        </p:spPr>
        <p:txBody>
          <a:bodyPr/>
          <a:lstStyle/>
          <a:p>
            <a:pPr eaLnBrk="1" hangingPunct="1"/>
            <a:r>
              <a:rPr lang="en-US" altLang="en-US" dirty="0"/>
              <a:t>The </a:t>
            </a:r>
            <a:r>
              <a:rPr lang="en-US" altLang="en-US" dirty="0">
                <a:latin typeface="Courier New" panose="02070309020205020404" pitchFamily="49" charset="0"/>
              </a:rPr>
              <a:t>=</a:t>
            </a:r>
            <a:r>
              <a:rPr lang="en-US" altLang="en-US" dirty="0"/>
              <a:t> can be used to assign a value to multiple variables:</a:t>
            </a:r>
          </a:p>
          <a:p>
            <a:pPr marL="680662" lvl="1" indent="0" eaLnBrk="1" hangingPunct="1">
              <a:buNone/>
            </a:pPr>
            <a:r>
              <a:rPr lang="en-US" altLang="en-US" dirty="0">
                <a:latin typeface="Courier New" panose="02070309020205020404" pitchFamily="49" charset="0"/>
              </a:rPr>
              <a:t>x = y = z = 5;</a:t>
            </a:r>
          </a:p>
          <a:p>
            <a:pPr eaLnBrk="1" hangingPunct="1"/>
            <a:r>
              <a:rPr lang="en-US" altLang="en-US" dirty="0"/>
              <a:t>Value of </a:t>
            </a:r>
            <a:r>
              <a:rPr lang="en-US" altLang="en-US" dirty="0">
                <a:latin typeface="Courier New" panose="02070309020205020404" pitchFamily="49" charset="0"/>
              </a:rPr>
              <a:t>=</a:t>
            </a:r>
            <a:r>
              <a:rPr lang="en-US" altLang="en-US" dirty="0"/>
              <a:t> is the value that is assigned</a:t>
            </a:r>
          </a:p>
          <a:p>
            <a:pPr eaLnBrk="1" hangingPunct="1"/>
            <a:r>
              <a:rPr lang="en-US" altLang="en-US" dirty="0"/>
              <a:t>Associates right to left:</a:t>
            </a:r>
          </a:p>
        </p:txBody>
      </p:sp>
      <p:pic>
        <p:nvPicPr>
          <p:cNvPr id="4" name="Picture 3" descr="The statement shows the multiple and combined assignment of variables. The expression reads x equals left parentheses y equals left parentheses z equals 5 right parentheses right parentheses; The value of the equals symbol is 5."/>
          <p:cNvPicPr>
            <a:picLocks noChangeAspect="1"/>
          </p:cNvPicPr>
          <p:nvPr/>
        </p:nvPicPr>
        <p:blipFill rotWithShape="1">
          <a:blip r:embed="rId2"/>
          <a:srcRect l="12069" t="61179" r="36849"/>
          <a:stretch/>
        </p:blipFill>
        <p:spPr>
          <a:xfrm>
            <a:off x="1540933" y="3276600"/>
            <a:ext cx="4572000" cy="1923278"/>
          </a:xfrm>
          <a:prstGeom prst="rect">
            <a:avLst/>
          </a:prstGeom>
        </p:spPr>
      </p:pic>
      <p:sp>
        <p:nvSpPr>
          <p:cNvPr id="3" name="Slide Number Placeholder 2">
            <a:extLst>
              <a:ext uri="{FF2B5EF4-FFF2-40B4-BE49-F238E27FC236}">
                <a16:creationId xmlns:a16="http://schemas.microsoft.com/office/drawing/2014/main" id="{001AEB48-F7ED-C9AB-A372-CEBF6E7EB74D}"/>
              </a:ext>
            </a:extLst>
          </p:cNvPr>
          <p:cNvSpPr>
            <a:spLocks noGrp="1"/>
          </p:cNvSpPr>
          <p:nvPr>
            <p:ph type="sldNum" sz="quarter" idx="10"/>
          </p:nvPr>
        </p:nvSpPr>
        <p:spPr/>
        <p:txBody>
          <a:bodyPr/>
          <a:lstStyle/>
          <a:p>
            <a:fld id="{35A2BBFA-6E76-48AF-B0EF-6C4D5047CCBD}" type="slidenum">
              <a:rPr lang="en-US" altLang="en-US" smtClean="0"/>
              <a:pPr/>
              <a:t>24</a:t>
            </a:fld>
            <a:endParaRPr lang="en-US" altLang="en-US" dirty="0"/>
          </a:p>
        </p:txBody>
      </p:sp>
    </p:spTree>
    <p:extLst>
      <p:ext uri="{BB962C8B-B14F-4D97-AF65-F5344CB8AC3E}">
        <p14:creationId xmlns:p14="http://schemas.microsoft.com/office/powerpoint/2010/main" val="2115434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noChangeArrowheads="1"/>
          </p:cNvSpPr>
          <p:nvPr>
            <p:ph type="title"/>
          </p:nvPr>
        </p:nvSpPr>
        <p:spPr/>
        <p:txBody>
          <a:bodyPr/>
          <a:lstStyle/>
          <a:p>
            <a:pPr eaLnBrk="1" hangingPunct="1"/>
            <a:r>
              <a:rPr lang="en-US" altLang="en-US" dirty="0"/>
              <a:t>Combined Assignment</a:t>
            </a:r>
            <a:r>
              <a:rPr lang="en-US" altLang="en-US" sz="1800" dirty="0"/>
              <a:t> (1 of 2)</a:t>
            </a:r>
          </a:p>
        </p:txBody>
      </p:sp>
      <p:sp>
        <p:nvSpPr>
          <p:cNvPr id="34819" name="Content Placeholder 2"/>
          <p:cNvSpPr>
            <a:spLocks noGrp="1" noChangeArrowheads="1"/>
          </p:cNvSpPr>
          <p:nvPr>
            <p:ph idx="1"/>
          </p:nvPr>
        </p:nvSpPr>
        <p:spPr/>
        <p:txBody>
          <a:bodyPr/>
          <a:lstStyle/>
          <a:p>
            <a:pPr eaLnBrk="1" hangingPunct="1"/>
            <a:r>
              <a:rPr lang="en-US" altLang="en-US" dirty="0"/>
              <a:t>Look at the following statement:</a:t>
            </a:r>
          </a:p>
          <a:p>
            <a:pPr marL="914400" indent="0" eaLnBrk="1" hangingPunct="1">
              <a:buNone/>
            </a:pPr>
            <a:r>
              <a:rPr lang="en-US" altLang="en-US" dirty="0">
                <a:latin typeface="Courier New" panose="02070309020205020404" pitchFamily="49" charset="0"/>
              </a:rPr>
              <a:t>sum = sum + 1;</a:t>
            </a:r>
            <a:endParaRPr lang="en-US" altLang="en-US" dirty="0"/>
          </a:p>
          <a:p>
            <a:pPr marL="347663" indent="0" eaLnBrk="1" hangingPunct="1">
              <a:buNone/>
            </a:pPr>
            <a:r>
              <a:rPr lang="en-US" altLang="en-US" dirty="0"/>
              <a:t>This adds 1 to the variable </a:t>
            </a:r>
            <a:r>
              <a:rPr lang="en-US" altLang="en-US" b="1" dirty="0">
                <a:solidFill>
                  <a:srgbClr val="002060"/>
                </a:solidFill>
                <a:latin typeface="Courier New" panose="02070309020205020404" pitchFamily="49" charset="0"/>
              </a:rPr>
              <a:t>sum</a:t>
            </a:r>
            <a:r>
              <a:rPr lang="en-US" altLang="en-US" dirty="0"/>
              <a:t>.</a:t>
            </a:r>
          </a:p>
        </p:txBody>
      </p:sp>
      <p:sp>
        <p:nvSpPr>
          <p:cNvPr id="2" name="Slide Number Placeholder 1">
            <a:extLst>
              <a:ext uri="{FF2B5EF4-FFF2-40B4-BE49-F238E27FC236}">
                <a16:creationId xmlns:a16="http://schemas.microsoft.com/office/drawing/2014/main" id="{153F45B7-35D5-58F9-03D1-B8079EDC428C}"/>
              </a:ext>
            </a:extLst>
          </p:cNvPr>
          <p:cNvSpPr>
            <a:spLocks noGrp="1"/>
          </p:cNvSpPr>
          <p:nvPr>
            <p:ph type="sldNum" sz="quarter" idx="10"/>
          </p:nvPr>
        </p:nvSpPr>
        <p:spPr/>
        <p:txBody>
          <a:bodyPr/>
          <a:lstStyle/>
          <a:p>
            <a:fld id="{35A2BBFA-6E76-48AF-B0EF-6C4D5047CCBD}" type="slidenum">
              <a:rPr lang="en-US" altLang="en-US" smtClean="0"/>
              <a:pPr/>
              <a:t>25</a:t>
            </a:fld>
            <a:endParaRPr lang="en-US" altLang="en-US" dirty="0"/>
          </a:p>
        </p:txBody>
      </p:sp>
    </p:spTree>
    <p:extLst>
      <p:ext uri="{BB962C8B-B14F-4D97-AF65-F5344CB8AC3E}">
        <p14:creationId xmlns:p14="http://schemas.microsoft.com/office/powerpoint/2010/main" val="1612549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noChangeArrowheads="1"/>
          </p:cNvSpPr>
          <p:nvPr>
            <p:ph type="title"/>
          </p:nvPr>
        </p:nvSpPr>
        <p:spPr/>
        <p:txBody>
          <a:bodyPr/>
          <a:lstStyle/>
          <a:p>
            <a:pPr eaLnBrk="1" hangingPunct="1"/>
            <a:r>
              <a:rPr lang="en-US" altLang="en-US" dirty="0"/>
              <a:t>Other Similar Statements</a:t>
            </a:r>
          </a:p>
        </p:txBody>
      </p:sp>
      <p:pic>
        <p:nvPicPr>
          <p:cNvPr id="35843" name="Picture 2" descr="A figure presents the other similar statements. The expression reads, left parentheses Assume x equals 6 right parentheses. The figure lists the statement, what it does, and the value of x after the statement. The first statement reads in the following order: x equals x plus 4 semicolon, Adds 4 to x, 10. The second statement reads: x equals x minus 3 semicolon, subtracts 3 from x, 3. The third statement reads: x equals x times 10, multiplies x by 10, 60. The fourth statement reads: x equals x over 2 semicolon, divides x by 2, 3. The fifth statement reads: x equals x modulus 4, makes x the remainder of x over 4, and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 y="1142999"/>
            <a:ext cx="12070080" cy="3272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E33A67AC-9DC5-2A8B-0ED0-3B52D433AE21}"/>
              </a:ext>
            </a:extLst>
          </p:cNvPr>
          <p:cNvSpPr>
            <a:spLocks noGrp="1"/>
          </p:cNvSpPr>
          <p:nvPr>
            <p:ph type="sldNum" sz="quarter" idx="10"/>
          </p:nvPr>
        </p:nvSpPr>
        <p:spPr/>
        <p:txBody>
          <a:bodyPr/>
          <a:lstStyle/>
          <a:p>
            <a:fld id="{35A2BBFA-6E76-48AF-B0EF-6C4D5047CCBD}" type="slidenum">
              <a:rPr lang="en-US" altLang="en-US" smtClean="0"/>
              <a:pPr/>
              <a:t>26</a:t>
            </a:fld>
            <a:endParaRPr lang="en-US"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noChangeArrowheads="1"/>
          </p:cNvSpPr>
          <p:nvPr>
            <p:ph type="title"/>
          </p:nvPr>
        </p:nvSpPr>
        <p:spPr/>
        <p:txBody>
          <a:bodyPr/>
          <a:lstStyle/>
          <a:p>
            <a:pPr eaLnBrk="1" hangingPunct="1"/>
            <a:r>
              <a:rPr lang="en-US" altLang="en-US" dirty="0"/>
              <a:t>Combined Assignment</a:t>
            </a:r>
            <a:r>
              <a:rPr lang="en-US" altLang="en-US" sz="2800" dirty="0"/>
              <a:t> (2 of 2)</a:t>
            </a:r>
          </a:p>
        </p:txBody>
      </p:sp>
      <p:sp>
        <p:nvSpPr>
          <p:cNvPr id="36867" name="Content Placeholder 2"/>
          <p:cNvSpPr>
            <a:spLocks noGrp="1" noChangeArrowheads="1"/>
          </p:cNvSpPr>
          <p:nvPr>
            <p:ph idx="1"/>
          </p:nvPr>
        </p:nvSpPr>
        <p:spPr/>
        <p:txBody>
          <a:bodyPr/>
          <a:lstStyle/>
          <a:p>
            <a:pPr eaLnBrk="1" hangingPunct="1"/>
            <a:r>
              <a:rPr lang="en-US" altLang="en-US" sz="2800" dirty="0"/>
              <a:t>The combined assignment operators provide a shorthand for these types of statements.</a:t>
            </a:r>
          </a:p>
          <a:p>
            <a:pPr eaLnBrk="1" hangingPunct="1"/>
            <a:r>
              <a:rPr lang="en-US" altLang="en-US" sz="2800" dirty="0"/>
              <a:t>The statement</a:t>
            </a:r>
            <a:endParaRPr lang="en-US" altLang="en-US" dirty="0"/>
          </a:p>
          <a:p>
            <a:pPr marL="1371600" lvl="1" indent="0" eaLnBrk="1" hangingPunct="1">
              <a:buNone/>
            </a:pPr>
            <a:r>
              <a:rPr lang="en-US" altLang="en-US" dirty="0">
                <a:latin typeface="Courier New" panose="02070309020205020404" pitchFamily="49" charset="0"/>
              </a:rPr>
              <a:t>sum = sum + 1;</a:t>
            </a:r>
          </a:p>
          <a:p>
            <a:pPr marL="347662" lvl="1" indent="0" eaLnBrk="1" hangingPunct="1">
              <a:buNone/>
            </a:pPr>
            <a:r>
              <a:rPr lang="en-US" altLang="en-US" dirty="0"/>
              <a:t>is equivalent to</a:t>
            </a:r>
          </a:p>
          <a:p>
            <a:pPr marL="1371600" lvl="1" indent="0" eaLnBrk="1" hangingPunct="1">
              <a:buNone/>
            </a:pPr>
            <a:r>
              <a:rPr lang="en-US" altLang="en-US" dirty="0">
                <a:latin typeface="Courier New" panose="02070309020205020404" pitchFamily="49" charset="0"/>
              </a:rPr>
              <a:t>sum += 1;</a:t>
            </a:r>
          </a:p>
        </p:txBody>
      </p:sp>
      <p:sp>
        <p:nvSpPr>
          <p:cNvPr id="2" name="Slide Number Placeholder 1">
            <a:extLst>
              <a:ext uri="{FF2B5EF4-FFF2-40B4-BE49-F238E27FC236}">
                <a16:creationId xmlns:a16="http://schemas.microsoft.com/office/drawing/2014/main" id="{995734D8-C266-ADCB-B722-871062516362}"/>
              </a:ext>
            </a:extLst>
          </p:cNvPr>
          <p:cNvSpPr>
            <a:spLocks noGrp="1"/>
          </p:cNvSpPr>
          <p:nvPr>
            <p:ph type="sldNum" sz="quarter" idx="10"/>
          </p:nvPr>
        </p:nvSpPr>
        <p:spPr/>
        <p:txBody>
          <a:bodyPr/>
          <a:lstStyle/>
          <a:p>
            <a:fld id="{35A2BBFA-6E76-48AF-B0EF-6C4D5047CCBD}" type="slidenum">
              <a:rPr lang="en-US" altLang="en-US" smtClean="0"/>
              <a:pPr/>
              <a:t>27</a:t>
            </a:fld>
            <a:endParaRPr lang="en-US" altLang="en-US" dirty="0"/>
          </a:p>
        </p:txBody>
      </p:sp>
    </p:spTree>
    <p:extLst>
      <p:ext uri="{BB962C8B-B14F-4D97-AF65-F5344CB8AC3E}">
        <p14:creationId xmlns:p14="http://schemas.microsoft.com/office/powerpoint/2010/main" val="2995008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a:t>Combined Assignment Operators</a:t>
            </a:r>
          </a:p>
        </p:txBody>
      </p:sp>
      <p:pic>
        <p:nvPicPr>
          <p:cNvPr id="37891" name="Picture 2" descr="A screenshot shows the combined assignment operators. It lists the operators, example usage, and the equivalent. Some of the operators are: addition equals, subtraction equals, multiplication equals, division equals, and modulus equ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 y="1143000"/>
            <a:ext cx="12070080" cy="287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454057F2-7EFA-EB1E-E472-ABEF339FDD5D}"/>
              </a:ext>
            </a:extLst>
          </p:cNvPr>
          <p:cNvSpPr>
            <a:spLocks noGrp="1"/>
          </p:cNvSpPr>
          <p:nvPr>
            <p:ph type="sldNum" sz="quarter" idx="10"/>
          </p:nvPr>
        </p:nvSpPr>
        <p:spPr/>
        <p:txBody>
          <a:bodyPr/>
          <a:lstStyle/>
          <a:p>
            <a:fld id="{35A2BBFA-6E76-48AF-B0EF-6C4D5047CCBD}" type="slidenum">
              <a:rPr lang="en-US" altLang="en-US" smtClean="0"/>
              <a:pPr/>
              <a:t>28</a:t>
            </a:fld>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noChangeArrowheads="1"/>
          </p:cNvSpPr>
          <p:nvPr>
            <p:ph type="title"/>
          </p:nvPr>
        </p:nvSpPr>
        <p:spPr/>
        <p:txBody>
          <a:bodyPr/>
          <a:lstStyle/>
          <a:p>
            <a:pPr eaLnBrk="1" hangingPunct="1"/>
            <a:r>
              <a:rPr lang="en-US" altLang="en-US" dirty="0"/>
              <a:t>Formatting Output</a:t>
            </a:r>
          </a:p>
        </p:txBody>
      </p:sp>
      <p:sp>
        <p:nvSpPr>
          <p:cNvPr id="39939" name="Content Placeholder 2"/>
          <p:cNvSpPr>
            <a:spLocks noGrp="1" noChangeArrowheads="1"/>
          </p:cNvSpPr>
          <p:nvPr>
            <p:ph idx="1"/>
          </p:nvPr>
        </p:nvSpPr>
        <p:spPr/>
        <p:txBody>
          <a:bodyPr/>
          <a:lstStyle/>
          <a:p>
            <a:pPr eaLnBrk="1" hangingPunct="1"/>
            <a:r>
              <a:rPr lang="en-US" altLang="en-US" dirty="0"/>
              <a:t>Can control how output displays for numeric, string data:</a:t>
            </a:r>
          </a:p>
          <a:p>
            <a:pPr lvl="1" eaLnBrk="1" hangingPunct="1"/>
            <a:r>
              <a:rPr lang="en-US" altLang="en-US" dirty="0"/>
              <a:t>size</a:t>
            </a:r>
          </a:p>
          <a:p>
            <a:pPr lvl="1" eaLnBrk="1" hangingPunct="1"/>
            <a:r>
              <a:rPr lang="en-US" altLang="en-US" dirty="0"/>
              <a:t>position</a:t>
            </a:r>
          </a:p>
          <a:p>
            <a:pPr lvl="1" eaLnBrk="1" hangingPunct="1"/>
            <a:r>
              <a:rPr lang="en-US" altLang="en-US" dirty="0"/>
              <a:t>number of digits</a:t>
            </a:r>
          </a:p>
          <a:p>
            <a:pPr eaLnBrk="1" hangingPunct="1"/>
            <a:r>
              <a:rPr lang="en-US" altLang="en-US" dirty="0"/>
              <a:t>Requires </a:t>
            </a:r>
            <a:r>
              <a:rPr lang="en-US" altLang="en-US" dirty="0">
                <a:latin typeface="Courier New" panose="02070309020205020404" pitchFamily="49" charset="0"/>
              </a:rPr>
              <a:t>iomanip</a:t>
            </a:r>
            <a:r>
              <a:rPr lang="en-US" altLang="en-US" dirty="0"/>
              <a:t> header file</a:t>
            </a:r>
          </a:p>
        </p:txBody>
      </p:sp>
      <p:sp>
        <p:nvSpPr>
          <p:cNvPr id="2" name="Slide Number Placeholder 1">
            <a:extLst>
              <a:ext uri="{FF2B5EF4-FFF2-40B4-BE49-F238E27FC236}">
                <a16:creationId xmlns:a16="http://schemas.microsoft.com/office/drawing/2014/main" id="{0D3B4769-4AA7-E508-D6AB-0D14BDF07914}"/>
              </a:ext>
            </a:extLst>
          </p:cNvPr>
          <p:cNvSpPr>
            <a:spLocks noGrp="1"/>
          </p:cNvSpPr>
          <p:nvPr>
            <p:ph type="sldNum" sz="quarter" idx="10"/>
          </p:nvPr>
        </p:nvSpPr>
        <p:spPr/>
        <p:txBody>
          <a:bodyPr/>
          <a:lstStyle/>
          <a:p>
            <a:fld id="{35A2BBFA-6E76-48AF-B0EF-6C4D5047CCBD}" type="slidenum">
              <a:rPr lang="en-US" altLang="en-US" smtClean="0"/>
              <a:pPr/>
              <a:t>29</a:t>
            </a:fld>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cin</a:t>
            </a:r>
            <a:r>
              <a:rPr lang="en-US" altLang="en-US" dirty="0"/>
              <a:t> Object</a:t>
            </a:r>
            <a:r>
              <a:rPr lang="en-US" altLang="en-US" sz="1800" dirty="0"/>
              <a:t> (2 of 4)</a:t>
            </a:r>
            <a:endParaRPr lang="en-IN" sz="1800" dirty="0"/>
          </a:p>
        </p:txBody>
      </p:sp>
      <p:sp>
        <p:nvSpPr>
          <p:cNvPr id="4" name="Slide Number Placeholder 3">
            <a:extLst>
              <a:ext uri="{FF2B5EF4-FFF2-40B4-BE49-F238E27FC236}">
                <a16:creationId xmlns:a16="http://schemas.microsoft.com/office/drawing/2014/main" id="{9BFE26A6-0690-009E-D2C0-06380C79C450}"/>
              </a:ext>
            </a:extLst>
          </p:cNvPr>
          <p:cNvSpPr>
            <a:spLocks noGrp="1"/>
          </p:cNvSpPr>
          <p:nvPr>
            <p:ph type="sldNum" sz="quarter" idx="10"/>
          </p:nvPr>
        </p:nvSpPr>
        <p:spPr/>
        <p:txBody>
          <a:bodyPr/>
          <a:lstStyle/>
          <a:p>
            <a:fld id="{18383119-7646-4737-881B-79E641B239D2}" type="slidenum">
              <a:rPr lang="en-US" altLang="en-US" smtClean="0"/>
              <a:pPr/>
              <a:t>3</a:t>
            </a:fld>
            <a:endParaRPr lang="en-US" altLang="en-US" dirty="0"/>
          </a:p>
        </p:txBody>
      </p:sp>
      <p:pic>
        <p:nvPicPr>
          <p:cNvPr id="3" name="Picture 2" descr="The screenshot shows the program source code to calculate the area of a rectangle. The user enters the length and width of a rectangle. The cin object indicates the input values. The program output displays the value on the screen."/>
          <p:cNvPicPr>
            <a:picLocks noChangeAspect="1"/>
          </p:cNvPicPr>
          <p:nvPr/>
        </p:nvPicPr>
        <p:blipFill>
          <a:blip r:embed="rId2"/>
          <a:stretch>
            <a:fillRect/>
          </a:stretch>
        </p:blipFill>
        <p:spPr>
          <a:xfrm>
            <a:off x="1713736" y="914400"/>
            <a:ext cx="8764529" cy="5943600"/>
          </a:xfrm>
          <a:prstGeom prst="rect">
            <a:avLst/>
          </a:prstGeom>
        </p:spPr>
      </p:pic>
      <p:pic>
        <p:nvPicPr>
          <p:cNvPr id="5" name="Picture 4" descr="The screenshot shows the program output with example input in bold. The program asks the user to enter the length and width of a rectangle to calculate the area. The first query reads, &quot;What is the length of the rectangle?&quot; The user input is 10 in bold. The second query reads, &quot;What is the width of the rectangle?&quot; The user input is 20 in bold. The button to press Enter is next to inputs 10 and 20. The program output reads, &quot;The area of the rectangle is 200.&quot;"/>
          <p:cNvPicPr>
            <a:picLocks noChangeAspect="1"/>
          </p:cNvPicPr>
          <p:nvPr/>
        </p:nvPicPr>
        <p:blipFill>
          <a:blip r:embed="rId3"/>
          <a:stretch>
            <a:fillRect/>
          </a:stretch>
        </p:blipFill>
        <p:spPr>
          <a:xfrm>
            <a:off x="6104466" y="2239433"/>
            <a:ext cx="6000497" cy="146304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05422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noChangeArrowheads="1"/>
          </p:cNvSpPr>
          <p:nvPr>
            <p:ph type="title"/>
          </p:nvPr>
        </p:nvSpPr>
        <p:spPr/>
        <p:txBody>
          <a:bodyPr/>
          <a:lstStyle/>
          <a:p>
            <a:pPr eaLnBrk="1" hangingPunct="1"/>
            <a:r>
              <a:rPr lang="en-US" altLang="en-US" dirty="0"/>
              <a:t>Stream Manipulators</a:t>
            </a:r>
            <a:r>
              <a:rPr lang="en-US" altLang="en-US" sz="1800" dirty="0"/>
              <a:t> (1 of 3)</a:t>
            </a:r>
          </a:p>
        </p:txBody>
      </p:sp>
      <p:sp>
        <p:nvSpPr>
          <p:cNvPr id="40963" name="Content Placeholder 2"/>
          <p:cNvSpPr>
            <a:spLocks noGrp="1" noChangeArrowheads="1"/>
          </p:cNvSpPr>
          <p:nvPr>
            <p:ph idx="1"/>
          </p:nvPr>
        </p:nvSpPr>
        <p:spPr/>
        <p:txBody>
          <a:bodyPr/>
          <a:lstStyle/>
          <a:p>
            <a:pPr eaLnBrk="1" hangingPunct="1">
              <a:lnSpc>
                <a:spcPct val="90000"/>
              </a:lnSpc>
            </a:pPr>
            <a:r>
              <a:rPr lang="en-US" altLang="en-US" dirty="0"/>
              <a:t>Used to control how an output field is displayed</a:t>
            </a:r>
          </a:p>
          <a:p>
            <a:pPr eaLnBrk="1" hangingPunct="1">
              <a:lnSpc>
                <a:spcPct val="90000"/>
              </a:lnSpc>
              <a:spcBef>
                <a:spcPts val="4500"/>
              </a:spcBef>
            </a:pPr>
            <a:r>
              <a:rPr lang="en-US" altLang="en-US" dirty="0"/>
              <a:t>Some affect just the next value displayed:</a:t>
            </a:r>
          </a:p>
          <a:p>
            <a:pPr lvl="1" eaLnBrk="1" hangingPunct="1">
              <a:lnSpc>
                <a:spcPct val="90000"/>
              </a:lnSpc>
            </a:pPr>
            <a:r>
              <a:rPr lang="en-US" altLang="en-US" dirty="0">
                <a:latin typeface="Courier New" panose="02070309020205020404" pitchFamily="49" charset="0"/>
              </a:rPr>
              <a:t>setw(x)</a:t>
            </a:r>
            <a:r>
              <a:rPr lang="en-US" altLang="en-US" dirty="0"/>
              <a:t>: print in a field at least </a:t>
            </a:r>
            <a:r>
              <a:rPr lang="en-US" altLang="en-US" dirty="0">
                <a:latin typeface="Courier New" panose="02070309020205020404" pitchFamily="49" charset="0"/>
              </a:rPr>
              <a:t>x</a:t>
            </a:r>
            <a:r>
              <a:rPr lang="en-US" altLang="en-US" dirty="0"/>
              <a:t> spaces wide.  Use more spaces if field is not wide enough</a:t>
            </a:r>
          </a:p>
        </p:txBody>
      </p:sp>
      <p:sp>
        <p:nvSpPr>
          <p:cNvPr id="2" name="Slide Number Placeholder 1">
            <a:extLst>
              <a:ext uri="{FF2B5EF4-FFF2-40B4-BE49-F238E27FC236}">
                <a16:creationId xmlns:a16="http://schemas.microsoft.com/office/drawing/2014/main" id="{E3EA7F28-4F4C-A43C-D46D-946356F12018}"/>
              </a:ext>
            </a:extLst>
          </p:cNvPr>
          <p:cNvSpPr>
            <a:spLocks noGrp="1"/>
          </p:cNvSpPr>
          <p:nvPr>
            <p:ph type="sldNum" sz="quarter" idx="10"/>
          </p:nvPr>
        </p:nvSpPr>
        <p:spPr/>
        <p:txBody>
          <a:bodyPr/>
          <a:lstStyle/>
          <a:p>
            <a:fld id="{35A2BBFA-6E76-48AF-B0EF-6C4D5047CCBD}" type="slidenum">
              <a:rPr lang="en-US" altLang="en-US" smtClean="0"/>
              <a:pPr/>
              <a:t>30</a:t>
            </a:fld>
            <a:endParaRPr lang="en-US" altLang="en-US" dirty="0"/>
          </a:p>
        </p:txBody>
      </p:sp>
    </p:spTree>
    <p:extLst>
      <p:ext uri="{BB962C8B-B14F-4D97-AF65-F5344CB8AC3E}">
        <p14:creationId xmlns:p14="http://schemas.microsoft.com/office/powerpoint/2010/main" val="29222106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b="1" dirty="0">
                <a:latin typeface="Courier New" panose="02070309020205020404" pitchFamily="49" charset="0"/>
                <a:cs typeface="Courier New" panose="02070309020205020404" pitchFamily="49" charset="0"/>
              </a:rPr>
              <a:t>setw</a:t>
            </a:r>
            <a:r>
              <a:rPr lang="en-US" altLang="en-US" dirty="0"/>
              <a:t> Stream Manipulator</a:t>
            </a:r>
            <a:r>
              <a:rPr lang="en-US" altLang="en-US" sz="1800" dirty="0"/>
              <a:t> (1 of 2)</a:t>
            </a:r>
            <a:endParaRPr lang="en-IN" sz="1800" dirty="0"/>
          </a:p>
        </p:txBody>
      </p:sp>
      <p:pic>
        <p:nvPicPr>
          <p:cNvPr id="4" name="Picture 2" descr="The screenshot shows the program source code to display three rows of numbers using the setw stream manipulator. The program lists the initialized variables and the statement to display the first row of numb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6267" y="1188720"/>
            <a:ext cx="8519467"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2864AFA3-CDB4-19E7-DE4D-F33807F509B5}"/>
              </a:ext>
            </a:extLst>
          </p:cNvPr>
          <p:cNvSpPr>
            <a:spLocks noGrp="1"/>
          </p:cNvSpPr>
          <p:nvPr>
            <p:ph type="sldNum" sz="quarter" idx="10"/>
          </p:nvPr>
        </p:nvSpPr>
        <p:spPr/>
        <p:txBody>
          <a:bodyPr/>
          <a:lstStyle/>
          <a:p>
            <a:fld id="{35A2BBFA-6E76-48AF-B0EF-6C4D5047CCBD}" type="slidenum">
              <a:rPr lang="en-US" altLang="en-US" smtClean="0"/>
              <a:pPr/>
              <a:t>31</a:t>
            </a:fld>
            <a:endParaRPr lang="en-US" altLang="en-US" dirty="0"/>
          </a:p>
        </p:txBody>
      </p:sp>
    </p:spTree>
    <p:extLst>
      <p:ext uri="{BB962C8B-B14F-4D97-AF65-F5344CB8AC3E}">
        <p14:creationId xmlns:p14="http://schemas.microsoft.com/office/powerpoint/2010/main" val="26440435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noChangeArrowheads="1"/>
          </p:cNvSpPr>
          <p:nvPr>
            <p:ph type="title"/>
          </p:nvPr>
        </p:nvSpPr>
        <p:spPr/>
        <p:txBody>
          <a:bodyPr/>
          <a:lstStyle/>
          <a:p>
            <a:pPr eaLnBrk="1" hangingPunct="1"/>
            <a:r>
              <a:rPr lang="en-US" altLang="en-US" dirty="0"/>
              <a:t>The </a:t>
            </a:r>
            <a:r>
              <a:rPr lang="en-US" altLang="en-US" b="1" dirty="0">
                <a:latin typeface="Courier New" panose="02070309020205020404" pitchFamily="49" charset="0"/>
                <a:cs typeface="Courier New" panose="02070309020205020404" pitchFamily="49" charset="0"/>
              </a:rPr>
              <a:t>setw</a:t>
            </a:r>
            <a:r>
              <a:rPr lang="en-US" altLang="en-US" dirty="0"/>
              <a:t> Stream Manipulator </a:t>
            </a:r>
            <a:r>
              <a:rPr lang="en-US" altLang="en-US" sz="1800" dirty="0"/>
              <a:t>(2 of 2)</a:t>
            </a:r>
            <a:endParaRPr lang="en-US" altLang="en-US" sz="1200" dirty="0"/>
          </a:p>
        </p:txBody>
      </p:sp>
      <p:pic>
        <p:nvPicPr>
          <p:cNvPr id="43011" name="Picture 2" descr="The screenshot shows the program source code to display the second and third row of numbers using the setw stream manipulator. It shows the statements to display the second and third row of numbers. The program output shows three ro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122" y="1188720"/>
            <a:ext cx="10491756"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6A90B5B5-DD1A-073C-149C-26D0CC29B67B}"/>
              </a:ext>
            </a:extLst>
          </p:cNvPr>
          <p:cNvSpPr>
            <a:spLocks noGrp="1"/>
          </p:cNvSpPr>
          <p:nvPr>
            <p:ph type="sldNum" sz="quarter" idx="10"/>
          </p:nvPr>
        </p:nvSpPr>
        <p:spPr/>
        <p:txBody>
          <a:bodyPr/>
          <a:lstStyle/>
          <a:p>
            <a:fld id="{18383119-7646-4737-881B-79E641B239D2}" type="slidenum">
              <a:rPr lang="en-US" altLang="en-US" smtClean="0"/>
              <a:pPr/>
              <a:t>32</a:t>
            </a:fld>
            <a:endParaRPr lang="en-US"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noChangeArrowheads="1"/>
          </p:cNvSpPr>
          <p:nvPr>
            <p:ph type="title"/>
          </p:nvPr>
        </p:nvSpPr>
        <p:spPr/>
        <p:txBody>
          <a:bodyPr/>
          <a:lstStyle/>
          <a:p>
            <a:pPr eaLnBrk="1" hangingPunct="1"/>
            <a:r>
              <a:rPr lang="en-US" altLang="en-US" dirty="0"/>
              <a:t>Stream Manipulators</a:t>
            </a:r>
            <a:r>
              <a:rPr lang="en-US" altLang="en-US" sz="1800" dirty="0"/>
              <a:t> (2 of 3)</a:t>
            </a:r>
          </a:p>
        </p:txBody>
      </p:sp>
      <p:sp>
        <p:nvSpPr>
          <p:cNvPr id="44035" name="Content Placeholder 2"/>
          <p:cNvSpPr>
            <a:spLocks noGrp="1" noChangeArrowheads="1"/>
          </p:cNvSpPr>
          <p:nvPr>
            <p:ph idx="1"/>
          </p:nvPr>
        </p:nvSpPr>
        <p:spPr/>
        <p:txBody>
          <a:bodyPr/>
          <a:lstStyle/>
          <a:p>
            <a:pPr eaLnBrk="1" hangingPunct="1">
              <a:lnSpc>
                <a:spcPct val="90000"/>
              </a:lnSpc>
              <a:buFontTx/>
              <a:buChar char="•"/>
            </a:pPr>
            <a:r>
              <a:rPr lang="en-US" altLang="en-US" dirty="0"/>
              <a:t>Some affect values until changed again:</a:t>
            </a:r>
          </a:p>
          <a:p>
            <a:pPr lvl="1" eaLnBrk="1" hangingPunct="1">
              <a:lnSpc>
                <a:spcPct val="90000"/>
              </a:lnSpc>
            </a:pPr>
            <a:r>
              <a:rPr lang="en-US" altLang="en-US" dirty="0">
                <a:latin typeface="Courier New" panose="02070309020205020404" pitchFamily="49" charset="0"/>
              </a:rPr>
              <a:t>fixed</a:t>
            </a:r>
            <a:r>
              <a:rPr lang="en-US" altLang="en-US" dirty="0"/>
              <a:t>: use decimal notation for floating-point values</a:t>
            </a:r>
            <a:endParaRPr lang="en-US" altLang="en-US" dirty="0">
              <a:latin typeface="Courier New" panose="02070309020205020404" pitchFamily="49" charset="0"/>
            </a:endParaRPr>
          </a:p>
          <a:p>
            <a:pPr lvl="1" eaLnBrk="1" hangingPunct="1">
              <a:lnSpc>
                <a:spcPct val="90000"/>
              </a:lnSpc>
            </a:pPr>
            <a:r>
              <a:rPr lang="en-US" altLang="en-US" dirty="0">
                <a:latin typeface="Courier New" panose="02070309020205020404" pitchFamily="49" charset="0"/>
              </a:rPr>
              <a:t>setprecision(x)</a:t>
            </a:r>
            <a:r>
              <a:rPr lang="en-US" altLang="en-US" dirty="0"/>
              <a:t>: when used with </a:t>
            </a:r>
            <a:r>
              <a:rPr lang="en-US" altLang="en-US" dirty="0">
                <a:latin typeface="Courier New" panose="02070309020205020404" pitchFamily="49" charset="0"/>
              </a:rPr>
              <a:t>fixed</a:t>
            </a:r>
            <a:r>
              <a:rPr lang="en-US" altLang="en-US" dirty="0"/>
              <a:t>, print floating-point value using </a:t>
            </a:r>
            <a:r>
              <a:rPr lang="en-US" altLang="en-US" dirty="0">
                <a:latin typeface="Courier New" panose="02070309020205020404" pitchFamily="49" charset="0"/>
              </a:rPr>
              <a:t>x</a:t>
            </a:r>
            <a:r>
              <a:rPr lang="en-US" altLang="en-US" dirty="0"/>
              <a:t> digits after the decimal. Without </a:t>
            </a:r>
            <a:r>
              <a:rPr lang="en-US" altLang="en-US" dirty="0">
                <a:latin typeface="Courier New" panose="02070309020205020404" pitchFamily="49" charset="0"/>
              </a:rPr>
              <a:t>fixed</a:t>
            </a:r>
            <a:r>
              <a:rPr lang="en-US" altLang="en-US" dirty="0"/>
              <a:t>, print floating-point value using x significant digits</a:t>
            </a:r>
          </a:p>
          <a:p>
            <a:pPr lvl="1" eaLnBrk="1" hangingPunct="1">
              <a:lnSpc>
                <a:spcPct val="90000"/>
              </a:lnSpc>
            </a:pPr>
            <a:r>
              <a:rPr lang="en-US" altLang="en-US" dirty="0">
                <a:latin typeface="Courier New" panose="02070309020205020404" pitchFamily="49" charset="0"/>
              </a:rPr>
              <a:t>showpoint</a:t>
            </a:r>
            <a:r>
              <a:rPr lang="en-US" altLang="en-US" dirty="0"/>
              <a:t>: always print decimal for floating-point values</a:t>
            </a:r>
          </a:p>
        </p:txBody>
      </p:sp>
      <p:sp>
        <p:nvSpPr>
          <p:cNvPr id="2" name="Slide Number Placeholder 1">
            <a:extLst>
              <a:ext uri="{FF2B5EF4-FFF2-40B4-BE49-F238E27FC236}">
                <a16:creationId xmlns:a16="http://schemas.microsoft.com/office/drawing/2014/main" id="{64588154-3F85-F298-808F-8985BA9058C7}"/>
              </a:ext>
            </a:extLst>
          </p:cNvPr>
          <p:cNvSpPr>
            <a:spLocks noGrp="1"/>
          </p:cNvSpPr>
          <p:nvPr>
            <p:ph type="sldNum" sz="quarter" idx="10"/>
          </p:nvPr>
        </p:nvSpPr>
        <p:spPr/>
        <p:txBody>
          <a:bodyPr/>
          <a:lstStyle/>
          <a:p>
            <a:fld id="{35A2BBFA-6E76-48AF-B0EF-6C4D5047CCBD}" type="slidenum">
              <a:rPr lang="en-US" altLang="en-US" smtClean="0"/>
              <a:pPr/>
              <a:t>33</a:t>
            </a:fld>
            <a:endParaRPr lang="en-US"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466"/>
            <a:ext cx="12192000" cy="1097280"/>
          </a:xfrm>
        </p:spPr>
        <p:txBody>
          <a:bodyPr/>
          <a:lstStyle/>
          <a:p>
            <a:r>
              <a:rPr lang="en-US" altLang="en-US" dirty="0"/>
              <a:t>More Stream Manipulators</a:t>
            </a:r>
            <a:r>
              <a:rPr lang="en-US" altLang="en-US" sz="1800" dirty="0"/>
              <a:t> (1 of 2)</a:t>
            </a:r>
            <a:endParaRPr lang="en-IN" sz="1800" dirty="0"/>
          </a:p>
        </p:txBody>
      </p:sp>
      <p:pic>
        <p:nvPicPr>
          <p:cNvPr id="4" name="Picture 2" descr="The screenshot shows the program source code to calculate the total sales using the cin stream manipulator. The user enters the sales amount for three days. The source code shows the statements to accept the sales values and the declared variables. The calculation for the total sales reads, total equals day 1 plus day 2 plus day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7691" y="1188720"/>
            <a:ext cx="7716618"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6FC748BB-6CDC-464B-C5ED-383B93FC870E}"/>
              </a:ext>
            </a:extLst>
          </p:cNvPr>
          <p:cNvSpPr>
            <a:spLocks noGrp="1"/>
          </p:cNvSpPr>
          <p:nvPr>
            <p:ph type="sldNum" sz="quarter" idx="10"/>
          </p:nvPr>
        </p:nvSpPr>
        <p:spPr/>
        <p:txBody>
          <a:bodyPr/>
          <a:lstStyle/>
          <a:p>
            <a:fld id="{35A2BBFA-6E76-48AF-B0EF-6C4D5047CCBD}" type="slidenum">
              <a:rPr lang="en-US" altLang="en-US" smtClean="0"/>
              <a:pPr/>
              <a:t>34</a:t>
            </a:fld>
            <a:endParaRPr lang="en-US" altLang="en-US" dirty="0"/>
          </a:p>
        </p:txBody>
      </p:sp>
    </p:spTree>
    <p:extLst>
      <p:ext uri="{BB962C8B-B14F-4D97-AF65-F5344CB8AC3E}">
        <p14:creationId xmlns:p14="http://schemas.microsoft.com/office/powerpoint/2010/main" val="41553109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noChangeArrowheads="1"/>
          </p:cNvSpPr>
          <p:nvPr>
            <p:ph type="title"/>
          </p:nvPr>
        </p:nvSpPr>
        <p:spPr>
          <a:xfrm>
            <a:off x="1524" y="0"/>
            <a:ext cx="12188952" cy="1097280"/>
          </a:xfrm>
        </p:spPr>
        <p:txBody>
          <a:bodyPr/>
          <a:lstStyle/>
          <a:p>
            <a:pPr eaLnBrk="1" hangingPunct="1"/>
            <a:r>
              <a:rPr lang="en-US" altLang="en-US" dirty="0"/>
              <a:t>More Stream Manipulators</a:t>
            </a:r>
            <a:r>
              <a:rPr lang="en-US" altLang="en-US" sz="1800" dirty="0"/>
              <a:t> (2 of 2)</a:t>
            </a:r>
          </a:p>
        </p:txBody>
      </p:sp>
      <p:pic>
        <p:nvPicPr>
          <p:cNvPr id="46083" name="Picture 1" descr="The screenshot shows the program source code to calculate the total sales using the cin stream manipulator. The user enters the sales amount for three days. The first statement reads, &quot;Enter the sales for day 1.&quot; The user input is 1321.87 in bold. The second statement reads, &quot;Enter the sales for day 2.&quot; The user input is 1869.26 in bold. The third statement reads, &quot;Enter the sales for day 3.&quot; The user input is 1403.77 in bold. The button to press enter is next to the input values. The program output displays the sales amounts: Day 1: 1321.87, Day 2: 1869.26, Day 3: 1403.77, and Total: 4594.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093" y="1188720"/>
            <a:ext cx="6827815"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7DF775FF-5FDD-9B19-4E18-447CEF6B3777}"/>
              </a:ext>
            </a:extLst>
          </p:cNvPr>
          <p:cNvSpPr>
            <a:spLocks noGrp="1"/>
          </p:cNvSpPr>
          <p:nvPr>
            <p:ph type="sldNum" sz="quarter" idx="10"/>
          </p:nvPr>
        </p:nvSpPr>
        <p:spPr/>
        <p:txBody>
          <a:bodyPr/>
          <a:lstStyle/>
          <a:p>
            <a:fld id="{18383119-7646-4737-881B-79E641B239D2}" type="slidenum">
              <a:rPr lang="en-US" altLang="en-US" smtClean="0"/>
              <a:pPr/>
              <a:t>35</a:t>
            </a:fld>
            <a:endParaRPr lang="en-US" altLang="en-US" dirty="0"/>
          </a:p>
        </p:txBody>
      </p:sp>
    </p:spTree>
    <p:extLst>
      <p:ext uri="{BB962C8B-B14F-4D97-AF65-F5344CB8AC3E}">
        <p14:creationId xmlns:p14="http://schemas.microsoft.com/office/powerpoint/2010/main" val="6537591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noChangeArrowheads="1"/>
          </p:cNvSpPr>
          <p:nvPr>
            <p:ph type="title"/>
          </p:nvPr>
        </p:nvSpPr>
        <p:spPr>
          <a:xfrm>
            <a:off x="0" y="2"/>
            <a:ext cx="12192000" cy="1097280"/>
          </a:xfrm>
        </p:spPr>
        <p:txBody>
          <a:bodyPr/>
          <a:lstStyle/>
          <a:p>
            <a:pPr eaLnBrk="1" hangingPunct="1"/>
            <a:r>
              <a:rPr lang="en-US" altLang="en-US" dirty="0"/>
              <a:t>Stream Manipulators</a:t>
            </a:r>
            <a:r>
              <a:rPr lang="en-US" altLang="en-US" sz="1800" dirty="0"/>
              <a:t> (3 of 3)</a:t>
            </a:r>
          </a:p>
        </p:txBody>
      </p:sp>
      <p:pic>
        <p:nvPicPr>
          <p:cNvPr id="47107" name="Picture 2" descr="A figure shows six stream manipulators, setw (n), fixed, showpoint, setprecision (n), left, and right, along with their descriptions. Setw (n) establishes a print field of n spaces. Fixed stream manipulator displays floating-point numbers in fixed point notation. showpoint causes a decimal point and trailing zeroes to be displayed, even if there is no fractional point. setprecision (n) sets the precision of floating-point numbers. left causes the subsequent output to be left justified. Right causes the subsequent output to be right justifi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 y="1143000"/>
            <a:ext cx="12188952" cy="4077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7BD57C20-78C6-85E5-8E0F-8DCC534FD16A}"/>
              </a:ext>
            </a:extLst>
          </p:cNvPr>
          <p:cNvSpPr>
            <a:spLocks noGrp="1"/>
          </p:cNvSpPr>
          <p:nvPr>
            <p:ph type="sldNum" sz="quarter" idx="10"/>
          </p:nvPr>
        </p:nvSpPr>
        <p:spPr/>
        <p:txBody>
          <a:bodyPr/>
          <a:lstStyle/>
          <a:p>
            <a:fld id="{18383119-7646-4737-881B-79E641B239D2}" type="slidenum">
              <a:rPr lang="en-US" altLang="en-US" smtClean="0"/>
              <a:pPr/>
              <a:t>36</a:t>
            </a:fld>
            <a:endParaRPr lang="en-US"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 y="0"/>
            <a:ext cx="12188952" cy="1097280"/>
          </a:xfrm>
        </p:spPr>
        <p:txBody>
          <a:bodyPr>
            <a:normAutofit fontScale="90000"/>
          </a:bodyPr>
          <a:lstStyle/>
          <a:p>
            <a:pPr eaLnBrk="1" hangingPunct="1">
              <a:defRPr/>
            </a:pPr>
            <a:r>
              <a:rPr lang="en-US" dirty="0"/>
              <a:t>Working with Characters and </a:t>
            </a:r>
            <a:r>
              <a:rPr lang="en-US" b="1" dirty="0">
                <a:latin typeface="Courier New" pitchFamily="49" charset="0"/>
                <a:cs typeface="Courier New" pitchFamily="49" charset="0"/>
              </a:rPr>
              <a:t>string</a:t>
            </a:r>
            <a:r>
              <a:rPr lang="en-US" dirty="0"/>
              <a:t> Objects </a:t>
            </a:r>
            <a:r>
              <a:rPr lang="en-US" sz="2000" dirty="0"/>
              <a:t>(1 of 3)</a:t>
            </a:r>
            <a:endParaRPr lang="en-US" sz="1300" dirty="0"/>
          </a:p>
        </p:txBody>
      </p:sp>
      <p:sp>
        <p:nvSpPr>
          <p:cNvPr id="49155" name="Content Placeholder 2"/>
          <p:cNvSpPr>
            <a:spLocks noGrp="1" noChangeArrowheads="1"/>
          </p:cNvSpPr>
          <p:nvPr>
            <p:ph idx="1"/>
          </p:nvPr>
        </p:nvSpPr>
        <p:spPr/>
        <p:txBody>
          <a:bodyPr/>
          <a:lstStyle/>
          <a:p>
            <a:pPr eaLnBrk="1" hangingPunct="1"/>
            <a:r>
              <a:rPr lang="en-US" altLang="en-US" dirty="0"/>
              <a:t>Using </a:t>
            </a:r>
            <a:r>
              <a:rPr lang="en-US" altLang="en-US" b="1" dirty="0">
                <a:solidFill>
                  <a:srgbClr val="0070C0"/>
                </a:solidFill>
                <a:latin typeface="Courier New" panose="02070309020205020404" pitchFamily="49" charset="0"/>
                <a:cs typeface="Courier New" panose="02070309020205020404" pitchFamily="49" charset="0"/>
              </a:rPr>
              <a:t>cin</a:t>
            </a:r>
            <a:r>
              <a:rPr lang="en-US" altLang="en-US" dirty="0">
                <a:solidFill>
                  <a:srgbClr val="037797"/>
                </a:solidFill>
              </a:rPr>
              <a:t> </a:t>
            </a:r>
            <a:r>
              <a:rPr lang="en-US" altLang="en-US" dirty="0"/>
              <a:t>with the &gt;&gt; operator to input strings can cause problems:</a:t>
            </a:r>
          </a:p>
          <a:p>
            <a:pPr eaLnBrk="1" hangingPunct="1"/>
            <a:r>
              <a:rPr lang="en-US" altLang="en-US" dirty="0"/>
              <a:t>It passes over and ignores any leading </a:t>
            </a:r>
            <a:r>
              <a:rPr lang="en-US" altLang="en-US" i="1" dirty="0"/>
              <a:t>whitespace characters (spaces, tabs, or line breaks)</a:t>
            </a:r>
          </a:p>
          <a:p>
            <a:pPr eaLnBrk="1" hangingPunct="1"/>
            <a:r>
              <a:rPr lang="en-US" altLang="en-US" dirty="0"/>
              <a:t>To work around this problem, you can use a C++ function named </a:t>
            </a:r>
            <a:r>
              <a:rPr lang="en-US" altLang="en-US" b="1" dirty="0">
                <a:solidFill>
                  <a:srgbClr val="037797"/>
                </a:solidFill>
                <a:latin typeface="Courier New" panose="02070309020205020404" pitchFamily="49" charset="0"/>
                <a:cs typeface="Courier New" panose="02070309020205020404" pitchFamily="49" charset="0"/>
              </a:rPr>
              <a:t>getline</a:t>
            </a:r>
            <a:r>
              <a:rPr lang="en-US" altLang="en-US" dirty="0"/>
              <a:t>.</a:t>
            </a:r>
          </a:p>
        </p:txBody>
      </p:sp>
      <p:sp>
        <p:nvSpPr>
          <p:cNvPr id="3" name="Slide Number Placeholder 2">
            <a:extLst>
              <a:ext uri="{FF2B5EF4-FFF2-40B4-BE49-F238E27FC236}">
                <a16:creationId xmlns:a16="http://schemas.microsoft.com/office/drawing/2014/main" id="{2AE27E70-BEED-7B5C-FB01-3541E872EEC7}"/>
              </a:ext>
            </a:extLst>
          </p:cNvPr>
          <p:cNvSpPr>
            <a:spLocks noGrp="1"/>
          </p:cNvSpPr>
          <p:nvPr>
            <p:ph type="sldNum" sz="quarter" idx="10"/>
          </p:nvPr>
        </p:nvSpPr>
        <p:spPr/>
        <p:txBody>
          <a:bodyPr/>
          <a:lstStyle/>
          <a:p>
            <a:fld id="{35A2BBFA-6E76-48AF-B0EF-6C4D5047CCBD}" type="slidenum">
              <a:rPr lang="en-US" altLang="en-US" smtClean="0"/>
              <a:pPr/>
              <a:t>37</a:t>
            </a:fld>
            <a:endParaRPr lang="en-US"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 y="0"/>
            <a:ext cx="12188952" cy="1097280"/>
          </a:xfrm>
        </p:spPr>
        <p:txBody>
          <a:bodyPr>
            <a:normAutofit/>
          </a:bodyPr>
          <a:lstStyle/>
          <a:p>
            <a:pPr eaLnBrk="1" hangingPunct="1">
              <a:defRPr/>
            </a:pPr>
            <a:r>
              <a:rPr lang="en-US" dirty="0"/>
              <a:t>Using </a:t>
            </a:r>
            <a:r>
              <a:rPr lang="en-US" b="1" dirty="0">
                <a:latin typeface="Courier New" pitchFamily="49" charset="0"/>
                <a:cs typeface="Courier New" pitchFamily="49" charset="0"/>
              </a:rPr>
              <a:t>getline</a:t>
            </a:r>
            <a:r>
              <a:rPr lang="en-US" dirty="0"/>
              <a:t> in Program 3-19</a:t>
            </a:r>
          </a:p>
        </p:txBody>
      </p:sp>
      <p:pic>
        <p:nvPicPr>
          <p:cNvPr id="50179" name="Picture 2" descr="The screenshot shows a program source code to read the character data using the getline function. The function gets the entire unformatted strings from the user and reads the character data into a string ob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4055" y="1188720"/>
            <a:ext cx="7423891"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The screenshot shows the program output with example input in bold. The program asks the user to enter their name and the city. The first statement reads, &quot;Please enter your name.&quot; The user input is Kate Smith in bold. The second statement reads, &quot;Enter the city you live in.&quot; The user input is Raleigh in bold. The program output reads, &quot;Hello, Kate Smith, You live  in Raleigh.&quot;"/>
          <p:cNvPicPr>
            <a:picLocks noChangeAspect="1"/>
          </p:cNvPicPr>
          <p:nvPr/>
        </p:nvPicPr>
        <p:blipFill>
          <a:blip r:embed="rId3"/>
          <a:stretch>
            <a:fillRect/>
          </a:stretch>
        </p:blipFill>
        <p:spPr>
          <a:xfrm>
            <a:off x="5882997" y="2362200"/>
            <a:ext cx="6309003" cy="1554480"/>
          </a:xfrm>
          <a:prstGeom prst="rect">
            <a:avLst/>
          </a:prstGeom>
          <a:ln w="12700">
            <a:solidFill>
              <a:schemeClr val="tx1"/>
            </a:solidFill>
          </a:ln>
          <a:effectLst>
            <a:outerShdw blurRad="50800" dist="38100" dir="2700000" algn="tl" rotWithShape="0">
              <a:prstClr val="black">
                <a:alpha val="40000"/>
              </a:prstClr>
            </a:outerShdw>
          </a:effectLst>
        </p:spPr>
      </p:pic>
      <p:sp>
        <p:nvSpPr>
          <p:cNvPr id="3" name="Slide Number Placeholder 2">
            <a:extLst>
              <a:ext uri="{FF2B5EF4-FFF2-40B4-BE49-F238E27FC236}">
                <a16:creationId xmlns:a16="http://schemas.microsoft.com/office/drawing/2014/main" id="{83EE1FFF-AA1C-19FE-993C-5B29E9EFCAF1}"/>
              </a:ext>
            </a:extLst>
          </p:cNvPr>
          <p:cNvSpPr>
            <a:spLocks noGrp="1"/>
          </p:cNvSpPr>
          <p:nvPr>
            <p:ph type="sldNum" sz="quarter" idx="10"/>
          </p:nvPr>
        </p:nvSpPr>
        <p:spPr/>
        <p:txBody>
          <a:bodyPr/>
          <a:lstStyle/>
          <a:p>
            <a:fld id="{18383119-7646-4737-881B-79E641B239D2}" type="slidenum">
              <a:rPr lang="en-US" altLang="en-US" smtClean="0"/>
              <a:pPr/>
              <a:t>38</a:t>
            </a:fld>
            <a:endParaRPr lang="en-US" altLang="en-US" dirty="0"/>
          </a:p>
        </p:txBody>
      </p:sp>
    </p:spTree>
    <p:extLst>
      <p:ext uri="{BB962C8B-B14F-4D97-AF65-F5344CB8AC3E}">
        <p14:creationId xmlns:p14="http://schemas.microsoft.com/office/powerpoint/2010/main" val="40609455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a:t>Working with Characters and </a:t>
            </a:r>
            <a:r>
              <a:rPr lang="en-US" b="1" dirty="0">
                <a:latin typeface="Courier New" pitchFamily="49" charset="0"/>
                <a:cs typeface="Courier New" pitchFamily="49" charset="0"/>
              </a:rPr>
              <a:t>string</a:t>
            </a:r>
            <a:r>
              <a:rPr lang="en-US" dirty="0"/>
              <a:t> Objects </a:t>
            </a:r>
            <a:r>
              <a:rPr lang="en-US" sz="2000" dirty="0"/>
              <a:t>(2 of 3)</a:t>
            </a:r>
            <a:endParaRPr lang="en-US" dirty="0"/>
          </a:p>
        </p:txBody>
      </p:sp>
      <p:sp>
        <p:nvSpPr>
          <p:cNvPr id="51203" name="Content Placeholder 2"/>
          <p:cNvSpPr>
            <a:spLocks noGrp="1" noChangeArrowheads="1"/>
          </p:cNvSpPr>
          <p:nvPr>
            <p:ph idx="1"/>
          </p:nvPr>
        </p:nvSpPr>
        <p:spPr/>
        <p:txBody>
          <a:bodyPr/>
          <a:lstStyle/>
          <a:p>
            <a:pPr eaLnBrk="1" hangingPunct="1"/>
            <a:r>
              <a:rPr lang="en-US" altLang="en-US" dirty="0"/>
              <a:t>To read a single character:</a:t>
            </a:r>
          </a:p>
          <a:p>
            <a:pPr lvl="1" eaLnBrk="1" hangingPunct="1"/>
            <a:r>
              <a:rPr lang="en-US" altLang="en-US" dirty="0"/>
              <a:t>Use </a:t>
            </a:r>
            <a:r>
              <a:rPr lang="en-US" altLang="en-US" dirty="0">
                <a:latin typeface="Courier New" panose="02070309020205020404" pitchFamily="49" charset="0"/>
              </a:rPr>
              <a:t>cin</a:t>
            </a:r>
            <a:r>
              <a:rPr lang="en-US" altLang="en-US" dirty="0"/>
              <a:t>:</a:t>
            </a:r>
          </a:p>
          <a:p>
            <a:pPr lvl="2" eaLnBrk="1" hangingPunct="1"/>
            <a:r>
              <a:rPr lang="en-US" altLang="en-US" dirty="0">
                <a:latin typeface="Courier New" panose="02070309020205020404" pitchFamily="49" charset="0"/>
              </a:rPr>
              <a:t>char ch;</a:t>
            </a:r>
          </a:p>
          <a:p>
            <a:pPr lvl="2" eaLnBrk="1" hangingPunct="1"/>
            <a:r>
              <a:rPr lang="en-US" altLang="en-US" dirty="0">
                <a:latin typeface="Courier New" panose="02070309020205020404" pitchFamily="49" charset="0"/>
              </a:rPr>
              <a:t>cout &lt;&lt; "Strike any key to continue";</a:t>
            </a:r>
          </a:p>
          <a:p>
            <a:pPr lvl="2" eaLnBrk="1" hangingPunct="1"/>
            <a:r>
              <a:rPr lang="en-US" altLang="en-US" dirty="0">
                <a:latin typeface="Courier New" panose="02070309020205020404" pitchFamily="49" charset="0"/>
              </a:rPr>
              <a:t>cin &gt;&gt; ch;</a:t>
            </a:r>
          </a:p>
          <a:p>
            <a:pPr lvl="2" eaLnBrk="1" hangingPunct="1"/>
            <a:r>
              <a:rPr lang="en-US" altLang="en-US" dirty="0"/>
              <a:t>Problem: will skip over blanks, tabs, </a:t>
            </a:r>
            <a:r>
              <a:rPr lang="en-US" altLang="en-US" dirty="0">
                <a:latin typeface="Courier New" panose="02070309020205020404" pitchFamily="49" charset="0"/>
              </a:rPr>
              <a:t>&lt;CR&gt;</a:t>
            </a:r>
          </a:p>
          <a:p>
            <a:pPr lvl="1" eaLnBrk="1" hangingPunct="1"/>
            <a:r>
              <a:rPr lang="en-US" altLang="en-US" dirty="0"/>
              <a:t>Use </a:t>
            </a:r>
            <a:r>
              <a:rPr lang="en-US" altLang="en-US" dirty="0">
                <a:latin typeface="Courier New" panose="02070309020205020404" pitchFamily="49" charset="0"/>
              </a:rPr>
              <a:t>cin.get()</a:t>
            </a:r>
            <a:r>
              <a:rPr lang="en-US" altLang="en-US" dirty="0"/>
              <a:t>:</a:t>
            </a:r>
          </a:p>
          <a:p>
            <a:pPr lvl="2" eaLnBrk="1" hangingPunct="1"/>
            <a:r>
              <a:rPr lang="en-US" altLang="en-US" dirty="0">
                <a:latin typeface="Courier New" panose="02070309020205020404" pitchFamily="49" charset="0"/>
              </a:rPr>
              <a:t>cin.get(ch);</a:t>
            </a:r>
          </a:p>
          <a:p>
            <a:pPr lvl="2" eaLnBrk="1" hangingPunct="1"/>
            <a:r>
              <a:rPr lang="en-US" altLang="en-US" dirty="0"/>
              <a:t>Will read the next character entered, even whitespace</a:t>
            </a:r>
          </a:p>
        </p:txBody>
      </p:sp>
      <p:sp>
        <p:nvSpPr>
          <p:cNvPr id="3" name="Slide Number Placeholder 2">
            <a:extLst>
              <a:ext uri="{FF2B5EF4-FFF2-40B4-BE49-F238E27FC236}">
                <a16:creationId xmlns:a16="http://schemas.microsoft.com/office/drawing/2014/main" id="{78424A7B-7939-E755-2AFC-F7E38A928A4E}"/>
              </a:ext>
            </a:extLst>
          </p:cNvPr>
          <p:cNvSpPr>
            <a:spLocks noGrp="1"/>
          </p:cNvSpPr>
          <p:nvPr>
            <p:ph type="sldNum" sz="quarter" idx="10"/>
          </p:nvPr>
        </p:nvSpPr>
        <p:spPr/>
        <p:txBody>
          <a:bodyPr/>
          <a:lstStyle/>
          <a:p>
            <a:fld id="{35A2BBFA-6E76-48AF-B0EF-6C4D5047CCBD}" type="slidenum">
              <a:rPr lang="en-US" altLang="en-US" smtClean="0"/>
              <a:pPr/>
              <a:t>39</a:t>
            </a:fld>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noChangeArrowheads="1"/>
          </p:cNvSpPr>
          <p:nvPr>
            <p:ph type="title"/>
          </p:nvPr>
        </p:nvSpPr>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cin</a:t>
            </a:r>
            <a:r>
              <a:rPr lang="en-US" altLang="en-US" dirty="0"/>
              <a:t> Object</a:t>
            </a:r>
            <a:r>
              <a:rPr lang="en-US" altLang="en-US" sz="1800" dirty="0"/>
              <a:t> (3 of 4)</a:t>
            </a:r>
          </a:p>
        </p:txBody>
      </p:sp>
      <p:sp>
        <p:nvSpPr>
          <p:cNvPr id="8195" name="Content Placeholder 2"/>
          <p:cNvSpPr>
            <a:spLocks noGrp="1" noChangeArrowheads="1"/>
          </p:cNvSpPr>
          <p:nvPr>
            <p:ph idx="1"/>
          </p:nvPr>
        </p:nvSpPr>
        <p:spPr/>
        <p:txBody>
          <a:bodyPr/>
          <a:lstStyle/>
          <a:p>
            <a:pPr eaLnBrk="1" hangingPunct="1">
              <a:spcBef>
                <a:spcPts val="768"/>
              </a:spcBef>
            </a:pPr>
            <a:r>
              <a:rPr lang="en-US" altLang="en-US" b="1" dirty="0">
                <a:latin typeface="Courier New" panose="02070309020205020404" pitchFamily="49" charset="0"/>
              </a:rPr>
              <a:t>cin</a:t>
            </a:r>
            <a:r>
              <a:rPr lang="en-US" altLang="en-US" dirty="0"/>
              <a:t> converts data to the type that matches the variable:</a:t>
            </a:r>
          </a:p>
          <a:p>
            <a:pPr marL="723600" indent="0" eaLnBrk="1" hangingPunct="1">
              <a:spcBef>
                <a:spcPts val="1200"/>
              </a:spcBef>
              <a:buNone/>
            </a:pPr>
            <a:r>
              <a:rPr lang="en-US" altLang="en-US" sz="2800" dirty="0">
                <a:latin typeface="Courier New" panose="02070309020205020404" pitchFamily="49" charset="0"/>
              </a:rPr>
              <a:t>int height;</a:t>
            </a:r>
          </a:p>
          <a:p>
            <a:pPr marL="723600" indent="0" eaLnBrk="1" hangingPunct="1">
              <a:spcBef>
                <a:spcPts val="1200"/>
              </a:spcBef>
              <a:buNone/>
            </a:pPr>
            <a:r>
              <a:rPr lang="en-US" altLang="en-US" sz="2800" dirty="0">
                <a:latin typeface="Courier New" panose="02070309020205020404" pitchFamily="49" charset="0"/>
              </a:rPr>
              <a:t>cout &lt;&lt; "How tall is the room? ";</a:t>
            </a:r>
          </a:p>
          <a:p>
            <a:pPr marL="759600" indent="0" eaLnBrk="1" hangingPunct="1">
              <a:spcBef>
                <a:spcPts val="1200"/>
              </a:spcBef>
              <a:buNone/>
            </a:pPr>
            <a:r>
              <a:rPr lang="en-US" altLang="en-US" sz="2800" dirty="0">
                <a:latin typeface="Courier New" panose="02070309020205020404" pitchFamily="49" charset="0"/>
              </a:rPr>
              <a:t>cin &gt;&gt; height;</a:t>
            </a:r>
            <a:endParaRPr lang="en-US" altLang="en-US" sz="2800" dirty="0"/>
          </a:p>
        </p:txBody>
      </p:sp>
      <p:sp>
        <p:nvSpPr>
          <p:cNvPr id="2" name="Slide Number Placeholder 1">
            <a:extLst>
              <a:ext uri="{FF2B5EF4-FFF2-40B4-BE49-F238E27FC236}">
                <a16:creationId xmlns:a16="http://schemas.microsoft.com/office/drawing/2014/main" id="{D71B6B73-689A-EA23-24EF-D4AE5151E0EE}"/>
              </a:ext>
            </a:extLst>
          </p:cNvPr>
          <p:cNvSpPr>
            <a:spLocks noGrp="1"/>
          </p:cNvSpPr>
          <p:nvPr>
            <p:ph type="sldNum" sz="quarter" idx="10"/>
          </p:nvPr>
        </p:nvSpPr>
        <p:spPr/>
        <p:txBody>
          <a:bodyPr/>
          <a:lstStyle/>
          <a:p>
            <a:fld id="{35A2BBFA-6E76-48AF-B0EF-6C4D5047CCBD}" type="slidenum">
              <a:rPr lang="en-US" altLang="en-US" smtClean="0"/>
              <a:pPr/>
              <a:t>4</a:t>
            </a:fld>
            <a:endParaRPr lang="en-US" altLang="en-US" dirty="0"/>
          </a:p>
        </p:txBody>
      </p:sp>
    </p:spTree>
    <p:extLst>
      <p:ext uri="{BB962C8B-B14F-4D97-AF65-F5344CB8AC3E}">
        <p14:creationId xmlns:p14="http://schemas.microsoft.com/office/powerpoint/2010/main" val="34346795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noChangeArrowheads="1"/>
          </p:cNvSpPr>
          <p:nvPr>
            <p:ph type="title"/>
          </p:nvPr>
        </p:nvSpPr>
        <p:spPr>
          <a:xfrm>
            <a:off x="3048" y="0"/>
            <a:ext cx="12188952" cy="1097280"/>
          </a:xfrm>
        </p:spPr>
        <p:txBody>
          <a:bodyPr/>
          <a:lstStyle/>
          <a:p>
            <a:pPr eaLnBrk="1" hangingPunct="1"/>
            <a:r>
              <a:rPr lang="en-US" altLang="en-US" dirty="0"/>
              <a:t>Using </a:t>
            </a:r>
            <a:r>
              <a:rPr lang="en-US" altLang="en-US" b="1" dirty="0">
                <a:latin typeface="Courier New" panose="02070309020205020404" pitchFamily="49" charset="0"/>
                <a:cs typeface="Courier New" panose="02070309020205020404" pitchFamily="49" charset="0"/>
              </a:rPr>
              <a:t>cin.get()</a:t>
            </a:r>
            <a:endParaRPr lang="en-US" altLang="en-US" dirty="0"/>
          </a:p>
        </p:txBody>
      </p:sp>
      <p:pic>
        <p:nvPicPr>
          <p:cNvPr id="52227" name="Picture 2" descr="The screenshot shows the program source code to use cin dot get open parentheses space close parentheses to pause a program. The first method uses cin dot get open parentheses c h close parentheses. The second method uses c h equals cin dot get open parentheses space close parentheses. The third method uses cin dot get open parentheses space close parenthe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896" y="1188720"/>
            <a:ext cx="10032208"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The screenshot shows the program output with example input in bold. The first output  reads, &quot;This program has paused. Press enter to continue.&quot; The second output reads, &quot;It has paused a second time. Please press enter again.&quot; The third output reads, &quot;It has paused a third time. Please press enter again.&quot; The final output reads, &quot;Thank you!&quot;"/>
          <p:cNvPicPr>
            <a:picLocks noChangeAspect="1"/>
          </p:cNvPicPr>
          <p:nvPr/>
        </p:nvPicPr>
        <p:blipFill>
          <a:blip r:embed="rId3"/>
          <a:stretch>
            <a:fillRect/>
          </a:stretch>
        </p:blipFill>
        <p:spPr>
          <a:xfrm>
            <a:off x="4785360" y="2590800"/>
            <a:ext cx="7406640" cy="1475587"/>
          </a:xfrm>
          <a:prstGeom prst="rect">
            <a:avLst/>
          </a:prstGeom>
          <a:ln>
            <a:solidFill>
              <a:schemeClr val="tx1"/>
            </a:solidFill>
          </a:ln>
          <a:effectLst>
            <a:outerShdw blurRad="50800" dist="38100" dir="2700000" algn="tl" rotWithShape="0">
              <a:prstClr val="black">
                <a:alpha val="40000"/>
              </a:prstClr>
            </a:outerShdw>
          </a:effectLst>
        </p:spPr>
      </p:pic>
      <p:sp>
        <p:nvSpPr>
          <p:cNvPr id="2" name="Slide Number Placeholder 1">
            <a:extLst>
              <a:ext uri="{FF2B5EF4-FFF2-40B4-BE49-F238E27FC236}">
                <a16:creationId xmlns:a16="http://schemas.microsoft.com/office/drawing/2014/main" id="{1E1066B2-8351-D8A9-1F08-75E629143518}"/>
              </a:ext>
            </a:extLst>
          </p:cNvPr>
          <p:cNvSpPr>
            <a:spLocks noGrp="1"/>
          </p:cNvSpPr>
          <p:nvPr>
            <p:ph type="sldNum" sz="quarter" idx="10"/>
          </p:nvPr>
        </p:nvSpPr>
        <p:spPr/>
        <p:txBody>
          <a:bodyPr/>
          <a:lstStyle/>
          <a:p>
            <a:fld id="{18383119-7646-4737-881B-79E641B239D2}" type="slidenum">
              <a:rPr lang="en-US" altLang="en-US" smtClean="0"/>
              <a:pPr/>
              <a:t>40</a:t>
            </a:fld>
            <a:endParaRPr lang="en-US"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a:t>Working with Characters and </a:t>
            </a:r>
            <a:r>
              <a:rPr lang="en-US" b="1" dirty="0">
                <a:latin typeface="Courier New" pitchFamily="49" charset="0"/>
                <a:cs typeface="Courier New" pitchFamily="49" charset="0"/>
              </a:rPr>
              <a:t>string</a:t>
            </a:r>
            <a:r>
              <a:rPr lang="en-US" dirty="0"/>
              <a:t> Objects </a:t>
            </a:r>
            <a:r>
              <a:rPr lang="en-US" sz="2000" dirty="0"/>
              <a:t>(3 of 3)</a:t>
            </a:r>
            <a:endParaRPr lang="en-US" dirty="0"/>
          </a:p>
        </p:txBody>
      </p:sp>
      <p:sp>
        <p:nvSpPr>
          <p:cNvPr id="53251" name="Content Placeholder 2"/>
          <p:cNvSpPr>
            <a:spLocks noGrp="1" noChangeArrowheads="1"/>
          </p:cNvSpPr>
          <p:nvPr>
            <p:ph idx="1"/>
          </p:nvPr>
        </p:nvSpPr>
        <p:spPr/>
        <p:txBody>
          <a:bodyPr/>
          <a:lstStyle/>
          <a:p>
            <a:pPr eaLnBrk="1" hangingPunct="1"/>
            <a:r>
              <a:rPr lang="en-US" altLang="en-US" sz="2800" dirty="0"/>
              <a:t>Mixing </a:t>
            </a:r>
            <a:r>
              <a:rPr lang="en-US" altLang="en-US" sz="2800" dirty="0">
                <a:latin typeface="Courier New" panose="02070309020205020404" pitchFamily="49" charset="0"/>
              </a:rPr>
              <a:t>cin &gt;&gt;</a:t>
            </a:r>
            <a:r>
              <a:rPr lang="en-US" altLang="en-US" sz="2800" dirty="0"/>
              <a:t> and </a:t>
            </a:r>
            <a:r>
              <a:rPr lang="en-US" altLang="en-US" sz="2800" dirty="0">
                <a:latin typeface="Courier New" panose="02070309020205020404" pitchFamily="49" charset="0"/>
              </a:rPr>
              <a:t>cin.get()</a:t>
            </a:r>
            <a:r>
              <a:rPr lang="en-US" altLang="en-US" sz="2800" dirty="0"/>
              <a:t> in the same program can cause input errors that are hard to detect</a:t>
            </a:r>
          </a:p>
          <a:p>
            <a:pPr eaLnBrk="1" hangingPunct="1"/>
            <a:r>
              <a:rPr lang="en-US" altLang="en-US" sz="2800" dirty="0"/>
              <a:t>To skip over unneeded characters that are still in the keyboard buffer, use </a:t>
            </a:r>
            <a:r>
              <a:rPr lang="en-US" altLang="en-US" sz="2800" dirty="0">
                <a:latin typeface="Courier New" panose="02070309020205020404" pitchFamily="49" charset="0"/>
              </a:rPr>
              <a:t>cin.ignore()</a:t>
            </a:r>
            <a:r>
              <a:rPr lang="en-US" altLang="en-US" sz="2800" dirty="0"/>
              <a:t>:</a:t>
            </a:r>
          </a:p>
          <a:p>
            <a:pPr marL="687862" lvl="1" indent="0" eaLnBrk="1" hangingPunct="1">
              <a:buNone/>
            </a:pPr>
            <a:r>
              <a:rPr lang="en-US" altLang="en-US" sz="2400" dirty="0">
                <a:latin typeface="Courier New" panose="02070309020205020404" pitchFamily="49" charset="0"/>
              </a:rPr>
              <a:t>// skip next char</a:t>
            </a:r>
          </a:p>
          <a:p>
            <a:pPr marL="687862" lvl="1" indent="0" eaLnBrk="1" hangingPunct="1">
              <a:buNone/>
            </a:pPr>
            <a:r>
              <a:rPr lang="en-US" altLang="en-US" sz="2400" dirty="0">
                <a:latin typeface="Courier New" panose="02070309020205020404" pitchFamily="49" charset="0"/>
              </a:rPr>
              <a:t>cin.ignore();</a:t>
            </a:r>
          </a:p>
          <a:p>
            <a:pPr marL="687862" lvl="1" indent="0" eaLnBrk="1" hangingPunct="1">
              <a:buNone/>
            </a:pPr>
            <a:r>
              <a:rPr lang="en-US" altLang="en-US" sz="2400" dirty="0">
                <a:latin typeface="Courier New" panose="02070309020205020404" pitchFamily="49" charset="0"/>
              </a:rPr>
              <a:t>// skip the next 10 chars or until '\n'</a:t>
            </a:r>
          </a:p>
          <a:p>
            <a:pPr marL="687862" lvl="1" indent="0" eaLnBrk="1" hangingPunct="1">
              <a:buNone/>
            </a:pPr>
            <a:r>
              <a:rPr lang="en-US" altLang="en-US" sz="2400" dirty="0">
                <a:latin typeface="Courier New" panose="02070309020205020404" pitchFamily="49" charset="0"/>
              </a:rPr>
              <a:t>cin.ignore(10, '\n');</a:t>
            </a:r>
            <a:endParaRPr lang="en-US" altLang="en-US" dirty="0"/>
          </a:p>
        </p:txBody>
      </p:sp>
      <p:sp>
        <p:nvSpPr>
          <p:cNvPr id="3" name="Slide Number Placeholder 2">
            <a:extLst>
              <a:ext uri="{FF2B5EF4-FFF2-40B4-BE49-F238E27FC236}">
                <a16:creationId xmlns:a16="http://schemas.microsoft.com/office/drawing/2014/main" id="{988CACE7-22CE-817F-A1ED-18BC673BAF09}"/>
              </a:ext>
            </a:extLst>
          </p:cNvPr>
          <p:cNvSpPr>
            <a:spLocks noGrp="1"/>
          </p:cNvSpPr>
          <p:nvPr>
            <p:ph type="sldNum" sz="quarter" idx="10"/>
          </p:nvPr>
        </p:nvSpPr>
        <p:spPr/>
        <p:txBody>
          <a:bodyPr/>
          <a:lstStyle/>
          <a:p>
            <a:fld id="{35A2BBFA-6E76-48AF-B0EF-6C4D5047CCBD}" type="slidenum">
              <a:rPr lang="en-US" altLang="en-US" smtClean="0"/>
              <a:pPr/>
              <a:t>41</a:t>
            </a:fld>
            <a:endParaRPr lang="en-US" altLang="en-US" dirty="0"/>
          </a:p>
        </p:txBody>
      </p:sp>
    </p:spTree>
    <p:extLst>
      <p:ext uri="{BB962C8B-B14F-4D97-AF65-F5344CB8AC3E}">
        <p14:creationId xmlns:p14="http://schemas.microsoft.com/office/powerpoint/2010/main" val="16232310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latin typeface="Courier New" pitchFamily="49" charset="0"/>
                <a:cs typeface="Courier New" pitchFamily="49" charset="0"/>
              </a:rPr>
              <a:t>string</a:t>
            </a:r>
            <a:r>
              <a:rPr lang="en-US" sz="4400" b="1" dirty="0"/>
              <a:t> </a:t>
            </a:r>
            <a:r>
              <a:rPr lang="en-US" sz="4400" dirty="0"/>
              <a:t>Member Functions and Operators</a:t>
            </a:r>
            <a:endParaRPr lang="en-IN" sz="4400" dirty="0">
              <a:solidFill>
                <a:srgbClr val="037797"/>
              </a:solidFill>
            </a:endParaRPr>
          </a:p>
        </p:txBody>
      </p:sp>
      <p:sp>
        <p:nvSpPr>
          <p:cNvPr id="3" name="Content Placeholder 2"/>
          <p:cNvSpPr>
            <a:spLocks noGrp="1"/>
          </p:cNvSpPr>
          <p:nvPr>
            <p:ph idx="1"/>
          </p:nvPr>
        </p:nvSpPr>
        <p:spPr>
          <a:xfrm>
            <a:off x="533400" y="1143001"/>
            <a:ext cx="11658600" cy="4983164"/>
          </a:xfrm>
        </p:spPr>
        <p:txBody>
          <a:bodyPr/>
          <a:lstStyle/>
          <a:p>
            <a:pPr eaLnBrk="1" hangingPunct="1">
              <a:spcBef>
                <a:spcPts val="1200"/>
              </a:spcBef>
            </a:pPr>
            <a:r>
              <a:rPr lang="en-US" altLang="en-US" sz="2800" dirty="0">
                <a:solidFill>
                  <a:srgbClr val="000000"/>
                </a:solidFill>
              </a:rPr>
              <a:t>To find the length of a string:</a:t>
            </a:r>
          </a:p>
          <a:p>
            <a:pPr marL="914400" indent="0" eaLnBrk="1" hangingPunct="1">
              <a:spcBef>
                <a:spcPts val="1200"/>
              </a:spcBef>
              <a:buNone/>
            </a:pPr>
            <a:r>
              <a:rPr lang="en-US" altLang="en-US" sz="2400" kern="1200" dirty="0">
                <a:solidFill>
                  <a:srgbClr val="000000"/>
                </a:solidFill>
                <a:latin typeface="Courier New" panose="02070309020205020404" pitchFamily="49" charset="0"/>
                <a:cs typeface="Courier New" panose="02070309020205020404" pitchFamily="49" charset="0"/>
              </a:rPr>
              <a:t>string state = "Texas";</a:t>
            </a:r>
          </a:p>
          <a:p>
            <a:pPr marL="914400" indent="0" eaLnBrk="1" hangingPunct="1">
              <a:spcBef>
                <a:spcPts val="1200"/>
              </a:spcBef>
              <a:buNone/>
            </a:pPr>
            <a:r>
              <a:rPr lang="en-US" altLang="en-US" sz="2400" kern="1200" dirty="0">
                <a:solidFill>
                  <a:srgbClr val="000000"/>
                </a:solidFill>
                <a:latin typeface="Courier New" panose="02070309020205020404" pitchFamily="49" charset="0"/>
                <a:cs typeface="Courier New" panose="02070309020205020404" pitchFamily="49" charset="0"/>
              </a:rPr>
              <a:t>int size = state.length();</a:t>
            </a:r>
          </a:p>
          <a:p>
            <a:pPr eaLnBrk="1" hangingPunct="1">
              <a:spcBef>
                <a:spcPts val="1200"/>
              </a:spcBef>
            </a:pPr>
            <a:r>
              <a:rPr lang="en-US" altLang="en-US" sz="2800" dirty="0">
                <a:solidFill>
                  <a:srgbClr val="000000"/>
                </a:solidFill>
              </a:rPr>
              <a:t>To concatenate (join) multiple strings:</a:t>
            </a:r>
          </a:p>
          <a:p>
            <a:pPr marL="914400" indent="0" eaLnBrk="1" hangingPunct="1">
              <a:spcBef>
                <a:spcPts val="1200"/>
              </a:spcBef>
              <a:buNone/>
            </a:pPr>
            <a:r>
              <a:rPr lang="en-US" altLang="en-US" sz="2400" kern="1200" dirty="0">
                <a:solidFill>
                  <a:srgbClr val="000000"/>
                </a:solidFill>
                <a:latin typeface="Courier New" panose="02070309020205020404" pitchFamily="49" charset="0"/>
                <a:cs typeface="Courier New" panose="02070309020205020404" pitchFamily="49" charset="0"/>
              </a:rPr>
              <a:t>greeting2 = greeting1 + name1;</a:t>
            </a:r>
          </a:p>
          <a:p>
            <a:pPr marL="914400" indent="0" eaLnBrk="1" hangingPunct="1">
              <a:spcBef>
                <a:spcPts val="1200"/>
              </a:spcBef>
              <a:buNone/>
            </a:pPr>
            <a:r>
              <a:rPr lang="en-US" altLang="en-US" sz="2400" kern="1200" dirty="0">
                <a:solidFill>
                  <a:srgbClr val="000000"/>
                </a:solidFill>
                <a:latin typeface="Courier New" panose="02070309020205020404" pitchFamily="49" charset="0"/>
                <a:cs typeface="Courier New" panose="02070309020205020404" pitchFamily="49" charset="0"/>
              </a:rPr>
              <a:t>greeting1 = greeting1 + name2;</a:t>
            </a:r>
            <a:endParaRPr lang="en-US" altLang="en-US" sz="2400" kern="1200" dirty="0">
              <a:solidFill>
                <a:srgbClr val="000000"/>
              </a:solidFill>
              <a:latin typeface="Arial" panose="020B0604020202020204" pitchFamily="34" charset="0"/>
              <a:cs typeface="Arial" panose="020B0604020202020204" pitchFamily="34" charset="0"/>
            </a:endParaRPr>
          </a:p>
          <a:p>
            <a:pPr algn="just" eaLnBrk="1" hangingPunct="1">
              <a:spcBef>
                <a:spcPts val="1200"/>
              </a:spcBef>
            </a:pPr>
            <a:r>
              <a:rPr lang="en-US" altLang="en-US" sz="2400" kern="1200" dirty="0">
                <a:solidFill>
                  <a:srgbClr val="000000"/>
                </a:solidFill>
                <a:latin typeface="Arial" panose="020B0604020202020204" pitchFamily="34" charset="0"/>
                <a:cs typeface="Arial" panose="020B0604020202020204" pitchFamily="34" charset="0"/>
              </a:rPr>
              <a:t>Or using the </a:t>
            </a:r>
            <a:r>
              <a:rPr lang="en-US" altLang="en-US" sz="2400" b="1" kern="1200" dirty="0">
                <a:solidFill>
                  <a:srgbClr val="000000"/>
                </a:solidFill>
                <a:latin typeface="Courier New" panose="02070309020205020404" pitchFamily="49" charset="0"/>
                <a:cs typeface="Courier New" panose="02070309020205020404" pitchFamily="49" charset="0"/>
              </a:rPr>
              <a:t>+=</a:t>
            </a:r>
            <a:r>
              <a:rPr lang="en-US" altLang="en-US" sz="2400" kern="1200" dirty="0">
                <a:solidFill>
                  <a:srgbClr val="000000"/>
                </a:solidFill>
                <a:latin typeface="Arial" panose="020B0604020202020204" pitchFamily="34" charset="0"/>
                <a:cs typeface="Arial" panose="020B0604020202020204" pitchFamily="34" charset="0"/>
              </a:rPr>
              <a:t> combined assignment operator:</a:t>
            </a:r>
          </a:p>
          <a:p>
            <a:pPr marL="914400" indent="0" eaLnBrk="1" hangingPunct="1">
              <a:spcBef>
                <a:spcPts val="1200"/>
              </a:spcBef>
              <a:buNone/>
            </a:pPr>
            <a:r>
              <a:rPr lang="en-US" altLang="en-US" sz="2400" kern="1200" dirty="0">
                <a:solidFill>
                  <a:srgbClr val="000000"/>
                </a:solidFill>
                <a:latin typeface="Courier New" panose="02070309020205020404" pitchFamily="49" charset="0"/>
                <a:cs typeface="Courier New" panose="02070309020205020404" pitchFamily="49" charset="0"/>
              </a:rPr>
              <a:t>greeting1 += name2;</a:t>
            </a:r>
          </a:p>
        </p:txBody>
      </p:sp>
      <p:sp>
        <p:nvSpPr>
          <p:cNvPr id="4" name="Slide Number Placeholder 3">
            <a:extLst>
              <a:ext uri="{FF2B5EF4-FFF2-40B4-BE49-F238E27FC236}">
                <a16:creationId xmlns:a16="http://schemas.microsoft.com/office/drawing/2014/main" id="{D3787DAD-F7EB-8B7F-ACED-69D432DA2944}"/>
              </a:ext>
            </a:extLst>
          </p:cNvPr>
          <p:cNvSpPr>
            <a:spLocks noGrp="1"/>
          </p:cNvSpPr>
          <p:nvPr>
            <p:ph type="sldNum" sz="quarter" idx="10"/>
          </p:nvPr>
        </p:nvSpPr>
        <p:spPr/>
        <p:txBody>
          <a:bodyPr/>
          <a:lstStyle/>
          <a:p>
            <a:fld id="{35A2BBFA-6E76-48AF-B0EF-6C4D5047CCBD}" type="slidenum">
              <a:rPr lang="en-US" altLang="en-US" smtClean="0"/>
              <a:pPr/>
              <a:t>42</a:t>
            </a:fld>
            <a:endParaRPr lang="en-US" altLang="en-US" dirty="0"/>
          </a:p>
        </p:txBody>
      </p:sp>
    </p:spTree>
    <p:extLst>
      <p:ext uri="{BB962C8B-B14F-4D97-AF65-F5344CB8AC3E}">
        <p14:creationId xmlns:p14="http://schemas.microsoft.com/office/powerpoint/2010/main" val="13938547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097280"/>
          </a:xfrm>
        </p:spPr>
        <p:txBody>
          <a:bodyPr>
            <a:normAutofit/>
          </a:bodyPr>
          <a:lstStyle/>
          <a:p>
            <a:pPr eaLnBrk="1" hangingPunct="1">
              <a:defRPr/>
            </a:pPr>
            <a:r>
              <a:rPr lang="en-US" dirty="0"/>
              <a:t>More Mathematical Library Functions</a:t>
            </a:r>
            <a:r>
              <a:rPr lang="en-US" sz="1800" dirty="0"/>
              <a:t> (1 of 2)</a:t>
            </a:r>
          </a:p>
        </p:txBody>
      </p:sp>
      <p:sp>
        <p:nvSpPr>
          <p:cNvPr id="56323" name="Content Placeholder 2"/>
          <p:cNvSpPr>
            <a:spLocks noGrp="1" noChangeArrowheads="1"/>
          </p:cNvSpPr>
          <p:nvPr>
            <p:ph idx="1"/>
          </p:nvPr>
        </p:nvSpPr>
        <p:spPr>
          <a:xfrm>
            <a:off x="533400" y="1143001"/>
            <a:ext cx="11658600" cy="1600200"/>
          </a:xfrm>
        </p:spPr>
        <p:txBody>
          <a:bodyPr/>
          <a:lstStyle/>
          <a:p>
            <a:pPr eaLnBrk="1" hangingPunct="1"/>
            <a:r>
              <a:rPr lang="en-US" altLang="en-US" dirty="0"/>
              <a:t>Require </a:t>
            </a:r>
            <a:r>
              <a:rPr lang="en-US" altLang="en-US" dirty="0">
                <a:latin typeface="Courier New" panose="02070309020205020404" pitchFamily="49" charset="0"/>
              </a:rPr>
              <a:t>cmath</a:t>
            </a:r>
            <a:r>
              <a:rPr lang="en-US" altLang="en-US" dirty="0"/>
              <a:t> header file</a:t>
            </a:r>
          </a:p>
          <a:p>
            <a:pPr eaLnBrk="1" hangingPunct="1"/>
            <a:r>
              <a:rPr lang="en-US" altLang="en-US" dirty="0"/>
              <a:t>Take </a:t>
            </a:r>
            <a:r>
              <a:rPr lang="en-US" altLang="en-US" dirty="0">
                <a:latin typeface="Courier New" panose="02070309020205020404" pitchFamily="49" charset="0"/>
              </a:rPr>
              <a:t>double</a:t>
            </a:r>
            <a:r>
              <a:rPr lang="en-US" altLang="en-US" dirty="0"/>
              <a:t> as input, return a </a:t>
            </a:r>
            <a:r>
              <a:rPr lang="en-US" altLang="en-US" dirty="0">
                <a:latin typeface="Courier New" panose="02070309020205020404" pitchFamily="49" charset="0"/>
              </a:rPr>
              <a:t>double</a:t>
            </a:r>
            <a:endParaRPr lang="en-US" altLang="en-US" dirty="0"/>
          </a:p>
          <a:p>
            <a:pPr eaLnBrk="1" hangingPunct="1"/>
            <a:r>
              <a:rPr lang="en-US" altLang="en-US" dirty="0"/>
              <a:t>Commonly used functions:</a:t>
            </a:r>
          </a:p>
        </p:txBody>
      </p:sp>
      <p:graphicFrame>
        <p:nvGraphicFramePr>
          <p:cNvPr id="3" name="Table 2" descr="The table shows the commonly used mathematical library functions as follows: sin - sine, cos - cosine, tan - tangent, sqrt - square root, log - natural open parentheses e close parentheses log, and abs - absolute value (takes and returns an integer)."/>
          <p:cNvGraphicFramePr>
            <a:graphicFrameLocks noGrp="1"/>
          </p:cNvGraphicFramePr>
          <p:nvPr>
            <p:extLst>
              <p:ext uri="{D42A27DB-BD31-4B8C-83A1-F6EECF244321}">
                <p14:modId xmlns:p14="http://schemas.microsoft.com/office/powerpoint/2010/main" val="1391541114"/>
              </p:ext>
            </p:extLst>
          </p:nvPr>
        </p:nvGraphicFramePr>
        <p:xfrm>
          <a:off x="1524000" y="2921000"/>
          <a:ext cx="8686800" cy="2413000"/>
        </p:xfrm>
        <a:graphic>
          <a:graphicData uri="http://schemas.openxmlformats.org/drawingml/2006/table">
            <a:tbl>
              <a:tblPr firstRow="1" firstCol="1">
                <a:tableStyleId>{69012ECD-51FC-41F1-AA8D-1B2483CD663E}</a:tableStyleId>
              </a:tblPr>
              <a:tblGrid>
                <a:gridCol w="2063929">
                  <a:extLst>
                    <a:ext uri="{9D8B030D-6E8A-4147-A177-3AD203B41FA5}">
                      <a16:colId xmlns:a16="http://schemas.microsoft.com/office/drawing/2014/main" val="20000"/>
                    </a:ext>
                  </a:extLst>
                </a:gridCol>
                <a:gridCol w="6622871">
                  <a:extLst>
                    <a:ext uri="{9D8B030D-6E8A-4147-A177-3AD203B41FA5}">
                      <a16:colId xmlns:a16="http://schemas.microsoft.com/office/drawing/2014/main" val="20001"/>
                    </a:ext>
                  </a:extLst>
                </a:gridCol>
              </a:tblGrid>
              <a:tr h="400050">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sin</a:t>
                      </a:r>
                      <a:endParaRPr kumimoji="0" lang="en-US" sz="2400" b="0" i="0" u="none" strike="noStrike" cap="none" normalizeH="0" baseline="0" dirty="0">
                        <a:ln>
                          <a:noFill/>
                        </a:ln>
                        <a:solidFill>
                          <a:schemeClr val="tx1"/>
                        </a:solidFill>
                        <a:effectLst/>
                        <a:latin typeface="Courier New" pitchFamily="-16"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Sine </a:t>
                      </a:r>
                      <a:endParaRPr kumimoji="0" lang="en-US" sz="2400" b="0" i="0" u="none" strike="noStrike" cap="none" normalizeH="0" baseline="0" dirty="0">
                        <a:ln>
                          <a:noFill/>
                        </a:ln>
                        <a:solidFill>
                          <a:schemeClr val="tx1"/>
                        </a:solidFill>
                        <a:effectLst/>
                        <a:latin typeface="Arial" charset="0"/>
                        <a:ea typeface="ヒラギノ角ゴ Pro W3" pitchFamily="-16" charset="-128"/>
                      </a:endParaRPr>
                    </a:p>
                  </a:txBody>
                  <a:tcPr horzOverflow="overflow"/>
                </a:tc>
                <a:extLst>
                  <a:ext uri="{0D108BD9-81ED-4DB2-BD59-A6C34878D82A}">
                    <a16:rowId xmlns:a16="http://schemas.microsoft.com/office/drawing/2014/main" val="10000"/>
                  </a:ext>
                </a:extLst>
              </a:tr>
              <a:tr h="403225">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cos</a:t>
                      </a:r>
                      <a:endParaRPr kumimoji="0" lang="en-US" sz="2400" b="0" i="0" u="none" strike="noStrike" cap="none" normalizeH="0" baseline="0" dirty="0">
                        <a:ln>
                          <a:noFill/>
                        </a:ln>
                        <a:solidFill>
                          <a:schemeClr val="tx1"/>
                        </a:solidFill>
                        <a:effectLst/>
                        <a:latin typeface="Courier New" pitchFamily="-16"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Cosine</a:t>
                      </a:r>
                      <a:endParaRPr kumimoji="0" lang="en-US" sz="2400" b="0" i="0" u="none" strike="noStrike" cap="none" normalizeH="0" baseline="0" dirty="0">
                        <a:ln>
                          <a:noFill/>
                        </a:ln>
                        <a:solidFill>
                          <a:schemeClr val="tx1"/>
                        </a:solidFill>
                        <a:effectLst/>
                        <a:latin typeface="Arial" charset="0"/>
                        <a:ea typeface="ヒラギノ角ゴ Pro W3" pitchFamily="-16" charset="-128"/>
                      </a:endParaRPr>
                    </a:p>
                  </a:txBody>
                  <a:tcPr horzOverflow="overflow"/>
                </a:tc>
                <a:extLst>
                  <a:ext uri="{0D108BD9-81ED-4DB2-BD59-A6C34878D82A}">
                    <a16:rowId xmlns:a16="http://schemas.microsoft.com/office/drawing/2014/main" val="10001"/>
                  </a:ext>
                </a:extLst>
              </a:tr>
              <a:tr h="403225">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tan</a:t>
                      </a:r>
                      <a:endParaRPr kumimoji="0" lang="en-US" sz="2400" b="0" i="0" u="none" strike="noStrike" cap="none" normalizeH="0" baseline="0" dirty="0">
                        <a:ln>
                          <a:noFill/>
                        </a:ln>
                        <a:solidFill>
                          <a:schemeClr val="tx1"/>
                        </a:solidFill>
                        <a:effectLst/>
                        <a:latin typeface="Courier New" pitchFamily="-16"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Tangent</a:t>
                      </a:r>
                      <a:endParaRPr kumimoji="0" lang="en-US" sz="2400" b="0" i="0" u="none" strike="noStrike" cap="none" normalizeH="0" baseline="0" dirty="0">
                        <a:ln>
                          <a:noFill/>
                        </a:ln>
                        <a:solidFill>
                          <a:schemeClr val="tx1"/>
                        </a:solidFill>
                        <a:effectLst/>
                        <a:latin typeface="Arial" charset="0"/>
                        <a:ea typeface="ヒラギノ角ゴ Pro W3" pitchFamily="-16" charset="-128"/>
                      </a:endParaRPr>
                    </a:p>
                  </a:txBody>
                  <a:tcPr horzOverflow="overflow"/>
                </a:tc>
                <a:extLst>
                  <a:ext uri="{0D108BD9-81ED-4DB2-BD59-A6C34878D82A}">
                    <a16:rowId xmlns:a16="http://schemas.microsoft.com/office/drawing/2014/main" val="10002"/>
                  </a:ext>
                </a:extLst>
              </a:tr>
              <a:tr h="400050">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sqrt</a:t>
                      </a:r>
                      <a:endParaRPr kumimoji="0" lang="en-US" sz="2400" b="0" i="0" u="none" strike="noStrike" cap="none" normalizeH="0" baseline="0" dirty="0">
                        <a:ln>
                          <a:noFill/>
                        </a:ln>
                        <a:solidFill>
                          <a:schemeClr val="tx1"/>
                        </a:solidFill>
                        <a:effectLst/>
                        <a:latin typeface="Courier New" pitchFamily="-16"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Square root</a:t>
                      </a:r>
                      <a:endParaRPr kumimoji="0" lang="en-US" sz="2400" b="0" i="0" u="none" strike="noStrike" cap="none" normalizeH="0" baseline="0" dirty="0">
                        <a:ln>
                          <a:noFill/>
                        </a:ln>
                        <a:solidFill>
                          <a:schemeClr val="tx1"/>
                        </a:solidFill>
                        <a:effectLst/>
                        <a:latin typeface="Arial" charset="0"/>
                        <a:ea typeface="ヒラギノ角ゴ Pro W3" pitchFamily="-16" charset="-128"/>
                      </a:endParaRPr>
                    </a:p>
                  </a:txBody>
                  <a:tcPr horzOverflow="overflow"/>
                </a:tc>
                <a:extLst>
                  <a:ext uri="{0D108BD9-81ED-4DB2-BD59-A6C34878D82A}">
                    <a16:rowId xmlns:a16="http://schemas.microsoft.com/office/drawing/2014/main" val="10003"/>
                  </a:ext>
                </a:extLst>
              </a:tr>
              <a:tr h="403225">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log</a:t>
                      </a:r>
                      <a:endParaRPr kumimoji="0" lang="en-US" sz="2400" b="0" i="0" u="none" strike="noStrike" cap="none" normalizeH="0" baseline="0" dirty="0">
                        <a:ln>
                          <a:noFill/>
                        </a:ln>
                        <a:solidFill>
                          <a:schemeClr val="tx1"/>
                        </a:solidFill>
                        <a:effectLst/>
                        <a:latin typeface="Courier New" pitchFamily="-16"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Natural (e) log</a:t>
                      </a:r>
                      <a:endParaRPr kumimoji="0" lang="en-US" sz="2400" b="0" i="0" u="none" strike="noStrike" cap="none" normalizeH="0" baseline="0" dirty="0">
                        <a:ln>
                          <a:noFill/>
                        </a:ln>
                        <a:solidFill>
                          <a:schemeClr val="tx1"/>
                        </a:solidFill>
                        <a:effectLst/>
                        <a:latin typeface="Arial" charset="0"/>
                        <a:ea typeface="ヒラギノ角ゴ Pro W3" pitchFamily="-16" charset="-128"/>
                      </a:endParaRPr>
                    </a:p>
                  </a:txBody>
                  <a:tcPr horzOverflow="overflow"/>
                </a:tc>
                <a:extLst>
                  <a:ext uri="{0D108BD9-81ED-4DB2-BD59-A6C34878D82A}">
                    <a16:rowId xmlns:a16="http://schemas.microsoft.com/office/drawing/2014/main" val="10004"/>
                  </a:ext>
                </a:extLst>
              </a:tr>
              <a:tr h="403225">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abs</a:t>
                      </a:r>
                      <a:endParaRPr kumimoji="0" lang="en-US" sz="2400" b="0" i="0" u="none" strike="noStrike" cap="none" normalizeH="0" baseline="0" dirty="0">
                        <a:ln>
                          <a:noFill/>
                        </a:ln>
                        <a:solidFill>
                          <a:schemeClr val="tx1"/>
                        </a:solidFill>
                        <a:effectLst/>
                        <a:latin typeface="Courier New" pitchFamily="-16"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Absolute value </a:t>
                      </a:r>
                      <a:r>
                        <a:rPr kumimoji="0" lang="en-US" sz="1800" b="0" u="none" strike="noStrike" cap="none" normalizeH="0" baseline="0" dirty="0">
                          <a:ln>
                            <a:noFill/>
                          </a:ln>
                          <a:solidFill>
                            <a:schemeClr val="tx1"/>
                          </a:solidFill>
                          <a:effectLst/>
                        </a:rPr>
                        <a:t>(takes and returns an int)</a:t>
                      </a:r>
                      <a:endParaRPr kumimoji="0" lang="en-US" sz="2400" b="0" i="0" u="none" strike="noStrike" cap="none" normalizeH="0" baseline="0" dirty="0">
                        <a:ln>
                          <a:noFill/>
                        </a:ln>
                        <a:solidFill>
                          <a:schemeClr val="tx1"/>
                        </a:solidFill>
                        <a:effectLst/>
                        <a:latin typeface="Arial" charset="0"/>
                        <a:ea typeface="ヒラギノ角ゴ Pro W3" pitchFamily="-16" charset="-128"/>
                      </a:endParaRPr>
                    </a:p>
                  </a:txBody>
                  <a:tcPr horzOverflow="overflow"/>
                </a:tc>
                <a:extLst>
                  <a:ext uri="{0D108BD9-81ED-4DB2-BD59-A6C34878D82A}">
                    <a16:rowId xmlns:a16="http://schemas.microsoft.com/office/drawing/2014/main" val="10005"/>
                  </a:ext>
                </a:extLst>
              </a:tr>
            </a:tbl>
          </a:graphicData>
        </a:graphic>
      </p:graphicFrame>
      <p:sp>
        <p:nvSpPr>
          <p:cNvPr id="4" name="Slide Number Placeholder 3">
            <a:extLst>
              <a:ext uri="{FF2B5EF4-FFF2-40B4-BE49-F238E27FC236}">
                <a16:creationId xmlns:a16="http://schemas.microsoft.com/office/drawing/2014/main" id="{D72A7AFC-F95D-7FE9-6F38-DB00EDFD6253}"/>
              </a:ext>
            </a:extLst>
          </p:cNvPr>
          <p:cNvSpPr>
            <a:spLocks noGrp="1"/>
          </p:cNvSpPr>
          <p:nvPr>
            <p:ph type="sldNum" sz="quarter" idx="10"/>
          </p:nvPr>
        </p:nvSpPr>
        <p:spPr/>
        <p:txBody>
          <a:bodyPr/>
          <a:lstStyle/>
          <a:p>
            <a:fld id="{35A2BBFA-6E76-48AF-B0EF-6C4D5047CCBD}" type="slidenum">
              <a:rPr lang="en-US" altLang="en-US" smtClean="0"/>
              <a:pPr/>
              <a:t>43</a:t>
            </a:fld>
            <a:endParaRPr lang="en-US" altLang="en-US" dirty="0"/>
          </a:p>
        </p:txBody>
      </p:sp>
    </p:spTree>
    <p:extLst>
      <p:ext uri="{BB962C8B-B14F-4D97-AF65-F5344CB8AC3E}">
        <p14:creationId xmlns:p14="http://schemas.microsoft.com/office/powerpoint/2010/main" val="36529958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1097280"/>
          </a:xfrm>
        </p:spPr>
        <p:txBody>
          <a:bodyPr>
            <a:normAutofit/>
          </a:bodyPr>
          <a:lstStyle/>
          <a:p>
            <a:pPr eaLnBrk="1" hangingPunct="1">
              <a:defRPr/>
            </a:pPr>
            <a:r>
              <a:rPr lang="en-US" dirty="0"/>
              <a:t>More Mathematical Library Functions</a:t>
            </a:r>
            <a:r>
              <a:rPr lang="en-US" sz="1800" dirty="0"/>
              <a:t> (2 of 2)</a:t>
            </a:r>
          </a:p>
        </p:txBody>
      </p:sp>
      <p:sp>
        <p:nvSpPr>
          <p:cNvPr id="57347" name="Content Placeholder 2"/>
          <p:cNvSpPr>
            <a:spLocks noGrp="1" noChangeArrowheads="1"/>
          </p:cNvSpPr>
          <p:nvPr>
            <p:ph idx="1"/>
          </p:nvPr>
        </p:nvSpPr>
        <p:spPr/>
        <p:txBody>
          <a:bodyPr/>
          <a:lstStyle/>
          <a:p>
            <a:pPr eaLnBrk="1" hangingPunct="1">
              <a:lnSpc>
                <a:spcPct val="90000"/>
              </a:lnSpc>
              <a:buFontTx/>
              <a:buChar char="•"/>
            </a:pPr>
            <a:r>
              <a:rPr lang="en-US" altLang="en-US" dirty="0"/>
              <a:t>These require </a:t>
            </a:r>
            <a:r>
              <a:rPr lang="en-US" altLang="en-US" dirty="0">
                <a:latin typeface="Courier New" panose="02070309020205020404" pitchFamily="49" charset="0"/>
              </a:rPr>
              <a:t>cstdlib</a:t>
            </a:r>
            <a:r>
              <a:rPr lang="en-US" altLang="en-US" dirty="0"/>
              <a:t> header file</a:t>
            </a:r>
          </a:p>
          <a:p>
            <a:pPr eaLnBrk="1" hangingPunct="1">
              <a:lnSpc>
                <a:spcPct val="90000"/>
              </a:lnSpc>
              <a:buFontTx/>
              <a:buChar char="•"/>
            </a:pPr>
            <a:r>
              <a:rPr lang="en-US" altLang="en-US" dirty="0">
                <a:latin typeface="Courier New" panose="02070309020205020404" pitchFamily="49" charset="0"/>
              </a:rPr>
              <a:t>rand()</a:t>
            </a:r>
            <a:r>
              <a:rPr lang="en-US" altLang="en-US" dirty="0"/>
              <a:t>: returns a random number (</a:t>
            </a:r>
            <a:r>
              <a:rPr lang="en-US" altLang="en-US" dirty="0">
                <a:latin typeface="Courier New" panose="02070309020205020404" pitchFamily="49" charset="0"/>
              </a:rPr>
              <a:t>int</a:t>
            </a:r>
            <a:r>
              <a:rPr lang="en-US" altLang="en-US" dirty="0"/>
              <a:t>) between </a:t>
            </a:r>
            <a:r>
              <a:rPr lang="en-US" altLang="en-US" dirty="0">
                <a:latin typeface="Courier New" panose="02070309020205020404" pitchFamily="49" charset="0"/>
              </a:rPr>
              <a:t>0</a:t>
            </a:r>
            <a:r>
              <a:rPr lang="en-US" altLang="en-US" dirty="0"/>
              <a:t> and the largest int the compute holds. Yields same sequence of numbers each time program is run.</a:t>
            </a:r>
          </a:p>
          <a:p>
            <a:pPr eaLnBrk="1" hangingPunct="1">
              <a:lnSpc>
                <a:spcPct val="90000"/>
              </a:lnSpc>
              <a:buFontTx/>
              <a:buChar char="•"/>
            </a:pPr>
            <a:r>
              <a:rPr lang="en-US" altLang="en-US" dirty="0">
                <a:latin typeface="Courier New" panose="02070309020205020404" pitchFamily="49" charset="0"/>
              </a:rPr>
              <a:t>srand(x)</a:t>
            </a:r>
            <a:r>
              <a:rPr lang="en-US" altLang="en-US" dirty="0"/>
              <a:t>: initializes random number generator with </a:t>
            </a:r>
            <a:r>
              <a:rPr lang="en-US" altLang="en-US" dirty="0">
                <a:latin typeface="Courier New" panose="02070309020205020404" pitchFamily="49" charset="0"/>
              </a:rPr>
              <a:t>unsigned int x</a:t>
            </a:r>
          </a:p>
        </p:txBody>
      </p:sp>
      <p:sp>
        <p:nvSpPr>
          <p:cNvPr id="3" name="Slide Number Placeholder 2">
            <a:extLst>
              <a:ext uri="{FF2B5EF4-FFF2-40B4-BE49-F238E27FC236}">
                <a16:creationId xmlns:a16="http://schemas.microsoft.com/office/drawing/2014/main" id="{7B16034E-8090-AE25-6B87-7F491FD0E650}"/>
              </a:ext>
            </a:extLst>
          </p:cNvPr>
          <p:cNvSpPr>
            <a:spLocks noGrp="1"/>
          </p:cNvSpPr>
          <p:nvPr>
            <p:ph type="sldNum" sz="quarter" idx="10"/>
          </p:nvPr>
        </p:nvSpPr>
        <p:spPr/>
        <p:txBody>
          <a:bodyPr/>
          <a:lstStyle/>
          <a:p>
            <a:fld id="{35A2BBFA-6E76-48AF-B0EF-6C4D5047CCBD}" type="slidenum">
              <a:rPr lang="en-US" altLang="en-US" smtClean="0"/>
              <a:pPr/>
              <a:t>44</a:t>
            </a:fld>
            <a:endParaRPr lang="en-US"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noChangeArrowheads="1"/>
          </p:cNvSpPr>
          <p:nvPr>
            <p:ph type="title"/>
          </p:nvPr>
        </p:nvSpPr>
        <p:spPr/>
        <p:txBody>
          <a:bodyPr/>
          <a:lstStyle/>
          <a:p>
            <a:r>
              <a:rPr lang="en-US" altLang="en-US" dirty="0"/>
              <a:t>Random Numbers</a:t>
            </a:r>
          </a:p>
        </p:txBody>
      </p:sp>
      <p:sp>
        <p:nvSpPr>
          <p:cNvPr id="58371" name="Content Placeholder 2"/>
          <p:cNvSpPr>
            <a:spLocks noGrp="1" noChangeArrowheads="1"/>
          </p:cNvSpPr>
          <p:nvPr>
            <p:ph idx="1"/>
          </p:nvPr>
        </p:nvSpPr>
        <p:spPr/>
        <p:txBody>
          <a:bodyPr/>
          <a:lstStyle/>
          <a:p>
            <a:pPr>
              <a:spcBef>
                <a:spcPts val="1200"/>
              </a:spcBef>
            </a:pPr>
            <a:r>
              <a:rPr lang="en-US" altLang="en-US" dirty="0"/>
              <a:t>Random numbers are useful in many applications, such as</a:t>
            </a:r>
          </a:p>
          <a:p>
            <a:pPr marL="914400" lvl="1" indent="0">
              <a:spcBef>
                <a:spcPts val="1200"/>
              </a:spcBef>
              <a:buNone/>
            </a:pPr>
            <a:r>
              <a:rPr lang="en-US" altLang="en-US" dirty="0"/>
              <a:t>Games and simulations</a:t>
            </a:r>
          </a:p>
          <a:p>
            <a:pPr marL="914400" lvl="1" indent="0">
              <a:spcBef>
                <a:spcPts val="1200"/>
              </a:spcBef>
              <a:buNone/>
            </a:pPr>
            <a:r>
              <a:rPr lang="en-US" altLang="en-US" dirty="0"/>
              <a:t>Statistical analysis</a:t>
            </a:r>
          </a:p>
          <a:p>
            <a:pPr marL="914400" lvl="1" indent="0">
              <a:spcBef>
                <a:spcPts val="1200"/>
              </a:spcBef>
              <a:buNone/>
            </a:pPr>
            <a:r>
              <a:rPr lang="en-US" altLang="en-US" dirty="0"/>
              <a:t>Data encryption</a:t>
            </a:r>
          </a:p>
        </p:txBody>
      </p:sp>
      <p:sp>
        <p:nvSpPr>
          <p:cNvPr id="2" name="Slide Number Placeholder 1">
            <a:extLst>
              <a:ext uri="{FF2B5EF4-FFF2-40B4-BE49-F238E27FC236}">
                <a16:creationId xmlns:a16="http://schemas.microsoft.com/office/drawing/2014/main" id="{D958E924-615C-3834-F16C-124A11BBC849}"/>
              </a:ext>
            </a:extLst>
          </p:cNvPr>
          <p:cNvSpPr>
            <a:spLocks noGrp="1"/>
          </p:cNvSpPr>
          <p:nvPr>
            <p:ph type="sldNum" sz="quarter" idx="10"/>
          </p:nvPr>
        </p:nvSpPr>
        <p:spPr/>
        <p:txBody>
          <a:bodyPr/>
          <a:lstStyle/>
          <a:p>
            <a:fld id="{35A2BBFA-6E76-48AF-B0EF-6C4D5047CCBD}" type="slidenum">
              <a:rPr lang="en-US" altLang="en-US" smtClean="0"/>
              <a:pPr/>
              <a:t>45</a:t>
            </a:fld>
            <a:endParaRPr lang="en-US" altLang="en-US" dirty="0"/>
          </a:p>
        </p:txBody>
      </p:sp>
    </p:spTree>
    <p:extLst>
      <p:ext uri="{BB962C8B-B14F-4D97-AF65-F5344CB8AC3E}">
        <p14:creationId xmlns:p14="http://schemas.microsoft.com/office/powerpoint/2010/main" val="42660743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noChangeArrowheads="1"/>
          </p:cNvSpPr>
          <p:nvPr>
            <p:ph type="title"/>
          </p:nvPr>
        </p:nvSpPr>
        <p:spPr/>
        <p:txBody>
          <a:bodyPr/>
          <a:lstStyle/>
          <a:p>
            <a:r>
              <a:rPr lang="en-US" altLang="en-US" dirty="0"/>
              <a:t>Generating Random Numbers</a:t>
            </a:r>
            <a:br>
              <a:rPr lang="en-US" altLang="en-US" dirty="0"/>
            </a:br>
            <a:r>
              <a:rPr lang="en-US" altLang="en-US" sz="1800" dirty="0"/>
              <a:t>(1 of 5)</a:t>
            </a:r>
          </a:p>
        </p:txBody>
      </p:sp>
      <p:sp>
        <p:nvSpPr>
          <p:cNvPr id="59395" name="Content Placeholder 2"/>
          <p:cNvSpPr>
            <a:spLocks noGrp="1" noChangeArrowheads="1"/>
          </p:cNvSpPr>
          <p:nvPr>
            <p:ph idx="1"/>
          </p:nvPr>
        </p:nvSpPr>
        <p:spPr/>
        <p:txBody>
          <a:bodyPr/>
          <a:lstStyle/>
          <a:p>
            <a:pPr>
              <a:spcBef>
                <a:spcPts val="1200"/>
              </a:spcBef>
            </a:pPr>
            <a:r>
              <a:rPr lang="en-US" altLang="en-US" sz="2800" dirty="0"/>
              <a:t>Use this </a:t>
            </a:r>
            <a:r>
              <a:rPr lang="en-US" altLang="en-US" sz="2800" dirty="0">
                <a:latin typeface="Courier New" panose="02070309020205020404" pitchFamily="49" charset="0"/>
                <a:cs typeface="Courier New" panose="02070309020205020404" pitchFamily="49" charset="0"/>
              </a:rPr>
              <a:t>#include </a:t>
            </a:r>
            <a:r>
              <a:rPr lang="en-US" altLang="en-US" sz="2800" dirty="0"/>
              <a:t>statement:</a:t>
            </a:r>
          </a:p>
          <a:p>
            <a:pPr marL="914400" indent="0">
              <a:spcBef>
                <a:spcPts val="1200"/>
              </a:spcBef>
              <a:buNone/>
            </a:pPr>
            <a:r>
              <a:rPr lang="en-US" altLang="en-US" sz="2800" dirty="0">
                <a:latin typeface="Courier New" panose="02070309020205020404" pitchFamily="49" charset="0"/>
                <a:cs typeface="Courier New" panose="02070309020205020404" pitchFamily="49" charset="0"/>
              </a:rPr>
              <a:t>#include &lt;random&gt;</a:t>
            </a:r>
            <a:endParaRPr lang="en-US" altLang="en-US" sz="2800" dirty="0"/>
          </a:p>
          <a:p>
            <a:pPr>
              <a:spcBef>
                <a:spcPts val="2400"/>
              </a:spcBef>
            </a:pPr>
            <a:r>
              <a:rPr lang="en-US" altLang="en-US" sz="2800" dirty="0"/>
              <a:t>Create the following objects:</a:t>
            </a:r>
          </a:p>
          <a:p>
            <a:pPr lvl="1"/>
            <a:r>
              <a:rPr lang="en-US" altLang="en-US" sz="2400" dirty="0"/>
              <a:t>A random number engine to generate a random sequence of bits</a:t>
            </a:r>
          </a:p>
          <a:p>
            <a:pPr lvl="1"/>
            <a:r>
              <a:rPr lang="en-US" altLang="en-US" sz="2400" dirty="0"/>
              <a:t>A distribution object to format the bits into numbers of a specific data type, within a specified range</a:t>
            </a:r>
          </a:p>
        </p:txBody>
      </p:sp>
      <p:sp>
        <p:nvSpPr>
          <p:cNvPr id="2" name="Slide Number Placeholder 1">
            <a:extLst>
              <a:ext uri="{FF2B5EF4-FFF2-40B4-BE49-F238E27FC236}">
                <a16:creationId xmlns:a16="http://schemas.microsoft.com/office/drawing/2014/main" id="{06554DA8-60E5-F348-3A61-66F24BAE0F1C}"/>
              </a:ext>
            </a:extLst>
          </p:cNvPr>
          <p:cNvSpPr>
            <a:spLocks noGrp="1"/>
          </p:cNvSpPr>
          <p:nvPr>
            <p:ph type="sldNum" sz="quarter" idx="10"/>
          </p:nvPr>
        </p:nvSpPr>
        <p:spPr/>
        <p:txBody>
          <a:bodyPr/>
          <a:lstStyle/>
          <a:p>
            <a:fld id="{35A2BBFA-6E76-48AF-B0EF-6C4D5047CCBD}" type="slidenum">
              <a:rPr lang="en-US" altLang="en-US" smtClean="0"/>
              <a:pPr/>
              <a:t>46</a:t>
            </a:fld>
            <a:endParaRPr lang="en-US" altLang="en-US" dirty="0"/>
          </a:p>
        </p:txBody>
      </p:sp>
    </p:spTree>
    <p:extLst>
      <p:ext uri="{BB962C8B-B14F-4D97-AF65-F5344CB8AC3E}">
        <p14:creationId xmlns:p14="http://schemas.microsoft.com/office/powerpoint/2010/main" val="20596291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noChangeArrowheads="1"/>
          </p:cNvSpPr>
          <p:nvPr>
            <p:ph type="title"/>
          </p:nvPr>
        </p:nvSpPr>
        <p:spPr/>
        <p:txBody>
          <a:bodyPr/>
          <a:lstStyle/>
          <a:p>
            <a:r>
              <a:rPr lang="en-US" altLang="en-US" dirty="0"/>
              <a:t>Generating Random Numbers</a:t>
            </a:r>
            <a:br>
              <a:rPr lang="en-US" altLang="en-US" dirty="0"/>
            </a:br>
            <a:r>
              <a:rPr lang="en-US" altLang="en-US" sz="1800" dirty="0"/>
              <a:t>(2 of 5)</a:t>
            </a:r>
            <a:endParaRPr lang="en-US" altLang="en-US" sz="1200" dirty="0"/>
          </a:p>
        </p:txBody>
      </p:sp>
      <p:sp>
        <p:nvSpPr>
          <p:cNvPr id="3" name="Content Placeholder 2"/>
          <p:cNvSpPr>
            <a:spLocks noGrp="1"/>
          </p:cNvSpPr>
          <p:nvPr>
            <p:ph idx="1"/>
          </p:nvPr>
        </p:nvSpPr>
        <p:spPr/>
        <p:txBody>
          <a:bodyPr/>
          <a:lstStyle/>
          <a:p>
            <a:pPr>
              <a:spcBef>
                <a:spcPts val="0"/>
              </a:spcBef>
              <a:defRPr/>
            </a:pPr>
            <a:r>
              <a:rPr lang="en-US" dirty="0"/>
              <a:t>Example: Generate a random integer in the range 0-100:</a:t>
            </a:r>
          </a:p>
          <a:p>
            <a:pPr marL="914400" indent="0">
              <a:spcBef>
                <a:spcPts val="1800"/>
              </a:spcBef>
              <a:buNone/>
              <a:defRPr/>
            </a:pPr>
            <a:r>
              <a:rPr lang="en-US" sz="2400" dirty="0">
                <a:latin typeface="Courier New" panose="02070309020205020404" pitchFamily="49" charset="0"/>
                <a:cs typeface="Courier New" panose="02070309020205020404" pitchFamily="49" charset="0"/>
              </a:rPr>
              <a:t>random_device myEngine;</a:t>
            </a:r>
          </a:p>
          <a:p>
            <a:pPr marL="914400" indent="0">
              <a:spcBef>
                <a:spcPts val="1800"/>
              </a:spcBef>
              <a:buNone/>
              <a:defRPr/>
            </a:pPr>
            <a:r>
              <a:rPr lang="en-US" sz="2400" dirty="0">
                <a:latin typeface="Courier New" panose="02070309020205020404" pitchFamily="49" charset="0"/>
                <a:cs typeface="Courier New" panose="02070309020205020404" pitchFamily="49" charset="0"/>
              </a:rPr>
              <a:t>uniform_int_distribution&lt;int&gt; randomInt(0, 100);</a:t>
            </a:r>
          </a:p>
          <a:p>
            <a:pPr marL="914400" indent="0">
              <a:spcBef>
                <a:spcPts val="1800"/>
              </a:spcBef>
              <a:buNone/>
              <a:defRPr/>
            </a:pPr>
            <a:r>
              <a:rPr lang="en-US" sz="2400" dirty="0">
                <a:latin typeface="Courier New" panose="02070309020205020404" pitchFamily="49" charset="0"/>
                <a:cs typeface="Courier New" panose="02070309020205020404" pitchFamily="49" charset="0"/>
              </a:rPr>
              <a:t>int number = randomInt(myEngine);</a:t>
            </a:r>
            <a:endParaRPr lang="en-US" sz="2400" dirty="0"/>
          </a:p>
        </p:txBody>
      </p:sp>
      <p:sp>
        <p:nvSpPr>
          <p:cNvPr id="2" name="Slide Number Placeholder 1">
            <a:extLst>
              <a:ext uri="{FF2B5EF4-FFF2-40B4-BE49-F238E27FC236}">
                <a16:creationId xmlns:a16="http://schemas.microsoft.com/office/drawing/2014/main" id="{40A9F207-07A8-F026-F9B1-3DB9B5E0353B}"/>
              </a:ext>
            </a:extLst>
          </p:cNvPr>
          <p:cNvSpPr>
            <a:spLocks noGrp="1"/>
          </p:cNvSpPr>
          <p:nvPr>
            <p:ph type="sldNum" sz="quarter" idx="10"/>
          </p:nvPr>
        </p:nvSpPr>
        <p:spPr/>
        <p:txBody>
          <a:bodyPr/>
          <a:lstStyle/>
          <a:p>
            <a:fld id="{35A2BBFA-6E76-48AF-B0EF-6C4D5047CCBD}" type="slidenum">
              <a:rPr lang="en-US" altLang="en-US" smtClean="0"/>
              <a:pPr/>
              <a:t>47</a:t>
            </a:fld>
            <a:endParaRPr lang="en-US" altLang="en-US" dirty="0"/>
          </a:p>
        </p:txBody>
      </p:sp>
    </p:spTree>
    <p:extLst>
      <p:ext uri="{BB962C8B-B14F-4D97-AF65-F5344CB8AC3E}">
        <p14:creationId xmlns:p14="http://schemas.microsoft.com/office/powerpoint/2010/main" val="3263654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noChangeArrowheads="1"/>
          </p:cNvSpPr>
          <p:nvPr>
            <p:ph type="title"/>
          </p:nvPr>
        </p:nvSpPr>
        <p:spPr/>
        <p:txBody>
          <a:bodyPr/>
          <a:lstStyle/>
          <a:p>
            <a:r>
              <a:rPr lang="en-US" altLang="en-US" dirty="0"/>
              <a:t>Generating Random Numbers</a:t>
            </a:r>
            <a:br>
              <a:rPr lang="en-US" altLang="en-US" dirty="0"/>
            </a:br>
            <a:r>
              <a:rPr lang="en-US" altLang="en-US" sz="1800" dirty="0"/>
              <a:t>(3 of 5)</a:t>
            </a:r>
            <a:endParaRPr lang="en-US" altLang="en-US" sz="1200" dirty="0"/>
          </a:p>
        </p:txBody>
      </p:sp>
      <p:sp>
        <p:nvSpPr>
          <p:cNvPr id="3" name="Content Placeholder 2"/>
          <p:cNvSpPr>
            <a:spLocks noGrp="1"/>
          </p:cNvSpPr>
          <p:nvPr>
            <p:ph idx="1"/>
          </p:nvPr>
        </p:nvSpPr>
        <p:spPr>
          <a:xfrm>
            <a:off x="533400" y="1143004"/>
            <a:ext cx="11658600" cy="1066797"/>
          </a:xfrm>
        </p:spPr>
        <p:txBody>
          <a:bodyPr/>
          <a:lstStyle/>
          <a:p>
            <a:pPr>
              <a:spcBef>
                <a:spcPts val="5000"/>
              </a:spcBef>
              <a:defRPr/>
            </a:pPr>
            <a:r>
              <a:rPr lang="en-US" sz="2400" dirty="0"/>
              <a:t>Example: Generate a random integer in the range 0-100:</a:t>
            </a:r>
          </a:p>
        </p:txBody>
      </p:sp>
      <p:pic>
        <p:nvPicPr>
          <p:cNvPr id="2" name="Picture 1" descr="A statement shows the source code to generate a random integer in the range 0-100. The first line reads, random underscore device myEngine; creates a random number engine named myEngine. The second line reads, uniform underscore int underscore distribution open brackets int close brackets randomInt open parentheses 0, 100 close parentheses. The third line reads, int number equals randomInt open parentheses myEngine close parentheses. There is a semicolon after the three statements."/>
          <p:cNvPicPr>
            <a:picLocks noChangeAspect="1"/>
          </p:cNvPicPr>
          <p:nvPr/>
        </p:nvPicPr>
        <p:blipFill rotWithShape="1">
          <a:blip r:embed="rId2"/>
          <a:srcRect l="6249" t="17135" r="2084" b="33661"/>
          <a:stretch/>
        </p:blipFill>
        <p:spPr>
          <a:xfrm>
            <a:off x="1524000" y="1981200"/>
            <a:ext cx="10058400" cy="2947452"/>
          </a:xfrm>
          <a:prstGeom prst="rect">
            <a:avLst/>
          </a:prstGeom>
        </p:spPr>
      </p:pic>
      <p:sp>
        <p:nvSpPr>
          <p:cNvPr id="4" name="Slide Number Placeholder 3">
            <a:extLst>
              <a:ext uri="{FF2B5EF4-FFF2-40B4-BE49-F238E27FC236}">
                <a16:creationId xmlns:a16="http://schemas.microsoft.com/office/drawing/2014/main" id="{9274B1CC-78DB-7E5B-E47E-4EDFD8D620D3}"/>
              </a:ext>
            </a:extLst>
          </p:cNvPr>
          <p:cNvSpPr>
            <a:spLocks noGrp="1"/>
          </p:cNvSpPr>
          <p:nvPr>
            <p:ph type="sldNum" sz="quarter" idx="10"/>
          </p:nvPr>
        </p:nvSpPr>
        <p:spPr/>
        <p:txBody>
          <a:bodyPr/>
          <a:lstStyle/>
          <a:p>
            <a:fld id="{35A2BBFA-6E76-48AF-B0EF-6C4D5047CCBD}" type="slidenum">
              <a:rPr lang="en-US" altLang="en-US" smtClean="0"/>
              <a:pPr/>
              <a:t>48</a:t>
            </a:fld>
            <a:endParaRPr lang="en-US" altLang="en-US" dirty="0"/>
          </a:p>
        </p:txBody>
      </p:sp>
    </p:spTree>
    <p:extLst>
      <p:ext uri="{BB962C8B-B14F-4D97-AF65-F5344CB8AC3E}">
        <p14:creationId xmlns:p14="http://schemas.microsoft.com/office/powerpoint/2010/main" val="13241806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noChangeArrowheads="1"/>
          </p:cNvSpPr>
          <p:nvPr>
            <p:ph type="title"/>
          </p:nvPr>
        </p:nvSpPr>
        <p:spPr/>
        <p:txBody>
          <a:bodyPr/>
          <a:lstStyle/>
          <a:p>
            <a:r>
              <a:rPr lang="en-US" altLang="en-US" dirty="0"/>
              <a:t>Generating Random Numbers</a:t>
            </a:r>
            <a:br>
              <a:rPr lang="en-US" altLang="en-US" dirty="0"/>
            </a:br>
            <a:r>
              <a:rPr lang="en-US" altLang="en-US" sz="1800" dirty="0"/>
              <a:t>(4 of 5)</a:t>
            </a:r>
            <a:endParaRPr lang="en-US" altLang="en-US" sz="1200" dirty="0"/>
          </a:p>
        </p:txBody>
      </p:sp>
      <p:sp>
        <p:nvSpPr>
          <p:cNvPr id="3" name="Content Placeholder 2"/>
          <p:cNvSpPr>
            <a:spLocks noGrp="1"/>
          </p:cNvSpPr>
          <p:nvPr>
            <p:ph idx="1"/>
          </p:nvPr>
        </p:nvSpPr>
        <p:spPr>
          <a:xfrm>
            <a:off x="533400" y="1219200"/>
            <a:ext cx="11658600" cy="533400"/>
          </a:xfrm>
        </p:spPr>
        <p:txBody>
          <a:bodyPr/>
          <a:lstStyle/>
          <a:p>
            <a:pPr>
              <a:defRPr/>
            </a:pPr>
            <a:r>
              <a:rPr lang="en-US" sz="2400" dirty="0"/>
              <a:t>Example: Generate a random integer in the range 0-100:</a:t>
            </a:r>
          </a:p>
        </p:txBody>
      </p:sp>
      <p:pic>
        <p:nvPicPr>
          <p:cNvPr id="2" name="Picture 1" descr="The statement shows the source code to generate a random integer in the range 0-100. The second line reads, uniform underscore int underscore distribution open brackets int close brackets randomInt open parentheses 0, 100 close parentheses; creates a distribution object named randomInt."/>
          <p:cNvPicPr>
            <a:picLocks noChangeAspect="1"/>
          </p:cNvPicPr>
          <p:nvPr/>
        </p:nvPicPr>
        <p:blipFill rotWithShape="1">
          <a:blip r:embed="rId2"/>
          <a:srcRect l="4918" t="14131" b="38381"/>
          <a:stretch/>
        </p:blipFill>
        <p:spPr>
          <a:xfrm>
            <a:off x="1066800" y="1676400"/>
            <a:ext cx="9144000" cy="2493164"/>
          </a:xfrm>
          <a:prstGeom prst="rect">
            <a:avLst/>
          </a:prstGeom>
        </p:spPr>
      </p:pic>
      <p:sp>
        <p:nvSpPr>
          <p:cNvPr id="4" name="Slide Number Placeholder 3">
            <a:extLst>
              <a:ext uri="{FF2B5EF4-FFF2-40B4-BE49-F238E27FC236}">
                <a16:creationId xmlns:a16="http://schemas.microsoft.com/office/drawing/2014/main" id="{92926651-EF48-FAD4-A6C6-FB19B5CFD556}"/>
              </a:ext>
            </a:extLst>
          </p:cNvPr>
          <p:cNvSpPr>
            <a:spLocks noGrp="1"/>
          </p:cNvSpPr>
          <p:nvPr>
            <p:ph type="sldNum" sz="quarter" idx="10"/>
          </p:nvPr>
        </p:nvSpPr>
        <p:spPr/>
        <p:txBody>
          <a:bodyPr/>
          <a:lstStyle/>
          <a:p>
            <a:fld id="{35A2BBFA-6E76-48AF-B0EF-6C4D5047CCBD}" type="slidenum">
              <a:rPr lang="en-US" altLang="en-US" smtClean="0"/>
              <a:pPr/>
              <a:t>49</a:t>
            </a:fld>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noChangeArrowheads="1"/>
          </p:cNvSpPr>
          <p:nvPr>
            <p:ph type="title"/>
          </p:nvPr>
        </p:nvSpPr>
        <p:spPr/>
        <p:txBody>
          <a:bodyPr/>
          <a:lstStyle/>
          <a:p>
            <a:pPr eaLnBrk="1" hangingPunct="1"/>
            <a:r>
              <a:rPr lang="en-US" altLang="en-US" dirty="0"/>
              <a:t>Displaying a Prompt</a:t>
            </a:r>
          </a:p>
        </p:txBody>
      </p:sp>
      <p:sp>
        <p:nvSpPr>
          <p:cNvPr id="9219" name="Content Placeholder 2"/>
          <p:cNvSpPr>
            <a:spLocks noGrp="1" noChangeArrowheads="1"/>
          </p:cNvSpPr>
          <p:nvPr>
            <p:ph idx="1"/>
          </p:nvPr>
        </p:nvSpPr>
        <p:spPr/>
        <p:txBody>
          <a:bodyPr/>
          <a:lstStyle/>
          <a:p>
            <a:pPr eaLnBrk="1" hangingPunct="1">
              <a:spcBef>
                <a:spcPts val="1200"/>
              </a:spcBef>
            </a:pPr>
            <a:r>
              <a:rPr lang="en-US" altLang="en-US" dirty="0"/>
              <a:t>A prompt is a message that instructs the user to enter data.</a:t>
            </a:r>
          </a:p>
          <a:p>
            <a:pPr eaLnBrk="1" hangingPunct="1">
              <a:spcBef>
                <a:spcPts val="1200"/>
              </a:spcBef>
            </a:pPr>
            <a:r>
              <a:rPr lang="en-US" altLang="en-US" dirty="0"/>
              <a:t>You should always use </a:t>
            </a:r>
            <a:r>
              <a:rPr lang="en-US" altLang="en-US" b="1" dirty="0">
                <a:latin typeface="Courier New" panose="02070309020205020404" pitchFamily="49" charset="0"/>
              </a:rPr>
              <a:t>cout</a:t>
            </a:r>
            <a:r>
              <a:rPr lang="en-US" altLang="en-US" dirty="0"/>
              <a:t> to display a prompt before each </a:t>
            </a:r>
            <a:r>
              <a:rPr lang="en-US" altLang="en-US" b="1" dirty="0">
                <a:latin typeface="Courier New" panose="02070309020205020404" pitchFamily="49" charset="0"/>
              </a:rPr>
              <a:t>cin</a:t>
            </a:r>
            <a:r>
              <a:rPr lang="en-US" altLang="en-US" dirty="0"/>
              <a:t> statement.</a:t>
            </a:r>
          </a:p>
          <a:p>
            <a:pPr marL="378000" indent="0" eaLnBrk="1" hangingPunct="1">
              <a:spcBef>
                <a:spcPts val="1200"/>
              </a:spcBef>
              <a:buNone/>
            </a:pPr>
            <a:r>
              <a:rPr lang="en-US" altLang="en-US" sz="2800" dirty="0">
                <a:latin typeface="Courier New" panose="02070309020205020404" pitchFamily="49" charset="0"/>
              </a:rPr>
              <a:t>cout &lt;&lt; "How tall is the room? ";</a:t>
            </a:r>
          </a:p>
          <a:p>
            <a:pPr marL="378000" indent="0" eaLnBrk="1" hangingPunct="1">
              <a:spcBef>
                <a:spcPts val="1200"/>
              </a:spcBef>
              <a:buNone/>
            </a:pPr>
            <a:r>
              <a:rPr lang="en-US" altLang="en-US" sz="2800" dirty="0">
                <a:latin typeface="Courier New" panose="02070309020205020404" pitchFamily="49" charset="0"/>
              </a:rPr>
              <a:t>cin &gt;&gt; height;</a:t>
            </a:r>
          </a:p>
        </p:txBody>
      </p:sp>
      <p:sp>
        <p:nvSpPr>
          <p:cNvPr id="2" name="Slide Number Placeholder 1">
            <a:extLst>
              <a:ext uri="{FF2B5EF4-FFF2-40B4-BE49-F238E27FC236}">
                <a16:creationId xmlns:a16="http://schemas.microsoft.com/office/drawing/2014/main" id="{35737AFC-BCDC-3819-4846-34EF02D7133E}"/>
              </a:ext>
            </a:extLst>
          </p:cNvPr>
          <p:cNvSpPr>
            <a:spLocks noGrp="1"/>
          </p:cNvSpPr>
          <p:nvPr>
            <p:ph type="sldNum" sz="quarter" idx="10"/>
          </p:nvPr>
        </p:nvSpPr>
        <p:spPr/>
        <p:txBody>
          <a:bodyPr/>
          <a:lstStyle/>
          <a:p>
            <a:fld id="{35A2BBFA-6E76-48AF-B0EF-6C4D5047CCBD}" type="slidenum">
              <a:rPr lang="en-US" altLang="en-US" smtClean="0"/>
              <a:pPr/>
              <a:t>5</a:t>
            </a:fld>
            <a:endParaRPr lang="en-US" altLang="en-US" dirty="0"/>
          </a:p>
        </p:txBody>
      </p:sp>
    </p:spTree>
    <p:extLst>
      <p:ext uri="{BB962C8B-B14F-4D97-AF65-F5344CB8AC3E}">
        <p14:creationId xmlns:p14="http://schemas.microsoft.com/office/powerpoint/2010/main" val="35773410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noChangeArrowheads="1"/>
          </p:cNvSpPr>
          <p:nvPr>
            <p:ph type="title"/>
          </p:nvPr>
        </p:nvSpPr>
        <p:spPr/>
        <p:txBody>
          <a:bodyPr/>
          <a:lstStyle/>
          <a:p>
            <a:r>
              <a:rPr lang="en-US" altLang="en-US" dirty="0"/>
              <a:t>Generating Random Numbers</a:t>
            </a:r>
            <a:br>
              <a:rPr lang="en-US" altLang="en-US" dirty="0"/>
            </a:br>
            <a:r>
              <a:rPr lang="en-US" altLang="en-US" sz="1800" dirty="0"/>
              <a:t>(5 of 5)</a:t>
            </a:r>
            <a:endParaRPr lang="en-US" altLang="en-US" sz="1200" dirty="0"/>
          </a:p>
        </p:txBody>
      </p:sp>
      <p:sp>
        <p:nvSpPr>
          <p:cNvPr id="3" name="Content Placeholder 2"/>
          <p:cNvSpPr>
            <a:spLocks noGrp="1"/>
          </p:cNvSpPr>
          <p:nvPr>
            <p:ph idx="1"/>
          </p:nvPr>
        </p:nvSpPr>
        <p:spPr>
          <a:xfrm>
            <a:off x="533400" y="1219200"/>
            <a:ext cx="11658600" cy="685800"/>
          </a:xfrm>
        </p:spPr>
        <p:txBody>
          <a:bodyPr/>
          <a:lstStyle/>
          <a:p>
            <a:pPr>
              <a:defRPr/>
            </a:pPr>
            <a:r>
              <a:rPr lang="en-US" sz="2400" dirty="0"/>
              <a:t>Example: Generate a random integer in the range 0-100:</a:t>
            </a:r>
          </a:p>
        </p:txBody>
      </p:sp>
      <p:pic>
        <p:nvPicPr>
          <p:cNvPr id="4" name="Picture 3" descr="The statement shows the source code to generate a random integer in the range 0-100. The third line reads, int number equals randomInt open parentheses myEngine close parentheses generates a random int in the range 0 to 100 and assigns it to a number."/>
          <p:cNvPicPr>
            <a:picLocks noChangeAspect="1"/>
          </p:cNvPicPr>
          <p:nvPr/>
        </p:nvPicPr>
        <p:blipFill rotWithShape="1">
          <a:blip r:embed="rId2"/>
          <a:srcRect l="5960" t="25255" b="10475"/>
          <a:stretch/>
        </p:blipFill>
        <p:spPr>
          <a:xfrm>
            <a:off x="1066800" y="1828799"/>
            <a:ext cx="10515600" cy="3923368"/>
          </a:xfrm>
          <a:prstGeom prst="rect">
            <a:avLst/>
          </a:prstGeom>
        </p:spPr>
      </p:pic>
      <p:sp>
        <p:nvSpPr>
          <p:cNvPr id="2" name="Slide Number Placeholder 1">
            <a:extLst>
              <a:ext uri="{FF2B5EF4-FFF2-40B4-BE49-F238E27FC236}">
                <a16:creationId xmlns:a16="http://schemas.microsoft.com/office/drawing/2014/main" id="{5B4667D5-FD4A-E76C-9D4B-21628E230E26}"/>
              </a:ext>
            </a:extLst>
          </p:cNvPr>
          <p:cNvSpPr>
            <a:spLocks noGrp="1"/>
          </p:cNvSpPr>
          <p:nvPr>
            <p:ph type="sldNum" sz="quarter" idx="10"/>
          </p:nvPr>
        </p:nvSpPr>
        <p:spPr/>
        <p:txBody>
          <a:bodyPr/>
          <a:lstStyle/>
          <a:p>
            <a:fld id="{35A2BBFA-6E76-48AF-B0EF-6C4D5047CCBD}" type="slidenum">
              <a:rPr lang="en-US" altLang="en-US" smtClean="0"/>
              <a:pPr/>
              <a:t>50</a:t>
            </a:fld>
            <a:endParaRPr lang="en-US"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 y="0"/>
            <a:ext cx="12188952" cy="1069848"/>
          </a:xfrm>
        </p:spPr>
        <p:txBody>
          <a:bodyPr/>
          <a:lstStyle/>
          <a:p>
            <a:r>
              <a:rPr lang="en-US" altLang="en-US" dirty="0"/>
              <a:t>Simulating Dice</a:t>
            </a:r>
            <a:r>
              <a:rPr lang="en-US" altLang="en-US" sz="1800" dirty="0"/>
              <a:t> (1 of 2)</a:t>
            </a:r>
            <a:endParaRPr lang="en-IN" sz="1800" dirty="0"/>
          </a:p>
        </p:txBody>
      </p:sp>
      <p:pic>
        <p:nvPicPr>
          <p:cNvPr id="4" name="Picture 3" descr="The screenshot shows the program source code to simulate rolling dice using random underscore device engine. The minimum and maximum dice values are consta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971" y="1188720"/>
            <a:ext cx="7010059"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B7B36D27-1EAE-019D-7352-6055F319C346}"/>
              </a:ext>
            </a:extLst>
          </p:cNvPr>
          <p:cNvSpPr>
            <a:spLocks noGrp="1"/>
          </p:cNvSpPr>
          <p:nvPr>
            <p:ph type="sldNum" sz="quarter" idx="10"/>
          </p:nvPr>
        </p:nvSpPr>
        <p:spPr/>
        <p:txBody>
          <a:bodyPr/>
          <a:lstStyle/>
          <a:p>
            <a:fld id="{35A2BBFA-6E76-48AF-B0EF-6C4D5047CCBD}" type="slidenum">
              <a:rPr lang="en-US" altLang="en-US" smtClean="0"/>
              <a:pPr/>
              <a:t>51</a:t>
            </a:fld>
            <a:endParaRPr lang="en-US" altLang="en-US" dirty="0"/>
          </a:p>
        </p:txBody>
      </p:sp>
    </p:spTree>
    <p:extLst>
      <p:ext uri="{BB962C8B-B14F-4D97-AF65-F5344CB8AC3E}">
        <p14:creationId xmlns:p14="http://schemas.microsoft.com/office/powerpoint/2010/main" val="40887165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Simulating Dice</a:t>
            </a:r>
            <a:r>
              <a:rPr lang="en-US" altLang="en-US" sz="1800" dirty="0"/>
              <a:t> (2 of 2)</a:t>
            </a:r>
            <a:endParaRPr lang="en-IN" sz="1800" dirty="0"/>
          </a:p>
        </p:txBody>
      </p:sp>
      <p:pic>
        <p:nvPicPr>
          <p:cNvPr id="4" name="Picture 2" descr="The screenshot shows the program source code to simulate rolling dice using random underscore device engine. The program output for rolling the dice shows the sample inputs. The first output is 5 and 2. The second output is 4 and 6. The third output is 3 and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4552" y="1188720"/>
            <a:ext cx="7662896"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EF5ACA95-E8A3-86D8-F031-8E0832A47B82}"/>
              </a:ext>
            </a:extLst>
          </p:cNvPr>
          <p:cNvSpPr>
            <a:spLocks noGrp="1"/>
          </p:cNvSpPr>
          <p:nvPr>
            <p:ph type="sldNum" sz="quarter" idx="10"/>
          </p:nvPr>
        </p:nvSpPr>
        <p:spPr/>
        <p:txBody>
          <a:bodyPr/>
          <a:lstStyle/>
          <a:p>
            <a:fld id="{35A2BBFA-6E76-48AF-B0EF-6C4D5047CCBD}" type="slidenum">
              <a:rPr lang="en-US" altLang="en-US" smtClean="0"/>
              <a:pPr/>
              <a:t>52</a:t>
            </a:fld>
            <a:endParaRPr lang="en-US" altLang="en-US" dirty="0"/>
          </a:p>
        </p:txBody>
      </p:sp>
    </p:spTree>
    <p:extLst>
      <p:ext uri="{BB962C8B-B14F-4D97-AF65-F5344CB8AC3E}">
        <p14:creationId xmlns:p14="http://schemas.microsoft.com/office/powerpoint/2010/main" val="34631248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noChangeArrowheads="1"/>
          </p:cNvSpPr>
          <p:nvPr>
            <p:ph type="title"/>
          </p:nvPr>
        </p:nvSpPr>
        <p:spPr/>
        <p:txBody>
          <a:bodyPr/>
          <a:lstStyle/>
          <a:p>
            <a:pPr eaLnBrk="1" hangingPunct="1"/>
            <a:r>
              <a:rPr lang="en-US" altLang="en-US" dirty="0"/>
              <a:t>Hand Tracing a Program</a:t>
            </a:r>
          </a:p>
        </p:txBody>
      </p:sp>
      <p:sp>
        <p:nvSpPr>
          <p:cNvPr id="67587" name="Content Placeholder 2"/>
          <p:cNvSpPr>
            <a:spLocks noGrp="1" noChangeArrowheads="1"/>
          </p:cNvSpPr>
          <p:nvPr>
            <p:ph idx="1"/>
          </p:nvPr>
        </p:nvSpPr>
        <p:spPr/>
        <p:txBody>
          <a:bodyPr/>
          <a:lstStyle/>
          <a:p>
            <a:pPr eaLnBrk="1" hangingPunct="1">
              <a:lnSpc>
                <a:spcPct val="90000"/>
              </a:lnSpc>
            </a:pPr>
            <a:r>
              <a:rPr lang="en-US" altLang="en-US" dirty="0"/>
              <a:t>Hand trace a program: act as if you are the computer, executing a program:</a:t>
            </a:r>
          </a:p>
          <a:p>
            <a:pPr lvl="1" eaLnBrk="1" hangingPunct="1">
              <a:lnSpc>
                <a:spcPct val="90000"/>
              </a:lnSpc>
            </a:pPr>
            <a:r>
              <a:rPr lang="en-US" altLang="en-US" dirty="0"/>
              <a:t>step through and ‘execute’ each statement, one-by-one</a:t>
            </a:r>
          </a:p>
          <a:p>
            <a:pPr lvl="1" eaLnBrk="1" hangingPunct="1">
              <a:lnSpc>
                <a:spcPct val="90000"/>
              </a:lnSpc>
            </a:pPr>
            <a:r>
              <a:rPr lang="en-US" altLang="en-US" dirty="0"/>
              <a:t>record the contents of variables after statement execution, using a hand trace chart (table)</a:t>
            </a:r>
          </a:p>
          <a:p>
            <a:pPr eaLnBrk="1" hangingPunct="1">
              <a:lnSpc>
                <a:spcPct val="90000"/>
              </a:lnSpc>
            </a:pPr>
            <a:r>
              <a:rPr lang="en-US" altLang="en-US" dirty="0"/>
              <a:t>Useful to locate logic or mathematical errors</a:t>
            </a:r>
          </a:p>
        </p:txBody>
      </p:sp>
      <p:sp>
        <p:nvSpPr>
          <p:cNvPr id="2" name="Slide Number Placeholder 1">
            <a:extLst>
              <a:ext uri="{FF2B5EF4-FFF2-40B4-BE49-F238E27FC236}">
                <a16:creationId xmlns:a16="http://schemas.microsoft.com/office/drawing/2014/main" id="{6AD1028C-96ED-83A5-CE4E-C7A8F805AB4B}"/>
              </a:ext>
            </a:extLst>
          </p:cNvPr>
          <p:cNvSpPr>
            <a:spLocks noGrp="1"/>
          </p:cNvSpPr>
          <p:nvPr>
            <p:ph type="sldNum" sz="quarter" idx="10"/>
          </p:nvPr>
        </p:nvSpPr>
        <p:spPr/>
        <p:txBody>
          <a:bodyPr/>
          <a:lstStyle/>
          <a:p>
            <a:fld id="{35A2BBFA-6E76-48AF-B0EF-6C4D5047CCBD}" type="slidenum">
              <a:rPr lang="en-US" altLang="en-US" smtClean="0"/>
              <a:pPr/>
              <a:t>53</a:t>
            </a:fld>
            <a:endParaRPr lang="en-US"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Program 3-26 with Hand Trace Chart</a:t>
            </a:r>
          </a:p>
        </p:txBody>
      </p:sp>
      <p:pic>
        <p:nvPicPr>
          <p:cNvPr id="68611" name="Picture 2" descr="The screenshot shows the program source code to display the average of numbers using cin. The filled hand trace chart on the right consists of nine rows and four columns. The column headers are num 1, num 2, num 3, and average. Cell A3 to A9 display the number 10. Cell B5 to B9 display the number 20. Cell C7 to C9 display the number 30. Cell D8 and D9 display the number 40. There are question marks in Cell A1 and A2, Cell B1 to B4, Cell C1 to C6, and Cell D1 to D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1407" y="1188720"/>
            <a:ext cx="7709186"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DCC77C95-E8C6-FEB7-4655-36D095977E24}"/>
              </a:ext>
            </a:extLst>
          </p:cNvPr>
          <p:cNvSpPr>
            <a:spLocks noGrp="1"/>
          </p:cNvSpPr>
          <p:nvPr>
            <p:ph type="sldNum" sz="quarter" idx="10"/>
          </p:nvPr>
        </p:nvSpPr>
        <p:spPr/>
        <p:txBody>
          <a:bodyPr/>
          <a:lstStyle/>
          <a:p>
            <a:fld id="{18383119-7646-4737-881B-79E641B239D2}" type="slidenum">
              <a:rPr lang="en-US" altLang="en-US" smtClean="0"/>
              <a:pPr/>
              <a:t>54</a:t>
            </a:fld>
            <a:endParaRPr lang="en-US"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noChangeArrowheads="1"/>
          </p:cNvSpPr>
          <p:nvPr>
            <p:ph type="title"/>
          </p:nvPr>
        </p:nvSpPr>
        <p:spPr/>
        <p:txBody>
          <a:bodyPr/>
          <a:lstStyle/>
          <a:p>
            <a:r>
              <a:rPr lang="en-US" altLang="en-US" dirty="0"/>
              <a:t>A Case Study</a:t>
            </a:r>
          </a:p>
        </p:txBody>
      </p:sp>
      <p:sp>
        <p:nvSpPr>
          <p:cNvPr id="3" name="Content Placeholder 2"/>
          <p:cNvSpPr>
            <a:spLocks noGrp="1"/>
          </p:cNvSpPr>
          <p:nvPr>
            <p:ph idx="1"/>
          </p:nvPr>
        </p:nvSpPr>
        <p:spPr/>
        <p:txBody>
          <a:bodyPr/>
          <a:lstStyle/>
          <a:p>
            <a:pPr>
              <a:defRPr/>
            </a:pPr>
            <a:r>
              <a:rPr lang="en-US" dirty="0"/>
              <a:t>General Crates, Inc. builds custom-designed wooden crates. </a:t>
            </a:r>
          </a:p>
          <a:p>
            <a:pPr>
              <a:defRPr/>
            </a:pPr>
            <a:r>
              <a:rPr lang="en-US" dirty="0"/>
              <a:t>You have been asked to write a program that calculates the:</a:t>
            </a:r>
          </a:p>
          <a:p>
            <a:pPr lvl="1">
              <a:defRPr/>
            </a:pPr>
            <a:r>
              <a:rPr lang="en-US" dirty="0">
                <a:ea typeface="+mn-ea"/>
              </a:rPr>
              <a:t>Volume (in cubic feet)</a:t>
            </a:r>
          </a:p>
          <a:p>
            <a:pPr lvl="1">
              <a:defRPr/>
            </a:pPr>
            <a:r>
              <a:rPr lang="en-US" dirty="0">
                <a:ea typeface="+mn-ea"/>
              </a:rPr>
              <a:t>Cost</a:t>
            </a:r>
          </a:p>
          <a:p>
            <a:pPr lvl="1">
              <a:defRPr/>
            </a:pPr>
            <a:r>
              <a:rPr lang="en-US" dirty="0">
                <a:ea typeface="+mn-ea"/>
              </a:rPr>
              <a:t>Customer price</a:t>
            </a:r>
          </a:p>
          <a:p>
            <a:pPr lvl="1">
              <a:defRPr/>
            </a:pPr>
            <a:r>
              <a:rPr lang="en-US" dirty="0">
                <a:ea typeface="+mn-ea"/>
              </a:rPr>
              <a:t>Profit of any crate GCI builds</a:t>
            </a:r>
            <a:endParaRPr lang="en-US" dirty="0"/>
          </a:p>
        </p:txBody>
      </p:sp>
      <p:sp>
        <p:nvSpPr>
          <p:cNvPr id="2" name="Slide Number Placeholder 1">
            <a:extLst>
              <a:ext uri="{FF2B5EF4-FFF2-40B4-BE49-F238E27FC236}">
                <a16:creationId xmlns:a16="http://schemas.microsoft.com/office/drawing/2014/main" id="{5D38F784-5943-2A60-327A-94AA523B84B4}"/>
              </a:ext>
            </a:extLst>
          </p:cNvPr>
          <p:cNvSpPr>
            <a:spLocks noGrp="1"/>
          </p:cNvSpPr>
          <p:nvPr>
            <p:ph type="sldNum" sz="quarter" idx="10"/>
          </p:nvPr>
        </p:nvSpPr>
        <p:spPr/>
        <p:txBody>
          <a:bodyPr/>
          <a:lstStyle/>
          <a:p>
            <a:fld id="{35A2BBFA-6E76-48AF-B0EF-6C4D5047CCBD}" type="slidenum">
              <a:rPr lang="en-US" altLang="en-US" smtClean="0"/>
              <a:pPr/>
              <a:t>55</a:t>
            </a:fld>
            <a:endParaRPr lang="en-US"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noChangeArrowheads="1"/>
          </p:cNvSpPr>
          <p:nvPr>
            <p:ph type="title"/>
          </p:nvPr>
        </p:nvSpPr>
        <p:spPr/>
        <p:txBody>
          <a:bodyPr/>
          <a:lstStyle/>
          <a:p>
            <a:r>
              <a:rPr lang="en-US" altLang="en-US" dirty="0"/>
              <a:t>Variables</a:t>
            </a:r>
          </a:p>
        </p:txBody>
      </p:sp>
      <p:pic>
        <p:nvPicPr>
          <p:cNvPr id="71683" name="Picture 2" descr="A screenshot presents the constants or variables along with their description. A few examples are: cost underscore per underscore cubic underscore foot is a named constant, declared as a double and initialized with the value 0.23. This represents the cost to build a crate, per cubic foot. Charge underscore per underscore cubic underscore foot is a named constant, declared as a double and initialized with the value 0.5. This represents the amount charged for a crate, per cubic foot. Length is a double variable to hold the length of the crate, which is input by the user. Width is a double variable to hold the width of the crate, which is input by the user. Height is a double variable to hold the height of the crate, which is input by the user. Volume is a double variable to hold the volume of the crate. The value stored in this variable is calculated. Cost is a double variable to hold the cost of building the crate. The value stored in this variable is calculated. Charge is a double variable to hold the amount charged to the customer for the crate. The value stored in this variable is calculated. Profit is a double variable to hold the profit GCI makes from the crate. The value stored in this variable is calcul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845" y="1188720"/>
            <a:ext cx="8752311"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958E4D12-10D5-9A37-A4F6-0114152A04EC}"/>
              </a:ext>
            </a:extLst>
          </p:cNvPr>
          <p:cNvSpPr>
            <a:spLocks noGrp="1"/>
          </p:cNvSpPr>
          <p:nvPr>
            <p:ph type="sldNum" sz="quarter" idx="10"/>
          </p:nvPr>
        </p:nvSpPr>
        <p:spPr/>
        <p:txBody>
          <a:bodyPr/>
          <a:lstStyle/>
          <a:p>
            <a:fld id="{18383119-7646-4737-881B-79E641B239D2}" type="slidenum">
              <a:rPr lang="en-US" altLang="en-US" smtClean="0"/>
              <a:pPr/>
              <a:t>56</a:t>
            </a:fld>
            <a:endParaRPr lang="en-US"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Program Design</a:t>
            </a:r>
            <a:endParaRPr lang="en-IN" dirty="0"/>
          </a:p>
        </p:txBody>
      </p:sp>
      <p:sp>
        <p:nvSpPr>
          <p:cNvPr id="3" name="Content Placeholder 2"/>
          <p:cNvSpPr>
            <a:spLocks noGrp="1"/>
          </p:cNvSpPr>
          <p:nvPr>
            <p:ph idx="1"/>
          </p:nvPr>
        </p:nvSpPr>
        <p:spPr>
          <a:xfrm>
            <a:off x="609600" y="1417639"/>
            <a:ext cx="11582400" cy="5211761"/>
          </a:xfrm>
        </p:spPr>
        <p:txBody>
          <a:bodyPr/>
          <a:lstStyle/>
          <a:p>
            <a:pPr marL="360000" indent="0" eaLnBrk="1" hangingPunct="1">
              <a:spcBef>
                <a:spcPct val="0"/>
              </a:spcBef>
              <a:buNone/>
            </a:pPr>
            <a:r>
              <a:rPr lang="en-US" altLang="en-US" kern="1200" dirty="0">
                <a:solidFill>
                  <a:srgbClr val="000000"/>
                </a:solidFill>
                <a:latin typeface="Arial" panose="020B0604020202020204" pitchFamily="34" charset="0"/>
                <a:cs typeface="Arial" panose="020B0604020202020204" pitchFamily="34" charset="0"/>
              </a:rPr>
              <a:t>The program must perform the following general steps:</a:t>
            </a:r>
          </a:p>
          <a:p>
            <a:pPr marL="360000" indent="0" eaLnBrk="1" hangingPunct="1">
              <a:spcBef>
                <a:spcPts val="2700"/>
              </a:spcBef>
              <a:buNone/>
            </a:pPr>
            <a:r>
              <a:rPr lang="en-US" altLang="en-US" kern="1200" dirty="0">
                <a:solidFill>
                  <a:srgbClr val="000000"/>
                </a:solidFill>
                <a:latin typeface="Arial" panose="020B0604020202020204" pitchFamily="34" charset="0"/>
                <a:cs typeface="Arial" panose="020B0604020202020204" pitchFamily="34" charset="0"/>
              </a:rPr>
              <a:t>Step 1:</a:t>
            </a:r>
          </a:p>
          <a:p>
            <a:pPr marL="1188000" indent="0" eaLnBrk="1" hangingPunct="1">
              <a:spcBef>
                <a:spcPct val="0"/>
              </a:spcBef>
              <a:buNone/>
            </a:pPr>
            <a:r>
              <a:rPr lang="en-US" altLang="en-US" kern="1200" dirty="0">
                <a:solidFill>
                  <a:srgbClr val="000000"/>
                </a:solidFill>
                <a:latin typeface="Arial" panose="020B0604020202020204" pitchFamily="34" charset="0"/>
                <a:cs typeface="Arial" panose="020B0604020202020204" pitchFamily="34" charset="0"/>
              </a:rPr>
              <a:t>Ask the user to enter the dimensions of the crate</a:t>
            </a:r>
          </a:p>
          <a:p>
            <a:pPr marL="360000" indent="0" eaLnBrk="1" hangingPunct="1">
              <a:spcBef>
                <a:spcPct val="0"/>
              </a:spcBef>
              <a:buNone/>
            </a:pPr>
            <a:r>
              <a:rPr lang="en-US" altLang="en-US" kern="1200" dirty="0">
                <a:solidFill>
                  <a:srgbClr val="000000"/>
                </a:solidFill>
                <a:latin typeface="Arial" panose="020B0604020202020204" pitchFamily="34" charset="0"/>
                <a:cs typeface="Arial" panose="020B0604020202020204" pitchFamily="34" charset="0"/>
              </a:rPr>
              <a:t>Step 2:</a:t>
            </a:r>
          </a:p>
          <a:p>
            <a:pPr marL="1188000" indent="0" eaLnBrk="1" hangingPunct="1">
              <a:spcBef>
                <a:spcPct val="0"/>
              </a:spcBef>
              <a:buNone/>
            </a:pPr>
            <a:r>
              <a:rPr lang="en-US" altLang="en-US" kern="1200" dirty="0">
                <a:solidFill>
                  <a:srgbClr val="000000"/>
                </a:solidFill>
                <a:latin typeface="Arial" panose="020B0604020202020204" pitchFamily="34" charset="0"/>
                <a:cs typeface="Arial" panose="020B0604020202020204" pitchFamily="34" charset="0"/>
              </a:rPr>
              <a:t>Calculate:</a:t>
            </a:r>
          </a:p>
          <a:p>
            <a:pPr marL="2160000" indent="0" eaLnBrk="1" hangingPunct="1">
              <a:spcBef>
                <a:spcPct val="0"/>
              </a:spcBef>
              <a:buNone/>
            </a:pPr>
            <a:r>
              <a:rPr lang="en-US" altLang="en-US" kern="1200" dirty="0">
                <a:solidFill>
                  <a:srgbClr val="000000"/>
                </a:solidFill>
                <a:latin typeface="Arial" panose="020B0604020202020204" pitchFamily="34" charset="0"/>
                <a:cs typeface="Arial" panose="020B0604020202020204" pitchFamily="34" charset="0"/>
              </a:rPr>
              <a:t>the crate’s volume </a:t>
            </a:r>
          </a:p>
          <a:p>
            <a:pPr marL="2160000" indent="0" eaLnBrk="1" hangingPunct="1">
              <a:spcBef>
                <a:spcPct val="0"/>
              </a:spcBef>
              <a:buNone/>
            </a:pPr>
            <a:r>
              <a:rPr lang="en-US" altLang="en-US" kern="1200" dirty="0">
                <a:solidFill>
                  <a:srgbClr val="000000"/>
                </a:solidFill>
                <a:latin typeface="Arial" panose="020B0604020202020204" pitchFamily="34" charset="0"/>
                <a:cs typeface="Arial" panose="020B0604020202020204" pitchFamily="34" charset="0"/>
              </a:rPr>
              <a:t>the cost of building the crate</a:t>
            </a:r>
          </a:p>
          <a:p>
            <a:pPr marL="2160000" indent="0" eaLnBrk="1" hangingPunct="1">
              <a:spcBef>
                <a:spcPct val="0"/>
              </a:spcBef>
              <a:buNone/>
            </a:pPr>
            <a:r>
              <a:rPr lang="en-US" altLang="en-US" kern="1200" dirty="0">
                <a:solidFill>
                  <a:srgbClr val="000000"/>
                </a:solidFill>
                <a:latin typeface="Arial" panose="020B0604020202020204" pitchFamily="34" charset="0"/>
                <a:cs typeface="Arial" panose="020B0604020202020204" pitchFamily="34" charset="0"/>
              </a:rPr>
              <a:t>the customer’s charge</a:t>
            </a:r>
          </a:p>
          <a:p>
            <a:pPr marL="2160000" indent="0" eaLnBrk="1" hangingPunct="1">
              <a:spcBef>
                <a:spcPct val="0"/>
              </a:spcBef>
              <a:buNone/>
            </a:pPr>
            <a:r>
              <a:rPr lang="en-US" altLang="en-US" kern="1200" dirty="0">
                <a:solidFill>
                  <a:srgbClr val="000000"/>
                </a:solidFill>
                <a:latin typeface="Arial" panose="020B0604020202020204" pitchFamily="34" charset="0"/>
                <a:cs typeface="Arial" panose="020B0604020202020204" pitchFamily="34" charset="0"/>
              </a:rPr>
              <a:t>the profit made</a:t>
            </a:r>
          </a:p>
          <a:p>
            <a:pPr marL="360000" indent="0" eaLnBrk="1" hangingPunct="1">
              <a:spcBef>
                <a:spcPct val="0"/>
              </a:spcBef>
              <a:buNone/>
            </a:pPr>
            <a:r>
              <a:rPr lang="en-US" altLang="en-US" kern="1200" dirty="0">
                <a:solidFill>
                  <a:srgbClr val="000000"/>
                </a:solidFill>
                <a:latin typeface="Arial" panose="020B0604020202020204" pitchFamily="34" charset="0"/>
                <a:cs typeface="Arial" panose="020B0604020202020204" pitchFamily="34" charset="0"/>
              </a:rPr>
              <a:t>Step 3:</a:t>
            </a:r>
          </a:p>
          <a:p>
            <a:pPr marL="1188000" indent="0" eaLnBrk="1" hangingPunct="1">
              <a:spcBef>
                <a:spcPct val="0"/>
              </a:spcBef>
              <a:buNone/>
            </a:pPr>
            <a:r>
              <a:rPr lang="en-US" altLang="en-US" kern="1200" dirty="0">
                <a:solidFill>
                  <a:srgbClr val="000000"/>
                </a:solidFill>
                <a:latin typeface="Arial" panose="020B0604020202020204" pitchFamily="34" charset="0"/>
                <a:cs typeface="Arial" panose="020B0604020202020204" pitchFamily="34" charset="0"/>
              </a:rPr>
              <a:t>Display the data calculated in Step 2.</a:t>
            </a:r>
          </a:p>
        </p:txBody>
      </p:sp>
      <p:sp>
        <p:nvSpPr>
          <p:cNvPr id="4" name="Slide Number Placeholder 3">
            <a:extLst>
              <a:ext uri="{FF2B5EF4-FFF2-40B4-BE49-F238E27FC236}">
                <a16:creationId xmlns:a16="http://schemas.microsoft.com/office/drawing/2014/main" id="{23AF99D5-39A1-FC6E-FA8E-68DF4085BC87}"/>
              </a:ext>
            </a:extLst>
          </p:cNvPr>
          <p:cNvSpPr>
            <a:spLocks noGrp="1"/>
          </p:cNvSpPr>
          <p:nvPr>
            <p:ph type="sldNum" sz="quarter" idx="10"/>
          </p:nvPr>
        </p:nvSpPr>
        <p:spPr/>
        <p:txBody>
          <a:bodyPr/>
          <a:lstStyle/>
          <a:p>
            <a:fld id="{35A2BBFA-6E76-48AF-B0EF-6C4D5047CCBD}" type="slidenum">
              <a:rPr lang="en-US" altLang="en-US" smtClean="0"/>
              <a:pPr/>
              <a:t>57</a:t>
            </a:fld>
            <a:endParaRPr lang="en-US" altLang="en-US" dirty="0"/>
          </a:p>
        </p:txBody>
      </p:sp>
    </p:spTree>
    <p:extLst>
      <p:ext uri="{BB962C8B-B14F-4D97-AF65-F5344CB8AC3E}">
        <p14:creationId xmlns:p14="http://schemas.microsoft.com/office/powerpoint/2010/main" val="23294377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noChangeArrowheads="1"/>
          </p:cNvSpPr>
          <p:nvPr>
            <p:ph type="title"/>
          </p:nvPr>
        </p:nvSpPr>
        <p:spPr/>
        <p:txBody>
          <a:bodyPr/>
          <a:lstStyle/>
          <a:p>
            <a:r>
              <a:rPr lang="en-US" altLang="en-US" dirty="0"/>
              <a:t>General Hierarchy Chart</a:t>
            </a:r>
          </a:p>
        </p:txBody>
      </p:sp>
      <p:pic>
        <p:nvPicPr>
          <p:cNvPr id="73731" name="Picture 2" descr="The general hierarchy chart shows the design hierarchy to calculate the crate volume, cost, price, and profit. The three steps in the hierarchical order are as follows: get the crate dimensions, calculate the volume, cost, customer charge, and profit, and display the calculated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 y="1143000"/>
            <a:ext cx="12188952" cy="3670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4E785F36-CC67-5B99-84B6-F81C74741818}"/>
              </a:ext>
            </a:extLst>
          </p:cNvPr>
          <p:cNvSpPr>
            <a:spLocks noGrp="1"/>
          </p:cNvSpPr>
          <p:nvPr>
            <p:ph type="sldNum" sz="quarter" idx="10"/>
          </p:nvPr>
        </p:nvSpPr>
        <p:spPr/>
        <p:txBody>
          <a:bodyPr/>
          <a:lstStyle/>
          <a:p>
            <a:fld id="{18383119-7646-4737-881B-79E641B239D2}" type="slidenum">
              <a:rPr lang="en-US" altLang="en-US" smtClean="0"/>
              <a:pPr/>
              <a:t>58</a:t>
            </a:fld>
            <a:endParaRPr lang="en-US"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noChangeArrowheads="1"/>
          </p:cNvSpPr>
          <p:nvPr>
            <p:ph type="title"/>
          </p:nvPr>
        </p:nvSpPr>
        <p:spPr/>
        <p:txBody>
          <a:bodyPr/>
          <a:lstStyle/>
          <a:p>
            <a:r>
              <a:rPr lang="en-US" altLang="en-US" dirty="0"/>
              <a:t>Get Crate Dimensions</a:t>
            </a:r>
          </a:p>
        </p:txBody>
      </p:sp>
      <p:pic>
        <p:nvPicPr>
          <p:cNvPr id="74755" name="Picture 2" descr="The general hierarchy chart shows the design hierarchy to calculate the crate dimensions. The three steps to get crate dimensions in the hierarchical order are as follows: get the crate length, width, and heigh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 y="1165424"/>
            <a:ext cx="12188952" cy="3863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AA61C067-AB53-F74E-8D7F-93CB1E8CAC3C}"/>
              </a:ext>
            </a:extLst>
          </p:cNvPr>
          <p:cNvSpPr>
            <a:spLocks noGrp="1"/>
          </p:cNvSpPr>
          <p:nvPr>
            <p:ph type="sldNum" sz="quarter" idx="10"/>
          </p:nvPr>
        </p:nvSpPr>
        <p:spPr/>
        <p:txBody>
          <a:bodyPr/>
          <a:lstStyle/>
          <a:p>
            <a:fld id="{18383119-7646-4737-881B-79E641B239D2}" type="slidenum">
              <a:rPr lang="en-US" altLang="en-US" smtClean="0"/>
              <a:pPr/>
              <a:t>59</a:t>
            </a:fld>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noChangeArrowheads="1"/>
          </p:cNvSpPr>
          <p:nvPr>
            <p:ph type="title"/>
          </p:nvPr>
        </p:nvSpPr>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cin</a:t>
            </a:r>
            <a:r>
              <a:rPr lang="en-US" altLang="en-US" dirty="0"/>
              <a:t> Object</a:t>
            </a:r>
            <a:r>
              <a:rPr lang="en-US" altLang="en-US" sz="1800" dirty="0"/>
              <a:t> (4 of 4)</a:t>
            </a:r>
          </a:p>
        </p:txBody>
      </p:sp>
      <p:sp>
        <p:nvSpPr>
          <p:cNvPr id="10243" name="Content Placeholder 2"/>
          <p:cNvSpPr>
            <a:spLocks noGrp="1" noChangeArrowheads="1"/>
          </p:cNvSpPr>
          <p:nvPr>
            <p:ph idx="1"/>
          </p:nvPr>
        </p:nvSpPr>
        <p:spPr/>
        <p:txBody>
          <a:bodyPr/>
          <a:lstStyle/>
          <a:p>
            <a:pPr eaLnBrk="1" hangingPunct="1">
              <a:spcBef>
                <a:spcPts val="1200"/>
              </a:spcBef>
            </a:pPr>
            <a:r>
              <a:rPr lang="en-US" altLang="en-US" sz="2800" dirty="0"/>
              <a:t>Can be used to input more than one value:</a:t>
            </a:r>
          </a:p>
          <a:p>
            <a:pPr marL="914400" lvl="1" indent="0" eaLnBrk="1" hangingPunct="1">
              <a:spcBef>
                <a:spcPts val="1200"/>
              </a:spcBef>
              <a:buNone/>
            </a:pPr>
            <a:r>
              <a:rPr lang="en-US" altLang="en-US" sz="2800" dirty="0">
                <a:latin typeface="Courier New" panose="02070309020205020404" pitchFamily="49" charset="0"/>
              </a:rPr>
              <a:t>cin &gt;&gt; height &gt;&gt; width;</a:t>
            </a:r>
            <a:endParaRPr lang="en-US" altLang="en-US" sz="2800" dirty="0"/>
          </a:p>
          <a:p>
            <a:pPr eaLnBrk="1" hangingPunct="1">
              <a:spcBef>
                <a:spcPts val="1200"/>
              </a:spcBef>
            </a:pPr>
            <a:r>
              <a:rPr lang="en-US" altLang="en-US" sz="2800" dirty="0"/>
              <a:t>Multiple values from keyboard must be separated by spaces</a:t>
            </a:r>
          </a:p>
          <a:p>
            <a:pPr eaLnBrk="1" hangingPunct="1">
              <a:spcBef>
                <a:spcPts val="1200"/>
              </a:spcBef>
            </a:pPr>
            <a:r>
              <a:rPr lang="en-US" altLang="en-US" sz="2800" dirty="0"/>
              <a:t>Order is important: first value entered goes to first variable, etc.</a:t>
            </a:r>
          </a:p>
        </p:txBody>
      </p:sp>
      <p:sp>
        <p:nvSpPr>
          <p:cNvPr id="2" name="Slide Number Placeholder 1">
            <a:extLst>
              <a:ext uri="{FF2B5EF4-FFF2-40B4-BE49-F238E27FC236}">
                <a16:creationId xmlns:a16="http://schemas.microsoft.com/office/drawing/2014/main" id="{DFC4860F-57FA-BC2A-A701-3ADD9A417101}"/>
              </a:ext>
            </a:extLst>
          </p:cNvPr>
          <p:cNvSpPr>
            <a:spLocks noGrp="1"/>
          </p:cNvSpPr>
          <p:nvPr>
            <p:ph type="sldNum" sz="quarter" idx="10"/>
          </p:nvPr>
        </p:nvSpPr>
        <p:spPr/>
        <p:txBody>
          <a:bodyPr/>
          <a:lstStyle/>
          <a:p>
            <a:fld id="{35A2BBFA-6E76-48AF-B0EF-6C4D5047CCBD}" type="slidenum">
              <a:rPr lang="en-US" altLang="en-US" smtClean="0"/>
              <a:pPr/>
              <a:t>6</a:t>
            </a:fld>
            <a:endParaRPr lang="en-US" altLang="en-US" dirty="0"/>
          </a:p>
        </p:txBody>
      </p:sp>
    </p:spTree>
    <p:extLst>
      <p:ext uri="{BB962C8B-B14F-4D97-AF65-F5344CB8AC3E}">
        <p14:creationId xmlns:p14="http://schemas.microsoft.com/office/powerpoint/2010/main" val="33513597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pPr>
              <a:lnSpc>
                <a:spcPct val="80000"/>
              </a:lnSpc>
              <a:defRPr/>
            </a:pPr>
            <a:r>
              <a:rPr lang="en-US" sz="4400" dirty="0"/>
              <a:t>Calculate Volume, Cost, Customer Charge, and Profit</a:t>
            </a:r>
          </a:p>
        </p:txBody>
      </p:sp>
      <p:pic>
        <p:nvPicPr>
          <p:cNvPr id="75779" name="Picture 2" descr="The general hierarchy chart shows the design hierarchy to calculate the volume, cost, customer charge, and profit. The four steps in the hierarchical order are as follows: calculate the crate's volume, calculate the crate's cost, calculate the customer charge, and calculate the profit ma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 y="1219200"/>
            <a:ext cx="12188952" cy="3644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17177C08-DB8C-C51B-220B-AFB122AF1181}"/>
              </a:ext>
            </a:extLst>
          </p:cNvPr>
          <p:cNvSpPr>
            <a:spLocks noGrp="1"/>
          </p:cNvSpPr>
          <p:nvPr>
            <p:ph type="sldNum" sz="quarter" idx="10"/>
          </p:nvPr>
        </p:nvSpPr>
        <p:spPr/>
        <p:txBody>
          <a:bodyPr/>
          <a:lstStyle/>
          <a:p>
            <a:fld id="{35A2BBFA-6E76-48AF-B0EF-6C4D5047CCBD}" type="slidenum">
              <a:rPr lang="en-US" altLang="en-US" smtClean="0"/>
              <a:pPr/>
              <a:t>60</a:t>
            </a:fld>
            <a:endParaRPr lang="en-US"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noChangeArrowheads="1"/>
          </p:cNvSpPr>
          <p:nvPr>
            <p:ph type="title"/>
          </p:nvPr>
        </p:nvSpPr>
        <p:spPr/>
        <p:txBody>
          <a:bodyPr/>
          <a:lstStyle/>
          <a:p>
            <a:r>
              <a:rPr lang="en-US" altLang="en-US" dirty="0"/>
              <a:t>Display Calculated Data</a:t>
            </a:r>
          </a:p>
        </p:txBody>
      </p:sp>
      <p:pic>
        <p:nvPicPr>
          <p:cNvPr id="76803" name="Picture 2" descr="The general hierarchy chart shows the design hierarchy to display the calculated data. The four steps in the hierarchical order are as follows: display the crate's volume, display the crate's cost, display the customer charge, and display the profit ma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0"/>
            <a:ext cx="8686800"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EE801E2F-FD4B-B909-504F-3DCF2AD8B951}"/>
              </a:ext>
            </a:extLst>
          </p:cNvPr>
          <p:cNvSpPr>
            <a:spLocks noGrp="1"/>
          </p:cNvSpPr>
          <p:nvPr>
            <p:ph type="sldNum" sz="quarter" idx="10"/>
          </p:nvPr>
        </p:nvSpPr>
        <p:spPr/>
        <p:txBody>
          <a:bodyPr/>
          <a:lstStyle/>
          <a:p>
            <a:fld id="{18383119-7646-4737-881B-79E641B239D2}" type="slidenum">
              <a:rPr lang="en-US" altLang="en-US" smtClean="0"/>
              <a:pPr/>
              <a:t>61</a:t>
            </a:fld>
            <a:endParaRPr lang="en-US"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Psuedocode</a:t>
            </a:r>
            <a:endParaRPr lang="en-IN" dirty="0"/>
          </a:p>
        </p:txBody>
      </p:sp>
      <p:sp>
        <p:nvSpPr>
          <p:cNvPr id="3" name="Content Placeholder 2"/>
          <p:cNvSpPr>
            <a:spLocks noGrp="1"/>
          </p:cNvSpPr>
          <p:nvPr>
            <p:ph idx="1"/>
          </p:nvPr>
        </p:nvSpPr>
        <p:spPr>
          <a:xfrm>
            <a:off x="1066800" y="1143000"/>
            <a:ext cx="11125200" cy="5440361"/>
          </a:xfrm>
        </p:spPr>
        <p:txBody>
          <a:bodyPr/>
          <a:lstStyle/>
          <a:p>
            <a:pPr marL="0" indent="0" eaLnBrk="1" hangingPunct="1">
              <a:spcBef>
                <a:spcPct val="0"/>
              </a:spcBef>
              <a:buNone/>
            </a:pPr>
            <a:r>
              <a:rPr lang="en-US" altLang="en-US" i="1" kern="1200" dirty="0">
                <a:solidFill>
                  <a:srgbClr val="000000"/>
                </a:solidFill>
                <a:latin typeface="Arial" panose="020B0604020202020204" pitchFamily="34" charset="0"/>
                <a:cs typeface="Arial" panose="020B0604020202020204" pitchFamily="34" charset="0"/>
              </a:rPr>
              <a:t>Ask the user to input the crate's length.</a:t>
            </a:r>
          </a:p>
          <a:p>
            <a:pPr marL="0" indent="0" eaLnBrk="1" hangingPunct="1">
              <a:spcBef>
                <a:spcPct val="0"/>
              </a:spcBef>
              <a:buNone/>
            </a:pPr>
            <a:r>
              <a:rPr lang="en-US" altLang="en-US" i="1" kern="1200" dirty="0">
                <a:solidFill>
                  <a:srgbClr val="000000"/>
                </a:solidFill>
                <a:latin typeface="Arial" panose="020B0604020202020204" pitchFamily="34" charset="0"/>
                <a:cs typeface="Arial" panose="020B0604020202020204" pitchFamily="34" charset="0"/>
              </a:rPr>
              <a:t>Ask the user to input the crate's width.</a:t>
            </a:r>
          </a:p>
          <a:p>
            <a:pPr marL="0" indent="0" eaLnBrk="1" hangingPunct="1">
              <a:spcBef>
                <a:spcPct val="0"/>
              </a:spcBef>
              <a:buNone/>
            </a:pPr>
            <a:r>
              <a:rPr lang="en-US" altLang="en-US" i="1" kern="1200" dirty="0">
                <a:solidFill>
                  <a:srgbClr val="000000"/>
                </a:solidFill>
                <a:latin typeface="Arial" panose="020B0604020202020204" pitchFamily="34" charset="0"/>
                <a:cs typeface="Arial" panose="020B0604020202020204" pitchFamily="34" charset="0"/>
              </a:rPr>
              <a:t>Ask the user to input the crate's height.</a:t>
            </a:r>
          </a:p>
          <a:p>
            <a:pPr marL="0" indent="0" eaLnBrk="1" hangingPunct="1">
              <a:spcBef>
                <a:spcPct val="0"/>
              </a:spcBef>
              <a:buNone/>
            </a:pPr>
            <a:r>
              <a:rPr lang="en-US" altLang="en-US" i="1" kern="1200" dirty="0">
                <a:solidFill>
                  <a:srgbClr val="000000"/>
                </a:solidFill>
                <a:latin typeface="Arial" panose="020B0604020202020204" pitchFamily="34" charset="0"/>
                <a:cs typeface="Arial" panose="020B0604020202020204" pitchFamily="34" charset="0"/>
              </a:rPr>
              <a:t>Calculate the crate's volume.</a:t>
            </a:r>
          </a:p>
          <a:p>
            <a:pPr marL="0" indent="0" eaLnBrk="1" hangingPunct="1">
              <a:spcBef>
                <a:spcPct val="0"/>
              </a:spcBef>
              <a:buNone/>
            </a:pPr>
            <a:r>
              <a:rPr lang="en-US" altLang="en-US" i="1" kern="1200" dirty="0">
                <a:solidFill>
                  <a:srgbClr val="000000"/>
                </a:solidFill>
                <a:latin typeface="Arial" panose="020B0604020202020204" pitchFamily="34" charset="0"/>
                <a:cs typeface="Arial" panose="020B0604020202020204" pitchFamily="34" charset="0"/>
              </a:rPr>
              <a:t>Calculate the cost of building the crate.</a:t>
            </a:r>
          </a:p>
          <a:p>
            <a:pPr marL="0" indent="0" eaLnBrk="1" hangingPunct="1">
              <a:spcBef>
                <a:spcPct val="0"/>
              </a:spcBef>
              <a:buNone/>
            </a:pPr>
            <a:r>
              <a:rPr lang="en-US" altLang="en-US" i="1" kern="1200" dirty="0">
                <a:solidFill>
                  <a:srgbClr val="000000"/>
                </a:solidFill>
                <a:latin typeface="Arial" panose="020B0604020202020204" pitchFamily="34" charset="0"/>
                <a:cs typeface="Arial" panose="020B0604020202020204" pitchFamily="34" charset="0"/>
              </a:rPr>
              <a:t>Calculate the customer's charge for the crate.</a:t>
            </a:r>
          </a:p>
          <a:p>
            <a:pPr marL="0" indent="0" eaLnBrk="1" hangingPunct="1">
              <a:spcBef>
                <a:spcPct val="0"/>
              </a:spcBef>
              <a:buNone/>
            </a:pPr>
            <a:r>
              <a:rPr lang="en-US" altLang="en-US" i="1" kern="1200" dirty="0">
                <a:solidFill>
                  <a:srgbClr val="000000"/>
                </a:solidFill>
                <a:latin typeface="Arial" panose="020B0604020202020204" pitchFamily="34" charset="0"/>
                <a:cs typeface="Arial" panose="020B0604020202020204" pitchFamily="34" charset="0"/>
              </a:rPr>
              <a:t>Calculate the profit made from the crate.</a:t>
            </a:r>
          </a:p>
          <a:p>
            <a:pPr marL="0" indent="0" eaLnBrk="1" hangingPunct="1">
              <a:spcBef>
                <a:spcPct val="0"/>
              </a:spcBef>
              <a:buNone/>
            </a:pPr>
            <a:r>
              <a:rPr lang="en-US" altLang="en-US" i="1" kern="1200" dirty="0">
                <a:solidFill>
                  <a:srgbClr val="000000"/>
                </a:solidFill>
                <a:latin typeface="Arial" panose="020B0604020202020204" pitchFamily="34" charset="0"/>
                <a:cs typeface="Arial" panose="020B0604020202020204" pitchFamily="34" charset="0"/>
              </a:rPr>
              <a:t>Display the crate's volume.</a:t>
            </a:r>
          </a:p>
          <a:p>
            <a:pPr marL="0" indent="0" eaLnBrk="1" hangingPunct="1">
              <a:spcBef>
                <a:spcPct val="0"/>
              </a:spcBef>
              <a:buNone/>
            </a:pPr>
            <a:r>
              <a:rPr lang="en-US" altLang="en-US" i="1" kern="1200" dirty="0">
                <a:solidFill>
                  <a:srgbClr val="000000"/>
                </a:solidFill>
                <a:latin typeface="Arial" panose="020B0604020202020204" pitchFamily="34" charset="0"/>
                <a:cs typeface="Arial" panose="020B0604020202020204" pitchFamily="34" charset="0"/>
              </a:rPr>
              <a:t>Display the cost of building the crate.</a:t>
            </a:r>
          </a:p>
          <a:p>
            <a:pPr marL="0" indent="0" eaLnBrk="1" hangingPunct="1">
              <a:spcBef>
                <a:spcPct val="0"/>
              </a:spcBef>
              <a:buNone/>
            </a:pPr>
            <a:r>
              <a:rPr lang="en-US" altLang="en-US" i="1" kern="1200" dirty="0">
                <a:solidFill>
                  <a:srgbClr val="000000"/>
                </a:solidFill>
                <a:latin typeface="Arial" panose="020B0604020202020204" pitchFamily="34" charset="0"/>
                <a:cs typeface="Arial" panose="020B0604020202020204" pitchFamily="34" charset="0"/>
              </a:rPr>
              <a:t>Display the customer's charge for the crate.</a:t>
            </a:r>
          </a:p>
          <a:p>
            <a:pPr marL="0" indent="0" eaLnBrk="1" hangingPunct="1">
              <a:spcBef>
                <a:spcPct val="0"/>
              </a:spcBef>
              <a:buNone/>
            </a:pPr>
            <a:r>
              <a:rPr lang="en-US" altLang="en-US" i="1" kern="1200" dirty="0">
                <a:solidFill>
                  <a:srgbClr val="000000"/>
                </a:solidFill>
                <a:latin typeface="Arial" panose="020B0604020202020204" pitchFamily="34" charset="0"/>
                <a:cs typeface="Arial" panose="020B0604020202020204" pitchFamily="34" charset="0"/>
              </a:rPr>
              <a:t>Display the profit made from the crate.</a:t>
            </a:r>
            <a:endParaRPr lang="en-US" altLang="en-US" kern="1200" dirty="0">
              <a:solidFill>
                <a:srgbClr val="000000"/>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36AFE303-39FD-0DF1-BC63-AEEA7EE8EFD3}"/>
              </a:ext>
            </a:extLst>
          </p:cNvPr>
          <p:cNvSpPr>
            <a:spLocks noGrp="1"/>
          </p:cNvSpPr>
          <p:nvPr>
            <p:ph type="sldNum" sz="quarter" idx="10"/>
          </p:nvPr>
        </p:nvSpPr>
        <p:spPr/>
        <p:txBody>
          <a:bodyPr/>
          <a:lstStyle/>
          <a:p>
            <a:fld id="{35A2BBFA-6E76-48AF-B0EF-6C4D5047CCBD}" type="slidenum">
              <a:rPr lang="en-US" altLang="en-US" smtClean="0"/>
              <a:pPr/>
              <a:t>62</a:t>
            </a:fld>
            <a:endParaRPr lang="en-US" altLang="en-US" dirty="0"/>
          </a:p>
        </p:txBody>
      </p:sp>
    </p:spTree>
    <p:extLst>
      <p:ext uri="{BB962C8B-B14F-4D97-AF65-F5344CB8AC3E}">
        <p14:creationId xmlns:p14="http://schemas.microsoft.com/office/powerpoint/2010/main" val="21909172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Calculations</a:t>
            </a:r>
            <a:endParaRPr lang="en-IN" dirty="0"/>
          </a:p>
        </p:txBody>
      </p:sp>
      <p:sp>
        <p:nvSpPr>
          <p:cNvPr id="3" name="Content Placeholder 2"/>
          <p:cNvSpPr>
            <a:spLocks noGrp="1"/>
          </p:cNvSpPr>
          <p:nvPr>
            <p:ph idx="1"/>
          </p:nvPr>
        </p:nvSpPr>
        <p:spPr>
          <a:xfrm>
            <a:off x="1066800" y="1143000"/>
            <a:ext cx="11125200" cy="1066800"/>
          </a:xfrm>
        </p:spPr>
        <p:txBody>
          <a:bodyPr/>
          <a:lstStyle/>
          <a:p>
            <a:pPr marL="0" indent="0" eaLnBrk="1" hangingPunct="1">
              <a:spcBef>
                <a:spcPct val="0"/>
              </a:spcBef>
              <a:buNone/>
            </a:pPr>
            <a:r>
              <a:rPr lang="en-US" altLang="en-US" sz="2800" kern="1200" dirty="0">
                <a:solidFill>
                  <a:srgbClr val="000000"/>
                </a:solidFill>
                <a:latin typeface="Arial" panose="020B0604020202020204" pitchFamily="34" charset="0"/>
                <a:cs typeface="Arial" panose="020B0604020202020204" pitchFamily="34" charset="0"/>
              </a:rPr>
              <a:t>The following formulas will be used to calculate the crate’s volume, cost, charge, and profit:</a:t>
            </a:r>
          </a:p>
        </p:txBody>
      </p:sp>
      <p:graphicFrame>
        <p:nvGraphicFramePr>
          <p:cNvPr id="4" name="Object 3" descr="The shows the formulas to calculate the crate's volume, cost, charge, and profit. 1. volume equals length times width times height. 2. cost equals volume times 0.23. 3. charge equals volume times 0.5 4. profit equals charge minus cost."/>
          <p:cNvGraphicFramePr>
            <a:graphicFrameLocks noChangeAspect="1"/>
          </p:cNvGraphicFramePr>
          <p:nvPr>
            <p:extLst>
              <p:ext uri="{D42A27DB-BD31-4B8C-83A1-F6EECF244321}">
                <p14:modId xmlns:p14="http://schemas.microsoft.com/office/powerpoint/2010/main" val="436933277"/>
              </p:ext>
            </p:extLst>
          </p:nvPr>
        </p:nvGraphicFramePr>
        <p:xfrm>
          <a:off x="1981200" y="2286001"/>
          <a:ext cx="5181601" cy="3791490"/>
        </p:xfrm>
        <a:graphic>
          <a:graphicData uri="http://schemas.openxmlformats.org/presentationml/2006/ole">
            <mc:AlternateContent xmlns:mc="http://schemas.openxmlformats.org/markup-compatibility/2006">
              <mc:Choice xmlns:v="urn:schemas-microsoft-com:vml" Requires="v">
                <p:oleObj name="Equation" r:id="rId2" imgW="2070000" imgH="1574640" progId="Equation.DSMT4">
                  <p:embed/>
                </p:oleObj>
              </mc:Choice>
              <mc:Fallback>
                <p:oleObj name="Equation" r:id="rId2" imgW="2070000" imgH="1574640" progId="Equation.DSMT4">
                  <p:embed/>
                  <p:pic>
                    <p:nvPicPr>
                      <p:cNvPr id="0" name=""/>
                      <p:cNvPicPr/>
                      <p:nvPr/>
                    </p:nvPicPr>
                    <p:blipFill>
                      <a:blip r:embed="rId3"/>
                      <a:stretch>
                        <a:fillRect/>
                      </a:stretch>
                    </p:blipFill>
                    <p:spPr>
                      <a:xfrm>
                        <a:off x="1981200" y="2286001"/>
                        <a:ext cx="5181601" cy="3791490"/>
                      </a:xfrm>
                      <a:prstGeom prst="rect">
                        <a:avLst/>
                      </a:prstGeom>
                    </p:spPr>
                  </p:pic>
                </p:oleObj>
              </mc:Fallback>
            </mc:AlternateContent>
          </a:graphicData>
        </a:graphic>
      </p:graphicFrame>
      <p:sp>
        <p:nvSpPr>
          <p:cNvPr id="5" name="Slide Number Placeholder 4">
            <a:extLst>
              <a:ext uri="{FF2B5EF4-FFF2-40B4-BE49-F238E27FC236}">
                <a16:creationId xmlns:a16="http://schemas.microsoft.com/office/drawing/2014/main" id="{FB29A395-12FE-CB27-CA30-DF234E0C7C61}"/>
              </a:ext>
            </a:extLst>
          </p:cNvPr>
          <p:cNvSpPr>
            <a:spLocks noGrp="1"/>
          </p:cNvSpPr>
          <p:nvPr>
            <p:ph type="sldNum" sz="quarter" idx="10"/>
          </p:nvPr>
        </p:nvSpPr>
        <p:spPr/>
        <p:txBody>
          <a:bodyPr/>
          <a:lstStyle/>
          <a:p>
            <a:fld id="{35A2BBFA-6E76-48AF-B0EF-6C4D5047CCBD}" type="slidenum">
              <a:rPr lang="en-US" altLang="en-US" smtClean="0"/>
              <a:pPr/>
              <a:t>63</a:t>
            </a:fld>
            <a:endParaRPr lang="en-US" altLang="en-US" dirty="0"/>
          </a:p>
        </p:txBody>
      </p:sp>
    </p:spTree>
    <p:extLst>
      <p:ext uri="{BB962C8B-B14F-4D97-AF65-F5344CB8AC3E}">
        <p14:creationId xmlns:p14="http://schemas.microsoft.com/office/powerpoint/2010/main" val="41682516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 y="0"/>
            <a:ext cx="12188952" cy="1069848"/>
          </a:xfrm>
        </p:spPr>
        <p:txBody>
          <a:bodyPr/>
          <a:lstStyle/>
          <a:p>
            <a:r>
              <a:rPr lang="en-US" altLang="en-US" dirty="0"/>
              <a:t>The Program</a:t>
            </a:r>
            <a:r>
              <a:rPr lang="en-US" altLang="en-US" sz="1800" dirty="0"/>
              <a:t> (1 of 3)</a:t>
            </a:r>
            <a:endParaRPr lang="en-IN" sz="1800" dirty="0"/>
          </a:p>
        </p:txBody>
      </p:sp>
      <p:pic>
        <p:nvPicPr>
          <p:cNvPr id="4" name="Picture 1" descr="The screenshot shows the program source code to calculate the volume, cost, customer charge, and profit of a crate of any size. The program displays the constants for the cost and the amount charged per cubic foot. The variables are the length, width, height, volume, cost to build the crate, customer charge, and the profit. The program calculates the output data from the user inp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0575" y="1188720"/>
            <a:ext cx="6810851"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9C6F0DF8-F69B-99C9-420D-8E3AC95B5E01}"/>
              </a:ext>
            </a:extLst>
          </p:cNvPr>
          <p:cNvSpPr>
            <a:spLocks noGrp="1"/>
          </p:cNvSpPr>
          <p:nvPr>
            <p:ph type="sldNum" sz="quarter" idx="10"/>
          </p:nvPr>
        </p:nvSpPr>
        <p:spPr/>
        <p:txBody>
          <a:bodyPr/>
          <a:lstStyle/>
          <a:p>
            <a:fld id="{35A2BBFA-6E76-48AF-B0EF-6C4D5047CCBD}" type="slidenum">
              <a:rPr lang="en-US" altLang="en-US" smtClean="0"/>
              <a:pPr/>
              <a:t>64</a:t>
            </a:fld>
            <a:endParaRPr lang="en-US" altLang="en-US" dirty="0"/>
          </a:p>
        </p:txBody>
      </p:sp>
    </p:spTree>
    <p:extLst>
      <p:ext uri="{BB962C8B-B14F-4D97-AF65-F5344CB8AC3E}">
        <p14:creationId xmlns:p14="http://schemas.microsoft.com/office/powerpoint/2010/main" val="25041443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 y="0"/>
            <a:ext cx="12188952" cy="1069848"/>
          </a:xfrm>
        </p:spPr>
        <p:txBody>
          <a:bodyPr/>
          <a:lstStyle/>
          <a:p>
            <a:r>
              <a:rPr lang="en-US" altLang="en-US" dirty="0"/>
              <a:t>The Program</a:t>
            </a:r>
            <a:r>
              <a:rPr lang="en-US" altLang="en-US" sz="1800" dirty="0"/>
              <a:t> (2 of 3)</a:t>
            </a:r>
            <a:endParaRPr lang="en-IN" sz="1800" dirty="0"/>
          </a:p>
        </p:txBody>
      </p:sp>
      <p:pic>
        <p:nvPicPr>
          <p:cNvPr id="5" name="Picture 1" descr="The screenshot shows the program source code to get the crate's length, width, height, volume, the cost to produce it, the charge to the customer, and the profit.  The program calculates the output data from the user input and displays it on the scre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6103" y="1188720"/>
            <a:ext cx="7759794"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028880EB-95A0-EDF1-F72A-C174B8E31FF3}"/>
              </a:ext>
            </a:extLst>
          </p:cNvPr>
          <p:cNvSpPr>
            <a:spLocks noGrp="1"/>
          </p:cNvSpPr>
          <p:nvPr>
            <p:ph type="sldNum" sz="quarter" idx="10"/>
          </p:nvPr>
        </p:nvSpPr>
        <p:spPr/>
        <p:txBody>
          <a:bodyPr/>
          <a:lstStyle/>
          <a:p>
            <a:fld id="{35A2BBFA-6E76-48AF-B0EF-6C4D5047CCBD}" type="slidenum">
              <a:rPr lang="en-US" altLang="en-US" smtClean="0"/>
              <a:pPr/>
              <a:t>65</a:t>
            </a:fld>
            <a:endParaRPr lang="en-US" altLang="en-US" dirty="0"/>
          </a:p>
        </p:txBody>
      </p:sp>
    </p:spTree>
    <p:extLst>
      <p:ext uri="{BB962C8B-B14F-4D97-AF65-F5344CB8AC3E}">
        <p14:creationId xmlns:p14="http://schemas.microsoft.com/office/powerpoint/2010/main" val="30267241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Program</a:t>
            </a:r>
            <a:r>
              <a:rPr lang="en-US" altLang="en-US" sz="1800" dirty="0"/>
              <a:t> (3 of 3)</a:t>
            </a:r>
            <a:endParaRPr lang="en-IN" sz="1800" dirty="0"/>
          </a:p>
        </p:txBody>
      </p:sp>
      <p:sp>
        <p:nvSpPr>
          <p:cNvPr id="3" name="Slide Number Placeholder 2">
            <a:extLst>
              <a:ext uri="{FF2B5EF4-FFF2-40B4-BE49-F238E27FC236}">
                <a16:creationId xmlns:a16="http://schemas.microsoft.com/office/drawing/2014/main" id="{6A4C40FB-3BDA-C082-FD83-704A7B758620}"/>
              </a:ext>
            </a:extLst>
          </p:cNvPr>
          <p:cNvSpPr>
            <a:spLocks noGrp="1"/>
          </p:cNvSpPr>
          <p:nvPr>
            <p:ph type="sldNum" sz="quarter" idx="10"/>
          </p:nvPr>
        </p:nvSpPr>
        <p:spPr/>
        <p:txBody>
          <a:bodyPr/>
          <a:lstStyle/>
          <a:p>
            <a:fld id="{35A2BBFA-6E76-48AF-B0EF-6C4D5047CCBD}" type="slidenum">
              <a:rPr lang="en-US" altLang="en-US" smtClean="0"/>
              <a:pPr/>
              <a:t>66</a:t>
            </a:fld>
            <a:endParaRPr lang="en-US" altLang="en-US" dirty="0"/>
          </a:p>
        </p:txBody>
      </p:sp>
      <p:pic>
        <p:nvPicPr>
          <p:cNvPr id="4" name="Picture 1" descr="The screenshot shows the program outputs with two different inputs. The output screen displays the dimensions of the crate such as length, width, height, volume, cost to build, charge to customer, and prof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1944" y="1188720"/>
            <a:ext cx="7688113"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6807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79"/>
            <a:ext cx="12192000" cy="1134341"/>
          </a:xfrm>
        </p:spPr>
        <p:txBody>
          <a:bodyPr/>
          <a:lstStyle/>
          <a:p>
            <a:r>
              <a:rPr lang="en-US" dirty="0"/>
              <a:t>Using </a:t>
            </a:r>
            <a:r>
              <a:rPr lang="en-US" dirty="0">
                <a:latin typeface="Courier New" pitchFamily="49" charset="0"/>
                <a:cs typeface="Courier New" pitchFamily="49" charset="0"/>
              </a:rPr>
              <a:t>cin</a:t>
            </a:r>
            <a:r>
              <a:rPr lang="en-US" dirty="0"/>
              <a:t> To Read Multiple Values</a:t>
            </a:r>
            <a:endParaRPr lang="en-IN" sz="6000" dirty="0">
              <a:solidFill>
                <a:srgbClr val="037797"/>
              </a:solidFill>
            </a:endParaRPr>
          </a:p>
        </p:txBody>
      </p:sp>
      <p:pic>
        <p:nvPicPr>
          <p:cNvPr id="3" name="Picture 2" descr="The screenshot shows the program source code to calculate the area of a rectangle. The user enters the length and width. The program uses cin to read the input and displays the value on the screen."/>
          <p:cNvPicPr>
            <a:picLocks noChangeAspect="1"/>
          </p:cNvPicPr>
          <p:nvPr/>
        </p:nvPicPr>
        <p:blipFill>
          <a:blip r:embed="rId2"/>
          <a:stretch>
            <a:fillRect/>
          </a:stretch>
        </p:blipFill>
        <p:spPr>
          <a:xfrm>
            <a:off x="1320981" y="1188720"/>
            <a:ext cx="9550038" cy="5669280"/>
          </a:xfrm>
          <a:prstGeom prst="rect">
            <a:avLst/>
          </a:prstGeom>
        </p:spPr>
      </p:pic>
      <p:sp>
        <p:nvSpPr>
          <p:cNvPr id="5" name="Slide Number Placeholder 4">
            <a:extLst>
              <a:ext uri="{FF2B5EF4-FFF2-40B4-BE49-F238E27FC236}">
                <a16:creationId xmlns:a16="http://schemas.microsoft.com/office/drawing/2014/main" id="{2039EAD8-33DC-F2EC-801D-2909092AA1C3}"/>
              </a:ext>
            </a:extLst>
          </p:cNvPr>
          <p:cNvSpPr>
            <a:spLocks noGrp="1"/>
          </p:cNvSpPr>
          <p:nvPr>
            <p:ph type="sldNum" sz="quarter" idx="10"/>
          </p:nvPr>
        </p:nvSpPr>
        <p:spPr/>
        <p:txBody>
          <a:bodyPr/>
          <a:lstStyle/>
          <a:p>
            <a:fld id="{18383119-7646-4737-881B-79E641B239D2}" type="slidenum">
              <a:rPr lang="en-US" altLang="en-US" smtClean="0"/>
              <a:pPr/>
              <a:t>7</a:t>
            </a:fld>
            <a:endParaRPr lang="en-US" altLang="en-US" dirty="0"/>
          </a:p>
        </p:txBody>
      </p:sp>
    </p:spTree>
    <p:extLst>
      <p:ext uri="{BB962C8B-B14F-4D97-AF65-F5344CB8AC3E}">
        <p14:creationId xmlns:p14="http://schemas.microsoft.com/office/powerpoint/2010/main" val="2553836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900" dirty="0"/>
              <a:t>Using </a:t>
            </a:r>
            <a:r>
              <a:rPr lang="en-US" altLang="en-US" sz="3900" dirty="0">
                <a:latin typeface="Courier New" panose="02070309020205020404" pitchFamily="49" charset="0"/>
                <a:cs typeface="Courier New" panose="02070309020205020404" pitchFamily="49" charset="0"/>
              </a:rPr>
              <a:t>cin</a:t>
            </a:r>
            <a:r>
              <a:rPr lang="en-US" altLang="en-US" sz="3900" dirty="0"/>
              <a:t> To Read Values of Different Data Types</a:t>
            </a:r>
            <a:endParaRPr lang="en-IN" sz="3900" dirty="0">
              <a:solidFill>
                <a:srgbClr val="037797"/>
              </a:solidFill>
            </a:endParaRPr>
          </a:p>
        </p:txBody>
      </p:sp>
      <p:pic>
        <p:nvPicPr>
          <p:cNvPr id="3" name="Picture 2" descr="The screenshot shows a program that uses cin to read multiple data types such as integers, characters, whole numbers, letters, and fractions."/>
          <p:cNvPicPr>
            <a:picLocks noChangeAspect="1"/>
          </p:cNvPicPr>
          <p:nvPr/>
        </p:nvPicPr>
        <p:blipFill>
          <a:blip r:embed="rId2"/>
          <a:stretch>
            <a:fillRect/>
          </a:stretch>
        </p:blipFill>
        <p:spPr>
          <a:xfrm>
            <a:off x="1093045" y="1188720"/>
            <a:ext cx="10005911" cy="5669280"/>
          </a:xfrm>
          <a:prstGeom prst="rect">
            <a:avLst/>
          </a:prstGeom>
        </p:spPr>
      </p:pic>
      <p:sp>
        <p:nvSpPr>
          <p:cNvPr id="5" name="Slide Number Placeholder 4">
            <a:extLst>
              <a:ext uri="{FF2B5EF4-FFF2-40B4-BE49-F238E27FC236}">
                <a16:creationId xmlns:a16="http://schemas.microsoft.com/office/drawing/2014/main" id="{2A0D321E-D79A-58CA-072E-2DE6A17303B3}"/>
              </a:ext>
            </a:extLst>
          </p:cNvPr>
          <p:cNvSpPr>
            <a:spLocks noGrp="1"/>
          </p:cNvSpPr>
          <p:nvPr>
            <p:ph type="sldNum" sz="quarter" idx="10"/>
          </p:nvPr>
        </p:nvSpPr>
        <p:spPr/>
        <p:txBody>
          <a:bodyPr/>
          <a:lstStyle/>
          <a:p>
            <a:fld id="{18383119-7646-4737-881B-79E641B239D2}" type="slidenum">
              <a:rPr lang="en-US" altLang="en-US" smtClean="0"/>
              <a:pPr/>
              <a:t>8</a:t>
            </a:fld>
            <a:endParaRPr lang="en-US" altLang="en-US" dirty="0"/>
          </a:p>
        </p:txBody>
      </p:sp>
    </p:spTree>
    <p:extLst>
      <p:ext uri="{BB962C8B-B14F-4D97-AF65-F5344CB8AC3E}">
        <p14:creationId xmlns:p14="http://schemas.microsoft.com/office/powerpoint/2010/main" val="2766387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noChangeArrowheads="1"/>
          </p:cNvSpPr>
          <p:nvPr>
            <p:ph type="title"/>
          </p:nvPr>
        </p:nvSpPr>
        <p:spPr/>
        <p:txBody>
          <a:bodyPr/>
          <a:lstStyle/>
          <a:p>
            <a:pPr eaLnBrk="1" hangingPunct="1"/>
            <a:r>
              <a:rPr lang="en-US" altLang="en-US" dirty="0"/>
              <a:t>Mathematical Expressions</a:t>
            </a:r>
          </a:p>
        </p:txBody>
      </p:sp>
      <p:sp>
        <p:nvSpPr>
          <p:cNvPr id="14339" name="Content Placeholder 2"/>
          <p:cNvSpPr>
            <a:spLocks noGrp="1" noChangeArrowheads="1"/>
          </p:cNvSpPr>
          <p:nvPr>
            <p:ph idx="1"/>
          </p:nvPr>
        </p:nvSpPr>
        <p:spPr/>
        <p:txBody>
          <a:bodyPr/>
          <a:lstStyle/>
          <a:p>
            <a:pPr eaLnBrk="1" hangingPunct="1"/>
            <a:r>
              <a:rPr lang="en-US" altLang="en-US" sz="2800" dirty="0"/>
              <a:t>Can create complex expressions using multiple mathematical operators</a:t>
            </a:r>
          </a:p>
          <a:p>
            <a:pPr eaLnBrk="1" hangingPunct="1"/>
            <a:r>
              <a:rPr lang="en-US" altLang="en-US" sz="2800" dirty="0"/>
              <a:t>An expression can be a literal, a variable, or a mathematical combination of constants and variables</a:t>
            </a:r>
          </a:p>
          <a:p>
            <a:pPr eaLnBrk="1" hangingPunct="1"/>
            <a:r>
              <a:rPr lang="en-US" altLang="en-US" sz="2800" dirty="0"/>
              <a:t>Can be used in assignment, </a:t>
            </a:r>
            <a:r>
              <a:rPr lang="en-US" altLang="en-US" sz="2800" dirty="0">
                <a:latin typeface="Courier New" panose="02070309020205020404" pitchFamily="49" charset="0"/>
              </a:rPr>
              <a:t>cout</a:t>
            </a:r>
            <a:r>
              <a:rPr lang="en-US" altLang="en-US" sz="2800" dirty="0"/>
              <a:t>, other statements:</a:t>
            </a:r>
          </a:p>
          <a:p>
            <a:pPr marL="691462" lvl="1" indent="0" eaLnBrk="1" hangingPunct="1">
              <a:buNone/>
            </a:pPr>
            <a:r>
              <a:rPr lang="en-US" altLang="en-US" sz="2400" dirty="0">
                <a:latin typeface="Courier New" panose="02070309020205020404" pitchFamily="49" charset="0"/>
              </a:rPr>
              <a:t>area = 2 * PI * radius;</a:t>
            </a:r>
          </a:p>
          <a:p>
            <a:pPr marL="691462" lvl="1" indent="0" eaLnBrk="1" hangingPunct="1">
              <a:buNone/>
            </a:pPr>
            <a:r>
              <a:rPr lang="en-US" altLang="en-US" sz="2400" dirty="0">
                <a:latin typeface="Courier New" panose="02070309020205020404" pitchFamily="49" charset="0"/>
              </a:rPr>
              <a:t>cout &lt;&lt; "border is: " &lt;&lt; 2*(l+w);</a:t>
            </a:r>
            <a:endParaRPr lang="en-US" altLang="en-US" sz="2400" dirty="0"/>
          </a:p>
        </p:txBody>
      </p:sp>
      <p:sp>
        <p:nvSpPr>
          <p:cNvPr id="2" name="Slide Number Placeholder 1">
            <a:extLst>
              <a:ext uri="{FF2B5EF4-FFF2-40B4-BE49-F238E27FC236}">
                <a16:creationId xmlns:a16="http://schemas.microsoft.com/office/drawing/2014/main" id="{7A53ED1C-CEF0-CA53-21B1-240B4577F23B}"/>
              </a:ext>
            </a:extLst>
          </p:cNvPr>
          <p:cNvSpPr>
            <a:spLocks noGrp="1"/>
          </p:cNvSpPr>
          <p:nvPr>
            <p:ph type="sldNum" sz="quarter" idx="10"/>
          </p:nvPr>
        </p:nvSpPr>
        <p:spPr/>
        <p:txBody>
          <a:bodyPr/>
          <a:lstStyle/>
          <a:p>
            <a:fld id="{35A2BBFA-6E76-48AF-B0EF-6C4D5047CCBD}" type="slidenum">
              <a:rPr lang="en-US" altLang="en-US" smtClean="0"/>
              <a:pPr/>
              <a:t>9</a:t>
            </a:fld>
            <a:endParaRPr lang="en-US" altLang="en-US" dirty="0"/>
          </a:p>
        </p:txBody>
      </p:sp>
    </p:spTree>
    <p:extLst>
      <p:ext uri="{BB962C8B-B14F-4D97-AF65-F5344CB8AC3E}">
        <p14:creationId xmlns:p14="http://schemas.microsoft.com/office/powerpoint/2010/main" val="275613756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2332</TotalTime>
  <Words>1971</Words>
  <Application>Microsoft Office PowerPoint</Application>
  <PresentationFormat>Widescreen</PresentationFormat>
  <Paragraphs>318</Paragraphs>
  <Slides>66</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74" baseType="lpstr">
      <vt:lpstr>Arial</vt:lpstr>
      <vt:lpstr>Calibri</vt:lpstr>
      <vt:lpstr>Cambria</vt:lpstr>
      <vt:lpstr>Courier New</vt:lpstr>
      <vt:lpstr>Times</vt:lpstr>
      <vt:lpstr>Times New Roman</vt:lpstr>
      <vt:lpstr>Default Design</vt:lpstr>
      <vt:lpstr>Equation</vt:lpstr>
      <vt:lpstr>Expressions and Interactivity</vt:lpstr>
      <vt:lpstr>The cin Object (1 of 4)</vt:lpstr>
      <vt:lpstr>The cin Object (2 of 4)</vt:lpstr>
      <vt:lpstr>The cin Object (3 of 4)</vt:lpstr>
      <vt:lpstr>Displaying a Prompt</vt:lpstr>
      <vt:lpstr>The cin Object (4 of 4)</vt:lpstr>
      <vt:lpstr>Using cin To Read Multiple Values</vt:lpstr>
      <vt:lpstr>Using cin To Read Values of Different Data Types</vt:lpstr>
      <vt:lpstr>Mathematical Expressions</vt:lpstr>
      <vt:lpstr>Order of Operations (1 of 2)</vt:lpstr>
      <vt:lpstr>Order of Operations (2 of 2)</vt:lpstr>
      <vt:lpstr>Associativity of Operators</vt:lpstr>
      <vt:lpstr>Grouping with Parentheses</vt:lpstr>
      <vt:lpstr>Algebraic Expressions (1 of 2)</vt:lpstr>
      <vt:lpstr>Algebraic Expressions (2 of 2)</vt:lpstr>
      <vt:lpstr>When You Mix Apples with Oranges: Type Conversion</vt:lpstr>
      <vt:lpstr>Hierarchy of Types</vt:lpstr>
      <vt:lpstr>Type Coercion</vt:lpstr>
      <vt:lpstr>Coercion Rules</vt:lpstr>
      <vt:lpstr>Overflow and Underflow</vt:lpstr>
      <vt:lpstr>Type Casting (1 of 2)</vt:lpstr>
      <vt:lpstr>Type Casting (2 of 2)</vt:lpstr>
      <vt:lpstr>C-Style and Prestandard Type Cast Expressions</vt:lpstr>
      <vt:lpstr>Multiple Assignment and Combined Assignment</vt:lpstr>
      <vt:lpstr>Combined Assignment (1 of 2)</vt:lpstr>
      <vt:lpstr>Other Similar Statements</vt:lpstr>
      <vt:lpstr>Combined Assignment (2 of 2)</vt:lpstr>
      <vt:lpstr>Combined Assignment Operators</vt:lpstr>
      <vt:lpstr>Formatting Output</vt:lpstr>
      <vt:lpstr>Stream Manipulators (1 of 3)</vt:lpstr>
      <vt:lpstr>The setw Stream Manipulator (1 of 2)</vt:lpstr>
      <vt:lpstr>The setw Stream Manipulator (2 of 2)</vt:lpstr>
      <vt:lpstr>Stream Manipulators (2 of 3)</vt:lpstr>
      <vt:lpstr>More Stream Manipulators (1 of 2)</vt:lpstr>
      <vt:lpstr>More Stream Manipulators (2 of 2)</vt:lpstr>
      <vt:lpstr>Stream Manipulators (3 of 3)</vt:lpstr>
      <vt:lpstr>Working with Characters and string Objects (1 of 3)</vt:lpstr>
      <vt:lpstr>Using getline in Program 3-19</vt:lpstr>
      <vt:lpstr>Working with Characters and string Objects (2 of 3)</vt:lpstr>
      <vt:lpstr>Using cin.get()</vt:lpstr>
      <vt:lpstr>Working with Characters and string Objects (3 of 3)</vt:lpstr>
      <vt:lpstr>string Member Functions and Operators</vt:lpstr>
      <vt:lpstr>More Mathematical Library Functions (1 of 2)</vt:lpstr>
      <vt:lpstr>More Mathematical Library Functions (2 of 2)</vt:lpstr>
      <vt:lpstr>Random Numbers</vt:lpstr>
      <vt:lpstr>Generating Random Numbers (1 of 5)</vt:lpstr>
      <vt:lpstr>Generating Random Numbers (2 of 5)</vt:lpstr>
      <vt:lpstr>Generating Random Numbers (3 of 5)</vt:lpstr>
      <vt:lpstr>Generating Random Numbers (4 of 5)</vt:lpstr>
      <vt:lpstr>Generating Random Numbers (5 of 5)</vt:lpstr>
      <vt:lpstr>Simulating Dice (1 of 2)</vt:lpstr>
      <vt:lpstr>Simulating Dice (2 of 2)</vt:lpstr>
      <vt:lpstr>Hand Tracing a Program</vt:lpstr>
      <vt:lpstr>Program 3-26 with Hand Trace Chart</vt:lpstr>
      <vt:lpstr>A Case Study</vt:lpstr>
      <vt:lpstr>Variables</vt:lpstr>
      <vt:lpstr>Program Design</vt:lpstr>
      <vt:lpstr>General Hierarchy Chart</vt:lpstr>
      <vt:lpstr>Get Crate Dimensions</vt:lpstr>
      <vt:lpstr>Calculate Volume, Cost, Customer Charge, and Profit</vt:lpstr>
      <vt:lpstr>Display Calculated Data</vt:lpstr>
      <vt:lpstr>Psuedocode</vt:lpstr>
      <vt:lpstr>Calculations</vt:lpstr>
      <vt:lpstr>The Program (1 of 3)</vt:lpstr>
      <vt:lpstr>The Program (2 of 3)</vt:lpstr>
      <vt:lpstr>The Program (3 of 3)</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subject>Introduction to C++</dc:subject>
  <dc:creator>Tony Gaddis</dc:creator>
  <cp:lastModifiedBy>SYED NASEEM AFZAL</cp:lastModifiedBy>
  <cp:revision>351</cp:revision>
  <dcterms:created xsi:type="dcterms:W3CDTF">2011-02-16T20:47:20Z</dcterms:created>
  <dcterms:modified xsi:type="dcterms:W3CDTF">2023-02-19T03:01:16Z</dcterms:modified>
</cp:coreProperties>
</file>