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396" r:id="rId2"/>
    <p:sldId id="348" r:id="rId3"/>
    <p:sldId id="408" r:id="rId4"/>
    <p:sldId id="349" r:id="rId5"/>
    <p:sldId id="397" r:id="rId6"/>
    <p:sldId id="351" r:id="rId7"/>
    <p:sldId id="266" r:id="rId8"/>
    <p:sldId id="393" r:id="rId9"/>
    <p:sldId id="409" r:id="rId10"/>
    <p:sldId id="352" r:id="rId11"/>
    <p:sldId id="398" r:id="rId12"/>
    <p:sldId id="395" r:id="rId13"/>
    <p:sldId id="272" r:id="rId14"/>
    <p:sldId id="399" r:id="rId15"/>
    <p:sldId id="274" r:id="rId16"/>
    <p:sldId id="275" r:id="rId17"/>
    <p:sldId id="353" r:id="rId18"/>
    <p:sldId id="277" r:id="rId19"/>
    <p:sldId id="354" r:id="rId20"/>
    <p:sldId id="355" r:id="rId21"/>
    <p:sldId id="356" r:id="rId22"/>
    <p:sldId id="357" r:id="rId23"/>
    <p:sldId id="283" r:id="rId24"/>
    <p:sldId id="400" r:id="rId25"/>
    <p:sldId id="410" r:id="rId26"/>
    <p:sldId id="411" r:id="rId27"/>
    <p:sldId id="286" r:id="rId28"/>
    <p:sldId id="401" r:id="rId29"/>
    <p:sldId id="359" r:id="rId30"/>
    <p:sldId id="360" r:id="rId31"/>
    <p:sldId id="291" r:id="rId32"/>
    <p:sldId id="361" r:id="rId33"/>
    <p:sldId id="402" r:id="rId34"/>
    <p:sldId id="294" r:id="rId35"/>
    <p:sldId id="295" r:id="rId36"/>
    <p:sldId id="363" r:id="rId37"/>
    <p:sldId id="364" r:id="rId38"/>
    <p:sldId id="365" r:id="rId39"/>
    <p:sldId id="300" r:id="rId40"/>
    <p:sldId id="301" r:id="rId41"/>
    <p:sldId id="403" r:id="rId42"/>
    <p:sldId id="367" r:id="rId43"/>
    <p:sldId id="304" r:id="rId44"/>
    <p:sldId id="305" r:id="rId45"/>
    <p:sldId id="306" r:id="rId46"/>
    <p:sldId id="368" r:id="rId47"/>
    <p:sldId id="369" r:id="rId48"/>
    <p:sldId id="370" r:id="rId49"/>
    <p:sldId id="371" r:id="rId50"/>
    <p:sldId id="372" r:id="rId51"/>
    <p:sldId id="373" r:id="rId52"/>
    <p:sldId id="314" r:id="rId53"/>
    <p:sldId id="404" r:id="rId54"/>
    <p:sldId id="316" r:id="rId55"/>
    <p:sldId id="375" r:id="rId56"/>
    <p:sldId id="405" r:id="rId57"/>
    <p:sldId id="377" r:id="rId58"/>
    <p:sldId id="378" r:id="rId59"/>
    <p:sldId id="379" r:id="rId60"/>
    <p:sldId id="406" r:id="rId61"/>
    <p:sldId id="414" r:id="rId62"/>
    <p:sldId id="413" r:id="rId63"/>
    <p:sldId id="381" r:id="rId64"/>
    <p:sldId id="328" r:id="rId65"/>
    <p:sldId id="382" r:id="rId66"/>
    <p:sldId id="383" r:id="rId67"/>
    <p:sldId id="384" r:id="rId68"/>
    <p:sldId id="385" r:id="rId69"/>
    <p:sldId id="386" r:id="rId70"/>
    <p:sldId id="387" r:id="rId71"/>
    <p:sldId id="342" r:id="rId72"/>
    <p:sldId id="407" r:id="rId73"/>
    <p:sldId id="389" r:id="rId74"/>
    <p:sldId id="390" r:id="rId75"/>
    <p:sldId id="335" r:id="rId76"/>
    <p:sldId id="391" r:id="rId77"/>
    <p:sldId id="392" r:id="rId78"/>
    <p:sldId id="341" r:id="rId7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624" userDrawn="1">
          <p15:clr>
            <a:srgbClr val="A4A3A4"/>
          </p15:clr>
        </p15:guide>
        <p15:guide id="2" pos="26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7797"/>
    <a:srgbClr val="FA8218"/>
    <a:srgbClr val="0488AE"/>
    <a:srgbClr val="E6FCFE"/>
    <a:srgbClr val="DAFBF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1" autoAdjust="0"/>
    <p:restoredTop sz="86421" autoAdjust="0"/>
  </p:normalViewPr>
  <p:slideViewPr>
    <p:cSldViewPr>
      <p:cViewPr varScale="1">
        <p:scale>
          <a:sx n="99" d="100"/>
          <a:sy n="99" d="100"/>
        </p:scale>
        <p:origin x="114" y="690"/>
      </p:cViewPr>
      <p:guideLst>
        <p:guide orient="horz" pos="624"/>
        <p:guide pos="2688"/>
      </p:guideLst>
    </p:cSldViewPr>
  </p:slideViewPr>
  <p:outlineViewPr>
    <p:cViewPr>
      <p:scale>
        <a:sx n="33" d="100"/>
        <a:sy n="33" d="100"/>
      </p:scale>
      <p:origin x="0" y="-3508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01CA457C-FC79-43DF-9C61-A6DBD0D96D44}" type="datetimeFigureOut">
              <a:rPr lang="en-US"/>
              <a:pPr>
                <a:defRPr/>
              </a:pPr>
              <a:t>2/18/2024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DBA7FCF6-77EF-4B39-AA69-6B9FA3EFC7A4}" type="slidenum">
              <a:rPr lang="en-US" altLang="en-US"/>
              <a:pPr/>
              <a:t>‹#›</a:t>
            </a:fld>
            <a:endParaRPr lang="en-US" altLang="en-US" dirty="0"/>
          </a:p>
        </p:txBody>
      </p:sp>
    </p:spTree>
    <p:extLst>
      <p:ext uri="{BB962C8B-B14F-4D97-AF65-F5344CB8AC3E}">
        <p14:creationId xmlns:p14="http://schemas.microsoft.com/office/powerpoint/2010/main" val="35767062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DC081-BED9-47C4-9331-78EB25BA4790}" type="datetimeFigureOut">
              <a:rPr lang="en-US" smtClean="0"/>
              <a:t>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E2C1D-E01F-42A5-8489-2858FC696245}" type="slidenum">
              <a:rPr lang="en-US" smtClean="0"/>
              <a:t>‹#›</a:t>
            </a:fld>
            <a:endParaRPr lang="en-US"/>
          </a:p>
        </p:txBody>
      </p:sp>
    </p:spTree>
    <p:extLst>
      <p:ext uri="{BB962C8B-B14F-4D97-AF65-F5344CB8AC3E}">
        <p14:creationId xmlns:p14="http://schemas.microsoft.com/office/powerpoint/2010/main" val="707451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0" y="2057400"/>
            <a:ext cx="12188952" cy="1371600"/>
          </a:xfrm>
        </p:spPr>
        <p:txBody>
          <a:bodyPr/>
          <a:lstStyle>
            <a:lvl1pPr algn="ctr">
              <a:defRPr sz="6000">
                <a:solidFill>
                  <a:schemeClr val="tx1"/>
                </a:solidFill>
              </a:defRPr>
            </a:lvl1pPr>
          </a:lstStyle>
          <a:p>
            <a:endParaRPr lang="en-US" dirty="0"/>
          </a:p>
        </p:txBody>
      </p:sp>
      <p:sp>
        <p:nvSpPr>
          <p:cNvPr id="11267" name="Rectangle 3"/>
          <p:cNvSpPr>
            <a:spLocks noGrp="1" noChangeArrowheads="1"/>
          </p:cNvSpPr>
          <p:nvPr>
            <p:ph type="subTitle" idx="1"/>
          </p:nvPr>
        </p:nvSpPr>
        <p:spPr>
          <a:xfrm>
            <a:off x="3048" y="3429000"/>
            <a:ext cx="12188952" cy="1371600"/>
          </a:xfrm>
        </p:spPr>
        <p:txBody>
          <a:bodyPr anchor="ctr"/>
          <a:lstStyle>
            <a:lvl1pPr marL="0" indent="0" algn="ctr">
              <a:buFontTx/>
              <a:buNone/>
              <a:defRPr sz="5400" b="1"/>
            </a:lvl1pPr>
          </a:lstStyle>
          <a:p>
            <a:r>
              <a:rPr lang="en-US" dirty="0"/>
              <a:t>Click to edit Master subtitle style</a:t>
            </a:r>
          </a:p>
        </p:txBody>
      </p:sp>
    </p:spTree>
    <p:extLst>
      <p:ext uri="{BB962C8B-B14F-4D97-AF65-F5344CB8AC3E}">
        <p14:creationId xmlns:p14="http://schemas.microsoft.com/office/powerpoint/2010/main" val="1605219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618BFF1-86AB-4120-9697-B066D1F87B0E}" type="slidenum">
              <a:rPr lang="en-US" altLang="en-US"/>
              <a:pPr/>
              <a:t>‹#›</a:t>
            </a:fld>
            <a:endParaRPr lang="en-US" altLang="en-US" dirty="0"/>
          </a:p>
        </p:txBody>
      </p:sp>
    </p:spTree>
    <p:extLst>
      <p:ext uri="{BB962C8B-B14F-4D97-AF65-F5344CB8AC3E}">
        <p14:creationId xmlns:p14="http://schemas.microsoft.com/office/powerpoint/2010/main" val="3635300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647598FF-8984-42FC-9F81-252AE4E5E8DD}" type="slidenum">
              <a:rPr lang="en-US" altLang="en-US"/>
              <a:pPr/>
              <a:t>‹#›</a:t>
            </a:fld>
            <a:endParaRPr lang="en-US" altLang="en-US" dirty="0"/>
          </a:p>
        </p:txBody>
      </p:sp>
    </p:spTree>
    <p:extLst>
      <p:ext uri="{BB962C8B-B14F-4D97-AF65-F5344CB8AC3E}">
        <p14:creationId xmlns:p14="http://schemas.microsoft.com/office/powerpoint/2010/main" val="792270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00E37E86-037F-4576-8C85-B8C407B48E04}" type="slidenum">
              <a:rPr lang="en-US" altLang="en-US"/>
              <a:pPr/>
              <a:t>‹#›</a:t>
            </a:fld>
            <a:endParaRPr lang="en-US" altLang="en-US" dirty="0"/>
          </a:p>
        </p:txBody>
      </p:sp>
    </p:spTree>
    <p:extLst>
      <p:ext uri="{BB962C8B-B14F-4D97-AF65-F5344CB8AC3E}">
        <p14:creationId xmlns:p14="http://schemas.microsoft.com/office/powerpoint/2010/main" val="1909313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Cambria" panose="02040503050406030204" pitchFamily="18" charset="0"/>
              <a:buChar char="◙"/>
              <a:defRPr/>
            </a:lvl1pPr>
            <a:lvl2pPr marL="684213" indent="-342900">
              <a:buFont typeface="Arial" panose="020B0604020202020204" pitchFamily="34" charset="0"/>
              <a:buChar char="◘"/>
              <a:defRPr/>
            </a:lvl2pPr>
            <a:lvl3pPr marL="1025525" indent="-339725">
              <a:buFont typeface="Arial" panose="020B0604020202020204" pitchFamily="34" charset="0"/>
              <a:buChar char="■"/>
              <a:defRPr/>
            </a:lvl3pPr>
            <a:lvl4pPr marL="1376363" indent="-349250">
              <a:buFont typeface="Arial" panose="020B0604020202020204" pitchFamily="34" charset="0"/>
              <a:buChar char="□"/>
              <a:defRPr/>
            </a:lvl4pPr>
            <a:lvl5pPr marL="1598613" indent="-228600">
              <a:buClr>
                <a:schemeClr val="tx1"/>
              </a:buClr>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BA7CD8B3-D511-4921-B13C-5206B069144F}" type="slidenum">
              <a:rPr lang="en-US" altLang="en-US"/>
              <a:pPr/>
              <a:t>‹#›</a:t>
            </a:fld>
            <a:endParaRPr lang="en-US" altLang="en-US" dirty="0"/>
          </a:p>
        </p:txBody>
      </p:sp>
    </p:spTree>
    <p:extLst>
      <p:ext uri="{BB962C8B-B14F-4D97-AF65-F5344CB8AC3E}">
        <p14:creationId xmlns:p14="http://schemas.microsoft.com/office/powerpoint/2010/main" val="385816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1600200"/>
          </a:xfrm>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BA7CD8B3-D511-4921-B13C-5206B069144F}" type="slidenum">
              <a:rPr lang="en-US" altLang="en-US"/>
              <a:pPr/>
              <a:t>‹#›</a:t>
            </a:fld>
            <a:endParaRPr lang="en-US" altLang="en-US" dirty="0"/>
          </a:p>
        </p:txBody>
      </p:sp>
      <p:sp>
        <p:nvSpPr>
          <p:cNvPr id="6" name="Content Placeholder 5"/>
          <p:cNvSpPr>
            <a:spLocks noGrp="1"/>
          </p:cNvSpPr>
          <p:nvPr>
            <p:ph sz="quarter" idx="11"/>
          </p:nvPr>
        </p:nvSpPr>
        <p:spPr>
          <a:xfrm>
            <a:off x="812800" y="3657600"/>
            <a:ext cx="108712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673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537507C1-8204-4BF0-9F36-C1C59F94FDA5}" type="slidenum">
              <a:rPr lang="en-US" altLang="en-US"/>
              <a:pPr/>
              <a:t>‹#›</a:t>
            </a:fld>
            <a:endParaRPr lang="en-US" altLang="en-US" dirty="0"/>
          </a:p>
        </p:txBody>
      </p:sp>
    </p:spTree>
    <p:extLst>
      <p:ext uri="{BB962C8B-B14F-4D97-AF65-F5344CB8AC3E}">
        <p14:creationId xmlns:p14="http://schemas.microsoft.com/office/powerpoint/2010/main" val="3644928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A7721979-C47D-4D0F-95A4-8E44AAAC593F}" type="slidenum">
              <a:rPr lang="en-US" altLang="en-US"/>
              <a:pPr/>
              <a:t>‹#›</a:t>
            </a:fld>
            <a:endParaRPr lang="en-US" altLang="en-US" dirty="0"/>
          </a:p>
        </p:txBody>
      </p:sp>
    </p:spTree>
    <p:extLst>
      <p:ext uri="{BB962C8B-B14F-4D97-AF65-F5344CB8AC3E}">
        <p14:creationId xmlns:p14="http://schemas.microsoft.com/office/powerpoint/2010/main" val="164023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5A4486BC-2697-4A81-BC04-02CB160FB0A7}" type="slidenum">
              <a:rPr lang="en-US" altLang="en-US"/>
              <a:pPr/>
              <a:t>‹#›</a:t>
            </a:fld>
            <a:endParaRPr lang="en-US" altLang="en-US" dirty="0"/>
          </a:p>
        </p:txBody>
      </p:sp>
    </p:spTree>
    <p:extLst>
      <p:ext uri="{BB962C8B-B14F-4D97-AF65-F5344CB8AC3E}">
        <p14:creationId xmlns:p14="http://schemas.microsoft.com/office/powerpoint/2010/main" val="215634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3448F00C-A439-45C3-9F00-368EF23135FE}" type="slidenum">
              <a:rPr lang="en-US" altLang="en-US"/>
              <a:pPr/>
              <a:t>‹#›</a:t>
            </a:fld>
            <a:endParaRPr lang="en-US" altLang="en-US" dirty="0"/>
          </a:p>
        </p:txBody>
      </p:sp>
    </p:spTree>
    <p:extLst>
      <p:ext uri="{BB962C8B-B14F-4D97-AF65-F5344CB8AC3E}">
        <p14:creationId xmlns:p14="http://schemas.microsoft.com/office/powerpoint/2010/main" val="2630392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89C6F1FB-7E4D-4F67-8FA5-D16E18646E15}" type="slidenum">
              <a:rPr lang="en-US" altLang="en-US"/>
              <a:pPr/>
              <a:t>‹#›</a:t>
            </a:fld>
            <a:endParaRPr lang="en-US" altLang="en-US" dirty="0"/>
          </a:p>
        </p:txBody>
      </p:sp>
    </p:spTree>
    <p:extLst>
      <p:ext uri="{BB962C8B-B14F-4D97-AF65-F5344CB8AC3E}">
        <p14:creationId xmlns:p14="http://schemas.microsoft.com/office/powerpoint/2010/main" val="588327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080E4F7C-4BFB-469D-90B6-E8543E913A99}" type="slidenum">
              <a:rPr lang="en-US" altLang="en-US"/>
              <a:pPr/>
              <a:t>‹#›</a:t>
            </a:fld>
            <a:endParaRPr lang="en-US" altLang="en-US" dirty="0"/>
          </a:p>
        </p:txBody>
      </p:sp>
    </p:spTree>
    <p:extLst>
      <p:ext uri="{BB962C8B-B14F-4D97-AF65-F5344CB8AC3E}">
        <p14:creationId xmlns:p14="http://schemas.microsoft.com/office/powerpoint/2010/main" val="211723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 y="0"/>
            <a:ext cx="12188952"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87680" y="1143000"/>
            <a:ext cx="1170432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Rectangle 6"/>
          <p:cNvSpPr>
            <a:spLocks noGrp="1" noChangeArrowheads="1"/>
          </p:cNvSpPr>
          <p:nvPr>
            <p:ph type="sldNum" sz="quarter" idx="4"/>
          </p:nvPr>
        </p:nvSpPr>
        <p:spPr bwMode="auto">
          <a:xfrm>
            <a:off x="11643360" y="6629400"/>
            <a:ext cx="54864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hangingPunct="1">
              <a:defRPr sz="1400" b="1"/>
            </a:lvl1pPr>
          </a:lstStyle>
          <a:p>
            <a:fld id="{4C670B0A-16F8-464F-995F-8E6F71CABD3E}"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sldLayoutIdLst>
    <p:sldLayoutId id="2147483875" r:id="rId1"/>
    <p:sldLayoutId id="2147483865" r:id="rId2"/>
    <p:sldLayoutId id="2147483876"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Lst>
  <p:hf hdr="0" ftr="0" dt="0"/>
  <p:txStyles>
    <p:title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ts val="600"/>
        </a:spcBef>
        <a:spcAft>
          <a:spcPct val="0"/>
        </a:spcAft>
        <a:buClr>
          <a:schemeClr val="tx1"/>
        </a:buClr>
        <a:buFont typeface="Cambria" panose="02040503050406030204" pitchFamily="18" charset="0"/>
        <a:buChar char="◙"/>
        <a:defRPr sz="2800">
          <a:solidFill>
            <a:schemeClr val="tx1"/>
          </a:solidFill>
          <a:latin typeface="+mn-lt"/>
          <a:ea typeface="+mn-ea"/>
          <a:cs typeface="+mn-cs"/>
        </a:defRPr>
      </a:lvl1pPr>
      <a:lvl2pPr marL="684213" indent="-341313" algn="l" rtl="0" eaLnBrk="0" fontAlgn="base" hangingPunct="0">
        <a:spcBef>
          <a:spcPts val="600"/>
        </a:spcBef>
        <a:spcAft>
          <a:spcPct val="0"/>
        </a:spcAft>
        <a:buClr>
          <a:schemeClr val="tx1"/>
        </a:buClr>
        <a:buFont typeface="Arial" panose="020B0604020202020204" pitchFamily="34" charset="0"/>
        <a:buChar char="◘"/>
        <a:defRPr sz="2600">
          <a:solidFill>
            <a:schemeClr val="tx1"/>
          </a:solidFill>
          <a:latin typeface="+mn-lt"/>
          <a:cs typeface="+mn-cs"/>
        </a:defRPr>
      </a:lvl2pPr>
      <a:lvl3pPr marL="1028700" indent="-342900" algn="l" rtl="0" eaLnBrk="0" fontAlgn="base" hangingPunct="0">
        <a:spcBef>
          <a:spcPts val="600"/>
        </a:spcBef>
        <a:spcAft>
          <a:spcPct val="0"/>
        </a:spcAft>
        <a:buClr>
          <a:schemeClr val="tx1"/>
        </a:buClr>
        <a:buFont typeface="Arial" panose="020B0604020202020204" pitchFamily="34" charset="0"/>
        <a:buChar char="■"/>
        <a:defRPr sz="2400">
          <a:solidFill>
            <a:schemeClr val="tx1"/>
          </a:solidFill>
          <a:latin typeface="+mn-lt"/>
          <a:cs typeface="+mn-cs"/>
        </a:defRPr>
      </a:lvl3pPr>
      <a:lvl4pPr marL="1376363" indent="-349250" algn="l" rtl="0" eaLnBrk="0" fontAlgn="base" hangingPunct="0">
        <a:spcBef>
          <a:spcPts val="600"/>
        </a:spcBef>
        <a:spcAft>
          <a:spcPct val="0"/>
        </a:spcAft>
        <a:buClr>
          <a:schemeClr val="tx1"/>
        </a:buClr>
        <a:buFont typeface="Arial" panose="020B0604020202020204" pitchFamily="34" charset="0"/>
        <a:buChar char="□"/>
        <a:defRPr sz="2200">
          <a:solidFill>
            <a:schemeClr val="tx1"/>
          </a:solidFill>
          <a:latin typeface="+mn-lt"/>
          <a:cs typeface="+mn-cs"/>
        </a:defRPr>
      </a:lvl4pPr>
      <a:lvl5pPr marL="1598613" indent="-228600" algn="l" rtl="0" eaLnBrk="0" fontAlgn="base" hangingPunct="0">
        <a:spcBef>
          <a:spcPts val="600"/>
        </a:spcBef>
        <a:spcAft>
          <a:spcPct val="0"/>
        </a:spcAft>
        <a:buClr>
          <a:schemeClr val="tx1"/>
        </a:buClr>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743200"/>
            <a:ext cx="12188952" cy="1371600"/>
          </a:xfrm>
        </p:spPr>
        <p:txBody>
          <a:bodyPr/>
          <a:lstStyle/>
          <a:p>
            <a:pPr lvl="0" eaLnBrk="1" hangingPunct="1">
              <a:lnSpc>
                <a:spcPct val="140000"/>
              </a:lnSpc>
              <a:spcBef>
                <a:spcPct val="50000"/>
              </a:spcBef>
            </a:pPr>
            <a:r>
              <a:rPr lang="en-US" altLang="en-US" b="1" kern="1200" dirty="0">
                <a:solidFill>
                  <a:srgbClr val="000000"/>
                </a:solidFill>
                <a:latin typeface="Arial" panose="020B0604020202020204" pitchFamily="34" charset="0"/>
                <a:ea typeface="+mn-ea"/>
                <a:cs typeface="Arial" panose="020B0604020202020204" pitchFamily="34" charset="0"/>
              </a:rPr>
              <a:t>Loops and Files</a:t>
            </a:r>
          </a:p>
        </p:txBody>
      </p:sp>
    </p:spTree>
    <p:extLst>
      <p:ext uri="{BB962C8B-B14F-4D97-AF65-F5344CB8AC3E}">
        <p14:creationId xmlns:p14="http://schemas.microsoft.com/office/powerpoint/2010/main" val="546455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on Increment and Decrement</a:t>
            </a:r>
            <a:endParaRPr lang="en-IN" sz="6000" dirty="0">
              <a:solidFill>
                <a:srgbClr val="037797"/>
              </a:solidFill>
            </a:endParaRPr>
          </a:p>
        </p:txBody>
      </p:sp>
      <p:sp>
        <p:nvSpPr>
          <p:cNvPr id="3" name="Content Placeholder 2"/>
          <p:cNvSpPr>
            <a:spLocks noGrp="1"/>
          </p:cNvSpPr>
          <p:nvPr>
            <p:ph idx="1"/>
          </p:nvPr>
        </p:nvSpPr>
        <p:spPr/>
        <p:txBody>
          <a:bodyPr/>
          <a:lstStyle/>
          <a:p>
            <a:r>
              <a:rPr lang="en-US" altLang="en-US" dirty="0">
                <a:solidFill>
                  <a:srgbClr val="000000"/>
                </a:solidFill>
              </a:rPr>
              <a:t>Can be used in expressions:</a:t>
            </a:r>
          </a:p>
          <a:p>
            <a:pPr marL="741600" indent="0">
              <a:buNone/>
            </a:pPr>
            <a:r>
              <a:rPr lang="en-US" altLang="en-US" dirty="0">
                <a:solidFill>
                  <a:srgbClr val="000000"/>
                </a:solidFill>
                <a:latin typeface="Courier New" panose="02070309020205020404" pitchFamily="49" charset="0"/>
              </a:rPr>
              <a:t>result = num1++ + −−num2;</a:t>
            </a:r>
          </a:p>
          <a:p>
            <a:r>
              <a:rPr lang="en-US" altLang="en-US" dirty="0">
                <a:solidFill>
                  <a:srgbClr val="000000"/>
                </a:solidFill>
              </a:rPr>
              <a:t>Must be applied to something that has a location in memory. Cannot have:</a:t>
            </a:r>
          </a:p>
          <a:p>
            <a:pPr marL="738000" indent="0">
              <a:buNone/>
            </a:pPr>
            <a:r>
              <a:rPr lang="en-US" altLang="en-US" dirty="0">
                <a:solidFill>
                  <a:srgbClr val="000000"/>
                </a:solidFill>
                <a:latin typeface="Courier New" panose="02070309020205020404" pitchFamily="49" charset="0"/>
              </a:rPr>
              <a:t>result = (num1 + num2)++;</a:t>
            </a:r>
          </a:p>
          <a:p>
            <a:r>
              <a:rPr lang="en-US" altLang="en-US" dirty="0">
                <a:solidFill>
                  <a:srgbClr val="000000"/>
                </a:solidFill>
              </a:rPr>
              <a:t>Can be used in relational expressions:</a:t>
            </a:r>
          </a:p>
          <a:p>
            <a:pPr marL="741600" indent="0">
              <a:buNone/>
            </a:pPr>
            <a:r>
              <a:rPr lang="en-US" altLang="en-US" dirty="0">
                <a:solidFill>
                  <a:srgbClr val="000000"/>
                </a:solidFill>
                <a:latin typeface="Courier New" panose="02070309020205020404" pitchFamily="49" charset="0"/>
              </a:rPr>
              <a:t>if (++num &gt; limit)</a:t>
            </a:r>
          </a:p>
          <a:p>
            <a:pPr lvl="1"/>
            <a:r>
              <a:rPr lang="en-US" altLang="en-US" sz="2800" dirty="0"/>
              <a:t>pre- and post-operations will cause different comparisons</a:t>
            </a:r>
            <a:endParaRPr lang="en-US" altLang="en-US" sz="2800" dirty="0">
              <a:solidFill>
                <a:srgbClr val="000000"/>
              </a:solidFill>
            </a:endParaRPr>
          </a:p>
        </p:txBody>
      </p:sp>
      <p:sp>
        <p:nvSpPr>
          <p:cNvPr id="4" name="Slide Number Placeholder 3">
            <a:extLst>
              <a:ext uri="{FF2B5EF4-FFF2-40B4-BE49-F238E27FC236}">
                <a16:creationId xmlns:a16="http://schemas.microsoft.com/office/drawing/2014/main" id="{2356F4A4-622E-3DB6-66FB-02BF0AA6730B}"/>
              </a:ext>
            </a:extLst>
          </p:cNvPr>
          <p:cNvSpPr>
            <a:spLocks noGrp="1"/>
          </p:cNvSpPr>
          <p:nvPr>
            <p:ph type="sldNum" sz="quarter" idx="10"/>
          </p:nvPr>
        </p:nvSpPr>
        <p:spPr/>
        <p:txBody>
          <a:bodyPr/>
          <a:lstStyle/>
          <a:p>
            <a:fld id="{BA7CD8B3-D511-4921-B13C-5206B069144F}" type="slidenum">
              <a:rPr lang="en-US" altLang="en-US" smtClean="0"/>
              <a:pPr/>
              <a:t>10</a:t>
            </a:fld>
            <a:endParaRPr lang="en-US" altLang="en-US" dirty="0"/>
          </a:p>
        </p:txBody>
      </p:sp>
    </p:spTree>
    <p:extLst>
      <p:ext uri="{BB962C8B-B14F-4D97-AF65-F5344CB8AC3E}">
        <p14:creationId xmlns:p14="http://schemas.microsoft.com/office/powerpoint/2010/main" val="1494707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p:txBody>
          <a:bodyPr/>
          <a:lstStyle/>
          <a:p>
            <a:r>
              <a:rPr lang="en-US" altLang="en-US" dirty="0"/>
              <a:t>Introduction to Loops: The </a:t>
            </a:r>
            <a:r>
              <a:rPr lang="en-US" altLang="en-US" dirty="0">
                <a:latin typeface="Courier New" panose="02070309020205020404" pitchFamily="49" charset="0"/>
              </a:rPr>
              <a:t>while</a:t>
            </a:r>
            <a:r>
              <a:rPr lang="en-US" altLang="en-US" dirty="0"/>
              <a:t> Loop</a:t>
            </a:r>
          </a:p>
        </p:txBody>
      </p:sp>
      <p:sp>
        <p:nvSpPr>
          <p:cNvPr id="13315" name="Content Placeholder 2"/>
          <p:cNvSpPr>
            <a:spLocks noGrp="1" noChangeArrowheads="1"/>
          </p:cNvSpPr>
          <p:nvPr>
            <p:ph idx="1"/>
          </p:nvPr>
        </p:nvSpPr>
        <p:spPr/>
        <p:txBody>
          <a:bodyPr/>
          <a:lstStyle/>
          <a:p>
            <a:r>
              <a:rPr lang="en-US" altLang="en-US" b="1" dirty="0"/>
              <a:t>Loop:</a:t>
            </a:r>
            <a:r>
              <a:rPr lang="en-US" altLang="en-US" dirty="0"/>
              <a:t> a control structure that causes a statement or statements to repeat</a:t>
            </a:r>
          </a:p>
          <a:p>
            <a:r>
              <a:rPr lang="en-US" altLang="en-US" dirty="0"/>
              <a:t>General format of the </a:t>
            </a:r>
            <a:r>
              <a:rPr lang="en-US" altLang="en-US" dirty="0">
                <a:latin typeface="Courier New" panose="02070309020205020404" pitchFamily="49" charset="0"/>
              </a:rPr>
              <a:t>while</a:t>
            </a:r>
            <a:r>
              <a:rPr lang="en-US" altLang="en-US" dirty="0"/>
              <a:t> loop:</a:t>
            </a:r>
          </a:p>
          <a:p>
            <a:pPr marL="774000" indent="0">
              <a:buNone/>
            </a:pPr>
            <a:r>
              <a:rPr lang="en-US" altLang="en-US" sz="2800" dirty="0">
                <a:latin typeface="Courier New" panose="02070309020205020404" pitchFamily="49" charset="0"/>
              </a:rPr>
              <a:t>while (</a:t>
            </a:r>
            <a:r>
              <a:rPr lang="en-US" altLang="en-US" sz="2800" i="1" dirty="0">
                <a:latin typeface="Courier New" panose="02070309020205020404" pitchFamily="49" charset="0"/>
              </a:rPr>
              <a:t>expression</a:t>
            </a:r>
            <a:r>
              <a:rPr lang="en-US" altLang="en-US" sz="2800" dirty="0">
                <a:latin typeface="Courier New" panose="02070309020205020404" pitchFamily="49" charset="0"/>
              </a:rPr>
              <a:t>)</a:t>
            </a:r>
          </a:p>
          <a:p>
            <a:pPr marL="1530000" indent="0">
              <a:buNone/>
            </a:pPr>
            <a:r>
              <a:rPr lang="en-US" altLang="en-US" sz="2800" i="1" dirty="0">
                <a:latin typeface="Courier New" panose="02070309020205020404" pitchFamily="49" charset="0"/>
              </a:rPr>
              <a:t>statement</a:t>
            </a:r>
            <a:r>
              <a:rPr lang="en-US" altLang="en-US" sz="2800" dirty="0">
                <a:latin typeface="Courier New" panose="02070309020205020404" pitchFamily="49" charset="0"/>
              </a:rPr>
              <a:t>;</a:t>
            </a:r>
            <a:endParaRPr lang="en-US" altLang="en-US" sz="2800" dirty="0"/>
          </a:p>
          <a:p>
            <a:pPr marL="347663" indent="0">
              <a:buNone/>
            </a:pPr>
            <a:r>
              <a:rPr lang="en-US" altLang="en-US" i="1" dirty="0">
                <a:latin typeface="Courier New" panose="02070309020205020404" pitchFamily="49" charset="0"/>
              </a:rPr>
              <a:t>statement</a:t>
            </a:r>
            <a:r>
              <a:rPr lang="en-US" altLang="en-US" dirty="0">
                <a:latin typeface="Courier New" panose="02070309020205020404" pitchFamily="49" charset="0"/>
              </a:rPr>
              <a:t>;</a:t>
            </a:r>
            <a:r>
              <a:rPr lang="en-US" altLang="en-US" dirty="0"/>
              <a:t> can also be a block of statements enclosed in </a:t>
            </a:r>
            <a:r>
              <a:rPr lang="en-US" altLang="en-US" dirty="0">
                <a:latin typeface="Courier New" panose="02070309020205020404" pitchFamily="49" charset="0"/>
              </a:rPr>
              <a:t>{ }</a:t>
            </a:r>
          </a:p>
          <a:p>
            <a:pPr marL="347663" indent="-347663"/>
            <a:r>
              <a:rPr lang="en-US" altLang="en-US" dirty="0"/>
              <a:t>The </a:t>
            </a:r>
            <a:r>
              <a:rPr lang="en-US" altLang="en-US" dirty="0">
                <a:latin typeface="Courier New" panose="02070309020205020404" pitchFamily="49" charset="0"/>
              </a:rPr>
              <a:t>while</a:t>
            </a:r>
            <a:r>
              <a:rPr lang="en-US" altLang="en-US" dirty="0"/>
              <a:t> loop is known as a pretest loop, which means it tests its expression before each iteration.</a:t>
            </a:r>
          </a:p>
          <a:p>
            <a:pPr marL="347663" indent="-347663"/>
            <a:r>
              <a:rPr lang="en-US" altLang="en-US" dirty="0"/>
              <a:t>An important characteristic of the </a:t>
            </a:r>
            <a:r>
              <a:rPr lang="en-US" altLang="en-US" dirty="0">
                <a:latin typeface="Courier New" panose="02070309020205020404" pitchFamily="49" charset="0"/>
              </a:rPr>
              <a:t>while</a:t>
            </a:r>
            <a:r>
              <a:rPr lang="en-US" altLang="en-US" dirty="0"/>
              <a:t> loop is that the loop will never iterate if the test expression is false to start with.</a:t>
            </a:r>
          </a:p>
        </p:txBody>
      </p:sp>
      <p:sp>
        <p:nvSpPr>
          <p:cNvPr id="2" name="Slide Number Placeholder 1">
            <a:extLst>
              <a:ext uri="{FF2B5EF4-FFF2-40B4-BE49-F238E27FC236}">
                <a16:creationId xmlns:a16="http://schemas.microsoft.com/office/drawing/2014/main" id="{CB66C411-2FE5-ABBF-9980-B1DBA04EC1E2}"/>
              </a:ext>
            </a:extLst>
          </p:cNvPr>
          <p:cNvSpPr>
            <a:spLocks noGrp="1"/>
          </p:cNvSpPr>
          <p:nvPr>
            <p:ph type="sldNum" sz="quarter" idx="10"/>
          </p:nvPr>
        </p:nvSpPr>
        <p:spPr/>
        <p:txBody>
          <a:bodyPr/>
          <a:lstStyle/>
          <a:p>
            <a:fld id="{BA7CD8B3-D511-4921-B13C-5206B069144F}" type="slidenum">
              <a:rPr lang="en-US" altLang="en-US" smtClean="0"/>
              <a:pPr/>
              <a:t>11</a:t>
            </a:fld>
            <a:endParaRPr lang="en-US" altLang="en-US" dirty="0"/>
          </a:p>
        </p:txBody>
      </p:sp>
    </p:spTree>
    <p:extLst>
      <p:ext uri="{BB962C8B-B14F-4D97-AF65-F5344CB8AC3E}">
        <p14:creationId xmlns:p14="http://schemas.microsoft.com/office/powerpoint/2010/main" val="2072817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The </a:t>
            </a:r>
            <a:r>
              <a:rPr lang="en-US" dirty="0">
                <a:latin typeface="Courier New" pitchFamily="49" charset="0"/>
                <a:cs typeface="Courier New" pitchFamily="49" charset="0"/>
              </a:rPr>
              <a:t>while</a:t>
            </a:r>
            <a:r>
              <a:rPr lang="en-US" dirty="0"/>
              <a:t> Loop – How It Works</a:t>
            </a:r>
          </a:p>
        </p:txBody>
      </p:sp>
      <p:sp>
        <p:nvSpPr>
          <p:cNvPr id="14339" name="Content Placeholder 2"/>
          <p:cNvSpPr>
            <a:spLocks noGrp="1" noChangeArrowheads="1"/>
          </p:cNvSpPr>
          <p:nvPr>
            <p:ph idx="1"/>
          </p:nvPr>
        </p:nvSpPr>
        <p:spPr/>
        <p:txBody>
          <a:bodyPr/>
          <a:lstStyle/>
          <a:p>
            <a:pPr marL="914400" lvl="1" indent="0">
              <a:buNone/>
            </a:pPr>
            <a:r>
              <a:rPr lang="en-US" altLang="en-US" sz="2800" dirty="0">
                <a:latin typeface="Courier New" panose="02070309020205020404" pitchFamily="49" charset="0"/>
              </a:rPr>
              <a:t>while (</a:t>
            </a:r>
            <a:r>
              <a:rPr lang="en-US" altLang="en-US" sz="2800" i="1" dirty="0">
                <a:latin typeface="Courier New" panose="02070309020205020404" pitchFamily="49" charset="0"/>
              </a:rPr>
              <a:t>expression</a:t>
            </a:r>
            <a:r>
              <a:rPr lang="en-US" altLang="en-US" sz="2800" dirty="0">
                <a:latin typeface="Courier New" panose="02070309020205020404" pitchFamily="49" charset="0"/>
              </a:rPr>
              <a:t>)</a:t>
            </a:r>
          </a:p>
          <a:p>
            <a:pPr marL="1493100" lvl="1" indent="0">
              <a:buNone/>
            </a:pPr>
            <a:r>
              <a:rPr lang="en-US" altLang="en-US" sz="2800" i="1" dirty="0">
                <a:latin typeface="Courier New" panose="02070309020205020404" pitchFamily="49" charset="0"/>
              </a:rPr>
              <a:t>statement</a:t>
            </a:r>
            <a:r>
              <a:rPr lang="en-US" altLang="en-US" sz="2800" dirty="0">
                <a:latin typeface="Courier New" panose="02070309020205020404" pitchFamily="49" charset="0"/>
              </a:rPr>
              <a:t>;</a:t>
            </a:r>
            <a:endParaRPr lang="en-US" altLang="en-US" sz="2800" dirty="0"/>
          </a:p>
          <a:p>
            <a:pPr marL="344488" indent="0">
              <a:buNone/>
            </a:pPr>
            <a:r>
              <a:rPr lang="en-US" altLang="en-US" i="1" dirty="0">
                <a:latin typeface="Courier New" panose="02070309020205020404" pitchFamily="49" charset="0"/>
              </a:rPr>
              <a:t>expression</a:t>
            </a:r>
            <a:r>
              <a:rPr lang="en-US" altLang="en-US" dirty="0"/>
              <a:t> is evaluated before each iteration</a:t>
            </a:r>
          </a:p>
          <a:p>
            <a:pPr lvl="1"/>
            <a:r>
              <a:rPr lang="en-US" altLang="en-US" sz="2800" dirty="0"/>
              <a:t>if </a:t>
            </a:r>
            <a:r>
              <a:rPr lang="en-US" altLang="en-US" sz="2800" dirty="0">
                <a:latin typeface="Courier New" panose="02070309020205020404" pitchFamily="49" charset="0"/>
              </a:rPr>
              <a:t>true</a:t>
            </a:r>
            <a:r>
              <a:rPr lang="en-US" altLang="en-US" sz="2800" dirty="0"/>
              <a:t>, then </a:t>
            </a:r>
            <a:r>
              <a:rPr lang="en-US" altLang="en-US" sz="2800" i="1" dirty="0">
                <a:latin typeface="Courier New" panose="02070309020205020404" pitchFamily="49" charset="0"/>
              </a:rPr>
              <a:t>statement</a:t>
            </a:r>
            <a:r>
              <a:rPr lang="en-US" altLang="en-US" sz="2800" dirty="0"/>
              <a:t> is executed, and </a:t>
            </a:r>
            <a:r>
              <a:rPr lang="en-US" altLang="en-US" sz="2800" i="1" dirty="0">
                <a:latin typeface="Courier New" panose="02070309020205020404" pitchFamily="49" charset="0"/>
              </a:rPr>
              <a:t>expression</a:t>
            </a:r>
            <a:r>
              <a:rPr lang="en-US" altLang="en-US" sz="2800" dirty="0"/>
              <a:t> is evaluated again</a:t>
            </a:r>
          </a:p>
          <a:p>
            <a:pPr lvl="1"/>
            <a:r>
              <a:rPr lang="en-US" altLang="en-US" sz="2800" dirty="0"/>
              <a:t>if </a:t>
            </a:r>
            <a:r>
              <a:rPr lang="en-US" altLang="en-US" sz="2800" dirty="0">
                <a:latin typeface="Courier New" panose="02070309020205020404" pitchFamily="49" charset="0"/>
              </a:rPr>
              <a:t>false</a:t>
            </a:r>
            <a:r>
              <a:rPr lang="en-US" altLang="en-US" sz="2800" dirty="0"/>
              <a:t>, then the loop is finished and program statements following </a:t>
            </a:r>
            <a:r>
              <a:rPr lang="en-US" altLang="en-US" sz="2800" i="1" dirty="0">
                <a:latin typeface="Courier New" panose="02070309020205020404" pitchFamily="49" charset="0"/>
              </a:rPr>
              <a:t>statement</a:t>
            </a:r>
            <a:r>
              <a:rPr lang="en-US" altLang="en-US" sz="2800" dirty="0"/>
              <a:t> execute</a:t>
            </a:r>
          </a:p>
        </p:txBody>
      </p:sp>
      <p:sp>
        <p:nvSpPr>
          <p:cNvPr id="3" name="Slide Number Placeholder 2">
            <a:extLst>
              <a:ext uri="{FF2B5EF4-FFF2-40B4-BE49-F238E27FC236}">
                <a16:creationId xmlns:a16="http://schemas.microsoft.com/office/drawing/2014/main" id="{86005A83-D894-290E-3B56-5F6D7A379C23}"/>
              </a:ext>
            </a:extLst>
          </p:cNvPr>
          <p:cNvSpPr>
            <a:spLocks noGrp="1"/>
          </p:cNvSpPr>
          <p:nvPr>
            <p:ph type="sldNum" sz="quarter" idx="10"/>
          </p:nvPr>
        </p:nvSpPr>
        <p:spPr/>
        <p:txBody>
          <a:bodyPr/>
          <a:lstStyle/>
          <a:p>
            <a:fld id="{BA7CD8B3-D511-4921-B13C-5206B069144F}" type="slidenum">
              <a:rPr lang="en-US" altLang="en-US" smtClean="0"/>
              <a:pPr/>
              <a:t>12</a:t>
            </a:fld>
            <a:endParaRPr lang="en-US" altLang="en-US" dirty="0"/>
          </a:p>
        </p:txBody>
      </p:sp>
    </p:spTree>
    <p:extLst>
      <p:ext uri="{BB962C8B-B14F-4D97-AF65-F5344CB8AC3E}">
        <p14:creationId xmlns:p14="http://schemas.microsoft.com/office/powerpoint/2010/main" val="2499745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p:txBody>
          <a:bodyPr/>
          <a:lstStyle/>
          <a:p>
            <a:r>
              <a:rPr lang="en-US" altLang="en-US" dirty="0"/>
              <a:t>The Logic of a </a:t>
            </a:r>
            <a:r>
              <a:rPr lang="en-US" altLang="en-US" dirty="0">
                <a:latin typeface="Courier New" panose="02070309020205020404" pitchFamily="49" charset="0"/>
              </a:rPr>
              <a:t>while</a:t>
            </a:r>
            <a:r>
              <a:rPr lang="en-US" altLang="en-US" dirty="0"/>
              <a:t> Loop</a:t>
            </a:r>
          </a:p>
        </p:txBody>
      </p:sp>
      <p:pic>
        <p:nvPicPr>
          <p:cNvPr id="15363" name="Picture 3" descr="The flowchart presents the working logic of the while loop. The program evaluates the expression in the while statement. If true, it executes the statement and returns to evaluate the expression. If false, the loop is complete. The program executes the statements following the while stat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4906" y="1143000"/>
            <a:ext cx="5742189"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28741AF2-5559-AFB1-1490-8CC123D71884}"/>
              </a:ext>
            </a:extLst>
          </p:cNvPr>
          <p:cNvSpPr>
            <a:spLocks noGrp="1"/>
          </p:cNvSpPr>
          <p:nvPr>
            <p:ph type="sldNum" sz="quarter" idx="10"/>
          </p:nvPr>
        </p:nvSpPr>
        <p:spPr/>
        <p:txBody>
          <a:bodyPr/>
          <a:lstStyle/>
          <a:p>
            <a:fld id="{BA7CD8B3-D511-4921-B13C-5206B069144F}"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in Program 5-3</a:t>
            </a:r>
          </a:p>
        </p:txBody>
      </p:sp>
      <p:sp>
        <p:nvSpPr>
          <p:cNvPr id="2" name="Slide Number Placeholder 1">
            <a:extLst>
              <a:ext uri="{FF2B5EF4-FFF2-40B4-BE49-F238E27FC236}">
                <a16:creationId xmlns:a16="http://schemas.microsoft.com/office/drawing/2014/main" id="{1EC6ADC6-9F77-DD2C-E5A9-B28DE5E10C63}"/>
              </a:ext>
            </a:extLst>
          </p:cNvPr>
          <p:cNvSpPr>
            <a:spLocks noGrp="1"/>
          </p:cNvSpPr>
          <p:nvPr>
            <p:ph type="sldNum" sz="quarter" idx="10"/>
          </p:nvPr>
        </p:nvSpPr>
        <p:spPr/>
        <p:txBody>
          <a:bodyPr/>
          <a:lstStyle/>
          <a:p>
            <a:fld id="{BA7CD8B3-D511-4921-B13C-5206B069144F}" type="slidenum">
              <a:rPr lang="en-US" altLang="en-US" smtClean="0"/>
              <a:pPr/>
              <a:t>14</a:t>
            </a:fld>
            <a:endParaRPr lang="en-US" altLang="en-US" dirty="0"/>
          </a:p>
        </p:txBody>
      </p:sp>
      <p:pic>
        <p:nvPicPr>
          <p:cNvPr id="16387" name="Picture 1" descr="The screenshot shows the program source code for a simple while loop. The program checks if the value is 0. It moves to the while statement and checks if the number is less than 5. If true, it displays the output as &quot;Hello.&quot; The increment operator inside the loop is after the variable and increases the value of the number. If the statement is false, the output reads, &quot;That's all!&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644" y="1188720"/>
            <a:ext cx="7988712"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2" descr="The screenshot shows the program source code for a simple while loop. The program checks if the value is 0. It moves to the while statement and checks if the number is less than 5. If true, it displays the output as &quot;Hello.&quot; The increment operator inside the loop is after the variable and increases the value of the number. If the statement is false, the output reads, &quot;That's all!&quot; The program output displays &quot;Hello&quot; five times, one below the other on the screen. The term &quot;That's all!&quot; is at the 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5388" y="2743200"/>
            <a:ext cx="3935412"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0390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80000"/>
              </a:lnSpc>
              <a:defRPr/>
            </a:pPr>
            <a:r>
              <a:rPr lang="en-US" dirty="0"/>
              <a:t>How the </a:t>
            </a:r>
            <a:r>
              <a:rPr lang="en-US" dirty="0">
                <a:latin typeface="Courier New" pitchFamily="49" charset="0"/>
                <a:cs typeface="Courier New" pitchFamily="49" charset="0"/>
              </a:rPr>
              <a:t>while</a:t>
            </a:r>
            <a:r>
              <a:rPr lang="en-US" dirty="0"/>
              <a:t> Loop in Program 5-3 Lines 9 through 13 Works</a:t>
            </a:r>
          </a:p>
        </p:txBody>
      </p:sp>
      <p:pic>
        <p:nvPicPr>
          <p:cNvPr id="17411" name="Picture 3" descr="The flowchart explains the working of the while loop. The program tests if the number is less than or equal to 5. If true, it performs these statements and displays the output &quot;Hello.&quot; The increment operator inside the while loop is after the variable and increases the value of the number. If false, it executes from the while loop and starts 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648" y="1143000"/>
            <a:ext cx="986470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5C41A726-3FDD-2794-97C3-6B9514E88C51}"/>
              </a:ext>
            </a:extLst>
          </p:cNvPr>
          <p:cNvSpPr>
            <a:spLocks noGrp="1"/>
          </p:cNvSpPr>
          <p:nvPr>
            <p:ph type="sldNum" sz="quarter" idx="10"/>
          </p:nvPr>
        </p:nvSpPr>
        <p:spPr/>
        <p:txBody>
          <a:bodyPr/>
          <a:lstStyle/>
          <a:p>
            <a:fld id="{BA7CD8B3-D511-4921-B13C-5206B069144F}" type="slidenum">
              <a:rPr lang="en-US" altLang="en-US" smtClean="0"/>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400" dirty="0"/>
              <a:t>Flowchart of the </a:t>
            </a:r>
            <a:r>
              <a:rPr lang="en-US" sz="4400" dirty="0">
                <a:latin typeface="Courier New" pitchFamily="49" charset="0"/>
                <a:cs typeface="Courier New" pitchFamily="49" charset="0"/>
              </a:rPr>
              <a:t>while</a:t>
            </a:r>
            <a:r>
              <a:rPr lang="en-US" sz="4400" dirty="0"/>
              <a:t> Loop in Program 5-3</a:t>
            </a:r>
          </a:p>
        </p:txBody>
      </p:sp>
      <p:pic>
        <p:nvPicPr>
          <p:cNvPr id="18435" name="Picture 3" descr="The flowchart presents the working of the while loop in the program. The program checks if the number is less than or equal to 5. If the expression is false, it executes from the body of the loop and starts over. If true, the output displays &quot;Hello.&quot; The program adds one to the number, returns, and tests the condition. The process repeats until the expression is fal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897" y="1219200"/>
            <a:ext cx="911620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272129AB-80B6-F1A4-CC18-66A838740980}"/>
              </a:ext>
            </a:extLst>
          </p:cNvPr>
          <p:cNvSpPr>
            <a:spLocks noGrp="1"/>
          </p:cNvSpPr>
          <p:nvPr>
            <p:ph type="sldNum" sz="quarter" idx="10"/>
          </p:nvPr>
        </p:nvSpPr>
        <p:spPr/>
        <p:txBody>
          <a:bodyPr/>
          <a:lstStyle/>
          <a:p>
            <a:fld id="{BA7CD8B3-D511-4921-B13C-5206B069144F}" type="slidenum">
              <a:rPr lang="en-US" altLang="en-US" smtClean="0"/>
              <a:pPr/>
              <a:t>16</a:t>
            </a:fld>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New" pitchFamily="-16" charset="0"/>
              </a:rPr>
              <a:t>while</a:t>
            </a:r>
            <a:r>
              <a:rPr lang="en-US" dirty="0"/>
              <a:t> Loop is a Pretest Loop</a:t>
            </a:r>
            <a:endParaRPr lang="en-IN" sz="6000" dirty="0">
              <a:solidFill>
                <a:srgbClr val="037797"/>
              </a:solidFill>
            </a:endParaRPr>
          </a:p>
        </p:txBody>
      </p:sp>
      <p:sp>
        <p:nvSpPr>
          <p:cNvPr id="3" name="Content Placeholder 2"/>
          <p:cNvSpPr>
            <a:spLocks noGrp="1"/>
          </p:cNvSpPr>
          <p:nvPr>
            <p:ph idx="1"/>
          </p:nvPr>
        </p:nvSpPr>
        <p:spPr>
          <a:xfrm>
            <a:off x="609600" y="1371601"/>
            <a:ext cx="11580876" cy="5257799"/>
          </a:xfrm>
        </p:spPr>
        <p:txBody>
          <a:bodyPr/>
          <a:lstStyle/>
          <a:p>
            <a:pPr marL="0" indent="0" eaLnBrk="1" hangingPunct="1">
              <a:lnSpc>
                <a:spcPct val="90000"/>
              </a:lnSpc>
              <a:spcBef>
                <a:spcPts val="1000"/>
              </a:spcBef>
              <a:buNone/>
            </a:pPr>
            <a:r>
              <a:rPr lang="en-US" altLang="en-US" i="1" kern="1200" dirty="0">
                <a:solidFill>
                  <a:srgbClr val="000000"/>
                </a:solidFill>
                <a:latin typeface="Courier New" panose="02070309020205020404" pitchFamily="49" charset="0"/>
                <a:cs typeface="Courier New" panose="02070309020205020404" pitchFamily="49" charset="0"/>
              </a:rPr>
              <a:t>expression</a:t>
            </a:r>
            <a:r>
              <a:rPr lang="en-US" altLang="en-US" kern="1200" dirty="0">
                <a:solidFill>
                  <a:srgbClr val="000000"/>
                </a:solidFill>
                <a:cs typeface="Arial" panose="020B0604020202020204" pitchFamily="34" charset="0"/>
              </a:rPr>
              <a:t> is evaluated </a:t>
            </a:r>
            <a:r>
              <a:rPr lang="en-US" altLang="en-US" i="1" kern="1200" dirty="0">
                <a:solidFill>
                  <a:srgbClr val="000000"/>
                </a:solidFill>
                <a:cs typeface="Arial" panose="020B0604020202020204" pitchFamily="34" charset="0"/>
              </a:rPr>
              <a:t>before</a:t>
            </a:r>
            <a:r>
              <a:rPr lang="en-US" altLang="en-US" kern="1200" dirty="0">
                <a:solidFill>
                  <a:srgbClr val="000000"/>
                </a:solidFill>
                <a:cs typeface="Arial" panose="020B0604020202020204" pitchFamily="34" charset="0"/>
              </a:rPr>
              <a:t> the loop executes. The following loop will never execute:</a:t>
            </a:r>
            <a:endParaRPr lang="en-US" altLang="en-US" kern="1200" dirty="0">
              <a:solidFill>
                <a:srgbClr val="000000"/>
              </a:solidFill>
              <a:latin typeface="Arial" panose="020B0604020202020204" pitchFamily="34" charset="0"/>
              <a:cs typeface="Arial" panose="020B0604020202020204" pitchFamily="34" charset="0"/>
            </a:endParaRPr>
          </a:p>
          <a:p>
            <a:pPr marL="0" indent="0" eaLnBrk="1" hangingPunct="1">
              <a:lnSpc>
                <a:spcPct val="90000"/>
              </a:lnSpc>
              <a:spcBef>
                <a:spcPts val="3300"/>
              </a:spcBef>
              <a:buNone/>
            </a:pPr>
            <a:r>
              <a:rPr lang="en-US" altLang="en-US" kern="1200" dirty="0">
                <a:solidFill>
                  <a:srgbClr val="000000"/>
                </a:solidFill>
                <a:latin typeface="Courier New" panose="02070309020205020404" pitchFamily="49" charset="0"/>
                <a:cs typeface="Arial" panose="020B0604020202020204" pitchFamily="34" charset="0"/>
              </a:rPr>
              <a:t>int number = 6;</a:t>
            </a:r>
            <a:br>
              <a:rPr lang="en-US" altLang="en-US" kern="1200" dirty="0">
                <a:solidFill>
                  <a:srgbClr val="000000"/>
                </a:solidFill>
                <a:latin typeface="Courier New" panose="02070309020205020404" pitchFamily="49" charset="0"/>
                <a:cs typeface="Arial" panose="020B0604020202020204" pitchFamily="34" charset="0"/>
              </a:rPr>
            </a:br>
            <a:r>
              <a:rPr lang="en-US" altLang="en-US" kern="1200" dirty="0">
                <a:solidFill>
                  <a:srgbClr val="000000"/>
                </a:solidFill>
                <a:latin typeface="Courier New" panose="02070309020205020404" pitchFamily="49" charset="0"/>
                <a:cs typeface="Arial" panose="020B0604020202020204" pitchFamily="34" charset="0"/>
              </a:rPr>
              <a:t>while (number &lt;= 5)</a:t>
            </a:r>
            <a:br>
              <a:rPr lang="en-US" altLang="en-US" kern="1200" dirty="0">
                <a:solidFill>
                  <a:srgbClr val="000000"/>
                </a:solidFill>
                <a:latin typeface="Courier New" panose="02070309020205020404" pitchFamily="49" charset="0"/>
                <a:cs typeface="Arial" panose="020B0604020202020204" pitchFamily="34" charset="0"/>
              </a:rPr>
            </a:br>
            <a:r>
              <a:rPr lang="en-US" altLang="en-US" kern="1200" dirty="0">
                <a:solidFill>
                  <a:srgbClr val="000000"/>
                </a:solidFill>
                <a:latin typeface="Courier New" panose="02070309020205020404" pitchFamily="49" charset="0"/>
                <a:cs typeface="Arial" panose="020B0604020202020204" pitchFamily="34" charset="0"/>
              </a:rPr>
              <a:t>{</a:t>
            </a:r>
          </a:p>
          <a:p>
            <a:pPr marL="720000" indent="0" eaLnBrk="1" hangingPunct="1">
              <a:lnSpc>
                <a:spcPct val="90000"/>
              </a:lnSpc>
              <a:spcBef>
                <a:spcPts val="0"/>
              </a:spcBef>
              <a:buNone/>
            </a:pPr>
            <a:r>
              <a:rPr lang="en-US" altLang="en-US" kern="1200" dirty="0">
                <a:solidFill>
                  <a:srgbClr val="000000"/>
                </a:solidFill>
                <a:latin typeface="Courier New" panose="02070309020205020404" pitchFamily="49" charset="0"/>
                <a:cs typeface="Arial" panose="020B0604020202020204" pitchFamily="34" charset="0"/>
              </a:rPr>
              <a:t>cout &lt;&lt; "Hello\n";</a:t>
            </a:r>
          </a:p>
          <a:p>
            <a:pPr marL="720000" indent="0" eaLnBrk="1" hangingPunct="1">
              <a:lnSpc>
                <a:spcPct val="90000"/>
              </a:lnSpc>
              <a:spcBef>
                <a:spcPts val="0"/>
              </a:spcBef>
              <a:buNone/>
            </a:pPr>
            <a:r>
              <a:rPr lang="en-US" altLang="en-US" kern="1200" dirty="0">
                <a:solidFill>
                  <a:srgbClr val="000000"/>
                </a:solidFill>
                <a:latin typeface="Courier New" panose="02070309020205020404" pitchFamily="49" charset="0"/>
                <a:cs typeface="Arial" panose="020B0604020202020204" pitchFamily="34" charset="0"/>
              </a:rPr>
              <a:t>number++;</a:t>
            </a:r>
          </a:p>
          <a:p>
            <a:pPr marL="0" indent="0" eaLnBrk="1" hangingPunct="1">
              <a:lnSpc>
                <a:spcPct val="90000"/>
              </a:lnSpc>
              <a:spcBef>
                <a:spcPts val="0"/>
              </a:spcBef>
              <a:buNone/>
            </a:pPr>
            <a:r>
              <a:rPr lang="en-US" altLang="en-US" kern="1200" dirty="0">
                <a:solidFill>
                  <a:srgbClr val="000000"/>
                </a:solidFill>
                <a:latin typeface="Courier New" panose="02070309020205020404" pitchFamily="49" charset="0"/>
                <a:cs typeface="Arial" panose="020B0604020202020204" pitchFamily="34" charset="0"/>
              </a:rPr>
              <a:t>}</a:t>
            </a:r>
          </a:p>
        </p:txBody>
      </p:sp>
      <p:sp>
        <p:nvSpPr>
          <p:cNvPr id="4" name="Slide Number Placeholder 3">
            <a:extLst>
              <a:ext uri="{FF2B5EF4-FFF2-40B4-BE49-F238E27FC236}">
                <a16:creationId xmlns:a16="http://schemas.microsoft.com/office/drawing/2014/main" id="{ACE11858-6A8B-5FDA-D64E-172E735CAE91}"/>
              </a:ext>
            </a:extLst>
          </p:cNvPr>
          <p:cNvSpPr>
            <a:spLocks noGrp="1"/>
          </p:cNvSpPr>
          <p:nvPr>
            <p:ph type="sldNum" sz="quarter" idx="10"/>
          </p:nvPr>
        </p:nvSpPr>
        <p:spPr/>
        <p:txBody>
          <a:bodyPr/>
          <a:lstStyle/>
          <a:p>
            <a:fld id="{BA7CD8B3-D511-4921-B13C-5206B069144F}" type="slidenum">
              <a:rPr lang="en-US" altLang="en-US" smtClean="0"/>
              <a:pPr/>
              <a:t>17</a:t>
            </a:fld>
            <a:endParaRPr lang="en-US" altLang="en-US" dirty="0"/>
          </a:p>
        </p:txBody>
      </p:sp>
    </p:spTree>
    <p:extLst>
      <p:ext uri="{BB962C8B-B14F-4D97-AF65-F5344CB8AC3E}">
        <p14:creationId xmlns:p14="http://schemas.microsoft.com/office/powerpoint/2010/main" val="3587992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p:txBody>
          <a:bodyPr/>
          <a:lstStyle/>
          <a:p>
            <a:r>
              <a:rPr lang="en-US" altLang="en-US" dirty="0"/>
              <a:t>Watch Out for Infinite Loops</a:t>
            </a:r>
          </a:p>
        </p:txBody>
      </p:sp>
      <p:sp>
        <p:nvSpPr>
          <p:cNvPr id="20483" name="Content Placeholder 2"/>
          <p:cNvSpPr>
            <a:spLocks noGrp="1" noChangeArrowheads="1"/>
          </p:cNvSpPr>
          <p:nvPr>
            <p:ph idx="1"/>
          </p:nvPr>
        </p:nvSpPr>
        <p:spPr/>
        <p:txBody>
          <a:bodyPr/>
          <a:lstStyle/>
          <a:p>
            <a:r>
              <a:rPr lang="en-US" altLang="en-US" dirty="0"/>
              <a:t>The loop must contain code to make </a:t>
            </a:r>
            <a:r>
              <a:rPr lang="en-US" altLang="en-US" i="1" dirty="0">
                <a:latin typeface="Courier New" panose="02070309020205020404" pitchFamily="49" charset="0"/>
              </a:rPr>
              <a:t>expression</a:t>
            </a:r>
            <a:r>
              <a:rPr lang="en-US" altLang="en-US" dirty="0"/>
              <a:t> become </a:t>
            </a:r>
            <a:r>
              <a:rPr lang="en-US" altLang="en-US" dirty="0">
                <a:latin typeface="Courier New" panose="02070309020205020404" pitchFamily="49" charset="0"/>
              </a:rPr>
              <a:t>false</a:t>
            </a:r>
          </a:p>
          <a:p>
            <a:r>
              <a:rPr lang="en-US" altLang="en-US" dirty="0"/>
              <a:t>Otherwise, the loop will have no way of stopping</a:t>
            </a:r>
          </a:p>
          <a:p>
            <a:r>
              <a:rPr lang="en-US" altLang="en-US" dirty="0"/>
              <a:t>Such a loop is called an </a:t>
            </a:r>
            <a:r>
              <a:rPr lang="en-US" altLang="en-US" i="1" dirty="0"/>
              <a:t>infinite loop</a:t>
            </a:r>
            <a:r>
              <a:rPr lang="en-US" altLang="en-US" dirty="0"/>
              <a:t>, because it will repeat an infinite number of times</a:t>
            </a:r>
          </a:p>
        </p:txBody>
      </p:sp>
      <p:sp>
        <p:nvSpPr>
          <p:cNvPr id="2" name="Slide Number Placeholder 1">
            <a:extLst>
              <a:ext uri="{FF2B5EF4-FFF2-40B4-BE49-F238E27FC236}">
                <a16:creationId xmlns:a16="http://schemas.microsoft.com/office/drawing/2014/main" id="{A1E42D58-AC63-00AD-4151-1BF5404B3AB9}"/>
              </a:ext>
            </a:extLst>
          </p:cNvPr>
          <p:cNvSpPr>
            <a:spLocks noGrp="1"/>
          </p:cNvSpPr>
          <p:nvPr>
            <p:ph type="sldNum" sz="quarter" idx="10"/>
          </p:nvPr>
        </p:nvSpPr>
        <p:spPr/>
        <p:txBody>
          <a:bodyPr/>
          <a:lstStyle/>
          <a:p>
            <a:fld id="{BA7CD8B3-D511-4921-B13C-5206B069144F}" type="slidenum">
              <a:rPr lang="en-US" altLang="en-US" smtClean="0"/>
              <a:pPr/>
              <a:t>18</a:t>
            </a:fld>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of an Infinite Loop</a:t>
            </a:r>
            <a:endParaRPr lang="en-IN" dirty="0"/>
          </a:p>
        </p:txBody>
      </p:sp>
      <p:sp>
        <p:nvSpPr>
          <p:cNvPr id="3" name="Content Placeholder 2"/>
          <p:cNvSpPr>
            <a:spLocks noGrp="1"/>
          </p:cNvSpPr>
          <p:nvPr>
            <p:ph idx="1"/>
          </p:nvPr>
        </p:nvSpPr>
        <p:spPr/>
        <p:txBody>
          <a:bodyPr/>
          <a:lstStyle/>
          <a:p>
            <a:pPr eaLnBrk="1" hangingPunct="1"/>
            <a:r>
              <a:rPr lang="en-US" altLang="en-US" dirty="0"/>
              <a:t>If a loop does not have a way of stopping, it is called an </a:t>
            </a:r>
            <a:r>
              <a:rPr lang="en-US" altLang="en-US" i="1" dirty="0"/>
              <a:t>infinite</a:t>
            </a:r>
            <a:r>
              <a:rPr lang="en-US" altLang="en-US" dirty="0"/>
              <a:t> loop.</a:t>
            </a:r>
          </a:p>
          <a:p>
            <a:pPr eaLnBrk="1" hangingPunct="1"/>
            <a:r>
              <a:rPr lang="en-US" altLang="en-US" dirty="0"/>
              <a:t>An </a:t>
            </a:r>
            <a:r>
              <a:rPr lang="en-US" altLang="en-US" i="1" dirty="0"/>
              <a:t>infinite</a:t>
            </a:r>
            <a:r>
              <a:rPr lang="en-US" altLang="en-US" dirty="0"/>
              <a:t> loop continues to repeat until the program is interrupted. Here is an example of an </a:t>
            </a:r>
            <a:r>
              <a:rPr lang="en-US" altLang="en-US" i="1" dirty="0"/>
              <a:t>infinite</a:t>
            </a:r>
            <a:r>
              <a:rPr lang="en-US" altLang="en-US" dirty="0"/>
              <a:t> loop:</a:t>
            </a:r>
          </a:p>
          <a:p>
            <a:pPr marL="914400" indent="0" eaLnBrk="1" hangingPunct="1">
              <a:spcBef>
                <a:spcPts val="4500"/>
              </a:spcBef>
              <a:buNone/>
            </a:pPr>
            <a:r>
              <a:rPr lang="en-US" altLang="en-US" kern="1200" dirty="0">
                <a:solidFill>
                  <a:srgbClr val="000000"/>
                </a:solidFill>
                <a:latin typeface="Courier New" panose="02070309020205020404" pitchFamily="49" charset="0"/>
                <a:cs typeface="Arial" panose="020B0604020202020204" pitchFamily="34" charset="0"/>
              </a:rPr>
              <a:t>int number = 1;</a:t>
            </a:r>
            <a:br>
              <a:rPr lang="en-US" altLang="en-US" kern="1200" dirty="0">
                <a:solidFill>
                  <a:srgbClr val="000000"/>
                </a:solidFill>
                <a:latin typeface="Courier New" panose="02070309020205020404" pitchFamily="49" charset="0"/>
                <a:cs typeface="Arial" panose="020B0604020202020204" pitchFamily="34" charset="0"/>
              </a:rPr>
            </a:br>
            <a:r>
              <a:rPr lang="en-US" altLang="en-US" kern="1200" dirty="0">
                <a:solidFill>
                  <a:srgbClr val="000000"/>
                </a:solidFill>
                <a:latin typeface="Courier New" panose="02070309020205020404" pitchFamily="49" charset="0"/>
                <a:cs typeface="Arial" panose="020B0604020202020204" pitchFamily="34" charset="0"/>
              </a:rPr>
              <a:t>while (number &lt;= 5)</a:t>
            </a:r>
            <a:br>
              <a:rPr lang="en-US" altLang="en-US" kern="1200" dirty="0">
                <a:solidFill>
                  <a:srgbClr val="000000"/>
                </a:solidFill>
                <a:latin typeface="Courier New" panose="02070309020205020404" pitchFamily="49" charset="0"/>
                <a:cs typeface="Arial" panose="020B0604020202020204" pitchFamily="34" charset="0"/>
              </a:rPr>
            </a:br>
            <a:r>
              <a:rPr lang="en-US" altLang="en-US" kern="1200" dirty="0">
                <a:solidFill>
                  <a:srgbClr val="000000"/>
                </a:solidFill>
                <a:latin typeface="Courier New" panose="02070309020205020404" pitchFamily="49" charset="0"/>
                <a:cs typeface="Arial" panose="020B0604020202020204" pitchFamily="34" charset="0"/>
              </a:rPr>
              <a:t>{</a:t>
            </a:r>
          </a:p>
          <a:p>
            <a:pPr marL="914400" indent="0" eaLnBrk="1" hangingPunct="1">
              <a:spcBef>
                <a:spcPts val="0"/>
              </a:spcBef>
              <a:buNone/>
            </a:pPr>
            <a:r>
              <a:rPr lang="en-US" altLang="en-US" kern="1200" dirty="0">
                <a:solidFill>
                  <a:srgbClr val="000000"/>
                </a:solidFill>
                <a:latin typeface="Courier New" panose="02070309020205020404" pitchFamily="49" charset="0"/>
                <a:cs typeface="Arial" panose="020B0604020202020204" pitchFamily="34" charset="0"/>
              </a:rPr>
              <a:t>cout &lt;&lt; "Hello\n";</a:t>
            </a:r>
          </a:p>
          <a:p>
            <a:pPr marL="914400" indent="0" eaLnBrk="1" hangingPunct="1">
              <a:spcBef>
                <a:spcPts val="0"/>
              </a:spcBef>
              <a:buNone/>
            </a:pPr>
            <a:r>
              <a:rPr lang="en-US" altLang="en-US" kern="1200" dirty="0">
                <a:solidFill>
                  <a:srgbClr val="000000"/>
                </a:solidFill>
                <a:latin typeface="Courier New" panose="02070309020205020404" pitchFamily="49" charset="0"/>
                <a:cs typeface="Arial" panose="020B0604020202020204" pitchFamily="34" charset="0"/>
              </a:rPr>
              <a:t>}</a:t>
            </a:r>
          </a:p>
        </p:txBody>
      </p:sp>
      <p:sp>
        <p:nvSpPr>
          <p:cNvPr id="4" name="Slide Number Placeholder 3">
            <a:extLst>
              <a:ext uri="{FF2B5EF4-FFF2-40B4-BE49-F238E27FC236}">
                <a16:creationId xmlns:a16="http://schemas.microsoft.com/office/drawing/2014/main" id="{FC4FD842-ACF6-914F-9BA4-50643249050C}"/>
              </a:ext>
            </a:extLst>
          </p:cNvPr>
          <p:cNvSpPr>
            <a:spLocks noGrp="1"/>
          </p:cNvSpPr>
          <p:nvPr>
            <p:ph type="sldNum" sz="quarter" idx="10"/>
          </p:nvPr>
        </p:nvSpPr>
        <p:spPr/>
        <p:txBody>
          <a:bodyPr/>
          <a:lstStyle/>
          <a:p>
            <a:fld id="{BA7CD8B3-D511-4921-B13C-5206B069144F}" type="slidenum">
              <a:rPr lang="en-US" altLang="en-US" smtClean="0"/>
              <a:pPr/>
              <a:t>19</a:t>
            </a:fld>
            <a:endParaRPr lang="en-US" altLang="en-US" dirty="0"/>
          </a:p>
        </p:txBody>
      </p:sp>
    </p:spTree>
    <p:extLst>
      <p:ext uri="{BB962C8B-B14F-4D97-AF65-F5344CB8AC3E}">
        <p14:creationId xmlns:p14="http://schemas.microsoft.com/office/powerpoint/2010/main" val="10903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Learning Objectives</a:t>
            </a:r>
            <a:endParaRPr lang="en-IN" sz="1800" dirty="0">
              <a:solidFill>
                <a:srgbClr val="037797"/>
              </a:solidFill>
            </a:endParaRPr>
          </a:p>
        </p:txBody>
      </p:sp>
      <p:sp>
        <p:nvSpPr>
          <p:cNvPr id="3" name="Content Placeholder 2"/>
          <p:cNvSpPr>
            <a:spLocks noGrp="1"/>
          </p:cNvSpPr>
          <p:nvPr>
            <p:ph idx="1"/>
          </p:nvPr>
        </p:nvSpPr>
        <p:spPr/>
        <p:txBody>
          <a:bodyPr/>
          <a:lstStyle/>
          <a:p>
            <a:pPr>
              <a:spcBef>
                <a:spcPts val="300"/>
              </a:spcBef>
            </a:pPr>
            <a:r>
              <a:rPr lang="en-US" altLang="en-US" sz="2800" dirty="0">
                <a:solidFill>
                  <a:srgbClr val="000000"/>
                </a:solidFill>
              </a:rPr>
              <a:t>The Increment and Decrement Operators</a:t>
            </a:r>
          </a:p>
          <a:p>
            <a:pPr marL="344488" indent="-344488">
              <a:spcBef>
                <a:spcPts val="300"/>
              </a:spcBef>
            </a:pPr>
            <a:r>
              <a:rPr lang="en-US" altLang="en-US" sz="3000" dirty="0">
                <a:solidFill>
                  <a:srgbClr val="000000"/>
                </a:solidFill>
              </a:rPr>
              <a:t>Introduction to Loops: The while Loop</a:t>
            </a:r>
          </a:p>
          <a:p>
            <a:pPr marL="344488" indent="-344488">
              <a:spcBef>
                <a:spcPts val="300"/>
              </a:spcBef>
            </a:pPr>
            <a:r>
              <a:rPr lang="en-US" altLang="en-US" sz="2800" dirty="0">
                <a:solidFill>
                  <a:srgbClr val="000000"/>
                </a:solidFill>
              </a:rPr>
              <a:t>Using the while Loop for Input Validation</a:t>
            </a:r>
          </a:p>
          <a:p>
            <a:pPr marL="344488" indent="-344488">
              <a:spcBef>
                <a:spcPts val="300"/>
              </a:spcBef>
            </a:pPr>
            <a:r>
              <a:rPr lang="en-US" altLang="en-US" sz="2800" dirty="0">
                <a:solidFill>
                  <a:srgbClr val="000000"/>
                </a:solidFill>
              </a:rPr>
              <a:t>Counters</a:t>
            </a:r>
          </a:p>
          <a:p>
            <a:pPr marL="344488" indent="-344488">
              <a:spcBef>
                <a:spcPts val="300"/>
              </a:spcBef>
            </a:pPr>
            <a:r>
              <a:rPr lang="en-US" altLang="en-US" sz="2800" dirty="0">
                <a:solidFill>
                  <a:srgbClr val="000000"/>
                </a:solidFill>
              </a:rPr>
              <a:t>The do-while Loop</a:t>
            </a:r>
          </a:p>
          <a:p>
            <a:pPr marL="344488" indent="-344488">
              <a:spcBef>
                <a:spcPts val="300"/>
              </a:spcBef>
            </a:pPr>
            <a:r>
              <a:rPr lang="en-US" altLang="en-US" sz="2800" dirty="0">
                <a:solidFill>
                  <a:srgbClr val="000000"/>
                </a:solidFill>
              </a:rPr>
              <a:t>The for Loop</a:t>
            </a:r>
          </a:p>
          <a:p>
            <a:pPr marL="344488" indent="-344488">
              <a:spcBef>
                <a:spcPts val="300"/>
              </a:spcBef>
            </a:pPr>
            <a:r>
              <a:rPr lang="en-US" altLang="en-US" sz="2800" dirty="0">
                <a:solidFill>
                  <a:srgbClr val="000000"/>
                </a:solidFill>
              </a:rPr>
              <a:t>Keeping a Running Total</a:t>
            </a:r>
          </a:p>
          <a:p>
            <a:pPr marL="344488" indent="-344488">
              <a:spcBef>
                <a:spcPts val="300"/>
              </a:spcBef>
            </a:pPr>
            <a:r>
              <a:rPr lang="en-US" altLang="en-US" sz="2800" dirty="0">
                <a:solidFill>
                  <a:srgbClr val="000000"/>
                </a:solidFill>
              </a:rPr>
              <a:t>Sentinels</a:t>
            </a:r>
          </a:p>
          <a:p>
            <a:pPr marL="344488" indent="-344488">
              <a:spcBef>
                <a:spcPts val="300"/>
              </a:spcBef>
            </a:pPr>
            <a:r>
              <a:rPr lang="en-US" altLang="en-US" sz="2800" dirty="0">
                <a:solidFill>
                  <a:srgbClr val="000000"/>
                </a:solidFill>
              </a:rPr>
              <a:t>Focus on Software Engineering: Deciding Which Loop to Use</a:t>
            </a:r>
          </a:p>
          <a:p>
            <a:pPr marL="344488" indent="-344488">
              <a:spcBef>
                <a:spcPts val="300"/>
              </a:spcBef>
            </a:pPr>
            <a:r>
              <a:rPr lang="en-US" altLang="en-US" sz="2800" dirty="0">
                <a:solidFill>
                  <a:srgbClr val="000000"/>
                </a:solidFill>
              </a:rPr>
              <a:t>Nested Loops</a:t>
            </a:r>
          </a:p>
          <a:p>
            <a:pPr marL="344488" indent="-344488">
              <a:spcBef>
                <a:spcPts val="300"/>
              </a:spcBef>
            </a:pPr>
            <a:r>
              <a:rPr lang="en-US" altLang="en-US" sz="2800" dirty="0">
                <a:solidFill>
                  <a:srgbClr val="000000"/>
                </a:solidFill>
              </a:rPr>
              <a:t>Using Files for Data Storage</a:t>
            </a:r>
          </a:p>
          <a:p>
            <a:pPr marL="344488" indent="-344488">
              <a:spcBef>
                <a:spcPts val="300"/>
              </a:spcBef>
            </a:pPr>
            <a:r>
              <a:rPr lang="en-US" altLang="en-US" sz="2800" dirty="0">
                <a:solidFill>
                  <a:srgbClr val="000000"/>
                </a:solidFill>
              </a:rPr>
              <a:t>Optional Topics: Breaking and Continuing a Loop</a:t>
            </a:r>
            <a:endParaRPr lang="en-US" altLang="en-US" dirty="0">
              <a:solidFill>
                <a:srgbClr val="000000"/>
              </a:solidFill>
              <a:latin typeface="Courier New" panose="02070309020205020404" pitchFamily="49" charset="0"/>
            </a:endParaRPr>
          </a:p>
        </p:txBody>
      </p:sp>
      <p:sp>
        <p:nvSpPr>
          <p:cNvPr id="4" name="Slide Number Placeholder 3">
            <a:extLst>
              <a:ext uri="{FF2B5EF4-FFF2-40B4-BE49-F238E27FC236}">
                <a16:creationId xmlns:a16="http://schemas.microsoft.com/office/drawing/2014/main" id="{17F1C496-A8D4-D165-B401-A1E219C9553C}"/>
              </a:ext>
            </a:extLst>
          </p:cNvPr>
          <p:cNvSpPr>
            <a:spLocks noGrp="1"/>
          </p:cNvSpPr>
          <p:nvPr>
            <p:ph type="sldNum" sz="quarter" idx="10"/>
          </p:nvPr>
        </p:nvSpPr>
        <p:spPr/>
        <p:txBody>
          <a:bodyPr/>
          <a:lstStyle/>
          <a:p>
            <a:fld id="{BA7CD8B3-D511-4921-B13C-5206B069144F}" type="slidenum">
              <a:rPr lang="en-US" altLang="en-US" smtClean="0"/>
              <a:pPr/>
              <a:t>2</a:t>
            </a:fld>
            <a:endParaRPr lang="en-US" altLang="en-US" dirty="0"/>
          </a:p>
        </p:txBody>
      </p:sp>
    </p:spTree>
    <p:extLst>
      <p:ext uri="{BB962C8B-B14F-4D97-AF65-F5344CB8AC3E}">
        <p14:creationId xmlns:p14="http://schemas.microsoft.com/office/powerpoint/2010/main" val="2738346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sz="4900" dirty="0"/>
              <a:t>Using the </a:t>
            </a:r>
            <a:r>
              <a:rPr lang="en-US" sz="4900" dirty="0">
                <a:latin typeface="Courier New" pitchFamily="-16" charset="0"/>
              </a:rPr>
              <a:t>while</a:t>
            </a:r>
            <a:r>
              <a:rPr lang="en-US" sz="4900" dirty="0"/>
              <a:t> Loop for Input Validation</a:t>
            </a:r>
            <a:r>
              <a:rPr lang="en-US" sz="2000" dirty="0"/>
              <a:t> (1 of 2)</a:t>
            </a:r>
          </a:p>
        </p:txBody>
      </p:sp>
      <p:sp>
        <p:nvSpPr>
          <p:cNvPr id="23555" name="Content Placeholder 2"/>
          <p:cNvSpPr>
            <a:spLocks noGrp="1" noChangeArrowheads="1"/>
          </p:cNvSpPr>
          <p:nvPr>
            <p:ph idx="1"/>
          </p:nvPr>
        </p:nvSpPr>
        <p:spPr/>
        <p:txBody>
          <a:bodyPr/>
          <a:lstStyle/>
          <a:p>
            <a:r>
              <a:rPr lang="en-US" altLang="en-US" dirty="0"/>
              <a:t>Input validation is the process of inspecting data that is given to the program as input and determining whether it is valid.</a:t>
            </a:r>
          </a:p>
          <a:p>
            <a:pPr>
              <a:spcBef>
                <a:spcPts val="4500"/>
              </a:spcBef>
            </a:pPr>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can be used to create input routines that reject invalid data, and repeat until valid data is entered.</a:t>
            </a:r>
          </a:p>
        </p:txBody>
      </p:sp>
      <p:sp>
        <p:nvSpPr>
          <p:cNvPr id="3" name="Slide Number Placeholder 2">
            <a:extLst>
              <a:ext uri="{FF2B5EF4-FFF2-40B4-BE49-F238E27FC236}">
                <a16:creationId xmlns:a16="http://schemas.microsoft.com/office/drawing/2014/main" id="{36E2F401-71EA-84D4-7A35-6BA92F65BCC7}"/>
              </a:ext>
            </a:extLst>
          </p:cNvPr>
          <p:cNvSpPr>
            <a:spLocks noGrp="1"/>
          </p:cNvSpPr>
          <p:nvPr>
            <p:ph type="sldNum" sz="quarter" idx="10"/>
          </p:nvPr>
        </p:nvSpPr>
        <p:spPr/>
        <p:txBody>
          <a:bodyPr/>
          <a:lstStyle/>
          <a:p>
            <a:fld id="{BA7CD8B3-D511-4921-B13C-5206B069144F}" type="slidenum">
              <a:rPr lang="en-US" altLang="en-US" smtClean="0"/>
              <a:pPr/>
              <a:t>20</a:t>
            </a:fld>
            <a:endParaRPr lang="en-US" altLang="en-US" dirty="0"/>
          </a:p>
        </p:txBody>
      </p:sp>
    </p:spTree>
    <p:extLst>
      <p:ext uri="{BB962C8B-B14F-4D97-AF65-F5344CB8AC3E}">
        <p14:creationId xmlns:p14="http://schemas.microsoft.com/office/powerpoint/2010/main" val="622236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Using the </a:t>
            </a:r>
            <a:r>
              <a:rPr lang="en-US" sz="4400" dirty="0">
                <a:latin typeface="Courier New" pitchFamily="-16" charset="0"/>
              </a:rPr>
              <a:t>while</a:t>
            </a:r>
            <a:r>
              <a:rPr lang="en-US" sz="4400" dirty="0"/>
              <a:t> Loop for Input Validation</a:t>
            </a:r>
            <a:r>
              <a:rPr lang="en-US" sz="1800" dirty="0"/>
              <a:t> (2 of 2)</a:t>
            </a:r>
            <a:endParaRPr lang="en-IN" sz="1800" dirty="0"/>
          </a:p>
        </p:txBody>
      </p:sp>
      <p:sp>
        <p:nvSpPr>
          <p:cNvPr id="3" name="Content Placeholder 2"/>
          <p:cNvSpPr>
            <a:spLocks noGrp="1"/>
          </p:cNvSpPr>
          <p:nvPr>
            <p:ph idx="1"/>
          </p:nvPr>
        </p:nvSpPr>
        <p:spPr/>
        <p:txBody>
          <a:bodyPr/>
          <a:lstStyle/>
          <a:p>
            <a:r>
              <a:rPr lang="en-US" altLang="en-US" dirty="0">
                <a:solidFill>
                  <a:srgbClr val="000000"/>
                </a:solidFill>
              </a:rPr>
              <a:t>Here's the general approach, in pseudocode:</a:t>
            </a:r>
          </a:p>
        </p:txBody>
      </p:sp>
      <p:sp>
        <p:nvSpPr>
          <p:cNvPr id="5" name="Slide Number Placeholder 4">
            <a:extLst>
              <a:ext uri="{FF2B5EF4-FFF2-40B4-BE49-F238E27FC236}">
                <a16:creationId xmlns:a16="http://schemas.microsoft.com/office/drawing/2014/main" id="{5118DB3F-8B8F-C2F7-6256-0517CAC0108C}"/>
              </a:ext>
            </a:extLst>
          </p:cNvPr>
          <p:cNvSpPr>
            <a:spLocks noGrp="1"/>
          </p:cNvSpPr>
          <p:nvPr>
            <p:ph type="sldNum" sz="quarter" idx="10"/>
          </p:nvPr>
        </p:nvSpPr>
        <p:spPr/>
        <p:txBody>
          <a:bodyPr/>
          <a:lstStyle/>
          <a:p>
            <a:fld id="{BA7CD8B3-D511-4921-B13C-5206B069144F}" type="slidenum">
              <a:rPr lang="en-US" altLang="en-US" smtClean="0"/>
              <a:pPr/>
              <a:t>21</a:t>
            </a:fld>
            <a:endParaRPr lang="en-US" altLang="en-US" dirty="0"/>
          </a:p>
        </p:txBody>
      </p:sp>
      <p:sp>
        <p:nvSpPr>
          <p:cNvPr id="4" name="Content Placeholder 3"/>
          <p:cNvSpPr>
            <a:spLocks noGrp="1"/>
          </p:cNvSpPr>
          <p:nvPr>
            <p:ph sz="quarter" idx="4294967295"/>
          </p:nvPr>
        </p:nvSpPr>
        <p:spPr>
          <a:xfrm>
            <a:off x="1066800" y="1943100"/>
            <a:ext cx="5410200" cy="2971800"/>
          </a:xfrm>
        </p:spPr>
        <p:txBody>
          <a:bodyPr/>
          <a:lstStyle/>
          <a:p>
            <a:pPr marL="0" indent="0" eaLnBrk="1" hangingPunct="1">
              <a:spcBef>
                <a:spcPts val="0"/>
              </a:spcBef>
              <a:buNone/>
            </a:pPr>
            <a:r>
              <a:rPr lang="en-US" altLang="en-US" i="1" kern="1200" dirty="0">
                <a:solidFill>
                  <a:srgbClr val="000000"/>
                </a:solidFill>
                <a:latin typeface="Times New Roman" panose="02020603050405020304" pitchFamily="18" charset="0"/>
                <a:cs typeface="Arial" panose="020B0604020202020204" pitchFamily="34" charset="0"/>
              </a:rPr>
              <a:t>Read an item of input</a:t>
            </a:r>
          </a:p>
          <a:p>
            <a:pPr marL="0" indent="0" eaLnBrk="1" hangingPunct="1">
              <a:spcBef>
                <a:spcPts val="0"/>
              </a:spcBef>
              <a:buNone/>
            </a:pPr>
            <a:r>
              <a:rPr lang="en-US" altLang="en-US" i="1" kern="1200" dirty="0">
                <a:solidFill>
                  <a:srgbClr val="000000"/>
                </a:solidFill>
                <a:latin typeface="Times New Roman" panose="02020603050405020304" pitchFamily="18" charset="0"/>
                <a:cs typeface="Arial" panose="020B0604020202020204" pitchFamily="34" charset="0"/>
              </a:rPr>
              <a:t>While the input is invalid</a:t>
            </a:r>
          </a:p>
          <a:p>
            <a:pPr marL="432000" indent="0" eaLnBrk="1" hangingPunct="1">
              <a:spcBef>
                <a:spcPts val="0"/>
              </a:spcBef>
              <a:buNone/>
            </a:pPr>
            <a:r>
              <a:rPr lang="en-US" altLang="en-US" i="1" kern="1200" dirty="0">
                <a:solidFill>
                  <a:srgbClr val="000000"/>
                </a:solidFill>
                <a:latin typeface="Times New Roman" panose="02020603050405020304" pitchFamily="18" charset="0"/>
                <a:cs typeface="Arial" panose="020B0604020202020204" pitchFamily="34" charset="0"/>
              </a:rPr>
              <a:t>Display an error message</a:t>
            </a:r>
          </a:p>
          <a:p>
            <a:pPr marL="432000" indent="0" eaLnBrk="1" hangingPunct="1">
              <a:spcBef>
                <a:spcPts val="0"/>
              </a:spcBef>
              <a:buNone/>
            </a:pPr>
            <a:r>
              <a:rPr lang="en-US" altLang="en-US" i="1" kern="1200" dirty="0">
                <a:solidFill>
                  <a:srgbClr val="000000"/>
                </a:solidFill>
                <a:latin typeface="Times New Roman" panose="02020603050405020304" pitchFamily="18" charset="0"/>
                <a:cs typeface="Arial" panose="020B0604020202020204" pitchFamily="34" charset="0"/>
              </a:rPr>
              <a:t>Read the input again</a:t>
            </a:r>
          </a:p>
          <a:p>
            <a:pPr marL="0" indent="0" eaLnBrk="1" hangingPunct="1">
              <a:spcBef>
                <a:spcPts val="0"/>
              </a:spcBef>
              <a:buNone/>
            </a:pPr>
            <a:r>
              <a:rPr lang="en-US" altLang="en-US" i="1" kern="1200" dirty="0">
                <a:solidFill>
                  <a:srgbClr val="000000"/>
                </a:solidFill>
                <a:latin typeface="Times New Roman" panose="02020603050405020304" pitchFamily="18" charset="0"/>
                <a:cs typeface="Arial" panose="020B0604020202020204" pitchFamily="34" charset="0"/>
              </a:rPr>
              <a:t>End While</a:t>
            </a:r>
          </a:p>
        </p:txBody>
      </p:sp>
    </p:spTree>
    <p:extLst>
      <p:ext uri="{BB962C8B-B14F-4D97-AF65-F5344CB8AC3E}">
        <p14:creationId xmlns:p14="http://schemas.microsoft.com/office/powerpoint/2010/main" val="4001913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Input Validation Example</a:t>
            </a:r>
            <a:endParaRPr lang="en-IN" dirty="0"/>
          </a:p>
        </p:txBody>
      </p:sp>
      <p:sp>
        <p:nvSpPr>
          <p:cNvPr id="3" name="Content Placeholder 2"/>
          <p:cNvSpPr>
            <a:spLocks noGrp="1"/>
          </p:cNvSpPr>
          <p:nvPr>
            <p:ph idx="1"/>
          </p:nvPr>
        </p:nvSpPr>
        <p:spPr/>
        <p:txBody>
          <a:bodyPr/>
          <a:lstStyle/>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cout &lt;&lt; "Enter a number less than 10: ";</a:t>
            </a:r>
          </a:p>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cin &gt;&gt; number;</a:t>
            </a:r>
          </a:p>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while (number &gt;= 10)</a:t>
            </a:r>
          </a:p>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a:t>
            </a:r>
          </a:p>
          <a:p>
            <a:pPr marL="54360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cout &lt;&lt; "Invalid Entry!"</a:t>
            </a:r>
          </a:p>
          <a:p>
            <a:pPr marL="144000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&lt;&lt; "Enter a number less than 10: ";</a:t>
            </a:r>
          </a:p>
          <a:p>
            <a:pPr marL="54360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cin &gt;&gt; number;</a:t>
            </a:r>
          </a:p>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a:t>
            </a:r>
          </a:p>
        </p:txBody>
      </p:sp>
      <p:sp>
        <p:nvSpPr>
          <p:cNvPr id="4" name="Slide Number Placeholder 3">
            <a:extLst>
              <a:ext uri="{FF2B5EF4-FFF2-40B4-BE49-F238E27FC236}">
                <a16:creationId xmlns:a16="http://schemas.microsoft.com/office/drawing/2014/main" id="{4B88BCE4-2842-5279-621C-E18C9127804C}"/>
              </a:ext>
            </a:extLst>
          </p:cNvPr>
          <p:cNvSpPr>
            <a:spLocks noGrp="1"/>
          </p:cNvSpPr>
          <p:nvPr>
            <p:ph type="sldNum" sz="quarter" idx="10"/>
          </p:nvPr>
        </p:nvSpPr>
        <p:spPr/>
        <p:txBody>
          <a:bodyPr/>
          <a:lstStyle/>
          <a:p>
            <a:fld id="{BA7CD8B3-D511-4921-B13C-5206B069144F}" type="slidenum">
              <a:rPr lang="en-US" altLang="en-US" smtClean="0"/>
              <a:pPr/>
              <a:t>22</a:t>
            </a:fld>
            <a:endParaRPr lang="en-US" altLang="en-US" dirty="0"/>
          </a:p>
        </p:txBody>
      </p:sp>
    </p:spTree>
    <p:extLst>
      <p:ext uri="{BB962C8B-B14F-4D97-AF65-F5344CB8AC3E}">
        <p14:creationId xmlns:p14="http://schemas.microsoft.com/office/powerpoint/2010/main" val="817211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noChangeArrowheads="1"/>
          </p:cNvSpPr>
          <p:nvPr>
            <p:ph type="title"/>
          </p:nvPr>
        </p:nvSpPr>
        <p:spPr/>
        <p:txBody>
          <a:bodyPr/>
          <a:lstStyle/>
          <a:p>
            <a:r>
              <a:rPr lang="en-US" altLang="en-US" dirty="0"/>
              <a:t>Flowchart for Input Validation</a:t>
            </a:r>
          </a:p>
        </p:txBody>
      </p:sp>
      <p:pic>
        <p:nvPicPr>
          <p:cNvPr id="26627" name="Picture 3" descr="A flowchart depicts the process of validating the input. The program reads the first value. It checks the condition &quot;Is the value invalid.&quot; If No, it executes after the loop and starts over. If yes, it displays an error message and reads another value. The loop continues till the statement becomes fal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594" y="1188720"/>
            <a:ext cx="8276813"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5C113B4-5AAB-0BA2-BCFF-9E360994288C}"/>
              </a:ext>
            </a:extLst>
          </p:cNvPr>
          <p:cNvSpPr>
            <a:spLocks noGrp="1"/>
          </p:cNvSpPr>
          <p:nvPr>
            <p:ph type="sldNum" sz="quarter" idx="10"/>
          </p:nvPr>
        </p:nvSpPr>
        <p:spPr/>
        <p:txBody>
          <a:bodyPr/>
          <a:lstStyle/>
          <a:p>
            <a:fld id="{BA7CD8B3-D511-4921-B13C-5206B069144F}" type="slidenum">
              <a:rPr lang="en-US" altLang="en-US" smtClean="0"/>
              <a:pPr/>
              <a:t>23</a:t>
            </a:fld>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p:txBody>
          <a:bodyPr/>
          <a:lstStyle/>
          <a:p>
            <a:r>
              <a:rPr lang="en-US" altLang="en-US" dirty="0"/>
              <a:t>Input Validation in Program 5-5</a:t>
            </a:r>
          </a:p>
        </p:txBody>
      </p:sp>
      <p:sp>
        <p:nvSpPr>
          <p:cNvPr id="2" name="Slide Number Placeholder 1">
            <a:extLst>
              <a:ext uri="{FF2B5EF4-FFF2-40B4-BE49-F238E27FC236}">
                <a16:creationId xmlns:a16="http://schemas.microsoft.com/office/drawing/2014/main" id="{D8814513-7749-5BCC-A182-078F6A3F535D}"/>
              </a:ext>
            </a:extLst>
          </p:cNvPr>
          <p:cNvSpPr>
            <a:spLocks noGrp="1"/>
          </p:cNvSpPr>
          <p:nvPr>
            <p:ph type="sldNum" sz="quarter" idx="10"/>
          </p:nvPr>
        </p:nvSpPr>
        <p:spPr/>
        <p:txBody>
          <a:bodyPr/>
          <a:lstStyle/>
          <a:p>
            <a:fld id="{BA7CD8B3-D511-4921-B13C-5206B069144F}" type="slidenum">
              <a:rPr lang="en-US" altLang="en-US" smtClean="0"/>
              <a:pPr/>
              <a:t>24</a:t>
            </a:fld>
            <a:endParaRPr lang="en-US" altLang="en-US" dirty="0"/>
          </a:p>
        </p:txBody>
      </p:sp>
      <p:pic>
        <p:nvPicPr>
          <p:cNvPr id="6" name="Picture 5">
            <a:extLst>
              <a:ext uri="{FF2B5EF4-FFF2-40B4-BE49-F238E27FC236}">
                <a16:creationId xmlns:a16="http://schemas.microsoft.com/office/drawing/2014/main" id="{BFFCEBAF-D903-A209-14C2-E099ABE94273}"/>
              </a:ext>
            </a:extLst>
          </p:cNvPr>
          <p:cNvPicPr>
            <a:picLocks noChangeAspect="1"/>
          </p:cNvPicPr>
          <p:nvPr/>
        </p:nvPicPr>
        <p:blipFill>
          <a:blip r:embed="rId2"/>
          <a:stretch>
            <a:fillRect/>
          </a:stretch>
        </p:blipFill>
        <p:spPr>
          <a:xfrm>
            <a:off x="2506384" y="1005840"/>
            <a:ext cx="7179232" cy="5852160"/>
          </a:xfrm>
          <a:prstGeom prst="rect">
            <a:avLst/>
          </a:prstGeom>
        </p:spPr>
      </p:pic>
    </p:spTree>
    <p:extLst>
      <p:ext uri="{BB962C8B-B14F-4D97-AF65-F5344CB8AC3E}">
        <p14:creationId xmlns:p14="http://schemas.microsoft.com/office/powerpoint/2010/main" val="3745844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p:txBody>
          <a:bodyPr/>
          <a:lstStyle/>
          <a:p>
            <a:r>
              <a:rPr lang="en-US" altLang="en-US" dirty="0"/>
              <a:t>Input Validation in Program 5-5</a:t>
            </a:r>
          </a:p>
        </p:txBody>
      </p:sp>
      <p:sp>
        <p:nvSpPr>
          <p:cNvPr id="2" name="Slide Number Placeholder 1">
            <a:extLst>
              <a:ext uri="{FF2B5EF4-FFF2-40B4-BE49-F238E27FC236}">
                <a16:creationId xmlns:a16="http://schemas.microsoft.com/office/drawing/2014/main" id="{D8814513-7749-5BCC-A182-078F6A3F535D}"/>
              </a:ext>
            </a:extLst>
          </p:cNvPr>
          <p:cNvSpPr>
            <a:spLocks noGrp="1"/>
          </p:cNvSpPr>
          <p:nvPr>
            <p:ph type="sldNum" sz="quarter" idx="10"/>
          </p:nvPr>
        </p:nvSpPr>
        <p:spPr/>
        <p:txBody>
          <a:bodyPr/>
          <a:lstStyle/>
          <a:p>
            <a:fld id="{BA7CD8B3-D511-4921-B13C-5206B069144F}" type="slidenum">
              <a:rPr lang="en-US" altLang="en-US" smtClean="0"/>
              <a:pPr/>
              <a:t>25</a:t>
            </a:fld>
            <a:endParaRPr lang="en-US" altLang="en-US" dirty="0"/>
          </a:p>
        </p:txBody>
      </p:sp>
      <p:pic>
        <p:nvPicPr>
          <p:cNvPr id="4" name="Picture 3">
            <a:extLst>
              <a:ext uri="{FF2B5EF4-FFF2-40B4-BE49-F238E27FC236}">
                <a16:creationId xmlns:a16="http://schemas.microsoft.com/office/drawing/2014/main" id="{FCB3A555-064A-391D-515B-37E8A18E3306}"/>
              </a:ext>
            </a:extLst>
          </p:cNvPr>
          <p:cNvPicPr>
            <a:picLocks noChangeAspect="1"/>
          </p:cNvPicPr>
          <p:nvPr/>
        </p:nvPicPr>
        <p:blipFill>
          <a:blip r:embed="rId2"/>
          <a:stretch>
            <a:fillRect/>
          </a:stretch>
        </p:blipFill>
        <p:spPr>
          <a:xfrm>
            <a:off x="1470987" y="914400"/>
            <a:ext cx="9250027" cy="5943600"/>
          </a:xfrm>
          <a:prstGeom prst="rect">
            <a:avLst/>
          </a:prstGeom>
        </p:spPr>
      </p:pic>
    </p:spTree>
    <p:extLst>
      <p:ext uri="{BB962C8B-B14F-4D97-AF65-F5344CB8AC3E}">
        <p14:creationId xmlns:p14="http://schemas.microsoft.com/office/powerpoint/2010/main" val="3346289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p:txBody>
          <a:bodyPr/>
          <a:lstStyle/>
          <a:p>
            <a:r>
              <a:rPr lang="en-US" altLang="en-US" dirty="0"/>
              <a:t>Input Validation in Program 5-5</a:t>
            </a:r>
          </a:p>
        </p:txBody>
      </p:sp>
      <p:sp>
        <p:nvSpPr>
          <p:cNvPr id="2" name="Slide Number Placeholder 1">
            <a:extLst>
              <a:ext uri="{FF2B5EF4-FFF2-40B4-BE49-F238E27FC236}">
                <a16:creationId xmlns:a16="http://schemas.microsoft.com/office/drawing/2014/main" id="{D8814513-7749-5BCC-A182-078F6A3F535D}"/>
              </a:ext>
            </a:extLst>
          </p:cNvPr>
          <p:cNvSpPr>
            <a:spLocks noGrp="1"/>
          </p:cNvSpPr>
          <p:nvPr>
            <p:ph type="sldNum" sz="quarter" idx="10"/>
          </p:nvPr>
        </p:nvSpPr>
        <p:spPr/>
        <p:txBody>
          <a:bodyPr/>
          <a:lstStyle/>
          <a:p>
            <a:fld id="{BA7CD8B3-D511-4921-B13C-5206B069144F}" type="slidenum">
              <a:rPr lang="en-US" altLang="en-US" smtClean="0"/>
              <a:pPr/>
              <a:t>26</a:t>
            </a:fld>
            <a:endParaRPr lang="en-US" altLang="en-US" dirty="0"/>
          </a:p>
        </p:txBody>
      </p:sp>
      <p:pic>
        <p:nvPicPr>
          <p:cNvPr id="5" name="Picture 4">
            <a:extLst>
              <a:ext uri="{FF2B5EF4-FFF2-40B4-BE49-F238E27FC236}">
                <a16:creationId xmlns:a16="http://schemas.microsoft.com/office/drawing/2014/main" id="{C061B406-C8D5-934D-35E0-759D1E938FAC}"/>
              </a:ext>
            </a:extLst>
          </p:cNvPr>
          <p:cNvPicPr>
            <a:picLocks noChangeAspect="1"/>
          </p:cNvPicPr>
          <p:nvPr/>
        </p:nvPicPr>
        <p:blipFill>
          <a:blip r:embed="rId2"/>
          <a:stretch>
            <a:fillRect/>
          </a:stretch>
        </p:blipFill>
        <p:spPr>
          <a:xfrm>
            <a:off x="1852613" y="2219325"/>
            <a:ext cx="8486775" cy="2419350"/>
          </a:xfrm>
          <a:prstGeom prst="rect">
            <a:avLst/>
          </a:prstGeom>
        </p:spPr>
      </p:pic>
    </p:spTree>
    <p:extLst>
      <p:ext uri="{BB962C8B-B14F-4D97-AF65-F5344CB8AC3E}">
        <p14:creationId xmlns:p14="http://schemas.microsoft.com/office/powerpoint/2010/main" val="712629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p:nvPr>
        </p:nvSpPr>
        <p:spPr/>
        <p:txBody>
          <a:bodyPr/>
          <a:lstStyle/>
          <a:p>
            <a:r>
              <a:rPr lang="en-US" altLang="en-US" dirty="0"/>
              <a:t>Counters</a:t>
            </a:r>
          </a:p>
        </p:txBody>
      </p:sp>
      <p:sp>
        <p:nvSpPr>
          <p:cNvPr id="29699" name="Content Placeholder 2"/>
          <p:cNvSpPr>
            <a:spLocks noGrp="1" noChangeArrowheads="1"/>
          </p:cNvSpPr>
          <p:nvPr>
            <p:ph idx="1"/>
          </p:nvPr>
        </p:nvSpPr>
        <p:spPr/>
        <p:txBody>
          <a:bodyPr/>
          <a:lstStyle/>
          <a:p>
            <a:r>
              <a:rPr lang="en-US" altLang="en-US" b="1" dirty="0"/>
              <a:t>Counter</a:t>
            </a:r>
            <a:r>
              <a:rPr lang="en-US" altLang="en-US" dirty="0"/>
              <a:t>: a variable that is incremented or decremented each time a loop repeats</a:t>
            </a:r>
          </a:p>
          <a:p>
            <a:r>
              <a:rPr lang="en-US" altLang="en-US" dirty="0"/>
              <a:t>Can be used to control execution of the loop (also known as the </a:t>
            </a:r>
            <a:r>
              <a:rPr lang="en-US" altLang="en-US" b="1" i="1" dirty="0"/>
              <a:t>loop control variable</a:t>
            </a:r>
            <a:r>
              <a:rPr lang="en-US" altLang="en-US" b="1" dirty="0"/>
              <a:t>)</a:t>
            </a:r>
          </a:p>
          <a:p>
            <a:r>
              <a:rPr lang="en-US" altLang="en-US" dirty="0"/>
              <a:t>Must be initialized before entering loop</a:t>
            </a:r>
          </a:p>
          <a:p>
            <a:r>
              <a:rPr lang="en-US" altLang="en-US" dirty="0"/>
              <a:t>Sometimes it’s important for a program to control or keep track of the number of iterations a loop performs.</a:t>
            </a:r>
          </a:p>
          <a:p>
            <a:r>
              <a:rPr lang="en-US" altLang="en-US" dirty="0"/>
              <a:t>For example, Program 5-6 displays a table consisting of the numbers 1 through 10 and their squares, so its loop must iterate 10 times.</a:t>
            </a:r>
          </a:p>
        </p:txBody>
      </p:sp>
      <p:sp>
        <p:nvSpPr>
          <p:cNvPr id="2" name="Slide Number Placeholder 1">
            <a:extLst>
              <a:ext uri="{FF2B5EF4-FFF2-40B4-BE49-F238E27FC236}">
                <a16:creationId xmlns:a16="http://schemas.microsoft.com/office/drawing/2014/main" id="{EFF01235-77D9-CC8E-FFBF-7630C7269860}"/>
              </a:ext>
            </a:extLst>
          </p:cNvPr>
          <p:cNvSpPr>
            <a:spLocks noGrp="1"/>
          </p:cNvSpPr>
          <p:nvPr>
            <p:ph type="sldNum" sz="quarter" idx="10"/>
          </p:nvPr>
        </p:nvSpPr>
        <p:spPr/>
        <p:txBody>
          <a:bodyPr/>
          <a:lstStyle/>
          <a:p>
            <a:fld id="{BA7CD8B3-D511-4921-B13C-5206B069144F}" type="slidenum">
              <a:rPr lang="en-US" altLang="en-US" smtClean="0"/>
              <a:pPr/>
              <a:t>27</a:t>
            </a:fld>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96962"/>
          </a:xfrm>
        </p:spPr>
        <p:txBody>
          <a:bodyPr anchor="t"/>
          <a:lstStyle/>
          <a:p>
            <a:pPr>
              <a:lnSpc>
                <a:spcPct val="80000"/>
              </a:lnSpc>
            </a:pPr>
            <a:r>
              <a:rPr lang="en-US" sz="4000" dirty="0"/>
              <a:t>A Counter Variable Controls the Loop</a:t>
            </a:r>
            <a:br>
              <a:rPr lang="en-US" sz="4000" dirty="0"/>
            </a:br>
            <a:r>
              <a:rPr lang="en-US" sz="4000" dirty="0"/>
              <a:t> in Program 5-6</a:t>
            </a:r>
            <a:r>
              <a:rPr lang="en-US" sz="1800" dirty="0"/>
              <a:t> (1 of 2)</a:t>
            </a:r>
            <a:endParaRPr lang="en-IN" sz="1800" dirty="0"/>
          </a:p>
        </p:txBody>
      </p:sp>
      <p:pic>
        <p:nvPicPr>
          <p:cNvPr id="4" name="Picture 3" descr="The screenshot shows a program source code that displays a list of numbers and their squares. The minimum and maximum values are assigned to the variables. The minimum number is one, and the maximum is 10. The while loop checks if the number is less than or equal to the maximum number. If true, it prints the square of that number. If false, it executes from the loop. The increment operator is inside the while loop and increases the cou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746" y="1188720"/>
            <a:ext cx="7612509"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AD389673-67D8-175D-6CFD-F3EB7399D6C7}"/>
              </a:ext>
            </a:extLst>
          </p:cNvPr>
          <p:cNvSpPr>
            <a:spLocks noGrp="1"/>
          </p:cNvSpPr>
          <p:nvPr>
            <p:ph type="sldNum" sz="quarter" idx="10"/>
          </p:nvPr>
        </p:nvSpPr>
        <p:spPr/>
        <p:txBody>
          <a:bodyPr/>
          <a:lstStyle/>
          <a:p>
            <a:fld id="{BA7CD8B3-D511-4921-B13C-5206B069144F}" type="slidenum">
              <a:rPr lang="en-US" altLang="en-US" smtClean="0"/>
              <a:pPr/>
              <a:t>28</a:t>
            </a:fld>
            <a:endParaRPr lang="en-US" altLang="en-US" dirty="0"/>
          </a:p>
        </p:txBody>
      </p:sp>
    </p:spTree>
    <p:extLst>
      <p:ext uri="{BB962C8B-B14F-4D97-AF65-F5344CB8AC3E}">
        <p14:creationId xmlns:p14="http://schemas.microsoft.com/office/powerpoint/2010/main" val="4096125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dirty="0"/>
              <a:t>A Counter Variable Controls the Loop</a:t>
            </a:r>
            <a:br>
              <a:rPr lang="en-US" dirty="0"/>
            </a:br>
            <a:r>
              <a:rPr lang="en-US" dirty="0"/>
              <a:t>in Program 5-6</a:t>
            </a:r>
            <a:r>
              <a:rPr lang="en-US" sz="1800" dirty="0"/>
              <a:t> (2 of 2)</a:t>
            </a:r>
            <a:endParaRPr lang="en-IN" sz="1800" dirty="0">
              <a:solidFill>
                <a:srgbClr val="037797"/>
              </a:solidFill>
            </a:endParaRPr>
          </a:p>
        </p:txBody>
      </p:sp>
      <p:pic>
        <p:nvPicPr>
          <p:cNvPr id="4" name="Picture 2" descr="The screenshot shows a program output for a list of numbers and their squares. The program output lists the numbers from 1 to 10 and the number square from 1 to 100 as follows: 1 - 1, 2 - 4, 3 - 9, 4 - 16, 5 - 25, 6 - 36, 7 - 49, 8 - 64, 9 - 81, and 10 - 100."/>
          <p:cNvPicPr>
            <a:picLocks noChangeAspect="1" noChangeArrowheads="1"/>
          </p:cNvPicPr>
          <p:nvPr/>
        </p:nvPicPr>
        <p:blipFill rotWithShape="1">
          <a:blip r:embed="rId2">
            <a:extLst>
              <a:ext uri="{28A0092B-C50C-407E-A947-70E740481C1C}">
                <a14:useLocalDpi xmlns:a14="http://schemas.microsoft.com/office/drawing/2010/main" val="0"/>
              </a:ext>
            </a:extLst>
          </a:blip>
          <a:srcRect r="59193"/>
          <a:stretch/>
        </p:blipFill>
        <p:spPr bwMode="auto">
          <a:xfrm>
            <a:off x="3591070" y="1280160"/>
            <a:ext cx="5009861" cy="557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ADD35F18-D2CB-AEA2-4898-4FED3D66AB2C}"/>
              </a:ext>
            </a:extLst>
          </p:cNvPr>
          <p:cNvSpPr>
            <a:spLocks noGrp="1"/>
          </p:cNvSpPr>
          <p:nvPr>
            <p:ph type="sldNum" sz="quarter" idx="10"/>
          </p:nvPr>
        </p:nvSpPr>
        <p:spPr/>
        <p:txBody>
          <a:bodyPr/>
          <a:lstStyle/>
          <a:p>
            <a:fld id="{BA7CD8B3-D511-4921-B13C-5206B069144F}" type="slidenum">
              <a:rPr lang="en-US" altLang="en-US" smtClean="0"/>
              <a:pPr/>
              <a:t>29</a:t>
            </a:fld>
            <a:endParaRPr lang="en-US" altLang="en-US" dirty="0"/>
          </a:p>
        </p:txBody>
      </p:sp>
    </p:spTree>
    <p:extLst>
      <p:ext uri="{BB962C8B-B14F-4D97-AF65-F5344CB8AC3E}">
        <p14:creationId xmlns:p14="http://schemas.microsoft.com/office/powerpoint/2010/main" val="2326209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Increment and Decrement Operators</a:t>
            </a:r>
            <a:r>
              <a:rPr lang="en-US" sz="1800" dirty="0"/>
              <a:t> (1 of 2)</a:t>
            </a:r>
            <a:endParaRPr lang="en-IN" sz="1800" dirty="0">
              <a:solidFill>
                <a:srgbClr val="037797"/>
              </a:solidFill>
            </a:endParaRPr>
          </a:p>
        </p:txBody>
      </p:sp>
      <p:sp>
        <p:nvSpPr>
          <p:cNvPr id="3" name="Content Placeholder 2"/>
          <p:cNvSpPr>
            <a:spLocks noGrp="1"/>
          </p:cNvSpPr>
          <p:nvPr>
            <p:ph idx="1"/>
          </p:nvPr>
        </p:nvSpPr>
        <p:spPr/>
        <p:txBody>
          <a:bodyPr/>
          <a:lstStyle/>
          <a:p>
            <a:r>
              <a:rPr lang="en-US" altLang="en-US" sz="2800" dirty="0">
                <a:solidFill>
                  <a:srgbClr val="000000"/>
                </a:solidFill>
              </a:rPr>
              <a:t>C++ provides a set of simple unary operators designed just for incrementing and decrementing variables.</a:t>
            </a:r>
          </a:p>
          <a:p>
            <a:r>
              <a:rPr lang="en-US" altLang="en-US" sz="2800" dirty="0">
                <a:solidFill>
                  <a:srgbClr val="000000"/>
                </a:solidFill>
              </a:rPr>
              <a:t>++ is the </a:t>
            </a:r>
            <a:r>
              <a:rPr lang="en-US" altLang="en-US" sz="2800" b="1" dirty="0">
                <a:solidFill>
                  <a:srgbClr val="000000"/>
                </a:solidFill>
              </a:rPr>
              <a:t>increment operator</a:t>
            </a:r>
            <a:r>
              <a:rPr lang="en-US" altLang="en-US" sz="2800" dirty="0">
                <a:solidFill>
                  <a:srgbClr val="000000"/>
                </a:solidFill>
              </a:rPr>
              <a:t>.</a:t>
            </a:r>
          </a:p>
          <a:p>
            <a:pPr marL="685801" lvl="1" indent="-344488"/>
            <a:r>
              <a:rPr lang="en-US" altLang="en-US" sz="2800" dirty="0">
                <a:solidFill>
                  <a:srgbClr val="000000"/>
                </a:solidFill>
              </a:rPr>
              <a:t>It adds one to a variable (operand).</a:t>
            </a:r>
          </a:p>
          <a:p>
            <a:pPr marL="690563" lvl="1" indent="0">
              <a:buNone/>
            </a:pPr>
            <a:r>
              <a:rPr lang="en-US" altLang="en-US" sz="2800" dirty="0">
                <a:solidFill>
                  <a:srgbClr val="000000"/>
                </a:solidFill>
                <a:latin typeface="Courier New" panose="02070309020205020404" pitchFamily="49" charset="0"/>
              </a:rPr>
              <a:t>val++; </a:t>
            </a:r>
            <a:r>
              <a:rPr lang="en-US" altLang="en-US" sz="2800" dirty="0">
                <a:solidFill>
                  <a:srgbClr val="000000"/>
                </a:solidFill>
              </a:rPr>
              <a:t>is the same as </a:t>
            </a:r>
            <a:r>
              <a:rPr lang="en-US" altLang="en-US" sz="2800" dirty="0">
                <a:solidFill>
                  <a:srgbClr val="000000"/>
                </a:solidFill>
                <a:latin typeface="Courier New" panose="02070309020205020404" pitchFamily="49" charset="0"/>
              </a:rPr>
              <a:t>val = val + 1;</a:t>
            </a:r>
          </a:p>
          <a:p>
            <a:r>
              <a:rPr lang="en-US" altLang="en-US" sz="2800" dirty="0">
                <a:solidFill>
                  <a:srgbClr val="000000"/>
                </a:solidFill>
              </a:rPr>
              <a:t>++ can be used before (prefix) or after (postfix) a variable:</a:t>
            </a:r>
          </a:p>
          <a:p>
            <a:pPr marL="690563" indent="0">
              <a:buNone/>
            </a:pPr>
            <a:r>
              <a:rPr lang="en-US" altLang="en-US" dirty="0">
                <a:solidFill>
                  <a:srgbClr val="000000"/>
                </a:solidFill>
                <a:latin typeface="Courier New" panose="02070309020205020404" pitchFamily="49" charset="0"/>
              </a:rPr>
              <a:t>++val; val++;</a:t>
            </a:r>
          </a:p>
        </p:txBody>
      </p:sp>
      <p:sp>
        <p:nvSpPr>
          <p:cNvPr id="4" name="Slide Number Placeholder 3">
            <a:extLst>
              <a:ext uri="{FF2B5EF4-FFF2-40B4-BE49-F238E27FC236}">
                <a16:creationId xmlns:a16="http://schemas.microsoft.com/office/drawing/2014/main" id="{17F1C496-A8D4-D165-B401-A1E219C9553C}"/>
              </a:ext>
            </a:extLst>
          </p:cNvPr>
          <p:cNvSpPr>
            <a:spLocks noGrp="1"/>
          </p:cNvSpPr>
          <p:nvPr>
            <p:ph type="sldNum" sz="quarter" idx="10"/>
          </p:nvPr>
        </p:nvSpPr>
        <p:spPr/>
        <p:txBody>
          <a:bodyPr/>
          <a:lstStyle/>
          <a:p>
            <a:fld id="{BA7CD8B3-D511-4921-B13C-5206B069144F}" type="slidenum">
              <a:rPr lang="en-US" altLang="en-US" smtClean="0"/>
              <a:pPr/>
              <a:t>3</a:t>
            </a:fld>
            <a:endParaRPr lang="en-US" altLang="en-US" dirty="0"/>
          </a:p>
        </p:txBody>
      </p:sp>
    </p:spTree>
    <p:extLst>
      <p:ext uri="{BB962C8B-B14F-4D97-AF65-F5344CB8AC3E}">
        <p14:creationId xmlns:p14="http://schemas.microsoft.com/office/powerpoint/2010/main" val="414317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rPr>
              <a:t>do-while</a:t>
            </a:r>
            <a:r>
              <a:rPr lang="en-US" altLang="en-US" dirty="0"/>
              <a:t> Loop</a:t>
            </a:r>
          </a:p>
        </p:txBody>
      </p:sp>
      <p:sp>
        <p:nvSpPr>
          <p:cNvPr id="33795" name="Content Placeholder 2"/>
          <p:cNvSpPr>
            <a:spLocks noGrp="1" noChangeArrowheads="1"/>
          </p:cNvSpPr>
          <p:nvPr>
            <p:ph idx="1"/>
          </p:nvPr>
        </p:nvSpPr>
        <p:spPr/>
        <p:txBody>
          <a:bodyPr/>
          <a:lstStyle/>
          <a:p>
            <a:pPr>
              <a:lnSpc>
                <a:spcPct val="90000"/>
              </a:lnSpc>
            </a:pPr>
            <a:r>
              <a:rPr lang="en-US" altLang="en-US" sz="2800" dirty="0">
                <a:latin typeface="Courier New" panose="02070309020205020404" pitchFamily="49" charset="0"/>
              </a:rPr>
              <a:t>do-while</a:t>
            </a:r>
            <a:r>
              <a:rPr lang="en-US" altLang="en-US" sz="2800" dirty="0"/>
              <a:t>: a posttest loop – execute the loop, then test the </a:t>
            </a:r>
            <a:r>
              <a:rPr lang="en-US" altLang="en-US" sz="2800" dirty="0">
                <a:latin typeface="Courier New" panose="02070309020205020404" pitchFamily="49" charset="0"/>
              </a:rPr>
              <a:t>expression</a:t>
            </a:r>
            <a:endParaRPr lang="en-US" altLang="en-US" sz="2800" dirty="0"/>
          </a:p>
          <a:p>
            <a:pPr>
              <a:lnSpc>
                <a:spcPct val="90000"/>
              </a:lnSpc>
            </a:pPr>
            <a:r>
              <a:rPr lang="en-US" altLang="en-US" sz="2800" dirty="0"/>
              <a:t>General Format:</a:t>
            </a:r>
          </a:p>
          <a:p>
            <a:pPr marL="628650" indent="0">
              <a:lnSpc>
                <a:spcPct val="90000"/>
              </a:lnSpc>
              <a:spcBef>
                <a:spcPts val="700"/>
              </a:spcBef>
              <a:buNone/>
            </a:pPr>
            <a:r>
              <a:rPr lang="en-US" altLang="en-US" sz="2400" dirty="0">
                <a:latin typeface="Courier New" panose="02070309020205020404" pitchFamily="49" charset="0"/>
              </a:rPr>
              <a:t>do</a:t>
            </a:r>
          </a:p>
          <a:p>
            <a:pPr marL="1147763" lvl="1" indent="0">
              <a:lnSpc>
                <a:spcPct val="90000"/>
              </a:lnSpc>
              <a:buNone/>
            </a:pPr>
            <a:r>
              <a:rPr lang="en-US" altLang="en-US" sz="2400" i="1" dirty="0">
                <a:latin typeface="Courier New" panose="02070309020205020404" pitchFamily="49" charset="0"/>
              </a:rPr>
              <a:t>statement</a:t>
            </a:r>
            <a:r>
              <a:rPr lang="en-US" altLang="en-US" sz="2400" dirty="0">
                <a:latin typeface="Courier New" panose="02070309020205020404" pitchFamily="49" charset="0"/>
              </a:rPr>
              <a:t>; // or block in { }</a:t>
            </a:r>
          </a:p>
          <a:p>
            <a:pPr marL="628650" lvl="1" indent="0">
              <a:lnSpc>
                <a:spcPct val="90000"/>
              </a:lnSpc>
              <a:buNone/>
            </a:pPr>
            <a:r>
              <a:rPr lang="en-US" altLang="en-US" sz="2400" dirty="0">
                <a:latin typeface="Courier New" panose="02070309020205020404" pitchFamily="49" charset="0"/>
              </a:rPr>
              <a:t>while (</a:t>
            </a:r>
            <a:r>
              <a:rPr lang="en-US" altLang="en-US" sz="2400" i="1" dirty="0">
                <a:latin typeface="Courier New" panose="02070309020205020404" pitchFamily="49" charset="0"/>
              </a:rPr>
              <a:t>expression</a:t>
            </a:r>
            <a:r>
              <a:rPr lang="en-US" altLang="en-US" sz="2400" dirty="0">
                <a:latin typeface="Courier New" panose="02070309020205020404" pitchFamily="49" charset="0"/>
              </a:rPr>
              <a:t>);</a:t>
            </a:r>
          </a:p>
          <a:p>
            <a:pPr>
              <a:lnSpc>
                <a:spcPct val="90000"/>
              </a:lnSpc>
              <a:spcBef>
                <a:spcPts val="3200"/>
              </a:spcBef>
            </a:pPr>
            <a:r>
              <a:rPr lang="en-US" altLang="en-US" sz="2800" dirty="0"/>
              <a:t>Note that a semicolon is required after </a:t>
            </a:r>
            <a:r>
              <a:rPr lang="en-US" altLang="en-US" sz="2800" dirty="0">
                <a:latin typeface="Courier New" panose="02070309020205020404" pitchFamily="49" charset="0"/>
              </a:rPr>
              <a:t>(</a:t>
            </a:r>
            <a:r>
              <a:rPr lang="en-US" altLang="en-US" sz="2800" i="1" dirty="0">
                <a:latin typeface="Courier New" panose="02070309020205020404" pitchFamily="49" charset="0"/>
              </a:rPr>
              <a:t>expression</a:t>
            </a:r>
            <a:r>
              <a:rPr lang="en-US" altLang="en-US" sz="2800" dirty="0">
                <a:latin typeface="Courier New" panose="02070309020205020404" pitchFamily="49" charset="0"/>
              </a:rPr>
              <a:t>)</a:t>
            </a:r>
          </a:p>
        </p:txBody>
      </p:sp>
      <p:sp>
        <p:nvSpPr>
          <p:cNvPr id="2" name="Slide Number Placeholder 1">
            <a:extLst>
              <a:ext uri="{FF2B5EF4-FFF2-40B4-BE49-F238E27FC236}">
                <a16:creationId xmlns:a16="http://schemas.microsoft.com/office/drawing/2014/main" id="{AD70BE8B-188C-62A2-E722-6EE43A897426}"/>
              </a:ext>
            </a:extLst>
          </p:cNvPr>
          <p:cNvSpPr>
            <a:spLocks noGrp="1"/>
          </p:cNvSpPr>
          <p:nvPr>
            <p:ph type="sldNum" sz="quarter" idx="10"/>
          </p:nvPr>
        </p:nvSpPr>
        <p:spPr/>
        <p:txBody>
          <a:bodyPr/>
          <a:lstStyle/>
          <a:p>
            <a:fld id="{BA7CD8B3-D511-4921-B13C-5206B069144F}" type="slidenum">
              <a:rPr lang="en-US" altLang="en-US" smtClean="0"/>
              <a:pPr/>
              <a:t>30</a:t>
            </a:fld>
            <a:endParaRPr lang="en-US" altLang="en-US" dirty="0"/>
          </a:p>
        </p:txBody>
      </p:sp>
    </p:spTree>
    <p:extLst>
      <p:ext uri="{BB962C8B-B14F-4D97-AF65-F5344CB8AC3E}">
        <p14:creationId xmlns:p14="http://schemas.microsoft.com/office/powerpoint/2010/main" val="3283357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noChangeArrowheads="1"/>
          </p:cNvSpPr>
          <p:nvPr>
            <p:ph type="title"/>
          </p:nvPr>
        </p:nvSpPr>
        <p:spPr/>
        <p:txBody>
          <a:bodyPr/>
          <a:lstStyle/>
          <a:p>
            <a:r>
              <a:rPr lang="en-US" altLang="en-US" dirty="0"/>
              <a:t>The Logic of a </a:t>
            </a:r>
            <a:r>
              <a:rPr lang="en-US" altLang="en-US" dirty="0">
                <a:latin typeface="Courier New" panose="02070309020205020404" pitchFamily="49" charset="0"/>
              </a:rPr>
              <a:t>do</a:t>
            </a:r>
            <a:r>
              <a:rPr lang="en-US" altLang="en-US" dirty="0"/>
              <a:t>-</a:t>
            </a:r>
            <a:r>
              <a:rPr lang="en-US" altLang="en-US" dirty="0">
                <a:latin typeface="Courier New" panose="02070309020205020404" pitchFamily="49" charset="0"/>
              </a:rPr>
              <a:t>while</a:t>
            </a:r>
            <a:r>
              <a:rPr lang="en-US" altLang="en-US" dirty="0"/>
              <a:t> Loop</a:t>
            </a:r>
          </a:p>
        </p:txBody>
      </p:sp>
      <p:pic>
        <p:nvPicPr>
          <p:cNvPr id="34819" name="Picture 3" descr="The flowchart explains the working of the do-while loop. The program executes the loop and tests the expression. If the expression is false, it exits the loop. If true, it returns to the statement and repeats the process until fal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6263" y="1188720"/>
            <a:ext cx="3799475"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A0FDDF4-0BFD-C05D-2A7C-2BB50727A07F}"/>
              </a:ext>
            </a:extLst>
          </p:cNvPr>
          <p:cNvSpPr>
            <a:spLocks noGrp="1"/>
          </p:cNvSpPr>
          <p:nvPr>
            <p:ph type="sldNum" sz="quarter" idx="10"/>
          </p:nvPr>
        </p:nvSpPr>
        <p:spPr/>
        <p:txBody>
          <a:bodyPr/>
          <a:lstStyle/>
          <a:p>
            <a:fld id="{BA7CD8B3-D511-4921-B13C-5206B069144F}" type="slidenum">
              <a:rPr lang="en-US" altLang="en-US" smtClean="0"/>
              <a:pPr/>
              <a:t>31</a:t>
            </a:fld>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 Example </a:t>
            </a:r>
            <a:r>
              <a:rPr lang="en-US" altLang="en-US" dirty="0">
                <a:latin typeface="Courier New" panose="02070309020205020404" pitchFamily="49" charset="0"/>
              </a:rPr>
              <a:t>do</a:t>
            </a:r>
            <a:r>
              <a:rPr lang="en-US" altLang="en-US" dirty="0"/>
              <a:t>-</a:t>
            </a:r>
            <a:r>
              <a:rPr lang="en-US" altLang="en-US" dirty="0">
                <a:latin typeface="Courier New" panose="02070309020205020404" pitchFamily="49" charset="0"/>
              </a:rPr>
              <a:t>while</a:t>
            </a:r>
            <a:r>
              <a:rPr lang="en-US" altLang="en-US" dirty="0"/>
              <a:t> Loop</a:t>
            </a:r>
            <a:endParaRPr lang="en-IN" dirty="0"/>
          </a:p>
        </p:txBody>
      </p:sp>
      <p:sp>
        <p:nvSpPr>
          <p:cNvPr id="3" name="Content Placeholder 2"/>
          <p:cNvSpPr>
            <a:spLocks noGrp="1"/>
          </p:cNvSpPr>
          <p:nvPr>
            <p:ph idx="1"/>
          </p:nvPr>
        </p:nvSpPr>
        <p:spPr/>
        <p:txBody>
          <a:bodyPr/>
          <a:lstStyle/>
          <a:p>
            <a:pPr eaLnBrk="1" hangingPunct="1">
              <a:spcBef>
                <a:spcPts val="0"/>
              </a:spcBef>
            </a:pPr>
            <a:r>
              <a:rPr lang="en-US" altLang="en-US" sz="2800" kern="1200" dirty="0">
                <a:solidFill>
                  <a:srgbClr val="000000"/>
                </a:solidFill>
                <a:latin typeface="Arial" panose="020B0604020202020204" pitchFamily="34" charset="0"/>
                <a:cs typeface="Arial" panose="020B0604020202020204" pitchFamily="34" charset="0"/>
              </a:rPr>
              <a:t>The </a:t>
            </a:r>
            <a:r>
              <a:rPr lang="en-US" altLang="en-US" kern="1200" dirty="0">
                <a:solidFill>
                  <a:srgbClr val="000000"/>
                </a:solidFill>
                <a:latin typeface="Courier New" panose="02070309020205020404" pitchFamily="49" charset="0"/>
                <a:cs typeface="Arial" panose="020B0604020202020204" pitchFamily="34" charset="0"/>
              </a:rPr>
              <a:t>do-while</a:t>
            </a:r>
            <a:r>
              <a:rPr lang="en-US" altLang="en-US" sz="2800" kern="1200" dirty="0">
                <a:solidFill>
                  <a:srgbClr val="000000"/>
                </a:solidFill>
                <a:latin typeface="Arial" panose="020B0604020202020204" pitchFamily="34" charset="0"/>
                <a:cs typeface="Arial" panose="020B0604020202020204" pitchFamily="34" charset="0"/>
              </a:rPr>
              <a:t> loop is a posttest loop, which means its expression is tested after each iteration.</a:t>
            </a:r>
          </a:p>
          <a:p>
            <a:pPr eaLnBrk="1" hangingPunct="1">
              <a:spcBef>
                <a:spcPts val="0"/>
              </a:spcBef>
            </a:pPr>
            <a:r>
              <a:rPr lang="en-US" altLang="en-US" sz="2800" kern="1200" dirty="0">
                <a:solidFill>
                  <a:srgbClr val="000000"/>
                </a:solidFill>
                <a:latin typeface="Arial" panose="020B0604020202020204" pitchFamily="34" charset="0"/>
                <a:cs typeface="Arial" panose="020B0604020202020204" pitchFamily="34" charset="0"/>
              </a:rPr>
              <a:t>Although the test expression is false, this loop will execute one time because </a:t>
            </a:r>
            <a:r>
              <a:rPr lang="en-US" altLang="en-US" sz="2800" kern="1200" dirty="0">
                <a:solidFill>
                  <a:srgbClr val="000000"/>
                </a:solidFill>
                <a:latin typeface="Courier New" panose="02070309020205020404" pitchFamily="49" charset="0"/>
                <a:cs typeface="Arial" panose="020B0604020202020204" pitchFamily="34" charset="0"/>
              </a:rPr>
              <a:t>do</a:t>
            </a:r>
            <a:r>
              <a:rPr lang="en-US" altLang="en-US" sz="2800" kern="1200" dirty="0">
                <a:solidFill>
                  <a:srgbClr val="000000"/>
                </a:solidFill>
                <a:latin typeface="Arial" panose="020B0604020202020204" pitchFamily="34" charset="0"/>
                <a:cs typeface="Arial" panose="020B0604020202020204" pitchFamily="34" charset="0"/>
              </a:rPr>
              <a:t>-</a:t>
            </a:r>
            <a:r>
              <a:rPr lang="en-US" altLang="en-US" sz="2800" kern="1200" dirty="0">
                <a:solidFill>
                  <a:srgbClr val="000000"/>
                </a:solidFill>
                <a:latin typeface="Courier New" panose="02070309020205020404" pitchFamily="49" charset="0"/>
                <a:cs typeface="Arial" panose="020B0604020202020204" pitchFamily="34" charset="0"/>
              </a:rPr>
              <a:t>while</a:t>
            </a:r>
            <a:r>
              <a:rPr lang="en-US" altLang="en-US" sz="2800" kern="1200" dirty="0">
                <a:solidFill>
                  <a:srgbClr val="000000"/>
                </a:solidFill>
                <a:latin typeface="Arial" panose="020B0604020202020204" pitchFamily="34" charset="0"/>
                <a:cs typeface="Arial" panose="020B0604020202020204" pitchFamily="34" charset="0"/>
              </a:rPr>
              <a:t> is a posttest loop</a:t>
            </a:r>
          </a:p>
          <a:p>
            <a:pPr marL="0" indent="0" eaLnBrk="1" hangingPunct="1">
              <a:spcBef>
                <a:spcPts val="0"/>
              </a:spcBef>
              <a:buNone/>
            </a:pPr>
            <a:endParaRPr lang="en-US" altLang="en-US" kern="1200" dirty="0">
              <a:solidFill>
                <a:srgbClr val="000000"/>
              </a:solidFill>
              <a:latin typeface="Courier New" panose="02070309020205020404" pitchFamily="49" charset="0"/>
              <a:cs typeface="Arial" panose="020B0604020202020204" pitchFamily="34" charset="0"/>
            </a:endParaRPr>
          </a:p>
          <a:p>
            <a:pPr marL="914400" indent="0" eaLnBrk="1" hangingPunct="1">
              <a:spcBef>
                <a:spcPts val="0"/>
              </a:spcBef>
              <a:buNone/>
            </a:pPr>
            <a:r>
              <a:rPr lang="en-US" altLang="en-US" sz="2800" kern="1200" dirty="0">
                <a:solidFill>
                  <a:srgbClr val="000000"/>
                </a:solidFill>
                <a:latin typeface="Courier New" panose="02070309020205020404" pitchFamily="49" charset="0"/>
                <a:cs typeface="Arial" panose="020B0604020202020204" pitchFamily="34" charset="0"/>
              </a:rPr>
              <a:t>int x = 1;</a:t>
            </a:r>
          </a:p>
          <a:p>
            <a:pPr marL="914400" indent="0" eaLnBrk="1" hangingPunct="1">
              <a:spcBef>
                <a:spcPts val="0"/>
              </a:spcBef>
              <a:buNone/>
            </a:pPr>
            <a:r>
              <a:rPr lang="en-US" altLang="en-US" sz="2800" kern="1200" dirty="0">
                <a:solidFill>
                  <a:srgbClr val="000000"/>
                </a:solidFill>
                <a:latin typeface="Courier New" panose="02070309020205020404" pitchFamily="49" charset="0"/>
                <a:cs typeface="Arial" panose="020B0604020202020204" pitchFamily="34" charset="0"/>
              </a:rPr>
              <a:t>do</a:t>
            </a:r>
          </a:p>
          <a:p>
            <a:pPr marL="914400" indent="0" eaLnBrk="1" hangingPunct="1">
              <a:spcBef>
                <a:spcPts val="0"/>
              </a:spcBef>
              <a:buNone/>
            </a:pPr>
            <a:r>
              <a:rPr lang="en-US" altLang="en-US" sz="2800" kern="1200" dirty="0">
                <a:solidFill>
                  <a:srgbClr val="000000"/>
                </a:solidFill>
                <a:latin typeface="Courier New" panose="02070309020205020404" pitchFamily="49" charset="0"/>
                <a:cs typeface="Arial" panose="020B0604020202020204" pitchFamily="34" charset="0"/>
              </a:rPr>
              <a:t>{</a:t>
            </a:r>
          </a:p>
          <a:p>
            <a:pPr marL="1371600" indent="0" eaLnBrk="1" hangingPunct="1">
              <a:spcBef>
                <a:spcPts val="0"/>
              </a:spcBef>
              <a:buNone/>
            </a:pPr>
            <a:r>
              <a:rPr lang="en-US" altLang="en-US" sz="2800" kern="1200" dirty="0">
                <a:solidFill>
                  <a:srgbClr val="000000"/>
                </a:solidFill>
                <a:latin typeface="Courier New" panose="02070309020205020404" pitchFamily="49" charset="0"/>
                <a:cs typeface="Arial" panose="020B0604020202020204" pitchFamily="34" charset="0"/>
              </a:rPr>
              <a:t>cout &lt;&lt; x &lt;&lt; endl;</a:t>
            </a:r>
          </a:p>
          <a:p>
            <a:pPr marL="914400" indent="0" eaLnBrk="1" hangingPunct="1">
              <a:spcBef>
                <a:spcPts val="0"/>
              </a:spcBef>
              <a:buNone/>
            </a:pPr>
            <a:r>
              <a:rPr lang="en-US" altLang="en-US" sz="2800" kern="1200" dirty="0">
                <a:solidFill>
                  <a:srgbClr val="000000"/>
                </a:solidFill>
                <a:latin typeface="Courier New" panose="02070309020205020404" pitchFamily="49" charset="0"/>
                <a:cs typeface="Arial" panose="020B0604020202020204" pitchFamily="34" charset="0"/>
              </a:rPr>
              <a:t>} while(x &lt; 0);</a:t>
            </a:r>
          </a:p>
        </p:txBody>
      </p:sp>
      <p:sp>
        <p:nvSpPr>
          <p:cNvPr id="5" name="Slide Number Placeholder 4">
            <a:extLst>
              <a:ext uri="{FF2B5EF4-FFF2-40B4-BE49-F238E27FC236}">
                <a16:creationId xmlns:a16="http://schemas.microsoft.com/office/drawing/2014/main" id="{82E0B130-2667-028D-5E31-6A62F573C8F7}"/>
              </a:ext>
            </a:extLst>
          </p:cNvPr>
          <p:cNvSpPr>
            <a:spLocks noGrp="1"/>
          </p:cNvSpPr>
          <p:nvPr>
            <p:ph type="sldNum" sz="quarter" idx="10"/>
          </p:nvPr>
        </p:nvSpPr>
        <p:spPr/>
        <p:txBody>
          <a:bodyPr/>
          <a:lstStyle/>
          <a:p>
            <a:fld id="{BA7CD8B3-D511-4921-B13C-5206B069144F}" type="slidenum">
              <a:rPr lang="en-US" altLang="en-US" smtClean="0"/>
              <a:pPr/>
              <a:t>32</a:t>
            </a:fld>
            <a:endParaRPr lang="en-US" altLang="en-US" dirty="0"/>
          </a:p>
        </p:txBody>
      </p:sp>
    </p:spTree>
    <p:extLst>
      <p:ext uri="{BB962C8B-B14F-4D97-AF65-F5344CB8AC3E}">
        <p14:creationId xmlns:p14="http://schemas.microsoft.com/office/powerpoint/2010/main" val="2651373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en-US" dirty="0">
                <a:latin typeface="Courier New" pitchFamily="49" charset="0"/>
                <a:cs typeface="Courier New" pitchFamily="49" charset="0"/>
              </a:rPr>
              <a:t>do-while</a:t>
            </a:r>
            <a:r>
              <a:rPr lang="en-US" dirty="0"/>
              <a:t> Loop in Program 5-7</a:t>
            </a:r>
            <a:r>
              <a:rPr lang="en-US" sz="1800" dirty="0"/>
              <a:t> (1 of 2)</a:t>
            </a:r>
            <a:endParaRPr lang="en-IN" sz="1800" dirty="0"/>
          </a:p>
        </p:txBody>
      </p:sp>
      <p:sp>
        <p:nvSpPr>
          <p:cNvPr id="3" name="Slide Number Placeholder 2">
            <a:extLst>
              <a:ext uri="{FF2B5EF4-FFF2-40B4-BE49-F238E27FC236}">
                <a16:creationId xmlns:a16="http://schemas.microsoft.com/office/drawing/2014/main" id="{9C0D7EFE-1918-C673-39CB-6DC0E0A08861}"/>
              </a:ext>
            </a:extLst>
          </p:cNvPr>
          <p:cNvSpPr>
            <a:spLocks noGrp="1"/>
          </p:cNvSpPr>
          <p:nvPr>
            <p:ph type="sldNum" sz="quarter" idx="10"/>
          </p:nvPr>
        </p:nvSpPr>
        <p:spPr/>
        <p:txBody>
          <a:bodyPr/>
          <a:lstStyle/>
          <a:p>
            <a:fld id="{BA7CD8B3-D511-4921-B13C-5206B069144F}" type="slidenum">
              <a:rPr lang="en-US" altLang="en-US" smtClean="0"/>
              <a:pPr/>
              <a:t>33</a:t>
            </a:fld>
            <a:endParaRPr lang="en-US" altLang="en-US" dirty="0"/>
          </a:p>
        </p:txBody>
      </p:sp>
      <p:pic>
        <p:nvPicPr>
          <p:cNvPr id="5" name="Picture 2" descr="The screenshot shows the program source code for a do-while loop. It accepts three test scores and displays the average. The program repeats the process as many times as the user wishes. The main statement includes the three scores, the average score, and the yes or no inputs. The program gets the three scores from the user, calculates, and displays the average. It allows the user to average another set of values. The statement reads, Do you want to average another set (Yes or No)&quot; again. The while statement tests if again equals 'Y' and again equals '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6824" y="914400"/>
            <a:ext cx="6578352"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7920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A </a:t>
            </a:r>
            <a:r>
              <a:rPr lang="en-US" dirty="0">
                <a:latin typeface="Courier New" pitchFamily="49" charset="0"/>
                <a:cs typeface="Courier New" pitchFamily="49" charset="0"/>
              </a:rPr>
              <a:t>do-while</a:t>
            </a:r>
            <a:r>
              <a:rPr lang="en-US" dirty="0"/>
              <a:t> Loop in Program 5-7</a:t>
            </a:r>
            <a:r>
              <a:rPr lang="en-US" sz="1800" dirty="0"/>
              <a:t> (2 of 2)</a:t>
            </a:r>
          </a:p>
        </p:txBody>
      </p:sp>
      <p:sp>
        <p:nvSpPr>
          <p:cNvPr id="3" name="Slide Number Placeholder 2">
            <a:extLst>
              <a:ext uri="{FF2B5EF4-FFF2-40B4-BE49-F238E27FC236}">
                <a16:creationId xmlns:a16="http://schemas.microsoft.com/office/drawing/2014/main" id="{1B7488AE-8AA2-8610-4B23-0C6E52B1AA8E}"/>
              </a:ext>
            </a:extLst>
          </p:cNvPr>
          <p:cNvSpPr>
            <a:spLocks noGrp="1"/>
          </p:cNvSpPr>
          <p:nvPr>
            <p:ph type="sldNum" sz="quarter" idx="10"/>
          </p:nvPr>
        </p:nvSpPr>
        <p:spPr/>
        <p:txBody>
          <a:bodyPr/>
          <a:lstStyle/>
          <a:p>
            <a:fld id="{3448F00C-A439-45C3-9F00-368EF23135FE}" type="slidenum">
              <a:rPr lang="en-US" altLang="en-US" smtClean="0"/>
              <a:pPr/>
              <a:t>34</a:t>
            </a:fld>
            <a:endParaRPr lang="en-US" altLang="en-US" dirty="0"/>
          </a:p>
        </p:txBody>
      </p:sp>
      <p:pic>
        <p:nvPicPr>
          <p:cNvPr id="37891" name="Picture 2" descr="The screenshot shows the program output with example input in bold for a do-while loop. The statement reads, &quot;Enter 3 scores, and I will average them.&quot; The input is 80, 90, and 70 in bold. The output reads, &quot;The average is 80.&quot; The second statement reads, &quot;Do you want to average another set (Yes or No).&quot; The input is  Y in bold. The third statement reads, &quot;Enter 3 scores, and I will average them.&quot; The input is 60, 75, and 88 in bold. The output displays the average as 74.3333. The fourth statement reads, &quot;Do you want to average another set (Yes or No).&quot; The input is N in bo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69547"/>
            <a:ext cx="9144000" cy="2669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noChangeArrowheads="1"/>
          </p:cNvSpPr>
          <p:nvPr>
            <p:ph type="title"/>
          </p:nvPr>
        </p:nvSpPr>
        <p:spPr/>
        <p:txBody>
          <a:bodyPr/>
          <a:lstStyle/>
          <a:p>
            <a:r>
              <a:rPr lang="en-US" altLang="en-US" dirty="0">
                <a:latin typeface="Courier New" panose="02070309020205020404" pitchFamily="49" charset="0"/>
                <a:cs typeface="Courier New" panose="02070309020205020404" pitchFamily="49" charset="0"/>
              </a:rPr>
              <a:t>do-while</a:t>
            </a:r>
            <a:r>
              <a:rPr lang="en-US" altLang="en-US" dirty="0"/>
              <a:t> Loop Notes</a:t>
            </a:r>
          </a:p>
        </p:txBody>
      </p:sp>
      <p:sp>
        <p:nvSpPr>
          <p:cNvPr id="38915" name="Content Placeholder 2"/>
          <p:cNvSpPr>
            <a:spLocks noGrp="1" noChangeArrowheads="1"/>
          </p:cNvSpPr>
          <p:nvPr>
            <p:ph idx="1"/>
          </p:nvPr>
        </p:nvSpPr>
        <p:spPr/>
        <p:txBody>
          <a:bodyPr/>
          <a:lstStyle/>
          <a:p>
            <a:pPr>
              <a:spcBef>
                <a:spcPts val="1200"/>
              </a:spcBef>
            </a:pPr>
            <a:r>
              <a:rPr lang="en-US" altLang="en-US" dirty="0"/>
              <a:t>Loop always executes at least once</a:t>
            </a:r>
          </a:p>
          <a:p>
            <a:pPr>
              <a:spcBef>
                <a:spcPts val="1200"/>
              </a:spcBef>
            </a:pPr>
            <a:r>
              <a:rPr lang="en-US" altLang="en-US" dirty="0"/>
              <a:t>Execution continues as long as </a:t>
            </a:r>
            <a:r>
              <a:rPr lang="en-US" altLang="en-US" i="1" dirty="0">
                <a:latin typeface="Courier New" panose="02070309020205020404" pitchFamily="49" charset="0"/>
              </a:rPr>
              <a:t>expression</a:t>
            </a:r>
            <a:r>
              <a:rPr lang="en-US" altLang="en-US" dirty="0"/>
              <a:t> is </a:t>
            </a:r>
            <a:r>
              <a:rPr lang="en-US" altLang="en-US" dirty="0">
                <a:latin typeface="Courier New" panose="02070309020205020404" pitchFamily="49" charset="0"/>
              </a:rPr>
              <a:t>true</a:t>
            </a:r>
            <a:r>
              <a:rPr lang="en-US" altLang="en-US" dirty="0"/>
              <a:t>, stops repetition when </a:t>
            </a:r>
            <a:r>
              <a:rPr lang="en-US" altLang="en-US" i="1" dirty="0">
                <a:latin typeface="Courier New" panose="02070309020205020404" pitchFamily="49" charset="0"/>
              </a:rPr>
              <a:t>expression</a:t>
            </a:r>
            <a:r>
              <a:rPr lang="en-US" altLang="en-US" dirty="0"/>
              <a:t> becomes </a:t>
            </a:r>
            <a:r>
              <a:rPr lang="en-US" altLang="en-US" dirty="0">
                <a:latin typeface="Courier New" panose="02070309020205020404" pitchFamily="49" charset="0"/>
              </a:rPr>
              <a:t>false</a:t>
            </a:r>
            <a:endParaRPr lang="en-US" altLang="en-US" dirty="0"/>
          </a:p>
          <a:p>
            <a:pPr>
              <a:spcBef>
                <a:spcPts val="1200"/>
              </a:spcBef>
            </a:pPr>
            <a:r>
              <a:rPr lang="en-US" altLang="en-US" dirty="0"/>
              <a:t>Useful in menu-driven programs to bring user back to menu to make another choice</a:t>
            </a:r>
          </a:p>
        </p:txBody>
      </p:sp>
      <p:sp>
        <p:nvSpPr>
          <p:cNvPr id="2" name="Slide Number Placeholder 1">
            <a:extLst>
              <a:ext uri="{FF2B5EF4-FFF2-40B4-BE49-F238E27FC236}">
                <a16:creationId xmlns:a16="http://schemas.microsoft.com/office/drawing/2014/main" id="{D4879229-2228-9A21-C381-E7138000731F}"/>
              </a:ext>
            </a:extLst>
          </p:cNvPr>
          <p:cNvSpPr>
            <a:spLocks noGrp="1"/>
          </p:cNvSpPr>
          <p:nvPr>
            <p:ph type="sldNum" sz="quarter" idx="10"/>
          </p:nvPr>
        </p:nvSpPr>
        <p:spPr/>
        <p:txBody>
          <a:bodyPr/>
          <a:lstStyle/>
          <a:p>
            <a:fld id="{BA7CD8B3-D511-4921-B13C-5206B069144F}" type="slidenum">
              <a:rPr lang="en-US" altLang="en-US" smtClean="0"/>
              <a:pPr/>
              <a:t>35</a:t>
            </a:fld>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rPr>
              <a:t>for</a:t>
            </a:r>
            <a:r>
              <a:rPr lang="en-US" altLang="en-US" dirty="0"/>
              <a:t> Loop</a:t>
            </a:r>
            <a:endParaRPr lang="en-IN" dirty="0"/>
          </a:p>
        </p:txBody>
      </p:sp>
      <p:sp>
        <p:nvSpPr>
          <p:cNvPr id="3" name="Content Placeholder 2"/>
          <p:cNvSpPr>
            <a:spLocks noGrp="1"/>
          </p:cNvSpPr>
          <p:nvPr>
            <p:ph idx="1"/>
          </p:nvPr>
        </p:nvSpPr>
        <p:spPr/>
        <p:txBody>
          <a:bodyPr/>
          <a:lstStyle/>
          <a:p>
            <a:pPr>
              <a:spcBef>
                <a:spcPts val="1200"/>
              </a:spcBef>
            </a:pPr>
            <a:r>
              <a:rPr lang="en-US" altLang="en-US" sz="2800" dirty="0">
                <a:solidFill>
                  <a:srgbClr val="000000"/>
                </a:solidFill>
              </a:rPr>
              <a:t>The </a:t>
            </a:r>
            <a:r>
              <a:rPr lang="en-US" altLang="en-US" sz="2800" dirty="0">
                <a:solidFill>
                  <a:srgbClr val="000000"/>
                </a:solidFill>
                <a:latin typeface="Courier New" panose="02070309020205020404" pitchFamily="49" charset="0"/>
                <a:cs typeface="Courier New" panose="02070309020205020404" pitchFamily="49" charset="0"/>
              </a:rPr>
              <a:t>for</a:t>
            </a:r>
            <a:r>
              <a:rPr lang="en-US" altLang="en-US" sz="2800" dirty="0">
                <a:solidFill>
                  <a:srgbClr val="000000"/>
                </a:solidFill>
              </a:rPr>
              <a:t> loop is ideal for performing a known number of iterations. Useful for counter-controlled loop</a:t>
            </a:r>
          </a:p>
          <a:p>
            <a:pPr>
              <a:spcBef>
                <a:spcPts val="1200"/>
              </a:spcBef>
            </a:pPr>
            <a:r>
              <a:rPr lang="en-US" altLang="en-US" sz="2800" dirty="0">
                <a:solidFill>
                  <a:srgbClr val="000000"/>
                </a:solidFill>
              </a:rPr>
              <a:t>General Format:</a:t>
            </a:r>
          </a:p>
          <a:p>
            <a:pPr marL="720000" indent="0">
              <a:spcBef>
                <a:spcPts val="1200"/>
              </a:spcBef>
              <a:buNone/>
            </a:pPr>
            <a:r>
              <a:rPr lang="en-US" altLang="en-US" sz="2400" dirty="0">
                <a:solidFill>
                  <a:srgbClr val="000000"/>
                </a:solidFill>
                <a:latin typeface="Courier New" panose="02070309020205020404" pitchFamily="49" charset="0"/>
              </a:rPr>
              <a:t>for(</a:t>
            </a:r>
            <a:r>
              <a:rPr lang="en-US" altLang="en-US" sz="2400" i="1" dirty="0">
                <a:solidFill>
                  <a:srgbClr val="000000"/>
                </a:solidFill>
                <a:latin typeface="Courier New" panose="02070309020205020404" pitchFamily="49" charset="0"/>
              </a:rPr>
              <a:t>initialization</a:t>
            </a:r>
            <a:r>
              <a:rPr lang="en-US" altLang="en-US" sz="2400" dirty="0">
                <a:solidFill>
                  <a:srgbClr val="000000"/>
                </a:solidFill>
                <a:latin typeface="Courier New" panose="02070309020205020404" pitchFamily="49" charset="0"/>
              </a:rPr>
              <a:t>; </a:t>
            </a:r>
            <a:r>
              <a:rPr lang="en-US" altLang="en-US" sz="2400" i="1" dirty="0">
                <a:solidFill>
                  <a:srgbClr val="000000"/>
                </a:solidFill>
                <a:latin typeface="Courier New" panose="02070309020205020404" pitchFamily="49" charset="0"/>
              </a:rPr>
              <a:t>test</a:t>
            </a:r>
            <a:r>
              <a:rPr lang="en-US" altLang="en-US" sz="2400" dirty="0">
                <a:solidFill>
                  <a:srgbClr val="000000"/>
                </a:solidFill>
                <a:latin typeface="Courier New" panose="02070309020205020404" pitchFamily="49" charset="0"/>
              </a:rPr>
              <a:t>; </a:t>
            </a:r>
            <a:r>
              <a:rPr lang="en-US" altLang="en-US" sz="2400" i="1" dirty="0">
                <a:solidFill>
                  <a:srgbClr val="000000"/>
                </a:solidFill>
                <a:latin typeface="Courier New" panose="02070309020205020404" pitchFamily="49" charset="0"/>
              </a:rPr>
              <a:t>update</a:t>
            </a:r>
            <a:r>
              <a:rPr lang="en-US" altLang="en-US" sz="2400" dirty="0">
                <a:solidFill>
                  <a:srgbClr val="000000"/>
                </a:solidFill>
                <a:latin typeface="Courier New" panose="02070309020205020404" pitchFamily="49" charset="0"/>
              </a:rPr>
              <a:t>)</a:t>
            </a:r>
          </a:p>
          <a:p>
            <a:pPr marL="1512000" indent="0">
              <a:spcBef>
                <a:spcPts val="1200"/>
              </a:spcBef>
              <a:buNone/>
            </a:pPr>
            <a:r>
              <a:rPr lang="en-US" altLang="en-US" sz="2400" i="1" dirty="0">
                <a:solidFill>
                  <a:srgbClr val="000000"/>
                </a:solidFill>
                <a:latin typeface="Courier New" panose="02070309020205020404" pitchFamily="49" charset="0"/>
              </a:rPr>
              <a:t>statement</a:t>
            </a:r>
            <a:r>
              <a:rPr lang="en-US" altLang="en-US" sz="2400" dirty="0">
                <a:solidFill>
                  <a:srgbClr val="000000"/>
                </a:solidFill>
                <a:latin typeface="Courier New" panose="02070309020205020404" pitchFamily="49" charset="0"/>
              </a:rPr>
              <a:t>; // or block in { }</a:t>
            </a:r>
            <a:endParaRPr lang="en-US" altLang="en-US" sz="2400" dirty="0">
              <a:solidFill>
                <a:srgbClr val="000000"/>
              </a:solidFill>
            </a:endParaRPr>
          </a:p>
          <a:p>
            <a:pPr>
              <a:spcBef>
                <a:spcPts val="1200"/>
              </a:spcBef>
            </a:pPr>
            <a:r>
              <a:rPr lang="en-US" altLang="en-US" sz="2800" dirty="0">
                <a:solidFill>
                  <a:srgbClr val="000000"/>
                </a:solidFill>
              </a:rPr>
              <a:t>No semicolon after the </a:t>
            </a:r>
            <a:r>
              <a:rPr lang="en-US" altLang="en-US" sz="2800" dirty="0">
                <a:solidFill>
                  <a:srgbClr val="000000"/>
                </a:solidFill>
                <a:latin typeface="Courier New" panose="02070309020205020404" pitchFamily="49" charset="0"/>
                <a:cs typeface="Courier New" panose="02070309020205020404" pitchFamily="49" charset="0"/>
              </a:rPr>
              <a:t>update</a:t>
            </a:r>
            <a:r>
              <a:rPr lang="en-US" altLang="en-US" sz="2800" dirty="0">
                <a:solidFill>
                  <a:srgbClr val="000000"/>
                </a:solidFill>
              </a:rPr>
              <a:t> expression or after the </a:t>
            </a:r>
            <a:r>
              <a:rPr lang="en-US" altLang="en-US" sz="2800" dirty="0">
                <a:solidFill>
                  <a:srgbClr val="000000"/>
                </a:solidFill>
                <a:latin typeface="Courier New" panose="02070309020205020404" pitchFamily="49" charset="0"/>
              </a:rPr>
              <a:t>)</a:t>
            </a:r>
            <a:endParaRPr lang="en-US" altLang="en-US" sz="2800" dirty="0">
              <a:solidFill>
                <a:srgbClr val="000000"/>
              </a:solidFill>
            </a:endParaRPr>
          </a:p>
        </p:txBody>
      </p:sp>
      <p:sp>
        <p:nvSpPr>
          <p:cNvPr id="4" name="Slide Number Placeholder 3">
            <a:extLst>
              <a:ext uri="{FF2B5EF4-FFF2-40B4-BE49-F238E27FC236}">
                <a16:creationId xmlns:a16="http://schemas.microsoft.com/office/drawing/2014/main" id="{2F234724-B394-F5D1-D617-82FB91992DE4}"/>
              </a:ext>
            </a:extLst>
          </p:cNvPr>
          <p:cNvSpPr>
            <a:spLocks noGrp="1"/>
          </p:cNvSpPr>
          <p:nvPr>
            <p:ph type="sldNum" sz="quarter" idx="10"/>
          </p:nvPr>
        </p:nvSpPr>
        <p:spPr/>
        <p:txBody>
          <a:bodyPr/>
          <a:lstStyle/>
          <a:p>
            <a:fld id="{BA7CD8B3-D511-4921-B13C-5206B069144F}" type="slidenum">
              <a:rPr lang="en-US" altLang="en-US" smtClean="0"/>
              <a:pPr/>
              <a:t>36</a:t>
            </a:fld>
            <a:endParaRPr lang="en-US" altLang="en-US" dirty="0"/>
          </a:p>
        </p:txBody>
      </p:sp>
    </p:spTree>
    <p:extLst>
      <p:ext uri="{BB962C8B-B14F-4D97-AF65-F5344CB8AC3E}">
        <p14:creationId xmlns:p14="http://schemas.microsoft.com/office/powerpoint/2010/main" val="518202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noChangeArrowheads="1"/>
          </p:cNvSpPr>
          <p:nvPr>
            <p:ph type="title"/>
          </p:nvPr>
        </p:nvSpPr>
        <p:spPr/>
        <p:txBody>
          <a:bodyPr/>
          <a:lstStyle/>
          <a:p>
            <a:r>
              <a:rPr lang="en-US" altLang="en-US" dirty="0">
                <a:latin typeface="Courier New" panose="02070309020205020404" pitchFamily="49" charset="0"/>
              </a:rPr>
              <a:t>for</a:t>
            </a:r>
            <a:r>
              <a:rPr lang="en-US" altLang="en-US" dirty="0"/>
              <a:t> Loop - Mechanics</a:t>
            </a:r>
          </a:p>
        </p:txBody>
      </p:sp>
      <p:sp>
        <p:nvSpPr>
          <p:cNvPr id="3" name="Content Placeholder 2"/>
          <p:cNvSpPr>
            <a:spLocks noGrp="1"/>
          </p:cNvSpPr>
          <p:nvPr>
            <p:ph idx="1"/>
          </p:nvPr>
        </p:nvSpPr>
        <p:spPr/>
        <p:txBody>
          <a:bodyPr/>
          <a:lstStyle/>
          <a:p>
            <a:pPr marL="609600" indent="-609600">
              <a:buNone/>
              <a:defRPr/>
            </a:pPr>
            <a:r>
              <a:rPr lang="en-US" sz="3200" dirty="0">
                <a:latin typeface="Courier New" pitchFamily="-16" charset="0"/>
              </a:rPr>
              <a:t>for(</a:t>
            </a:r>
            <a:r>
              <a:rPr lang="en-US" sz="3200" i="1" dirty="0">
                <a:latin typeface="Courier New" pitchFamily="-16" charset="0"/>
              </a:rPr>
              <a:t>initialization</a:t>
            </a:r>
            <a:r>
              <a:rPr lang="en-US" sz="3200" dirty="0">
                <a:latin typeface="Courier New" pitchFamily="-16" charset="0"/>
              </a:rPr>
              <a:t>; </a:t>
            </a:r>
            <a:r>
              <a:rPr lang="en-US" sz="3200" i="1" dirty="0">
                <a:latin typeface="Courier New" pitchFamily="-16" charset="0"/>
              </a:rPr>
              <a:t>test</a:t>
            </a:r>
            <a:r>
              <a:rPr lang="en-US" sz="3200" dirty="0">
                <a:latin typeface="Courier New" pitchFamily="-16" charset="0"/>
              </a:rPr>
              <a:t>; </a:t>
            </a:r>
            <a:r>
              <a:rPr lang="en-US" sz="3200" i="1" dirty="0">
                <a:latin typeface="Courier New" pitchFamily="-16" charset="0"/>
              </a:rPr>
              <a:t>update</a:t>
            </a:r>
            <a:r>
              <a:rPr lang="en-US" sz="3200" dirty="0">
                <a:latin typeface="Courier New" pitchFamily="-16" charset="0"/>
              </a:rPr>
              <a:t>)</a:t>
            </a:r>
          </a:p>
          <a:p>
            <a:pPr marL="2340000" indent="-609600">
              <a:buNone/>
              <a:defRPr/>
            </a:pPr>
            <a:r>
              <a:rPr lang="en-US" sz="3200" i="1" dirty="0">
                <a:latin typeface="Courier New" pitchFamily="-16" charset="0"/>
              </a:rPr>
              <a:t>statement</a:t>
            </a:r>
            <a:r>
              <a:rPr lang="en-US" sz="3200" dirty="0">
                <a:latin typeface="Courier New" pitchFamily="-16" charset="0"/>
              </a:rPr>
              <a:t>; // or block in { }</a:t>
            </a:r>
            <a:endParaRPr lang="en-US" sz="3200" dirty="0"/>
          </a:p>
          <a:p>
            <a:pPr marL="569913" indent="-569913">
              <a:buClr>
                <a:schemeClr val="tx1"/>
              </a:buClr>
              <a:buFontTx/>
              <a:buAutoNum type="arabicParenR"/>
              <a:defRPr/>
            </a:pPr>
            <a:r>
              <a:rPr lang="en-US" sz="2800" dirty="0"/>
              <a:t>Perform</a:t>
            </a:r>
            <a:r>
              <a:rPr lang="en-US" sz="2400" dirty="0"/>
              <a:t> </a:t>
            </a:r>
            <a:r>
              <a:rPr lang="en-US" sz="2800" i="1" dirty="0">
                <a:latin typeface="Courier New" pitchFamily="-16" charset="0"/>
              </a:rPr>
              <a:t>initialization</a:t>
            </a:r>
            <a:endParaRPr lang="en-US" sz="2800" i="1" baseline="30000" dirty="0"/>
          </a:p>
          <a:p>
            <a:pPr marL="569913" indent="-569913">
              <a:buClr>
                <a:schemeClr val="tx1"/>
              </a:buClr>
              <a:buFontTx/>
              <a:buAutoNum type="arabicParenR"/>
              <a:defRPr/>
            </a:pPr>
            <a:r>
              <a:rPr lang="en-US" sz="2800" dirty="0"/>
              <a:t>Evaluate </a:t>
            </a:r>
            <a:r>
              <a:rPr lang="en-US" sz="2800" i="1" dirty="0">
                <a:latin typeface="Courier New" pitchFamily="-16" charset="0"/>
              </a:rPr>
              <a:t>test</a:t>
            </a:r>
            <a:r>
              <a:rPr lang="en-US" sz="2800" dirty="0"/>
              <a:t> expression</a:t>
            </a:r>
            <a:endParaRPr lang="en-US" sz="2400" dirty="0"/>
          </a:p>
          <a:p>
            <a:pPr marL="914400" lvl="1">
              <a:defRPr/>
            </a:pPr>
            <a:r>
              <a:rPr lang="en-US" sz="2400" dirty="0"/>
              <a:t>If </a:t>
            </a:r>
            <a:r>
              <a:rPr lang="en-US" sz="2400" dirty="0">
                <a:latin typeface="Courier New" pitchFamily="-16" charset="0"/>
              </a:rPr>
              <a:t>true</a:t>
            </a:r>
            <a:r>
              <a:rPr lang="en-US" sz="2400" dirty="0"/>
              <a:t>, execute </a:t>
            </a:r>
            <a:r>
              <a:rPr lang="en-US" sz="2400" i="1" dirty="0">
                <a:latin typeface="Courier New" pitchFamily="-16" charset="0"/>
              </a:rPr>
              <a:t>statement</a:t>
            </a:r>
            <a:endParaRPr lang="en-US" sz="2400" i="1" dirty="0"/>
          </a:p>
          <a:p>
            <a:pPr marL="914400" lvl="1">
              <a:defRPr/>
            </a:pPr>
            <a:r>
              <a:rPr lang="en-US" sz="2400" dirty="0"/>
              <a:t>If </a:t>
            </a:r>
            <a:r>
              <a:rPr lang="en-US" sz="2400" dirty="0">
                <a:latin typeface="Courier New" pitchFamily="-16" charset="0"/>
              </a:rPr>
              <a:t>false</a:t>
            </a:r>
            <a:r>
              <a:rPr lang="en-US" sz="2400" dirty="0"/>
              <a:t>, terminate loop execution</a:t>
            </a:r>
          </a:p>
          <a:p>
            <a:pPr marL="569913" indent="-569913">
              <a:buClr>
                <a:schemeClr val="tx1"/>
              </a:buClr>
              <a:buFontTx/>
              <a:buAutoNum type="arabicParenR"/>
              <a:defRPr/>
            </a:pPr>
            <a:r>
              <a:rPr lang="en-US" sz="2800" dirty="0"/>
              <a:t>Execute </a:t>
            </a:r>
            <a:r>
              <a:rPr lang="en-US" sz="2800" i="1" dirty="0">
                <a:latin typeface="Courier New" pitchFamily="-16" charset="0"/>
              </a:rPr>
              <a:t>update</a:t>
            </a:r>
            <a:r>
              <a:rPr lang="en-US" sz="2800" dirty="0"/>
              <a:t>, then re-evaluate </a:t>
            </a:r>
            <a:r>
              <a:rPr lang="en-US" sz="2800" i="1" dirty="0">
                <a:latin typeface="Courier New" pitchFamily="-16" charset="0"/>
              </a:rPr>
              <a:t>test</a:t>
            </a:r>
            <a:r>
              <a:rPr lang="en-US" sz="2800" dirty="0"/>
              <a:t> expression</a:t>
            </a:r>
          </a:p>
        </p:txBody>
      </p:sp>
      <p:sp>
        <p:nvSpPr>
          <p:cNvPr id="2" name="Slide Number Placeholder 1">
            <a:extLst>
              <a:ext uri="{FF2B5EF4-FFF2-40B4-BE49-F238E27FC236}">
                <a16:creationId xmlns:a16="http://schemas.microsoft.com/office/drawing/2014/main" id="{56BD41AD-5E94-C572-2827-991E3D89180A}"/>
              </a:ext>
            </a:extLst>
          </p:cNvPr>
          <p:cNvSpPr>
            <a:spLocks noGrp="1"/>
          </p:cNvSpPr>
          <p:nvPr>
            <p:ph type="sldNum" sz="quarter" idx="10"/>
          </p:nvPr>
        </p:nvSpPr>
        <p:spPr/>
        <p:txBody>
          <a:bodyPr/>
          <a:lstStyle/>
          <a:p>
            <a:fld id="{BA7CD8B3-D511-4921-B13C-5206B069144F}" type="slidenum">
              <a:rPr lang="en-US" altLang="en-US" smtClean="0"/>
              <a:pPr/>
              <a:t>37</a:t>
            </a:fld>
            <a:endParaRPr lang="en-US" altLang="en-US" dirty="0"/>
          </a:p>
        </p:txBody>
      </p:sp>
    </p:spTree>
    <p:extLst>
      <p:ext uri="{BB962C8B-B14F-4D97-AF65-F5344CB8AC3E}">
        <p14:creationId xmlns:p14="http://schemas.microsoft.com/office/powerpoint/2010/main" val="3118037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rPr>
              <a:t>for</a:t>
            </a:r>
            <a:r>
              <a:rPr lang="en-US" altLang="en-US" dirty="0"/>
              <a:t> Loop - Example</a:t>
            </a:r>
            <a:endParaRPr lang="en-IN" dirty="0"/>
          </a:p>
        </p:txBody>
      </p:sp>
      <p:sp>
        <p:nvSpPr>
          <p:cNvPr id="3" name="Content Placeholder 2"/>
          <p:cNvSpPr>
            <a:spLocks noGrp="1"/>
          </p:cNvSpPr>
          <p:nvPr>
            <p:ph idx="1"/>
          </p:nvPr>
        </p:nvSpPr>
        <p:spPr>
          <a:xfrm>
            <a:off x="533400" y="1097280"/>
            <a:ext cx="11657076" cy="5532120"/>
          </a:xfrm>
        </p:spPr>
        <p:txBody>
          <a:bodyPr/>
          <a:lstStyle/>
          <a:p>
            <a:pPr marL="1258888" lvl="0">
              <a:buNone/>
              <a:defRPr/>
            </a:pPr>
            <a:r>
              <a:rPr lang="en-US" sz="3200" dirty="0">
                <a:solidFill>
                  <a:srgbClr val="000000"/>
                </a:solidFill>
                <a:latin typeface="Courier New" pitchFamily="-16" charset="0"/>
              </a:rPr>
              <a:t>int count;</a:t>
            </a:r>
          </a:p>
          <a:p>
            <a:pPr marL="1258888">
              <a:buNone/>
              <a:defRPr/>
            </a:pPr>
            <a:r>
              <a:rPr lang="en-US" sz="3200" dirty="0">
                <a:solidFill>
                  <a:srgbClr val="000000"/>
                </a:solidFill>
                <a:latin typeface="Courier New" pitchFamily="-16" charset="0"/>
              </a:rPr>
              <a:t>for (count = 1; count &lt;= 5; count++)</a:t>
            </a:r>
          </a:p>
          <a:p>
            <a:pPr marL="1716088" lvl="1" indent="0">
              <a:buNone/>
              <a:defRPr/>
            </a:pPr>
            <a:r>
              <a:rPr lang="en-US" sz="3200" dirty="0">
                <a:solidFill>
                  <a:srgbClr val="000000"/>
                </a:solidFill>
                <a:latin typeface="Courier New" pitchFamily="-16" charset="0"/>
                <a:ea typeface="+mn-ea"/>
              </a:rPr>
              <a:t>cout &lt;&lt; "Hello" &lt;&lt; endl;</a:t>
            </a:r>
          </a:p>
        </p:txBody>
      </p:sp>
      <p:sp>
        <p:nvSpPr>
          <p:cNvPr id="4" name="Slide Number Placeholder 3">
            <a:extLst>
              <a:ext uri="{FF2B5EF4-FFF2-40B4-BE49-F238E27FC236}">
                <a16:creationId xmlns:a16="http://schemas.microsoft.com/office/drawing/2014/main" id="{F6AA36FC-1DBC-0817-B442-0E41BCF099B8}"/>
              </a:ext>
            </a:extLst>
          </p:cNvPr>
          <p:cNvSpPr>
            <a:spLocks noGrp="1"/>
          </p:cNvSpPr>
          <p:nvPr>
            <p:ph type="sldNum" sz="quarter" idx="10"/>
          </p:nvPr>
        </p:nvSpPr>
        <p:spPr/>
        <p:txBody>
          <a:bodyPr/>
          <a:lstStyle/>
          <a:p>
            <a:fld id="{BA7CD8B3-D511-4921-B13C-5206B069144F}" type="slidenum">
              <a:rPr lang="en-US" altLang="en-US" smtClean="0"/>
              <a:pPr/>
              <a:t>38</a:t>
            </a:fld>
            <a:endParaRPr lang="en-US" altLang="en-US" dirty="0"/>
          </a:p>
        </p:txBody>
      </p:sp>
    </p:spTree>
    <p:extLst>
      <p:ext uri="{BB962C8B-B14F-4D97-AF65-F5344CB8AC3E}">
        <p14:creationId xmlns:p14="http://schemas.microsoft.com/office/powerpoint/2010/main" val="1993915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pPr>
              <a:lnSpc>
                <a:spcPct val="80000"/>
              </a:lnSpc>
              <a:defRPr/>
            </a:pPr>
            <a:r>
              <a:rPr lang="en-US" dirty="0"/>
              <a:t>A Closer Look </a:t>
            </a:r>
            <a:br>
              <a:rPr lang="en-US" dirty="0"/>
            </a:br>
            <a:r>
              <a:rPr lang="en-US" dirty="0"/>
              <a:t>at the Previous Example</a:t>
            </a:r>
          </a:p>
        </p:txBody>
      </p:sp>
      <p:sp>
        <p:nvSpPr>
          <p:cNvPr id="3" name="Slide Number Placeholder 2">
            <a:extLst>
              <a:ext uri="{FF2B5EF4-FFF2-40B4-BE49-F238E27FC236}">
                <a16:creationId xmlns:a16="http://schemas.microsoft.com/office/drawing/2014/main" id="{6FD1D691-7FDE-B197-3603-B55C075A2D93}"/>
              </a:ext>
            </a:extLst>
          </p:cNvPr>
          <p:cNvSpPr>
            <a:spLocks noGrp="1"/>
          </p:cNvSpPr>
          <p:nvPr>
            <p:ph type="sldNum" sz="quarter" idx="10"/>
          </p:nvPr>
        </p:nvSpPr>
        <p:spPr/>
        <p:txBody>
          <a:bodyPr/>
          <a:lstStyle/>
          <a:p>
            <a:fld id="{BA7CD8B3-D511-4921-B13C-5206B069144F}" type="slidenum">
              <a:rPr lang="en-US" altLang="en-US" smtClean="0"/>
              <a:pPr/>
              <a:t>39</a:t>
            </a:fld>
            <a:endParaRPr lang="en-US" altLang="en-US" dirty="0"/>
          </a:p>
        </p:txBody>
      </p:sp>
      <p:pic>
        <p:nvPicPr>
          <p:cNvPr id="44035" name="Picture 3" descr="A process flow diagram displays the working process of a for-loop. The statement reads, for (count equals 1; count less than equal to 5; count plus plus), Step 1. Perform the initialization expression count equals 1.Step 2. Evaluate the test expression - count less than or equal to 5; count plus plus. If it is true, go to step 3 and execute the body of the loop. Otherwise, terminate the loop.  The final step performs the update expression and then goes back to step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48" y="1600201"/>
            <a:ext cx="11274552" cy="381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Increment and Decrement Operators</a:t>
            </a:r>
            <a:r>
              <a:rPr lang="en-US" sz="1800" dirty="0"/>
              <a:t> (2 of 2)</a:t>
            </a:r>
            <a:endParaRPr lang="en-IN" sz="1800" dirty="0"/>
          </a:p>
        </p:txBody>
      </p:sp>
      <p:sp>
        <p:nvSpPr>
          <p:cNvPr id="3" name="Content Placeholder 2"/>
          <p:cNvSpPr>
            <a:spLocks noGrp="1"/>
          </p:cNvSpPr>
          <p:nvPr>
            <p:ph idx="1"/>
          </p:nvPr>
        </p:nvSpPr>
        <p:spPr/>
        <p:txBody>
          <a:bodyPr/>
          <a:lstStyle/>
          <a:p>
            <a:r>
              <a:rPr lang="en-US" altLang="en-US" sz="2800" b="1" dirty="0">
                <a:solidFill>
                  <a:srgbClr val="000000"/>
                </a:solidFill>
                <a:latin typeface="Courier New" panose="02070309020205020404" pitchFamily="49" charset="0"/>
              </a:rPr>
              <a:t>−−</a:t>
            </a:r>
            <a:r>
              <a:rPr lang="en-US" altLang="en-US" sz="2800" dirty="0">
                <a:solidFill>
                  <a:srgbClr val="000000"/>
                </a:solidFill>
              </a:rPr>
              <a:t> is the </a:t>
            </a:r>
            <a:r>
              <a:rPr lang="en-US" altLang="en-US" sz="2800" b="1" dirty="0">
                <a:solidFill>
                  <a:srgbClr val="000000"/>
                </a:solidFill>
              </a:rPr>
              <a:t>decrement operator</a:t>
            </a:r>
            <a:r>
              <a:rPr lang="en-US" altLang="en-US" sz="2800" dirty="0">
                <a:solidFill>
                  <a:srgbClr val="000000"/>
                </a:solidFill>
              </a:rPr>
              <a:t>.</a:t>
            </a:r>
          </a:p>
          <a:p>
            <a:pPr marL="690563" lvl="1" indent="-346075"/>
            <a:r>
              <a:rPr lang="en-US" altLang="en-US" sz="2800" dirty="0">
                <a:solidFill>
                  <a:srgbClr val="000000"/>
                </a:solidFill>
              </a:rPr>
              <a:t>It subtracts one from a variable (operand).</a:t>
            </a:r>
          </a:p>
          <a:p>
            <a:pPr marL="684213" indent="0">
              <a:buNone/>
            </a:pPr>
            <a:r>
              <a:rPr lang="en-US" altLang="en-US" dirty="0">
                <a:solidFill>
                  <a:srgbClr val="000000"/>
                </a:solidFill>
                <a:latin typeface="Courier New" panose="02070309020205020404" pitchFamily="49" charset="0"/>
              </a:rPr>
              <a:t>val−−; </a:t>
            </a:r>
            <a:r>
              <a:rPr lang="en-US" altLang="en-US" dirty="0">
                <a:solidFill>
                  <a:srgbClr val="000000"/>
                </a:solidFill>
              </a:rPr>
              <a:t>is the same as </a:t>
            </a:r>
            <a:r>
              <a:rPr lang="en-US" altLang="en-US" dirty="0">
                <a:solidFill>
                  <a:srgbClr val="000000"/>
                </a:solidFill>
                <a:latin typeface="Courier New" panose="02070309020205020404" pitchFamily="49" charset="0"/>
              </a:rPr>
              <a:t>val = val − 1;</a:t>
            </a:r>
          </a:p>
          <a:p>
            <a:r>
              <a:rPr lang="en-US" altLang="en-US" sz="2800" b="1" dirty="0">
                <a:solidFill>
                  <a:srgbClr val="000000"/>
                </a:solidFill>
                <a:latin typeface="Courier New" panose="02070309020205020404" pitchFamily="49" charset="0"/>
              </a:rPr>
              <a:t>−−</a:t>
            </a:r>
            <a:r>
              <a:rPr lang="en-US" altLang="en-US" sz="2800" dirty="0">
                <a:solidFill>
                  <a:srgbClr val="000000"/>
                </a:solidFill>
              </a:rPr>
              <a:t> can be also used before (prefix) or after (postfix) a variable:</a:t>
            </a:r>
          </a:p>
          <a:p>
            <a:pPr marL="690563" indent="0">
              <a:buNone/>
            </a:pPr>
            <a:r>
              <a:rPr lang="en-US" altLang="en-US" dirty="0">
                <a:solidFill>
                  <a:srgbClr val="000000"/>
                </a:solidFill>
                <a:latin typeface="Courier New" panose="02070309020205020404" pitchFamily="49" charset="0"/>
              </a:rPr>
              <a:t>−−val; val−−;</a:t>
            </a:r>
          </a:p>
        </p:txBody>
      </p:sp>
      <p:sp>
        <p:nvSpPr>
          <p:cNvPr id="4" name="Slide Number Placeholder 3">
            <a:extLst>
              <a:ext uri="{FF2B5EF4-FFF2-40B4-BE49-F238E27FC236}">
                <a16:creationId xmlns:a16="http://schemas.microsoft.com/office/drawing/2014/main" id="{37E3D73B-A1BD-962F-C461-4C8493FB49D7}"/>
              </a:ext>
            </a:extLst>
          </p:cNvPr>
          <p:cNvSpPr>
            <a:spLocks noGrp="1"/>
          </p:cNvSpPr>
          <p:nvPr>
            <p:ph type="sldNum" sz="quarter" idx="10"/>
          </p:nvPr>
        </p:nvSpPr>
        <p:spPr/>
        <p:txBody>
          <a:bodyPr/>
          <a:lstStyle/>
          <a:p>
            <a:fld id="{BA7CD8B3-D511-4921-B13C-5206B069144F}" type="slidenum">
              <a:rPr lang="en-US" altLang="en-US" smtClean="0"/>
              <a:pPr/>
              <a:t>4</a:t>
            </a:fld>
            <a:endParaRPr lang="en-US" altLang="en-US" dirty="0"/>
          </a:p>
        </p:txBody>
      </p:sp>
    </p:spTree>
    <p:extLst>
      <p:ext uri="{BB962C8B-B14F-4D97-AF65-F5344CB8AC3E}">
        <p14:creationId xmlns:p14="http://schemas.microsoft.com/office/powerpoint/2010/main" val="639469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Flowchart for the Previous Example</a:t>
            </a:r>
          </a:p>
        </p:txBody>
      </p:sp>
      <p:pic>
        <p:nvPicPr>
          <p:cNvPr id="45059" name="Picture 3" descr="A flow chart depicts the working process of the for-loop. The first step is to assign one to the count. It checks if the count is less than or equal to 5. If the expression is false, it moves out of the loop. If true, it prints the count statement and increases the value of the count. It then returns to the beginning and repeats the process until the expression is fal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67811"/>
            <a:ext cx="10058400" cy="5390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B449E55B-4C97-0194-8A2C-EF30B6ED69DD}"/>
              </a:ext>
            </a:extLst>
          </p:cNvPr>
          <p:cNvSpPr>
            <a:spLocks noGrp="1"/>
          </p:cNvSpPr>
          <p:nvPr>
            <p:ph type="sldNum" sz="quarter" idx="10"/>
          </p:nvPr>
        </p:nvSpPr>
        <p:spPr/>
        <p:txBody>
          <a:bodyPr/>
          <a:lstStyle/>
          <a:p>
            <a:fld id="{BA7CD8B3-D511-4921-B13C-5206B069144F}" type="slidenum">
              <a:rPr lang="en-US" altLang="en-US" smtClean="0"/>
              <a:pPr/>
              <a:t>40</a:t>
            </a:fld>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a:t>
            </a:r>
            <a:r>
              <a:rPr lang="en-US" altLang="en-US" dirty="0">
                <a:latin typeface="Courier New" panose="02070309020205020404" pitchFamily="49" charset="0"/>
                <a:cs typeface="Courier New" panose="02070309020205020404" pitchFamily="49" charset="0"/>
              </a:rPr>
              <a:t>for</a:t>
            </a:r>
            <a:r>
              <a:rPr lang="en-US" altLang="en-US" dirty="0"/>
              <a:t> Loop in Program 5-9</a:t>
            </a:r>
            <a:r>
              <a:rPr lang="en-US" altLang="en-US" sz="1800" dirty="0"/>
              <a:t> (1 of 2)</a:t>
            </a:r>
            <a:endParaRPr lang="en-IN" sz="1800" dirty="0"/>
          </a:p>
        </p:txBody>
      </p:sp>
      <p:sp>
        <p:nvSpPr>
          <p:cNvPr id="3" name="Slide Number Placeholder 2">
            <a:extLst>
              <a:ext uri="{FF2B5EF4-FFF2-40B4-BE49-F238E27FC236}">
                <a16:creationId xmlns:a16="http://schemas.microsoft.com/office/drawing/2014/main" id="{C76050EA-962E-7946-9745-F3027086C157}"/>
              </a:ext>
            </a:extLst>
          </p:cNvPr>
          <p:cNvSpPr>
            <a:spLocks noGrp="1"/>
          </p:cNvSpPr>
          <p:nvPr>
            <p:ph type="sldNum" sz="quarter" idx="10"/>
          </p:nvPr>
        </p:nvSpPr>
        <p:spPr/>
        <p:txBody>
          <a:bodyPr/>
          <a:lstStyle/>
          <a:p>
            <a:fld id="{BA7CD8B3-D511-4921-B13C-5206B069144F}" type="slidenum">
              <a:rPr lang="en-US" altLang="en-US" smtClean="0"/>
              <a:pPr/>
              <a:t>41</a:t>
            </a:fld>
            <a:endParaRPr lang="en-US" altLang="en-US" dirty="0"/>
          </a:p>
        </p:txBody>
      </p:sp>
      <p:pic>
        <p:nvPicPr>
          <p:cNvPr id="4" name="Picture 1" descr="The screenshot shows the program source code to display the numbers 1 through 10 and their squares using a for-loop. The main statement assigns the starting value to a minimum number of one and the ending value to a maximum number of ten. The for-loop tests whether the number is less than or equal to the maximum number. The increment operator increases the value of the number. If the expression is true, it prints the square of that number. If false, it executes from the 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624" y="1188720"/>
            <a:ext cx="7920752"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50927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a:t>
            </a:r>
            <a:r>
              <a:rPr lang="en-US" altLang="en-US" dirty="0">
                <a:latin typeface="Courier New" panose="02070309020205020404" pitchFamily="49" charset="0"/>
                <a:cs typeface="Courier New" panose="02070309020205020404" pitchFamily="49" charset="0"/>
              </a:rPr>
              <a:t>for</a:t>
            </a:r>
            <a:r>
              <a:rPr lang="en-US" altLang="en-US" dirty="0"/>
              <a:t> Loop in Program 5-9</a:t>
            </a:r>
            <a:r>
              <a:rPr lang="en-US" altLang="en-US" sz="1800" dirty="0"/>
              <a:t> (2 of 2)</a:t>
            </a:r>
            <a:endParaRPr lang="en-IN" sz="1800" dirty="0"/>
          </a:p>
        </p:txBody>
      </p:sp>
      <p:pic>
        <p:nvPicPr>
          <p:cNvPr id="4" name="Picture 1" descr="The screenshot shows the program output of a for-loop. The output screen displays the numbers from 1 to 10 and the number squared from 1 to 100 as follows: 1 - 1, 2 - 4, 3 - 9, 4 - 16, 5 - 25, 6 - 36, 7 - 49, 8 - 64, 9 - 81, and 10 - 100."/>
          <p:cNvPicPr>
            <a:picLocks noChangeAspect="1" noChangeArrowheads="1"/>
          </p:cNvPicPr>
          <p:nvPr/>
        </p:nvPicPr>
        <p:blipFill rotWithShape="1">
          <a:blip r:embed="rId2">
            <a:extLst>
              <a:ext uri="{28A0092B-C50C-407E-A947-70E740481C1C}">
                <a14:useLocalDpi xmlns:a14="http://schemas.microsoft.com/office/drawing/2010/main" val="0"/>
              </a:ext>
            </a:extLst>
          </a:blip>
          <a:srcRect r="48684"/>
          <a:stretch/>
        </p:blipFill>
        <p:spPr bwMode="auto">
          <a:xfrm>
            <a:off x="3828288" y="1188720"/>
            <a:ext cx="4535424"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F5E131B1-51A6-9259-B3EC-495A7F21C168}"/>
              </a:ext>
            </a:extLst>
          </p:cNvPr>
          <p:cNvSpPr>
            <a:spLocks noGrp="1"/>
          </p:cNvSpPr>
          <p:nvPr>
            <p:ph type="sldNum" sz="quarter" idx="10"/>
          </p:nvPr>
        </p:nvSpPr>
        <p:spPr/>
        <p:txBody>
          <a:bodyPr/>
          <a:lstStyle/>
          <a:p>
            <a:fld id="{BA7CD8B3-D511-4921-B13C-5206B069144F}" type="slidenum">
              <a:rPr lang="en-US" altLang="en-US" smtClean="0"/>
              <a:pPr/>
              <a:t>42</a:t>
            </a:fld>
            <a:endParaRPr lang="en-US" altLang="en-US" dirty="0"/>
          </a:p>
        </p:txBody>
      </p:sp>
    </p:spTree>
    <p:extLst>
      <p:ext uri="{BB962C8B-B14F-4D97-AF65-F5344CB8AC3E}">
        <p14:creationId xmlns:p14="http://schemas.microsoft.com/office/powerpoint/2010/main" val="2472834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pPr>
              <a:lnSpc>
                <a:spcPct val="80000"/>
              </a:lnSpc>
              <a:defRPr/>
            </a:pPr>
            <a:r>
              <a:rPr lang="en-US" dirty="0"/>
              <a:t>A Closer Look at Lines 15 and 16 in</a:t>
            </a:r>
            <a:br>
              <a:rPr lang="en-US" dirty="0"/>
            </a:br>
            <a:r>
              <a:rPr lang="en-US" dirty="0"/>
              <a:t>Program 5-9</a:t>
            </a:r>
          </a:p>
        </p:txBody>
      </p:sp>
      <p:pic>
        <p:nvPicPr>
          <p:cNvPr id="48131" name="Picture 2" descr="A process flow diagram explains a for-loop in the program. The statement reads, &quot;for (number equals minimum underscore number; number less than or equal to maximum underscore number; number plus plus).&quot; The first step is to perform the initialization expression for number equals minimum number. The second step evaluates the test expression number less than or equal to the maximum number. If it is true, it goes to step 3 and executes the body of the loop. Otherwise, it terminates the loop. The final step performs the update expression and then goes back to step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10972800" cy="3191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017094B2-D86C-E174-699B-E41BB2832891}"/>
              </a:ext>
            </a:extLst>
          </p:cNvPr>
          <p:cNvSpPr>
            <a:spLocks noGrp="1"/>
          </p:cNvSpPr>
          <p:nvPr>
            <p:ph type="sldNum" sz="quarter" idx="10"/>
          </p:nvPr>
        </p:nvSpPr>
        <p:spPr/>
        <p:txBody>
          <a:bodyPr/>
          <a:lstStyle/>
          <a:p>
            <a:fld id="{3448F00C-A439-45C3-9F00-368EF23135FE}" type="slidenum">
              <a:rPr lang="en-US" altLang="en-US" smtClean="0"/>
              <a:pPr/>
              <a:t>43</a:t>
            </a:fld>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pPr>
              <a:lnSpc>
                <a:spcPct val="80000"/>
              </a:lnSpc>
              <a:defRPr/>
            </a:pPr>
            <a:r>
              <a:rPr lang="en-US" dirty="0"/>
              <a:t>Flowchart for Lines 15 and 16 in</a:t>
            </a:r>
            <a:br>
              <a:rPr lang="en-US" dirty="0"/>
            </a:br>
            <a:r>
              <a:rPr lang="en-US" dirty="0"/>
              <a:t>Program 5-9</a:t>
            </a:r>
          </a:p>
        </p:txBody>
      </p:sp>
      <p:pic>
        <p:nvPicPr>
          <p:cNvPr id="49155" name="Picture 2" descr="A flow chart depicts the working of the for-loop in the program. The first step assigns a minimum number to a number. It tests if the number is less than or equal to the maximum number. If the expression is false, it moves out of the loop. If true, it displays the number and the value after multiplication. The increment command increases the value of the number. The program repeats until the expression is fal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299" y="1295400"/>
            <a:ext cx="943540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ACD99836-A9FA-C4B4-9CF8-128511057163}"/>
              </a:ext>
            </a:extLst>
          </p:cNvPr>
          <p:cNvSpPr>
            <a:spLocks noGrp="1"/>
          </p:cNvSpPr>
          <p:nvPr>
            <p:ph type="sldNum" sz="quarter" idx="10"/>
          </p:nvPr>
        </p:nvSpPr>
        <p:spPr/>
        <p:txBody>
          <a:bodyPr/>
          <a:lstStyle/>
          <a:p>
            <a:fld id="{3448F00C-A439-45C3-9F00-368EF23135FE}" type="slidenum">
              <a:rPr lang="en-US" altLang="en-US" smtClean="0"/>
              <a:pPr/>
              <a:t>44</a:t>
            </a:fld>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noChangeArrowheads="1"/>
          </p:cNvSpPr>
          <p:nvPr>
            <p:ph type="title"/>
          </p:nvPr>
        </p:nvSpPr>
        <p:spPr/>
        <p:txBody>
          <a:bodyPr/>
          <a:lstStyle/>
          <a:p>
            <a:r>
              <a:rPr lang="en-US" altLang="en-US" dirty="0"/>
              <a:t>When to Use the </a:t>
            </a:r>
            <a:r>
              <a:rPr lang="en-US" altLang="en-US" dirty="0">
                <a:latin typeface="Courier New" panose="02070309020205020404" pitchFamily="49" charset="0"/>
              </a:rPr>
              <a:t>for</a:t>
            </a:r>
            <a:r>
              <a:rPr lang="en-US" altLang="en-US" dirty="0"/>
              <a:t> Loop</a:t>
            </a:r>
          </a:p>
        </p:txBody>
      </p:sp>
      <p:sp>
        <p:nvSpPr>
          <p:cNvPr id="50179" name="Content Placeholder 2"/>
          <p:cNvSpPr>
            <a:spLocks noGrp="1" noChangeArrowheads="1"/>
          </p:cNvSpPr>
          <p:nvPr>
            <p:ph idx="1"/>
          </p:nvPr>
        </p:nvSpPr>
        <p:spPr>
          <a:xfrm>
            <a:off x="609600" y="1143000"/>
            <a:ext cx="11580876" cy="5486400"/>
          </a:xfrm>
        </p:spPr>
        <p:txBody>
          <a:bodyPr/>
          <a:lstStyle/>
          <a:p>
            <a:r>
              <a:rPr lang="en-US" altLang="en-US" dirty="0"/>
              <a:t>In any situation that clearly requires</a:t>
            </a:r>
          </a:p>
          <a:p>
            <a:pPr lvl="1"/>
            <a:r>
              <a:rPr lang="en-US" altLang="en-US" dirty="0"/>
              <a:t>an initialization</a:t>
            </a:r>
          </a:p>
          <a:p>
            <a:pPr lvl="1"/>
            <a:r>
              <a:rPr lang="en-US" altLang="en-US" dirty="0"/>
              <a:t>a false condition to stop the loop</a:t>
            </a:r>
          </a:p>
          <a:p>
            <a:pPr lvl="1"/>
            <a:r>
              <a:rPr lang="en-US" altLang="en-US" dirty="0"/>
              <a:t>an update to occur at the end of each iteration</a:t>
            </a:r>
          </a:p>
        </p:txBody>
      </p:sp>
      <p:sp>
        <p:nvSpPr>
          <p:cNvPr id="2" name="Slide Number Placeholder 1">
            <a:extLst>
              <a:ext uri="{FF2B5EF4-FFF2-40B4-BE49-F238E27FC236}">
                <a16:creationId xmlns:a16="http://schemas.microsoft.com/office/drawing/2014/main" id="{19F31E34-CBC9-7245-46E9-FE51586B8B0C}"/>
              </a:ext>
            </a:extLst>
          </p:cNvPr>
          <p:cNvSpPr>
            <a:spLocks noGrp="1"/>
          </p:cNvSpPr>
          <p:nvPr>
            <p:ph type="sldNum" sz="quarter" idx="10"/>
          </p:nvPr>
        </p:nvSpPr>
        <p:spPr/>
        <p:txBody>
          <a:bodyPr/>
          <a:lstStyle/>
          <a:p>
            <a:fld id="{BA7CD8B3-D511-4921-B13C-5206B069144F}" type="slidenum">
              <a:rPr lang="en-US" altLang="en-US" smtClean="0"/>
              <a:pPr/>
              <a:t>45</a:t>
            </a:fld>
            <a:endParaRPr lang="en-US"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rPr>
              <a:t>for</a:t>
            </a:r>
            <a:r>
              <a:rPr lang="en-US" altLang="en-US" dirty="0"/>
              <a:t> Loop is a Pretest Loop</a:t>
            </a:r>
          </a:p>
        </p:txBody>
      </p:sp>
      <p:sp>
        <p:nvSpPr>
          <p:cNvPr id="51203" name="Content Placeholder 2"/>
          <p:cNvSpPr>
            <a:spLocks noGrp="1" noChangeArrowheads="1"/>
          </p:cNvSpPr>
          <p:nvPr>
            <p:ph idx="1"/>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for</a:t>
            </a:r>
            <a:r>
              <a:rPr lang="en-US" altLang="en-US" dirty="0"/>
              <a:t> loop tests its test expression before each iteration, so it is a pretest loop.</a:t>
            </a:r>
          </a:p>
          <a:p>
            <a:r>
              <a:rPr lang="en-US" altLang="en-US" dirty="0"/>
              <a:t>The following loop will never iterate:</a:t>
            </a:r>
          </a:p>
          <a:p>
            <a:pPr marL="378000" indent="0">
              <a:buNone/>
            </a:pPr>
            <a:r>
              <a:rPr lang="en-US" altLang="en-US" sz="3200" dirty="0">
                <a:latin typeface="Courier New" panose="02070309020205020404" pitchFamily="49" charset="0"/>
              </a:rPr>
              <a:t>for (count = 11; count &lt;= 10; count++)</a:t>
            </a:r>
          </a:p>
          <a:p>
            <a:pPr marL="900000" indent="0">
              <a:buNone/>
            </a:pPr>
            <a:r>
              <a:rPr lang="en-US" altLang="en-US" sz="3200" dirty="0">
                <a:latin typeface="Courier New" panose="02070309020205020404" pitchFamily="49" charset="0"/>
              </a:rPr>
              <a:t>cout &lt;&lt; "Hello" &lt;&lt; endl;</a:t>
            </a:r>
            <a:endParaRPr lang="en-US" altLang="en-US" sz="3600" dirty="0"/>
          </a:p>
        </p:txBody>
      </p:sp>
      <p:sp>
        <p:nvSpPr>
          <p:cNvPr id="2" name="Slide Number Placeholder 1">
            <a:extLst>
              <a:ext uri="{FF2B5EF4-FFF2-40B4-BE49-F238E27FC236}">
                <a16:creationId xmlns:a16="http://schemas.microsoft.com/office/drawing/2014/main" id="{9346C932-D39F-0458-D8EA-91152C439960}"/>
              </a:ext>
            </a:extLst>
          </p:cNvPr>
          <p:cNvSpPr>
            <a:spLocks noGrp="1"/>
          </p:cNvSpPr>
          <p:nvPr>
            <p:ph type="sldNum" sz="quarter" idx="10"/>
          </p:nvPr>
        </p:nvSpPr>
        <p:spPr/>
        <p:txBody>
          <a:bodyPr/>
          <a:lstStyle/>
          <a:p>
            <a:fld id="{BA7CD8B3-D511-4921-B13C-5206B069144F}" type="slidenum">
              <a:rPr lang="en-US" altLang="en-US" smtClean="0"/>
              <a:pPr/>
              <a:t>46</a:t>
            </a:fld>
            <a:endParaRPr lang="en-US" altLang="en-US" dirty="0"/>
          </a:p>
        </p:txBody>
      </p:sp>
    </p:spTree>
    <p:extLst>
      <p:ext uri="{BB962C8B-B14F-4D97-AF65-F5344CB8AC3E}">
        <p14:creationId xmlns:p14="http://schemas.microsoft.com/office/powerpoint/2010/main" val="11319630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rPr>
              <a:t>for</a:t>
            </a:r>
            <a:r>
              <a:rPr lang="en-US" altLang="en-US" dirty="0"/>
              <a:t> Loop - Modifications</a:t>
            </a:r>
            <a:r>
              <a:rPr lang="en-US" altLang="en-US" sz="1800" dirty="0"/>
              <a:t> (1 of 4)</a:t>
            </a:r>
            <a:endParaRPr lang="en-IN" sz="1800" dirty="0"/>
          </a:p>
        </p:txBody>
      </p:sp>
      <p:sp>
        <p:nvSpPr>
          <p:cNvPr id="3" name="Content Placeholder 2"/>
          <p:cNvSpPr>
            <a:spLocks noGrp="1"/>
          </p:cNvSpPr>
          <p:nvPr>
            <p:ph idx="1"/>
          </p:nvPr>
        </p:nvSpPr>
        <p:spPr/>
        <p:txBody>
          <a:bodyPr/>
          <a:lstStyle/>
          <a:p>
            <a:pPr>
              <a:lnSpc>
                <a:spcPct val="80000"/>
              </a:lnSpc>
            </a:pPr>
            <a:r>
              <a:rPr lang="en-US" sz="3300" dirty="0">
                <a:solidFill>
                  <a:srgbClr val="000000"/>
                </a:solidFill>
              </a:rPr>
              <a:t>You can have multiple statements in the </a:t>
            </a:r>
            <a:r>
              <a:rPr lang="en-US" sz="3300" i="1" dirty="0">
                <a:solidFill>
                  <a:srgbClr val="000000"/>
                </a:solidFill>
                <a:latin typeface="Courier New" pitchFamily="-16" charset="0"/>
              </a:rPr>
              <a:t>initialization</a:t>
            </a:r>
            <a:r>
              <a:rPr lang="en-US" sz="3300" dirty="0">
                <a:solidFill>
                  <a:srgbClr val="000000"/>
                </a:solidFill>
              </a:rPr>
              <a:t> expression. Separate the statements with a comma:</a:t>
            </a:r>
            <a:endParaRPr lang="en-IN" dirty="0"/>
          </a:p>
        </p:txBody>
      </p:sp>
      <p:sp>
        <p:nvSpPr>
          <p:cNvPr id="5" name="Slide Number Placeholder 4">
            <a:extLst>
              <a:ext uri="{FF2B5EF4-FFF2-40B4-BE49-F238E27FC236}">
                <a16:creationId xmlns:a16="http://schemas.microsoft.com/office/drawing/2014/main" id="{155F1BD8-1793-9100-CB29-E42240A8D230}"/>
              </a:ext>
            </a:extLst>
          </p:cNvPr>
          <p:cNvSpPr>
            <a:spLocks noGrp="1"/>
          </p:cNvSpPr>
          <p:nvPr>
            <p:ph type="sldNum" sz="quarter" idx="10"/>
          </p:nvPr>
        </p:nvSpPr>
        <p:spPr/>
        <p:txBody>
          <a:bodyPr/>
          <a:lstStyle/>
          <a:p>
            <a:fld id="{BA7CD8B3-D511-4921-B13C-5206B069144F}" type="slidenum">
              <a:rPr lang="en-US" altLang="en-US" smtClean="0"/>
              <a:pPr/>
              <a:t>47</a:t>
            </a:fld>
            <a:endParaRPr lang="en-US" altLang="en-US" dirty="0"/>
          </a:p>
        </p:txBody>
      </p:sp>
      <p:pic>
        <p:nvPicPr>
          <p:cNvPr id="4" name="Picture 3" descr="The screenshot shows the for loop modifications. The for loop shows multiple initialization expressions separated by a comma. The integer variables are x, y.  In the line, for ( x equals 1, y equals 1 semicolon x less than or equal to 5 semicolon x plus plus), the two values x equals 1 and y equals 1 are the initialization expressions separated by a comma."/>
          <p:cNvPicPr>
            <a:picLocks noChangeAspect="1"/>
          </p:cNvPicPr>
          <p:nvPr/>
        </p:nvPicPr>
        <p:blipFill>
          <a:blip r:embed="rId2"/>
          <a:stretch>
            <a:fillRect/>
          </a:stretch>
        </p:blipFill>
        <p:spPr>
          <a:xfrm>
            <a:off x="1066797" y="2209800"/>
            <a:ext cx="9144000" cy="3776632"/>
          </a:xfrm>
          <a:prstGeom prst="rect">
            <a:avLst/>
          </a:prstGeom>
        </p:spPr>
      </p:pic>
    </p:spTree>
    <p:extLst>
      <p:ext uri="{BB962C8B-B14F-4D97-AF65-F5344CB8AC3E}">
        <p14:creationId xmlns:p14="http://schemas.microsoft.com/office/powerpoint/2010/main" val="29671789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rPr>
              <a:t>for</a:t>
            </a:r>
            <a:r>
              <a:rPr lang="en-US" altLang="en-US" dirty="0"/>
              <a:t> Loop - Modifications</a:t>
            </a:r>
            <a:r>
              <a:rPr lang="en-US" altLang="en-US" sz="1800" dirty="0"/>
              <a:t> (2 of 4)</a:t>
            </a:r>
            <a:endParaRPr lang="en-IN" sz="1800" dirty="0"/>
          </a:p>
        </p:txBody>
      </p:sp>
      <p:sp>
        <p:nvSpPr>
          <p:cNvPr id="3" name="Content Placeholder 2"/>
          <p:cNvSpPr>
            <a:spLocks noGrp="1"/>
          </p:cNvSpPr>
          <p:nvPr>
            <p:ph idx="1"/>
          </p:nvPr>
        </p:nvSpPr>
        <p:spPr/>
        <p:txBody>
          <a:bodyPr/>
          <a:lstStyle/>
          <a:p>
            <a:pPr>
              <a:lnSpc>
                <a:spcPct val="80000"/>
              </a:lnSpc>
            </a:pPr>
            <a:r>
              <a:rPr lang="en-US" sz="3300" dirty="0">
                <a:solidFill>
                  <a:srgbClr val="000000"/>
                </a:solidFill>
              </a:rPr>
              <a:t>You can also have multiple statements in the </a:t>
            </a:r>
            <a:r>
              <a:rPr lang="en-US" sz="3300" i="1" dirty="0">
                <a:solidFill>
                  <a:srgbClr val="000000"/>
                </a:solidFill>
                <a:latin typeface="Courier New" pitchFamily="-16" charset="0"/>
              </a:rPr>
              <a:t>test</a:t>
            </a:r>
            <a:r>
              <a:rPr lang="en-US" sz="3300" dirty="0">
                <a:solidFill>
                  <a:srgbClr val="000000"/>
                </a:solidFill>
              </a:rPr>
              <a:t> expression. Separate the statements with a comma:</a:t>
            </a:r>
            <a:endParaRPr lang="en-IN" dirty="0"/>
          </a:p>
        </p:txBody>
      </p:sp>
      <p:sp>
        <p:nvSpPr>
          <p:cNvPr id="5" name="Slide Number Placeholder 4">
            <a:extLst>
              <a:ext uri="{FF2B5EF4-FFF2-40B4-BE49-F238E27FC236}">
                <a16:creationId xmlns:a16="http://schemas.microsoft.com/office/drawing/2014/main" id="{C0985F97-E8BF-BBC9-C6A0-6CAE7BA3F5B0}"/>
              </a:ext>
            </a:extLst>
          </p:cNvPr>
          <p:cNvSpPr>
            <a:spLocks noGrp="1"/>
          </p:cNvSpPr>
          <p:nvPr>
            <p:ph type="sldNum" sz="quarter" idx="10"/>
          </p:nvPr>
        </p:nvSpPr>
        <p:spPr/>
        <p:txBody>
          <a:bodyPr/>
          <a:lstStyle/>
          <a:p>
            <a:fld id="{BA7CD8B3-D511-4921-B13C-5206B069144F}" type="slidenum">
              <a:rPr lang="en-US" altLang="en-US" smtClean="0"/>
              <a:pPr/>
              <a:t>48</a:t>
            </a:fld>
            <a:endParaRPr lang="en-US" altLang="en-US" dirty="0"/>
          </a:p>
        </p:txBody>
      </p:sp>
      <p:pic>
        <p:nvPicPr>
          <p:cNvPr id="4" name="Picture 3" descr="The screenshot shows the for-loop modifications. The for-loop shows multiple test expressions separated by a comma. In the line, for (x equals 1, y equals 1 semicolon x less than or equal to 5 semicolon x plus plus, y plus plus), the two values x plus plus and y plus plus are the test expressions separated by a comma."/>
          <p:cNvPicPr>
            <a:picLocks noChangeAspect="1"/>
          </p:cNvPicPr>
          <p:nvPr/>
        </p:nvPicPr>
        <p:blipFill>
          <a:blip r:embed="rId2"/>
          <a:stretch>
            <a:fillRect/>
          </a:stretch>
        </p:blipFill>
        <p:spPr>
          <a:xfrm>
            <a:off x="1066799" y="2427132"/>
            <a:ext cx="9144000" cy="3732072"/>
          </a:xfrm>
          <a:prstGeom prst="rect">
            <a:avLst/>
          </a:prstGeom>
        </p:spPr>
      </p:pic>
    </p:spTree>
    <p:extLst>
      <p:ext uri="{BB962C8B-B14F-4D97-AF65-F5344CB8AC3E}">
        <p14:creationId xmlns:p14="http://schemas.microsoft.com/office/powerpoint/2010/main" val="15270276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rPr>
              <a:t>for</a:t>
            </a:r>
            <a:r>
              <a:rPr lang="en-US" altLang="en-US" dirty="0"/>
              <a:t> Loop - Modifications</a:t>
            </a:r>
            <a:r>
              <a:rPr lang="en-US" altLang="en-US" sz="1800" dirty="0"/>
              <a:t> (3 of 4)</a:t>
            </a:r>
            <a:endParaRPr lang="en-IN" sz="1800" dirty="0"/>
          </a:p>
        </p:txBody>
      </p:sp>
      <p:sp>
        <p:nvSpPr>
          <p:cNvPr id="3" name="Content Placeholder 2"/>
          <p:cNvSpPr>
            <a:spLocks noGrp="1"/>
          </p:cNvSpPr>
          <p:nvPr>
            <p:ph idx="1"/>
          </p:nvPr>
        </p:nvSpPr>
        <p:spPr/>
        <p:txBody>
          <a:bodyPr/>
          <a:lstStyle/>
          <a:p>
            <a:r>
              <a:rPr lang="en-US" altLang="en-US" dirty="0">
                <a:solidFill>
                  <a:srgbClr val="000000"/>
                </a:solidFill>
              </a:rPr>
              <a:t>You can omit the </a:t>
            </a:r>
            <a:r>
              <a:rPr lang="en-US" altLang="en-US" i="1" dirty="0">
                <a:solidFill>
                  <a:srgbClr val="000000"/>
                </a:solidFill>
                <a:latin typeface="Courier New" panose="02070309020205020404" pitchFamily="49" charset="0"/>
              </a:rPr>
              <a:t>initialization</a:t>
            </a:r>
            <a:r>
              <a:rPr lang="en-US" altLang="en-US" dirty="0">
                <a:solidFill>
                  <a:srgbClr val="000000"/>
                </a:solidFill>
              </a:rPr>
              <a:t> expression if it has already been done:</a:t>
            </a:r>
            <a:endParaRPr lang="en-US" altLang="en-US" dirty="0">
              <a:solidFill>
                <a:srgbClr val="000000"/>
              </a:solidFill>
              <a:latin typeface="Courier New" panose="02070309020205020404" pitchFamily="49" charset="0"/>
            </a:endParaRPr>
          </a:p>
          <a:p>
            <a:pPr marL="2230438" indent="-1316038">
              <a:buNone/>
            </a:pPr>
            <a:r>
              <a:rPr lang="en-US" altLang="en-US" sz="3200" dirty="0">
                <a:solidFill>
                  <a:srgbClr val="000000"/>
                </a:solidFill>
                <a:latin typeface="Courier New" panose="02070309020205020404" pitchFamily="49" charset="0"/>
              </a:rPr>
              <a:t>int sum = 0, num = 1;</a:t>
            </a:r>
          </a:p>
          <a:p>
            <a:pPr marL="2230438" indent="-1316038">
              <a:buNone/>
            </a:pPr>
            <a:r>
              <a:rPr lang="en-US" altLang="en-US" sz="3200" dirty="0">
                <a:solidFill>
                  <a:srgbClr val="000000"/>
                </a:solidFill>
                <a:latin typeface="Courier New" panose="02070309020205020404" pitchFamily="49" charset="0"/>
              </a:rPr>
              <a:t>for (; num &lt;= 10; num++)</a:t>
            </a:r>
          </a:p>
          <a:p>
            <a:pPr marL="2230438" indent="-746125">
              <a:buNone/>
            </a:pPr>
            <a:r>
              <a:rPr lang="en-US" altLang="en-US" sz="3200" dirty="0">
                <a:solidFill>
                  <a:srgbClr val="000000"/>
                </a:solidFill>
                <a:latin typeface="Courier New" panose="02070309020205020404" pitchFamily="49" charset="0"/>
              </a:rPr>
              <a:t>sum += num;</a:t>
            </a:r>
            <a:endParaRPr lang="en-US" altLang="en-US" sz="3200" dirty="0">
              <a:solidFill>
                <a:srgbClr val="000000"/>
              </a:solidFill>
            </a:endParaRPr>
          </a:p>
        </p:txBody>
      </p:sp>
      <p:sp>
        <p:nvSpPr>
          <p:cNvPr id="4" name="Slide Number Placeholder 3">
            <a:extLst>
              <a:ext uri="{FF2B5EF4-FFF2-40B4-BE49-F238E27FC236}">
                <a16:creationId xmlns:a16="http://schemas.microsoft.com/office/drawing/2014/main" id="{3F60C45E-7B0E-8B28-84EA-494280722F0C}"/>
              </a:ext>
            </a:extLst>
          </p:cNvPr>
          <p:cNvSpPr>
            <a:spLocks noGrp="1"/>
          </p:cNvSpPr>
          <p:nvPr>
            <p:ph type="sldNum" sz="quarter" idx="10"/>
          </p:nvPr>
        </p:nvSpPr>
        <p:spPr/>
        <p:txBody>
          <a:bodyPr/>
          <a:lstStyle/>
          <a:p>
            <a:fld id="{BA7CD8B3-D511-4921-B13C-5206B069144F}" type="slidenum">
              <a:rPr lang="en-US" altLang="en-US" smtClean="0"/>
              <a:pPr/>
              <a:t>49</a:t>
            </a:fld>
            <a:endParaRPr lang="en-US" altLang="en-US" dirty="0"/>
          </a:p>
        </p:txBody>
      </p:sp>
    </p:spTree>
    <p:extLst>
      <p:ext uri="{BB962C8B-B14F-4D97-AF65-F5344CB8AC3E}">
        <p14:creationId xmlns:p14="http://schemas.microsoft.com/office/powerpoint/2010/main" val="622947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Increment and Decrement Operators</a:t>
            </a:r>
            <a:r>
              <a:rPr lang="en-US" altLang="en-US" sz="1800" dirty="0"/>
              <a:t> (1 of 2)</a:t>
            </a:r>
            <a:endParaRPr lang="en-IN" sz="1800" dirty="0"/>
          </a:p>
        </p:txBody>
      </p:sp>
      <p:sp>
        <p:nvSpPr>
          <p:cNvPr id="3" name="Slide Number Placeholder 2">
            <a:extLst>
              <a:ext uri="{FF2B5EF4-FFF2-40B4-BE49-F238E27FC236}">
                <a16:creationId xmlns:a16="http://schemas.microsoft.com/office/drawing/2014/main" id="{9174A373-3A86-7D5C-C7EA-E6EFD4C80030}"/>
              </a:ext>
            </a:extLst>
          </p:cNvPr>
          <p:cNvSpPr>
            <a:spLocks noGrp="1"/>
          </p:cNvSpPr>
          <p:nvPr>
            <p:ph type="sldNum" sz="quarter" idx="10"/>
          </p:nvPr>
        </p:nvSpPr>
        <p:spPr/>
        <p:txBody>
          <a:bodyPr/>
          <a:lstStyle/>
          <a:p>
            <a:fld id="{BA7CD8B3-D511-4921-B13C-5206B069144F}" type="slidenum">
              <a:rPr lang="en-US" altLang="en-US" smtClean="0"/>
              <a:pPr/>
              <a:t>5</a:t>
            </a:fld>
            <a:endParaRPr lang="en-US" altLang="en-US" dirty="0"/>
          </a:p>
        </p:txBody>
      </p:sp>
      <p:pic>
        <p:nvPicPr>
          <p:cNvPr id="4" name="Picture 2" descr="The screenshot shows the program source code to demonstrate increment operators. The program displays the value and uses the increment operator postfix to increase the number. It displays the current number and executes the increment operation ag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183491"/>
            <a:ext cx="8686800" cy="5674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71257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noChangeArrowheads="1"/>
          </p:cNvSpPr>
          <p:nvPr>
            <p:ph type="title"/>
          </p:nvPr>
        </p:nvSpPr>
        <p:spPr/>
        <p:txBody>
          <a:bodyPr/>
          <a:lstStyle/>
          <a:p>
            <a:r>
              <a:rPr lang="en-US" altLang="en-US" dirty="0">
                <a:latin typeface="Courier New" panose="02070309020205020404" pitchFamily="49" charset="0"/>
              </a:rPr>
              <a:t>for</a:t>
            </a:r>
            <a:r>
              <a:rPr lang="en-US" altLang="en-US" dirty="0"/>
              <a:t> Loop - Modifications</a:t>
            </a:r>
            <a:r>
              <a:rPr lang="en-US" altLang="en-US" sz="1800" dirty="0"/>
              <a:t> (4 of 4)</a:t>
            </a:r>
          </a:p>
        </p:txBody>
      </p:sp>
      <p:sp>
        <p:nvSpPr>
          <p:cNvPr id="55299" name="Content Placeholder 2"/>
          <p:cNvSpPr>
            <a:spLocks noGrp="1" noChangeArrowheads="1"/>
          </p:cNvSpPr>
          <p:nvPr>
            <p:ph idx="1"/>
          </p:nvPr>
        </p:nvSpPr>
        <p:spPr/>
        <p:txBody>
          <a:bodyPr/>
          <a:lstStyle/>
          <a:p>
            <a:r>
              <a:rPr lang="en-US" altLang="en-US" dirty="0"/>
              <a:t>You can declare variables in the </a:t>
            </a:r>
            <a:r>
              <a:rPr lang="en-US" altLang="en-US" i="1" dirty="0">
                <a:latin typeface="Courier New" panose="02070309020205020404" pitchFamily="49" charset="0"/>
              </a:rPr>
              <a:t>initialization </a:t>
            </a:r>
            <a:r>
              <a:rPr lang="en-US" altLang="en-US" dirty="0"/>
              <a:t>expression:</a:t>
            </a:r>
          </a:p>
          <a:p>
            <a:pPr marL="690563" indent="0">
              <a:buNone/>
            </a:pPr>
            <a:r>
              <a:rPr lang="en-US" altLang="en-US" dirty="0">
                <a:latin typeface="Courier New" panose="02070309020205020404" pitchFamily="49" charset="0"/>
              </a:rPr>
              <a:t>int sum = 0;</a:t>
            </a:r>
            <a:endParaRPr lang="en-US" altLang="en-US" dirty="0"/>
          </a:p>
          <a:p>
            <a:pPr marL="1080000" lvl="1">
              <a:buClr>
                <a:srgbClr val="3333CC"/>
              </a:buClr>
              <a:buNone/>
            </a:pPr>
            <a:r>
              <a:rPr lang="en-US" altLang="en-US" sz="2800" dirty="0">
                <a:latin typeface="Courier New" panose="02070309020205020404" pitchFamily="49" charset="0"/>
              </a:rPr>
              <a:t>for (int num = 0; num &lt;= 10; num++)</a:t>
            </a:r>
          </a:p>
          <a:p>
            <a:pPr marL="2106000" lvl="1">
              <a:buClr>
                <a:srgbClr val="3333CC"/>
              </a:buClr>
              <a:buNone/>
            </a:pPr>
            <a:r>
              <a:rPr lang="en-US" altLang="en-US" sz="2800" dirty="0">
                <a:latin typeface="Courier New" panose="02070309020205020404" pitchFamily="49" charset="0"/>
              </a:rPr>
              <a:t>sum += num;</a:t>
            </a:r>
          </a:p>
          <a:p>
            <a:pPr marL="690563" lvl="1">
              <a:buClr>
                <a:srgbClr val="3333CC"/>
              </a:buClr>
              <a:buNone/>
            </a:pPr>
            <a:r>
              <a:rPr lang="en-US" altLang="en-US" sz="2800" dirty="0"/>
              <a:t>The scope of the variable </a:t>
            </a:r>
            <a:r>
              <a:rPr lang="en-US" altLang="en-US" sz="2800" dirty="0">
                <a:latin typeface="Courier New" panose="02070309020205020404" pitchFamily="49" charset="0"/>
              </a:rPr>
              <a:t>num</a:t>
            </a:r>
            <a:r>
              <a:rPr lang="en-US" altLang="en-US" sz="2800" dirty="0"/>
              <a:t> is the </a:t>
            </a:r>
            <a:r>
              <a:rPr lang="en-US" altLang="en-US" sz="2800" dirty="0">
                <a:latin typeface="Courier New" panose="02070309020205020404" pitchFamily="49" charset="0"/>
              </a:rPr>
              <a:t>for</a:t>
            </a:r>
            <a:r>
              <a:rPr lang="en-US" altLang="en-US" sz="2800" dirty="0"/>
              <a:t> loop.</a:t>
            </a:r>
          </a:p>
        </p:txBody>
      </p:sp>
      <p:sp>
        <p:nvSpPr>
          <p:cNvPr id="2" name="Slide Number Placeholder 1">
            <a:extLst>
              <a:ext uri="{FF2B5EF4-FFF2-40B4-BE49-F238E27FC236}">
                <a16:creationId xmlns:a16="http://schemas.microsoft.com/office/drawing/2014/main" id="{43271D5C-B11E-01E8-3DF6-6E34AC475A85}"/>
              </a:ext>
            </a:extLst>
          </p:cNvPr>
          <p:cNvSpPr>
            <a:spLocks noGrp="1"/>
          </p:cNvSpPr>
          <p:nvPr>
            <p:ph type="sldNum" sz="quarter" idx="10"/>
          </p:nvPr>
        </p:nvSpPr>
        <p:spPr/>
        <p:txBody>
          <a:bodyPr/>
          <a:lstStyle/>
          <a:p>
            <a:fld id="{BA7CD8B3-D511-4921-B13C-5206B069144F}" type="slidenum">
              <a:rPr lang="en-US" altLang="en-US" smtClean="0"/>
              <a:pPr/>
              <a:t>50</a:t>
            </a:fld>
            <a:endParaRPr lang="en-US" altLang="en-US" dirty="0"/>
          </a:p>
        </p:txBody>
      </p:sp>
    </p:spTree>
    <p:extLst>
      <p:ext uri="{BB962C8B-B14F-4D97-AF65-F5344CB8AC3E}">
        <p14:creationId xmlns:p14="http://schemas.microsoft.com/office/powerpoint/2010/main" val="12344628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noChangeArrowheads="1"/>
          </p:cNvSpPr>
          <p:nvPr>
            <p:ph type="title"/>
          </p:nvPr>
        </p:nvSpPr>
        <p:spPr/>
        <p:txBody>
          <a:bodyPr/>
          <a:lstStyle/>
          <a:p>
            <a:r>
              <a:rPr lang="en-US" altLang="en-US" dirty="0"/>
              <a:t>Keeping a Running Total</a:t>
            </a:r>
          </a:p>
        </p:txBody>
      </p:sp>
      <p:sp>
        <p:nvSpPr>
          <p:cNvPr id="57347" name="Content Placeholder 2"/>
          <p:cNvSpPr>
            <a:spLocks noGrp="1" noChangeArrowheads="1"/>
          </p:cNvSpPr>
          <p:nvPr>
            <p:ph idx="1"/>
          </p:nvPr>
        </p:nvSpPr>
        <p:spPr/>
        <p:txBody>
          <a:bodyPr/>
          <a:lstStyle/>
          <a:p>
            <a:pPr>
              <a:lnSpc>
                <a:spcPct val="80000"/>
              </a:lnSpc>
            </a:pPr>
            <a:r>
              <a:rPr lang="en-US" altLang="en-US" sz="2800" b="1" dirty="0"/>
              <a:t>Running Total</a:t>
            </a:r>
            <a:r>
              <a:rPr lang="en-US" altLang="en-US" sz="2800" dirty="0"/>
              <a:t>: accumulated sum of numbers from each repetition of loop</a:t>
            </a:r>
          </a:p>
          <a:p>
            <a:pPr>
              <a:lnSpc>
                <a:spcPct val="80000"/>
              </a:lnSpc>
            </a:pPr>
            <a:r>
              <a:rPr lang="en-US" altLang="en-US" sz="2800" b="1" dirty="0"/>
              <a:t>Accumulator</a:t>
            </a:r>
            <a:r>
              <a:rPr lang="en-US" altLang="en-US" sz="2800" dirty="0"/>
              <a:t>: variable that holds running total</a:t>
            </a:r>
          </a:p>
          <a:p>
            <a:pPr marL="341313" lvl="1" indent="0">
              <a:lnSpc>
                <a:spcPct val="80000"/>
              </a:lnSpc>
              <a:buNone/>
            </a:pPr>
            <a:r>
              <a:rPr lang="en-US" altLang="en-US" sz="2800" dirty="0">
                <a:latin typeface="Courier New" panose="02070309020205020404" pitchFamily="49" charset="0"/>
              </a:rPr>
              <a:t>int sum=0, num=1; // sum is the</a:t>
            </a:r>
          </a:p>
          <a:p>
            <a:pPr marL="341313" lvl="1" indent="0">
              <a:lnSpc>
                <a:spcPct val="80000"/>
              </a:lnSpc>
              <a:buNone/>
            </a:pPr>
            <a:r>
              <a:rPr lang="en-US" altLang="en-US" sz="2800" dirty="0">
                <a:latin typeface="Courier New" panose="02070309020205020404" pitchFamily="49" charset="0"/>
              </a:rPr>
              <a:t>while (num &lt;= 10) // accumulator</a:t>
            </a:r>
          </a:p>
          <a:p>
            <a:pPr marL="341313" lvl="1" indent="0">
              <a:lnSpc>
                <a:spcPct val="80000"/>
              </a:lnSpc>
              <a:buNone/>
            </a:pPr>
            <a:r>
              <a:rPr lang="en-US" altLang="en-US" sz="2800" dirty="0">
                <a:latin typeface="Courier New" panose="02070309020205020404" pitchFamily="49" charset="0"/>
              </a:rPr>
              <a:t>{	  sum += num;</a:t>
            </a:r>
          </a:p>
          <a:p>
            <a:pPr marL="1061100" lvl="1" indent="0">
              <a:lnSpc>
                <a:spcPct val="80000"/>
              </a:lnSpc>
              <a:buNone/>
            </a:pPr>
            <a:r>
              <a:rPr lang="en-US" altLang="en-US" sz="2800" dirty="0">
                <a:latin typeface="Courier New" panose="02070309020205020404" pitchFamily="49" charset="0"/>
              </a:rPr>
              <a:t>num++;</a:t>
            </a:r>
          </a:p>
          <a:p>
            <a:pPr marL="341313" lvl="1" indent="0">
              <a:lnSpc>
                <a:spcPct val="80000"/>
              </a:lnSpc>
              <a:buNone/>
            </a:pPr>
            <a:r>
              <a:rPr lang="en-US" altLang="en-US" sz="2800" dirty="0">
                <a:latin typeface="Courier New" panose="02070309020205020404" pitchFamily="49" charset="0"/>
              </a:rPr>
              <a:t>}</a:t>
            </a:r>
          </a:p>
          <a:p>
            <a:pPr marL="341313" lvl="1" indent="0">
              <a:lnSpc>
                <a:spcPct val="80000"/>
              </a:lnSpc>
              <a:buNone/>
            </a:pPr>
            <a:r>
              <a:rPr lang="en-US" altLang="en-US" sz="2800" dirty="0">
                <a:latin typeface="Courier New" panose="02070309020205020404" pitchFamily="49" charset="0"/>
              </a:rPr>
              <a:t>cout &lt;&lt; "Sum of numbers 1 </a:t>
            </a:r>
            <a:r>
              <a:rPr lang="en-US" altLang="en-US" sz="2800" dirty="0"/>
              <a:t>–</a:t>
            </a:r>
            <a:r>
              <a:rPr lang="en-US" altLang="en-US" sz="2800" dirty="0">
                <a:latin typeface="Courier New" panose="02070309020205020404" pitchFamily="49" charset="0"/>
              </a:rPr>
              <a:t> 10 is"</a:t>
            </a:r>
          </a:p>
          <a:p>
            <a:pPr marL="1385100" lvl="1" indent="0">
              <a:lnSpc>
                <a:spcPct val="80000"/>
              </a:lnSpc>
              <a:buNone/>
            </a:pPr>
            <a:r>
              <a:rPr lang="en-US" altLang="en-US" sz="2800" dirty="0">
                <a:latin typeface="Courier New" panose="02070309020205020404" pitchFamily="49" charset="0"/>
              </a:rPr>
              <a:t>&lt;&lt; sum &lt;&lt; endl;</a:t>
            </a:r>
          </a:p>
        </p:txBody>
      </p:sp>
      <p:sp>
        <p:nvSpPr>
          <p:cNvPr id="2" name="Slide Number Placeholder 1">
            <a:extLst>
              <a:ext uri="{FF2B5EF4-FFF2-40B4-BE49-F238E27FC236}">
                <a16:creationId xmlns:a16="http://schemas.microsoft.com/office/drawing/2014/main" id="{5C0C484A-C996-D6A4-3B22-FD540D57013D}"/>
              </a:ext>
            </a:extLst>
          </p:cNvPr>
          <p:cNvSpPr>
            <a:spLocks noGrp="1"/>
          </p:cNvSpPr>
          <p:nvPr>
            <p:ph type="sldNum" sz="quarter" idx="10"/>
          </p:nvPr>
        </p:nvSpPr>
        <p:spPr/>
        <p:txBody>
          <a:bodyPr/>
          <a:lstStyle/>
          <a:p>
            <a:fld id="{BA7CD8B3-D511-4921-B13C-5206B069144F}" type="slidenum">
              <a:rPr lang="en-US" altLang="en-US" smtClean="0"/>
              <a:pPr/>
              <a:t>51</a:t>
            </a:fld>
            <a:endParaRPr lang="en-US" altLang="en-US" dirty="0"/>
          </a:p>
        </p:txBody>
      </p:sp>
    </p:spTree>
    <p:extLst>
      <p:ext uri="{BB962C8B-B14F-4D97-AF65-F5344CB8AC3E}">
        <p14:creationId xmlns:p14="http://schemas.microsoft.com/office/powerpoint/2010/main" val="40503927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Logic for Keeping a Running Total</a:t>
            </a:r>
          </a:p>
        </p:txBody>
      </p:sp>
      <p:pic>
        <p:nvPicPr>
          <p:cNvPr id="58371" name="Picture 2" descr="The flowchart displays the logic for keeping a running total. Firstly, the accumulator is set to 0. The second step checks if there is a number to read. If true, read the number, and add the number to the accumulator. The accumulator returns to check if there is a number to read and repeats the steps. If false, it exits the 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462" y="1188720"/>
            <a:ext cx="9569076"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C822C908-6BD6-7EC6-4619-663124B16F4E}"/>
              </a:ext>
            </a:extLst>
          </p:cNvPr>
          <p:cNvSpPr>
            <a:spLocks noGrp="1"/>
          </p:cNvSpPr>
          <p:nvPr>
            <p:ph type="sldNum" sz="quarter" idx="10"/>
          </p:nvPr>
        </p:nvSpPr>
        <p:spPr/>
        <p:txBody>
          <a:bodyPr/>
          <a:lstStyle/>
          <a:p>
            <a:fld id="{BA7CD8B3-D511-4921-B13C-5206B069144F}" type="slidenum">
              <a:rPr lang="en-US" altLang="en-US" smtClean="0"/>
              <a:pPr/>
              <a:t>52</a:t>
            </a:fld>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Running Total in Program 5-12</a:t>
            </a:r>
            <a:r>
              <a:rPr lang="en-US" sz="1800" dirty="0"/>
              <a:t> (1 of 2)</a:t>
            </a:r>
            <a:endParaRPr lang="en-IN" sz="1800" dirty="0"/>
          </a:p>
        </p:txBody>
      </p:sp>
      <p:sp>
        <p:nvSpPr>
          <p:cNvPr id="3" name="Slide Number Placeholder 2">
            <a:extLst>
              <a:ext uri="{FF2B5EF4-FFF2-40B4-BE49-F238E27FC236}">
                <a16:creationId xmlns:a16="http://schemas.microsoft.com/office/drawing/2014/main" id="{BB74C4F5-199D-8996-ACC4-D70814DBB28F}"/>
              </a:ext>
            </a:extLst>
          </p:cNvPr>
          <p:cNvSpPr>
            <a:spLocks noGrp="1"/>
          </p:cNvSpPr>
          <p:nvPr>
            <p:ph type="sldNum" sz="quarter" idx="10"/>
          </p:nvPr>
        </p:nvSpPr>
        <p:spPr/>
        <p:txBody>
          <a:bodyPr/>
          <a:lstStyle/>
          <a:p>
            <a:fld id="{BA7CD8B3-D511-4921-B13C-5206B069144F}" type="slidenum">
              <a:rPr lang="en-US" altLang="en-US" smtClean="0"/>
              <a:pPr/>
              <a:t>53</a:t>
            </a:fld>
            <a:endParaRPr lang="en-US" altLang="en-US" dirty="0"/>
          </a:p>
        </p:txBody>
      </p:sp>
      <p:pic>
        <p:nvPicPr>
          <p:cNvPr id="4" name="Picture 2" descr="The screenshot shows the program source code that takes the daily sales amount over a certain period and calculates their total. The main statement includes the number of days and the accumulator, initialized with 0. The program gets the number of days from the user. The statement reads, &quot;For how many days do you have the sales amoun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11887200" cy="5479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21272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dirty="0"/>
              <a:t>A Running Total in Program 5-12</a:t>
            </a:r>
            <a:r>
              <a:rPr lang="en-US" sz="1800" dirty="0"/>
              <a:t> (2 of 2)</a:t>
            </a:r>
          </a:p>
        </p:txBody>
      </p:sp>
      <p:sp>
        <p:nvSpPr>
          <p:cNvPr id="3" name="Slide Number Placeholder 2">
            <a:extLst>
              <a:ext uri="{FF2B5EF4-FFF2-40B4-BE49-F238E27FC236}">
                <a16:creationId xmlns:a16="http://schemas.microsoft.com/office/drawing/2014/main" id="{EDBC8B07-DE00-1B41-DCEB-C9C19AFD7A1B}"/>
              </a:ext>
            </a:extLst>
          </p:cNvPr>
          <p:cNvSpPr>
            <a:spLocks noGrp="1"/>
          </p:cNvSpPr>
          <p:nvPr>
            <p:ph type="sldNum" sz="quarter" idx="10"/>
          </p:nvPr>
        </p:nvSpPr>
        <p:spPr/>
        <p:txBody>
          <a:bodyPr/>
          <a:lstStyle/>
          <a:p>
            <a:fld id="{3448F00C-A439-45C3-9F00-368EF23135FE}" type="slidenum">
              <a:rPr lang="en-US" altLang="en-US" smtClean="0"/>
              <a:pPr/>
              <a:t>54</a:t>
            </a:fld>
            <a:endParaRPr lang="en-US" altLang="en-US" dirty="0"/>
          </a:p>
        </p:txBody>
      </p:sp>
      <p:pic>
        <p:nvPicPr>
          <p:cNvPr id="4" name="Picture 2" descr="The screenshot shows the program source code that takes the daily sales amount over a certain period and calculates their total. The main statement includes the number of days and the accumulator, initialized with 0. The program gets the number of days from the user. The statement reads, &quot;For how many days do you have the sales amount?&quot; The program checks the sales for each day and accumulates the total. It tests if the count equals one and the count is less than or equal to days. The increment operator increases the count. The for-loop checks if the total is higher or equal to the sales and accumulates the running total. The program displays the total sales in dollars. The program output shows the example input in bold. The statement reads, &quot;For how many days do you have the sales amount?&quot; The program output displays the sales for day 1 - 489.32, day 2 - 421.65, day 3- 497.89, day 4 - 532.37, and day 5 - 506.92. The total sales are 2448.15 dolla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301" y="1188720"/>
            <a:ext cx="7273399"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Sentinels</a:t>
            </a:r>
            <a:endParaRPr lang="en-IN" dirty="0"/>
          </a:p>
        </p:txBody>
      </p:sp>
      <p:sp>
        <p:nvSpPr>
          <p:cNvPr id="3" name="Content Placeholder 2"/>
          <p:cNvSpPr>
            <a:spLocks noGrp="1"/>
          </p:cNvSpPr>
          <p:nvPr>
            <p:ph idx="1"/>
          </p:nvPr>
        </p:nvSpPr>
        <p:spPr/>
        <p:txBody>
          <a:bodyPr/>
          <a:lstStyle/>
          <a:p>
            <a:pPr>
              <a:spcBef>
                <a:spcPts val="1200"/>
              </a:spcBef>
            </a:pPr>
            <a:r>
              <a:rPr lang="en-US" altLang="en-US" sz="3200" b="1" dirty="0">
                <a:solidFill>
                  <a:srgbClr val="000000"/>
                </a:solidFill>
              </a:rPr>
              <a:t>sentinel</a:t>
            </a:r>
            <a:r>
              <a:rPr lang="en-US" altLang="en-US" sz="3200" dirty="0">
                <a:solidFill>
                  <a:srgbClr val="000000"/>
                </a:solidFill>
              </a:rPr>
              <a:t>: value in a list of values that indicates end of data</a:t>
            </a:r>
          </a:p>
          <a:p>
            <a:pPr>
              <a:spcBef>
                <a:spcPts val="1200"/>
              </a:spcBef>
            </a:pPr>
            <a:r>
              <a:rPr lang="en-US" altLang="en-US" sz="3200" dirty="0">
                <a:solidFill>
                  <a:srgbClr val="000000"/>
                </a:solidFill>
              </a:rPr>
              <a:t>Special value that cannot be confused with a valid value, </a:t>
            </a:r>
            <a:r>
              <a:rPr lang="en-US" altLang="en-US" sz="3200" i="1" dirty="0">
                <a:solidFill>
                  <a:srgbClr val="000000"/>
                </a:solidFill>
              </a:rPr>
              <a:t>e.g.</a:t>
            </a:r>
            <a:r>
              <a:rPr lang="en-US" altLang="en-US" sz="3200" dirty="0">
                <a:solidFill>
                  <a:srgbClr val="000000"/>
                </a:solidFill>
              </a:rPr>
              <a:t>, </a:t>
            </a:r>
            <a:r>
              <a:rPr lang="en-US" altLang="en-US" sz="3200" dirty="0">
                <a:solidFill>
                  <a:srgbClr val="000000"/>
                </a:solidFill>
                <a:latin typeface="Courier New" panose="02070309020205020404" pitchFamily="49" charset="0"/>
              </a:rPr>
              <a:t>−999</a:t>
            </a:r>
            <a:r>
              <a:rPr lang="en-US" altLang="en-US" sz="3200" dirty="0">
                <a:solidFill>
                  <a:srgbClr val="000000"/>
                </a:solidFill>
              </a:rPr>
              <a:t> for a test score</a:t>
            </a:r>
          </a:p>
          <a:p>
            <a:pPr>
              <a:spcBef>
                <a:spcPts val="1200"/>
              </a:spcBef>
            </a:pPr>
            <a:r>
              <a:rPr lang="en-US" altLang="en-US" sz="3200" dirty="0">
                <a:solidFill>
                  <a:srgbClr val="000000"/>
                </a:solidFill>
              </a:rPr>
              <a:t>Used to terminate input when user may not know how many values will be entered</a:t>
            </a:r>
            <a:endParaRPr lang="en-US" altLang="en-US" sz="3200" u="sng" dirty="0">
              <a:solidFill>
                <a:srgbClr val="000000"/>
              </a:solidFill>
            </a:endParaRPr>
          </a:p>
        </p:txBody>
      </p:sp>
      <p:sp>
        <p:nvSpPr>
          <p:cNvPr id="4" name="Slide Number Placeholder 3">
            <a:extLst>
              <a:ext uri="{FF2B5EF4-FFF2-40B4-BE49-F238E27FC236}">
                <a16:creationId xmlns:a16="http://schemas.microsoft.com/office/drawing/2014/main" id="{4EF382F5-2C2F-607D-D5F6-BCC155351E9F}"/>
              </a:ext>
            </a:extLst>
          </p:cNvPr>
          <p:cNvSpPr>
            <a:spLocks noGrp="1"/>
          </p:cNvSpPr>
          <p:nvPr>
            <p:ph type="sldNum" sz="quarter" idx="10"/>
          </p:nvPr>
        </p:nvSpPr>
        <p:spPr/>
        <p:txBody>
          <a:bodyPr/>
          <a:lstStyle/>
          <a:p>
            <a:fld id="{BA7CD8B3-D511-4921-B13C-5206B069144F}" type="slidenum">
              <a:rPr lang="en-US" altLang="en-US" smtClean="0"/>
              <a:pPr/>
              <a:t>55</a:t>
            </a:fld>
            <a:endParaRPr lang="en-US" altLang="en-US" dirty="0"/>
          </a:p>
        </p:txBody>
      </p:sp>
    </p:spTree>
    <p:extLst>
      <p:ext uri="{BB962C8B-B14F-4D97-AF65-F5344CB8AC3E}">
        <p14:creationId xmlns:p14="http://schemas.microsoft.com/office/powerpoint/2010/main" val="3095714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Sentinel in Program 5-13</a:t>
            </a:r>
            <a:r>
              <a:rPr lang="en-US" altLang="en-US" sz="1800" dirty="0"/>
              <a:t> (1 of 2)</a:t>
            </a:r>
            <a:endParaRPr lang="en-IN" sz="1800" dirty="0"/>
          </a:p>
        </p:txBody>
      </p:sp>
      <p:sp>
        <p:nvSpPr>
          <p:cNvPr id="3" name="Slide Number Placeholder 2">
            <a:extLst>
              <a:ext uri="{FF2B5EF4-FFF2-40B4-BE49-F238E27FC236}">
                <a16:creationId xmlns:a16="http://schemas.microsoft.com/office/drawing/2014/main" id="{9FC1DABF-56E1-6A96-2B1A-75F26017C8D1}"/>
              </a:ext>
            </a:extLst>
          </p:cNvPr>
          <p:cNvSpPr>
            <a:spLocks noGrp="1"/>
          </p:cNvSpPr>
          <p:nvPr>
            <p:ph type="sldNum" sz="quarter" idx="10"/>
          </p:nvPr>
        </p:nvSpPr>
        <p:spPr/>
        <p:txBody>
          <a:bodyPr/>
          <a:lstStyle/>
          <a:p>
            <a:fld id="{BA7CD8B3-D511-4921-B13C-5206B069144F}" type="slidenum">
              <a:rPr lang="en-US" altLang="en-US" smtClean="0"/>
              <a:pPr/>
              <a:t>56</a:t>
            </a:fld>
            <a:endParaRPr lang="en-US" altLang="en-US" dirty="0"/>
          </a:p>
        </p:txBody>
      </p:sp>
      <p:pic>
        <p:nvPicPr>
          <p:cNvPr id="4" name="Picture 1" descr="The screenshot shows the program source code that calculates the total number of points a soccer team has earned over a series of games. The user enters a series of point values, then negative 1 when finished. The main statement includes the game counter, points, and accumulator. The while loop tests if the points are not equal to a negative one. The increment operator increases the game counter. It displays the total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914" y="914400"/>
            <a:ext cx="7510173"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2735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Sentinel in Program 5-13</a:t>
            </a:r>
            <a:r>
              <a:rPr lang="en-US" altLang="en-US" sz="1800" dirty="0"/>
              <a:t> (2 of 2)</a:t>
            </a:r>
            <a:endParaRPr lang="en-IN" sz="1800" dirty="0"/>
          </a:p>
        </p:txBody>
      </p:sp>
      <p:pic>
        <p:nvPicPr>
          <p:cNvPr id="3" name="Picture 1" descr="The screenshot shows the program output with example input in bold for the sentinel in a program. The statement reads, &quot;Enter the number of points your team has earned so far in the season, then enter negative 1 when finished.&quot; The user enters the points in each game from game 1 to game 5. The user enters a negative 1 for game 6. The output reads, &quot;The total points are 34.&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809746"/>
            <a:ext cx="8229600" cy="359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FA917449-0929-49C8-16DE-4FFCF341F72C}"/>
              </a:ext>
            </a:extLst>
          </p:cNvPr>
          <p:cNvSpPr>
            <a:spLocks noGrp="1"/>
          </p:cNvSpPr>
          <p:nvPr>
            <p:ph type="sldNum" sz="quarter" idx="10"/>
          </p:nvPr>
        </p:nvSpPr>
        <p:spPr/>
        <p:txBody>
          <a:bodyPr/>
          <a:lstStyle/>
          <a:p>
            <a:fld id="{3448F00C-A439-45C3-9F00-368EF23135FE}" type="slidenum">
              <a:rPr lang="en-US" altLang="en-US" smtClean="0"/>
              <a:pPr/>
              <a:t>57</a:t>
            </a:fld>
            <a:endParaRPr lang="en-US" altLang="en-US" dirty="0"/>
          </a:p>
        </p:txBody>
      </p:sp>
    </p:spTree>
    <p:extLst>
      <p:ext uri="{BB962C8B-B14F-4D97-AF65-F5344CB8AC3E}">
        <p14:creationId xmlns:p14="http://schemas.microsoft.com/office/powerpoint/2010/main" val="6683744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Deciding Which Loop to Use</a:t>
            </a:r>
            <a:endParaRPr lang="en-IN" dirty="0"/>
          </a:p>
        </p:txBody>
      </p:sp>
      <p:sp>
        <p:nvSpPr>
          <p:cNvPr id="3" name="Content Placeholder 2"/>
          <p:cNvSpPr>
            <a:spLocks noGrp="1"/>
          </p:cNvSpPr>
          <p:nvPr>
            <p:ph idx="1"/>
          </p:nvPr>
        </p:nvSpPr>
        <p:spPr/>
        <p:txBody>
          <a:bodyPr/>
          <a:lstStyle/>
          <a:p>
            <a:pPr lvl="0">
              <a:defRPr/>
            </a:pPr>
            <a:r>
              <a:rPr lang="en-US" dirty="0">
                <a:solidFill>
                  <a:srgbClr val="000000"/>
                </a:solidFill>
              </a:rPr>
              <a:t>The </a:t>
            </a:r>
            <a:r>
              <a:rPr lang="en-US" dirty="0">
                <a:solidFill>
                  <a:srgbClr val="000000"/>
                </a:solidFill>
                <a:latin typeface="Courier New" pitchFamily="49" charset="0"/>
                <a:cs typeface="Courier New" pitchFamily="49" charset="0"/>
              </a:rPr>
              <a:t>while</a:t>
            </a:r>
            <a:r>
              <a:rPr lang="en-US" dirty="0">
                <a:solidFill>
                  <a:srgbClr val="000000"/>
                </a:solidFill>
              </a:rPr>
              <a:t> loop is a conditional pretest loop</a:t>
            </a:r>
          </a:p>
          <a:p>
            <a:pPr lvl="1">
              <a:defRPr/>
            </a:pPr>
            <a:r>
              <a:rPr lang="en-US" sz="2400" dirty="0">
                <a:solidFill>
                  <a:srgbClr val="000000"/>
                </a:solidFill>
              </a:rPr>
              <a:t>Iterates as long as a certain condition exits</a:t>
            </a:r>
          </a:p>
          <a:p>
            <a:pPr lvl="1">
              <a:defRPr/>
            </a:pPr>
            <a:r>
              <a:rPr lang="en-US" sz="2400" dirty="0">
                <a:solidFill>
                  <a:srgbClr val="000000"/>
                </a:solidFill>
              </a:rPr>
              <a:t>Validating input</a:t>
            </a:r>
          </a:p>
          <a:p>
            <a:pPr lvl="1">
              <a:defRPr/>
            </a:pPr>
            <a:r>
              <a:rPr lang="en-US" sz="2400" dirty="0">
                <a:solidFill>
                  <a:srgbClr val="000000"/>
                </a:solidFill>
              </a:rPr>
              <a:t>Reading lists of data terminated by a sentinel</a:t>
            </a:r>
          </a:p>
          <a:p>
            <a:pPr>
              <a:spcBef>
                <a:spcPts val="1200"/>
              </a:spcBef>
              <a:defRPr/>
            </a:pPr>
            <a:r>
              <a:rPr lang="en-US" dirty="0">
                <a:solidFill>
                  <a:srgbClr val="000000"/>
                </a:solidFill>
              </a:rPr>
              <a:t>The </a:t>
            </a:r>
            <a:r>
              <a:rPr lang="en-US" dirty="0">
                <a:solidFill>
                  <a:srgbClr val="000000"/>
                </a:solidFill>
                <a:latin typeface="Courier New" pitchFamily="49" charset="0"/>
                <a:cs typeface="Courier New" pitchFamily="49" charset="0"/>
              </a:rPr>
              <a:t>do-while</a:t>
            </a:r>
            <a:r>
              <a:rPr lang="en-US" dirty="0">
                <a:solidFill>
                  <a:srgbClr val="000000"/>
                </a:solidFill>
              </a:rPr>
              <a:t> loop is a conditional posttest loop</a:t>
            </a:r>
          </a:p>
          <a:p>
            <a:pPr lvl="1">
              <a:defRPr/>
            </a:pPr>
            <a:r>
              <a:rPr lang="en-US" sz="2400" dirty="0">
                <a:solidFill>
                  <a:srgbClr val="000000"/>
                </a:solidFill>
              </a:rPr>
              <a:t>Always iterates at least once</a:t>
            </a:r>
          </a:p>
          <a:p>
            <a:pPr lvl="1">
              <a:defRPr/>
            </a:pPr>
            <a:r>
              <a:rPr lang="en-US" sz="2400" dirty="0">
                <a:solidFill>
                  <a:srgbClr val="000000"/>
                </a:solidFill>
              </a:rPr>
              <a:t>Repeating a menu</a:t>
            </a:r>
          </a:p>
          <a:p>
            <a:pPr>
              <a:spcBef>
                <a:spcPts val="1200"/>
              </a:spcBef>
              <a:defRPr/>
            </a:pPr>
            <a:r>
              <a:rPr lang="en-US" dirty="0">
                <a:solidFill>
                  <a:srgbClr val="000000"/>
                </a:solidFill>
              </a:rPr>
              <a:t>The </a:t>
            </a:r>
            <a:r>
              <a:rPr lang="en-US" dirty="0">
                <a:solidFill>
                  <a:srgbClr val="000000"/>
                </a:solidFill>
                <a:latin typeface="Courier New" pitchFamily="49" charset="0"/>
                <a:cs typeface="Courier New" pitchFamily="49" charset="0"/>
              </a:rPr>
              <a:t>for</a:t>
            </a:r>
            <a:r>
              <a:rPr lang="en-US" dirty="0">
                <a:solidFill>
                  <a:srgbClr val="000000"/>
                </a:solidFill>
              </a:rPr>
              <a:t> loop is a pretest loop</a:t>
            </a:r>
          </a:p>
          <a:p>
            <a:pPr lvl="1">
              <a:defRPr/>
            </a:pPr>
            <a:r>
              <a:rPr lang="en-US" sz="2400" dirty="0">
                <a:solidFill>
                  <a:srgbClr val="000000"/>
                </a:solidFill>
                <a:ea typeface="+mn-ea"/>
              </a:rPr>
              <a:t>Built-in expressions for initializing, testing, and updating</a:t>
            </a:r>
            <a:endParaRPr lang="en-US" sz="2400" dirty="0">
              <a:solidFill>
                <a:srgbClr val="000000"/>
              </a:solidFill>
            </a:endParaRPr>
          </a:p>
          <a:p>
            <a:pPr lvl="1">
              <a:defRPr/>
            </a:pPr>
            <a:r>
              <a:rPr lang="en-US" sz="2400" dirty="0">
                <a:solidFill>
                  <a:srgbClr val="000000"/>
                </a:solidFill>
              </a:rPr>
              <a:t>Situations where the exact number of iterations is known</a:t>
            </a:r>
          </a:p>
        </p:txBody>
      </p:sp>
      <p:sp>
        <p:nvSpPr>
          <p:cNvPr id="4" name="Slide Number Placeholder 3">
            <a:extLst>
              <a:ext uri="{FF2B5EF4-FFF2-40B4-BE49-F238E27FC236}">
                <a16:creationId xmlns:a16="http://schemas.microsoft.com/office/drawing/2014/main" id="{23A112C9-CF5A-A48B-B5B7-CEC7C607BDBB}"/>
              </a:ext>
            </a:extLst>
          </p:cNvPr>
          <p:cNvSpPr>
            <a:spLocks noGrp="1"/>
          </p:cNvSpPr>
          <p:nvPr>
            <p:ph type="sldNum" sz="quarter" idx="10"/>
          </p:nvPr>
        </p:nvSpPr>
        <p:spPr/>
        <p:txBody>
          <a:bodyPr/>
          <a:lstStyle/>
          <a:p>
            <a:fld id="{BA7CD8B3-D511-4921-B13C-5206B069144F}" type="slidenum">
              <a:rPr lang="en-US" altLang="en-US" smtClean="0"/>
              <a:pPr/>
              <a:t>58</a:t>
            </a:fld>
            <a:endParaRPr lang="en-US" altLang="en-US" dirty="0"/>
          </a:p>
        </p:txBody>
      </p:sp>
    </p:spTree>
    <p:extLst>
      <p:ext uri="{BB962C8B-B14F-4D97-AF65-F5344CB8AC3E}">
        <p14:creationId xmlns:p14="http://schemas.microsoft.com/office/powerpoint/2010/main" val="23548599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noChangeArrowheads="1"/>
          </p:cNvSpPr>
          <p:nvPr>
            <p:ph type="title"/>
          </p:nvPr>
        </p:nvSpPr>
        <p:spPr/>
        <p:txBody>
          <a:bodyPr/>
          <a:lstStyle/>
          <a:p>
            <a:r>
              <a:rPr lang="en-US" altLang="en-US" dirty="0"/>
              <a:t>Nested Loops</a:t>
            </a:r>
          </a:p>
        </p:txBody>
      </p:sp>
      <p:sp>
        <p:nvSpPr>
          <p:cNvPr id="68611" name="Content Placeholder 2"/>
          <p:cNvSpPr>
            <a:spLocks noGrp="1" noChangeArrowheads="1"/>
          </p:cNvSpPr>
          <p:nvPr>
            <p:ph idx="1"/>
          </p:nvPr>
        </p:nvSpPr>
        <p:spPr/>
        <p:txBody>
          <a:bodyPr/>
          <a:lstStyle/>
          <a:p>
            <a:r>
              <a:rPr lang="en-US" altLang="en-US" sz="3200" dirty="0"/>
              <a:t>A </a:t>
            </a:r>
            <a:r>
              <a:rPr lang="en-US" altLang="en-US" sz="3200" b="1" dirty="0"/>
              <a:t>nested loop</a:t>
            </a:r>
            <a:r>
              <a:rPr lang="en-US" altLang="en-US" sz="3200" dirty="0"/>
              <a:t> is a loop inside the body of another loop</a:t>
            </a:r>
          </a:p>
          <a:p>
            <a:r>
              <a:rPr lang="en-US" altLang="en-US" sz="3200" b="1" dirty="0"/>
              <a:t>Inner</a:t>
            </a:r>
            <a:r>
              <a:rPr lang="en-US" altLang="en-US" sz="3200" u="sng" dirty="0"/>
              <a:t> </a:t>
            </a:r>
            <a:r>
              <a:rPr lang="en-US" altLang="en-US" sz="3200" dirty="0"/>
              <a:t>(inside), </a:t>
            </a:r>
            <a:r>
              <a:rPr lang="en-US" altLang="en-US" sz="3200" b="1" dirty="0"/>
              <a:t>outer</a:t>
            </a:r>
            <a:r>
              <a:rPr lang="en-US" altLang="en-US" sz="3200" dirty="0"/>
              <a:t> (outside) loops:</a:t>
            </a:r>
          </a:p>
          <a:p>
            <a:pPr lvl="1">
              <a:buNone/>
            </a:pPr>
            <a:r>
              <a:rPr lang="en-US" altLang="en-US" sz="2800" dirty="0">
                <a:latin typeface="Courier New" panose="02070309020205020404" pitchFamily="49" charset="0"/>
              </a:rPr>
              <a:t>for (row=1; row&lt;=3; row++) </a:t>
            </a:r>
            <a:r>
              <a:rPr lang="en-US" altLang="en-US" sz="2800" dirty="0"/>
              <a:t> </a:t>
            </a:r>
            <a:r>
              <a:rPr lang="en-US" altLang="en-US" sz="2800" dirty="0">
                <a:latin typeface="Courier New" panose="02070309020205020404" pitchFamily="49" charset="0"/>
              </a:rPr>
              <a:t>//outer</a:t>
            </a:r>
          </a:p>
          <a:p>
            <a:pPr marL="1027113" lvl="1">
              <a:buNone/>
            </a:pPr>
            <a:r>
              <a:rPr lang="en-US" altLang="en-US" sz="2800" dirty="0">
                <a:latin typeface="Courier New" panose="02070309020205020404" pitchFamily="49" charset="0"/>
              </a:rPr>
              <a:t>for (col=1; col&lt;=3; col++)//inner</a:t>
            </a:r>
          </a:p>
          <a:p>
            <a:pPr marL="1620000" lvl="1">
              <a:buNone/>
            </a:pPr>
            <a:r>
              <a:rPr lang="en-US" altLang="en-US" sz="2800" dirty="0">
                <a:latin typeface="Courier New" panose="02070309020205020404" pitchFamily="49" charset="0"/>
              </a:rPr>
              <a:t>cout &lt;&lt; row * col &lt;&lt; endl;</a:t>
            </a:r>
            <a:endParaRPr lang="en-US" altLang="en-US" sz="2800" dirty="0"/>
          </a:p>
        </p:txBody>
      </p:sp>
      <p:sp>
        <p:nvSpPr>
          <p:cNvPr id="2" name="Slide Number Placeholder 1">
            <a:extLst>
              <a:ext uri="{FF2B5EF4-FFF2-40B4-BE49-F238E27FC236}">
                <a16:creationId xmlns:a16="http://schemas.microsoft.com/office/drawing/2014/main" id="{4EC07B54-D0F4-AAA0-2F84-B505FDDD94F8}"/>
              </a:ext>
            </a:extLst>
          </p:cNvPr>
          <p:cNvSpPr>
            <a:spLocks noGrp="1"/>
          </p:cNvSpPr>
          <p:nvPr>
            <p:ph type="sldNum" sz="quarter" idx="10"/>
          </p:nvPr>
        </p:nvSpPr>
        <p:spPr/>
        <p:txBody>
          <a:bodyPr/>
          <a:lstStyle/>
          <a:p>
            <a:fld id="{BA7CD8B3-D511-4921-B13C-5206B069144F}" type="slidenum">
              <a:rPr lang="en-US" altLang="en-US" smtClean="0"/>
              <a:pPr/>
              <a:t>59</a:t>
            </a:fld>
            <a:endParaRPr lang="en-US" altLang="en-US" dirty="0"/>
          </a:p>
        </p:txBody>
      </p:sp>
    </p:spTree>
    <p:extLst>
      <p:ext uri="{BB962C8B-B14F-4D97-AF65-F5344CB8AC3E}">
        <p14:creationId xmlns:p14="http://schemas.microsoft.com/office/powerpoint/2010/main" val="349115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Increment and Decrement Operators</a:t>
            </a:r>
            <a:r>
              <a:rPr lang="en-US" altLang="en-US" sz="1800" dirty="0"/>
              <a:t> (2 of 2)</a:t>
            </a:r>
            <a:endParaRPr lang="en-IN" sz="1800" dirty="0"/>
          </a:p>
        </p:txBody>
      </p:sp>
      <p:sp>
        <p:nvSpPr>
          <p:cNvPr id="3" name="Slide Number Placeholder 2">
            <a:extLst>
              <a:ext uri="{FF2B5EF4-FFF2-40B4-BE49-F238E27FC236}">
                <a16:creationId xmlns:a16="http://schemas.microsoft.com/office/drawing/2014/main" id="{DF020B6C-9101-FC04-F9C2-3C5F0ABE57CB}"/>
              </a:ext>
            </a:extLst>
          </p:cNvPr>
          <p:cNvSpPr>
            <a:spLocks noGrp="1"/>
          </p:cNvSpPr>
          <p:nvPr>
            <p:ph type="sldNum" sz="quarter" idx="10"/>
          </p:nvPr>
        </p:nvSpPr>
        <p:spPr/>
        <p:txBody>
          <a:bodyPr/>
          <a:lstStyle/>
          <a:p>
            <a:fld id="{BA7CD8B3-D511-4921-B13C-5206B069144F}" type="slidenum">
              <a:rPr lang="en-US" altLang="en-US" smtClean="0"/>
              <a:pPr/>
              <a:t>6</a:t>
            </a:fld>
            <a:endParaRPr lang="en-US" altLang="en-US" dirty="0"/>
          </a:p>
        </p:txBody>
      </p:sp>
      <p:pic>
        <p:nvPicPr>
          <p:cNvPr id="4" name="Picture 2" descr="The screenshot shows the program source code for increment and decrement operators. The program uses the increment and decrement operators to increase and decrease the value in the number. The increment operator before the variable increases the value by one. The decrement operator before and after the variable increase and decrease the value. The output reads, &quot;The variable number is 4. I will now increment the number.&quot;"/>
          <p:cNvPicPr>
            <a:picLocks noChangeAspect="1" noChangeArrowheads="1"/>
          </p:cNvPicPr>
          <p:nvPr/>
        </p:nvPicPr>
        <p:blipFill rotWithShape="1">
          <a:blip r:embed="rId2">
            <a:extLst>
              <a:ext uri="{28A0092B-C50C-407E-A947-70E740481C1C}">
                <a14:useLocalDpi xmlns:a14="http://schemas.microsoft.com/office/drawing/2010/main" val="0"/>
              </a:ext>
            </a:extLst>
          </a:blip>
          <a:srcRect b="23242"/>
          <a:stretch/>
        </p:blipFill>
        <p:spPr bwMode="auto">
          <a:xfrm>
            <a:off x="0" y="1164131"/>
            <a:ext cx="8686800" cy="452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The screenshot shows the program source code for increment and decrement operators. The program uses the increment and decrement operators to increase and decrease the value in the number. The increment operator before the variable increases the value by one. The decrement operator before and after the variable increase and decrease the value. The output reads, &quot;The variable number is 4. I will now increment the number.&quot;">
            <a:extLst>
              <a:ext uri="{FF2B5EF4-FFF2-40B4-BE49-F238E27FC236}">
                <a16:creationId xmlns:a16="http://schemas.microsoft.com/office/drawing/2014/main" id="{6F6D7321-3D5E-4F2D-0353-C8FFDB9707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0" t="82152" r="55263"/>
          <a:stretch/>
        </p:blipFill>
        <p:spPr bwMode="auto">
          <a:xfrm>
            <a:off x="8625840" y="1164130"/>
            <a:ext cx="3566160" cy="1025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F5F6388F-547A-339E-826D-4B9FF36F08C7}"/>
              </a:ext>
            </a:extLst>
          </p:cNvPr>
          <p:cNvPicPr>
            <a:picLocks noChangeAspect="1"/>
          </p:cNvPicPr>
          <p:nvPr/>
        </p:nvPicPr>
        <p:blipFill rotWithShape="1">
          <a:blip r:embed="rId3"/>
          <a:srcRect l="5427"/>
          <a:stretch/>
        </p:blipFill>
        <p:spPr>
          <a:xfrm>
            <a:off x="8625840" y="2187625"/>
            <a:ext cx="3566160" cy="2612975"/>
          </a:xfrm>
          <a:prstGeom prst="rect">
            <a:avLst/>
          </a:prstGeom>
        </p:spPr>
      </p:pic>
    </p:spTree>
    <p:extLst>
      <p:ext uri="{BB962C8B-B14F-4D97-AF65-F5344CB8AC3E}">
        <p14:creationId xmlns:p14="http://schemas.microsoft.com/office/powerpoint/2010/main" val="22013192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 y="0"/>
            <a:ext cx="12188952" cy="1066800"/>
          </a:xfrm>
        </p:spPr>
        <p:txBody>
          <a:bodyPr/>
          <a:lstStyle/>
          <a:p>
            <a:r>
              <a:rPr lang="en-US" dirty="0"/>
              <a:t>Nested </a:t>
            </a:r>
            <a:r>
              <a:rPr lang="en-US" dirty="0">
                <a:latin typeface="Courier New" pitchFamily="49" charset="0"/>
                <a:cs typeface="Courier New" pitchFamily="49" charset="0"/>
              </a:rPr>
              <a:t>for</a:t>
            </a:r>
            <a:r>
              <a:rPr lang="en-US" dirty="0"/>
              <a:t> Loop in Program 5-14</a:t>
            </a:r>
            <a:endParaRPr lang="en-IN" sz="6000" dirty="0">
              <a:solidFill>
                <a:srgbClr val="037797"/>
              </a:solidFill>
            </a:endParaRPr>
          </a:p>
        </p:txBody>
      </p:sp>
      <p:sp>
        <p:nvSpPr>
          <p:cNvPr id="3" name="Slide Number Placeholder 2">
            <a:extLst>
              <a:ext uri="{FF2B5EF4-FFF2-40B4-BE49-F238E27FC236}">
                <a16:creationId xmlns:a16="http://schemas.microsoft.com/office/drawing/2014/main" id="{BC8BF32C-6AB0-8FA5-69D3-AC69B46ED8BF}"/>
              </a:ext>
            </a:extLst>
          </p:cNvPr>
          <p:cNvSpPr>
            <a:spLocks noGrp="1"/>
          </p:cNvSpPr>
          <p:nvPr>
            <p:ph type="sldNum" sz="quarter" idx="10"/>
          </p:nvPr>
        </p:nvSpPr>
        <p:spPr/>
        <p:txBody>
          <a:bodyPr/>
          <a:lstStyle/>
          <a:p>
            <a:fld id="{3448F00C-A439-45C3-9F00-368EF23135FE}" type="slidenum">
              <a:rPr lang="en-US" altLang="en-US" smtClean="0"/>
              <a:pPr/>
              <a:t>60</a:t>
            </a:fld>
            <a:endParaRPr lang="en-US" altLang="en-US" dirty="0"/>
          </a:p>
        </p:txBody>
      </p:sp>
      <p:pic>
        <p:nvPicPr>
          <p:cNvPr id="6" name="Picture 5">
            <a:extLst>
              <a:ext uri="{FF2B5EF4-FFF2-40B4-BE49-F238E27FC236}">
                <a16:creationId xmlns:a16="http://schemas.microsoft.com/office/drawing/2014/main" id="{5A24D7AF-4D10-A1A9-E8E3-F04A70A2832D}"/>
              </a:ext>
            </a:extLst>
          </p:cNvPr>
          <p:cNvPicPr>
            <a:picLocks noChangeAspect="1"/>
          </p:cNvPicPr>
          <p:nvPr/>
        </p:nvPicPr>
        <p:blipFill>
          <a:blip r:embed="rId2"/>
          <a:stretch>
            <a:fillRect/>
          </a:stretch>
        </p:blipFill>
        <p:spPr>
          <a:xfrm>
            <a:off x="2072640" y="801735"/>
            <a:ext cx="8046720" cy="6056265"/>
          </a:xfrm>
          <a:prstGeom prst="rect">
            <a:avLst/>
          </a:prstGeom>
        </p:spPr>
      </p:pic>
    </p:spTree>
    <p:extLst>
      <p:ext uri="{BB962C8B-B14F-4D97-AF65-F5344CB8AC3E}">
        <p14:creationId xmlns:p14="http://schemas.microsoft.com/office/powerpoint/2010/main" val="20472913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 y="0"/>
            <a:ext cx="12188952" cy="1066800"/>
          </a:xfrm>
        </p:spPr>
        <p:txBody>
          <a:bodyPr/>
          <a:lstStyle/>
          <a:p>
            <a:r>
              <a:rPr lang="en-US" dirty="0"/>
              <a:t>Nested </a:t>
            </a:r>
            <a:r>
              <a:rPr lang="en-US" dirty="0">
                <a:latin typeface="Courier New" pitchFamily="49" charset="0"/>
                <a:cs typeface="Courier New" pitchFamily="49" charset="0"/>
              </a:rPr>
              <a:t>for</a:t>
            </a:r>
            <a:r>
              <a:rPr lang="en-US" dirty="0"/>
              <a:t> Loop in Program 5-14</a:t>
            </a:r>
            <a:endParaRPr lang="en-IN" sz="6000" dirty="0">
              <a:solidFill>
                <a:srgbClr val="037797"/>
              </a:solidFill>
            </a:endParaRPr>
          </a:p>
        </p:txBody>
      </p:sp>
      <p:sp>
        <p:nvSpPr>
          <p:cNvPr id="3" name="Slide Number Placeholder 2">
            <a:extLst>
              <a:ext uri="{FF2B5EF4-FFF2-40B4-BE49-F238E27FC236}">
                <a16:creationId xmlns:a16="http://schemas.microsoft.com/office/drawing/2014/main" id="{BC8BF32C-6AB0-8FA5-69D3-AC69B46ED8BF}"/>
              </a:ext>
            </a:extLst>
          </p:cNvPr>
          <p:cNvSpPr>
            <a:spLocks noGrp="1"/>
          </p:cNvSpPr>
          <p:nvPr>
            <p:ph type="sldNum" sz="quarter" idx="10"/>
          </p:nvPr>
        </p:nvSpPr>
        <p:spPr/>
        <p:txBody>
          <a:bodyPr/>
          <a:lstStyle/>
          <a:p>
            <a:fld id="{3448F00C-A439-45C3-9F00-368EF23135FE}" type="slidenum">
              <a:rPr lang="en-US" altLang="en-US" smtClean="0"/>
              <a:pPr/>
              <a:t>61</a:t>
            </a:fld>
            <a:endParaRPr lang="en-US" altLang="en-US" dirty="0"/>
          </a:p>
        </p:txBody>
      </p:sp>
      <p:pic>
        <p:nvPicPr>
          <p:cNvPr id="5" name="Picture 4">
            <a:extLst>
              <a:ext uri="{FF2B5EF4-FFF2-40B4-BE49-F238E27FC236}">
                <a16:creationId xmlns:a16="http://schemas.microsoft.com/office/drawing/2014/main" id="{0673C536-47F7-A15D-9D9D-FE01E7FD9958}"/>
              </a:ext>
            </a:extLst>
          </p:cNvPr>
          <p:cNvPicPr>
            <a:picLocks noChangeAspect="1"/>
          </p:cNvPicPr>
          <p:nvPr/>
        </p:nvPicPr>
        <p:blipFill>
          <a:blip r:embed="rId2"/>
          <a:stretch>
            <a:fillRect/>
          </a:stretch>
        </p:blipFill>
        <p:spPr>
          <a:xfrm>
            <a:off x="2072640" y="807910"/>
            <a:ext cx="8046720" cy="6050090"/>
          </a:xfrm>
          <a:prstGeom prst="rect">
            <a:avLst/>
          </a:prstGeom>
        </p:spPr>
      </p:pic>
    </p:spTree>
    <p:extLst>
      <p:ext uri="{BB962C8B-B14F-4D97-AF65-F5344CB8AC3E}">
        <p14:creationId xmlns:p14="http://schemas.microsoft.com/office/powerpoint/2010/main" val="355053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a:t>
            </a:r>
            <a:r>
              <a:rPr lang="en-US" dirty="0">
                <a:latin typeface="Courier New" pitchFamily="49" charset="0"/>
                <a:cs typeface="Courier New" pitchFamily="49" charset="0"/>
              </a:rPr>
              <a:t>for</a:t>
            </a:r>
            <a:r>
              <a:rPr lang="en-US" dirty="0"/>
              <a:t> Loop in Program 5-14</a:t>
            </a:r>
            <a:endParaRPr lang="en-IN" sz="6000" dirty="0">
              <a:solidFill>
                <a:srgbClr val="037797"/>
              </a:solidFill>
            </a:endParaRPr>
          </a:p>
        </p:txBody>
      </p:sp>
      <p:sp>
        <p:nvSpPr>
          <p:cNvPr id="3" name="Slide Number Placeholder 2">
            <a:extLst>
              <a:ext uri="{FF2B5EF4-FFF2-40B4-BE49-F238E27FC236}">
                <a16:creationId xmlns:a16="http://schemas.microsoft.com/office/drawing/2014/main" id="{BC8BF32C-6AB0-8FA5-69D3-AC69B46ED8BF}"/>
              </a:ext>
            </a:extLst>
          </p:cNvPr>
          <p:cNvSpPr>
            <a:spLocks noGrp="1"/>
          </p:cNvSpPr>
          <p:nvPr>
            <p:ph type="sldNum" sz="quarter" idx="10"/>
          </p:nvPr>
        </p:nvSpPr>
        <p:spPr/>
        <p:txBody>
          <a:bodyPr/>
          <a:lstStyle/>
          <a:p>
            <a:fld id="{3448F00C-A439-45C3-9F00-368EF23135FE}" type="slidenum">
              <a:rPr lang="en-US" altLang="en-US" smtClean="0"/>
              <a:pPr/>
              <a:t>62</a:t>
            </a:fld>
            <a:endParaRPr lang="en-US" altLang="en-US" dirty="0"/>
          </a:p>
        </p:txBody>
      </p:sp>
      <p:pic>
        <p:nvPicPr>
          <p:cNvPr id="4" name="Picture 3" descr="The screenshot shows the program source code that determines each student's average score using a nested for-loop. It consists of two loops, the inner loop, and the outer loop. The outer for-loop tests the value student equals 1; it also checks that the value for the student is less than or equal to the number of students. The increment operator increases the number of students. It displays the average as the total divided by the number of tests and displays the average score for the students. The inner for-loop statement checks the test value equals 1; it also checks if the value for the test is less than or equals the number of tests. The increment operator increases the number of tests. The program displays the student score. The score is assigned to the accumulator 'total' which adds the value in total."/>
          <p:cNvPicPr>
            <a:picLocks noChangeAspect="1"/>
          </p:cNvPicPr>
          <p:nvPr/>
        </p:nvPicPr>
        <p:blipFill rotWithShape="1">
          <a:blip r:embed="rId2"/>
          <a:srcRect t="8602"/>
          <a:stretch/>
        </p:blipFill>
        <p:spPr>
          <a:xfrm>
            <a:off x="574498" y="1097280"/>
            <a:ext cx="11043004" cy="5760720"/>
          </a:xfrm>
          <a:prstGeom prst="rect">
            <a:avLst/>
          </a:prstGeom>
        </p:spPr>
      </p:pic>
    </p:spTree>
    <p:extLst>
      <p:ext uri="{BB962C8B-B14F-4D97-AF65-F5344CB8AC3E}">
        <p14:creationId xmlns:p14="http://schemas.microsoft.com/office/powerpoint/2010/main" val="30778267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Nested Loops - Notes</a:t>
            </a:r>
            <a:endParaRPr lang="en-IN" dirty="0"/>
          </a:p>
        </p:txBody>
      </p:sp>
      <p:sp>
        <p:nvSpPr>
          <p:cNvPr id="3" name="Content Placeholder 2"/>
          <p:cNvSpPr>
            <a:spLocks noGrp="1"/>
          </p:cNvSpPr>
          <p:nvPr>
            <p:ph idx="1"/>
          </p:nvPr>
        </p:nvSpPr>
        <p:spPr/>
        <p:txBody>
          <a:bodyPr/>
          <a:lstStyle/>
          <a:p>
            <a:pPr>
              <a:spcBef>
                <a:spcPts val="1200"/>
              </a:spcBef>
            </a:pPr>
            <a:r>
              <a:rPr lang="en-US" altLang="en-US" dirty="0">
                <a:solidFill>
                  <a:srgbClr val="000000"/>
                </a:solidFill>
              </a:rPr>
              <a:t>Inner loop goes through all repetitions for each repetition of outer loop</a:t>
            </a:r>
          </a:p>
          <a:p>
            <a:pPr>
              <a:spcBef>
                <a:spcPts val="1200"/>
              </a:spcBef>
            </a:pPr>
            <a:r>
              <a:rPr lang="en-US" altLang="en-US" dirty="0">
                <a:solidFill>
                  <a:srgbClr val="000000"/>
                </a:solidFill>
              </a:rPr>
              <a:t>Inner loop repetitions complete sooner than outer loop</a:t>
            </a:r>
          </a:p>
          <a:p>
            <a:pPr>
              <a:spcBef>
                <a:spcPts val="1200"/>
              </a:spcBef>
            </a:pPr>
            <a:r>
              <a:rPr lang="en-US" altLang="en-US" dirty="0">
                <a:solidFill>
                  <a:srgbClr val="000000"/>
                </a:solidFill>
              </a:rPr>
              <a:t>Total number of repetitions for inner loop is product of number of repetitions of the two loops.</a:t>
            </a:r>
          </a:p>
        </p:txBody>
      </p:sp>
      <p:sp>
        <p:nvSpPr>
          <p:cNvPr id="4" name="Slide Number Placeholder 3">
            <a:extLst>
              <a:ext uri="{FF2B5EF4-FFF2-40B4-BE49-F238E27FC236}">
                <a16:creationId xmlns:a16="http://schemas.microsoft.com/office/drawing/2014/main" id="{295C7034-99DD-7278-61E7-7F69EB0B6792}"/>
              </a:ext>
            </a:extLst>
          </p:cNvPr>
          <p:cNvSpPr>
            <a:spLocks noGrp="1"/>
          </p:cNvSpPr>
          <p:nvPr>
            <p:ph type="sldNum" sz="quarter" idx="10"/>
          </p:nvPr>
        </p:nvSpPr>
        <p:spPr/>
        <p:txBody>
          <a:bodyPr/>
          <a:lstStyle/>
          <a:p>
            <a:fld id="{BA7CD8B3-D511-4921-B13C-5206B069144F}" type="slidenum">
              <a:rPr lang="en-US" altLang="en-US" smtClean="0"/>
              <a:pPr/>
              <a:t>63</a:t>
            </a:fld>
            <a:endParaRPr lang="en-US" altLang="en-US" dirty="0"/>
          </a:p>
        </p:txBody>
      </p:sp>
    </p:spTree>
    <p:extLst>
      <p:ext uri="{BB962C8B-B14F-4D97-AF65-F5344CB8AC3E}">
        <p14:creationId xmlns:p14="http://schemas.microsoft.com/office/powerpoint/2010/main" val="13461733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noChangeArrowheads="1"/>
          </p:cNvSpPr>
          <p:nvPr>
            <p:ph type="title"/>
          </p:nvPr>
        </p:nvSpPr>
        <p:spPr/>
        <p:txBody>
          <a:bodyPr/>
          <a:lstStyle/>
          <a:p>
            <a:r>
              <a:rPr lang="en-US" altLang="en-US" dirty="0"/>
              <a:t>Using Files for Data Storage</a:t>
            </a:r>
          </a:p>
        </p:txBody>
      </p:sp>
      <p:sp>
        <p:nvSpPr>
          <p:cNvPr id="72707" name="Content Placeholder 2"/>
          <p:cNvSpPr>
            <a:spLocks noGrp="1" noChangeArrowheads="1"/>
          </p:cNvSpPr>
          <p:nvPr>
            <p:ph idx="1"/>
          </p:nvPr>
        </p:nvSpPr>
        <p:spPr/>
        <p:txBody>
          <a:bodyPr/>
          <a:lstStyle/>
          <a:p>
            <a:pPr>
              <a:spcBef>
                <a:spcPts val="1200"/>
              </a:spcBef>
            </a:pPr>
            <a:r>
              <a:rPr lang="en-US" altLang="en-US" dirty="0"/>
              <a:t>Can use files instead of keyboard, monitor screen for program input, output</a:t>
            </a:r>
          </a:p>
          <a:p>
            <a:pPr>
              <a:spcBef>
                <a:spcPts val="1200"/>
              </a:spcBef>
            </a:pPr>
            <a:r>
              <a:rPr lang="en-US" altLang="en-US" dirty="0"/>
              <a:t>Allows data to be retained between program runs</a:t>
            </a:r>
          </a:p>
          <a:p>
            <a:pPr>
              <a:spcBef>
                <a:spcPts val="1200"/>
              </a:spcBef>
            </a:pPr>
            <a:r>
              <a:rPr lang="en-US" altLang="en-US" dirty="0"/>
              <a:t>Steps:</a:t>
            </a:r>
          </a:p>
          <a:p>
            <a:pPr lvl="1"/>
            <a:r>
              <a:rPr lang="en-US" altLang="en-US" i="1" dirty="0"/>
              <a:t>Open</a:t>
            </a:r>
            <a:r>
              <a:rPr lang="en-US" altLang="en-US" dirty="0"/>
              <a:t> the file</a:t>
            </a:r>
          </a:p>
          <a:p>
            <a:pPr lvl="1"/>
            <a:r>
              <a:rPr lang="en-US" altLang="en-US" i="1" dirty="0"/>
              <a:t>Use</a:t>
            </a:r>
            <a:r>
              <a:rPr lang="en-US" altLang="en-US" dirty="0"/>
              <a:t> the file (read from, write to, or both)</a:t>
            </a:r>
          </a:p>
          <a:p>
            <a:pPr lvl="1"/>
            <a:r>
              <a:rPr lang="en-US" altLang="en-US" i="1" dirty="0"/>
              <a:t>Close</a:t>
            </a:r>
            <a:r>
              <a:rPr lang="en-US" altLang="en-US" dirty="0"/>
              <a:t> the file</a:t>
            </a:r>
            <a:endParaRPr lang="en-US" altLang="en-US" i="1" dirty="0"/>
          </a:p>
        </p:txBody>
      </p:sp>
      <p:sp>
        <p:nvSpPr>
          <p:cNvPr id="2" name="Slide Number Placeholder 1">
            <a:extLst>
              <a:ext uri="{FF2B5EF4-FFF2-40B4-BE49-F238E27FC236}">
                <a16:creationId xmlns:a16="http://schemas.microsoft.com/office/drawing/2014/main" id="{43DA5250-83BA-6544-11E5-342BAB47563E}"/>
              </a:ext>
            </a:extLst>
          </p:cNvPr>
          <p:cNvSpPr>
            <a:spLocks noGrp="1"/>
          </p:cNvSpPr>
          <p:nvPr>
            <p:ph type="sldNum" sz="quarter" idx="10"/>
          </p:nvPr>
        </p:nvSpPr>
        <p:spPr/>
        <p:txBody>
          <a:bodyPr/>
          <a:lstStyle/>
          <a:p>
            <a:fld id="{BA7CD8B3-D511-4921-B13C-5206B069144F}" type="slidenum">
              <a:rPr lang="en-US" altLang="en-US" smtClean="0"/>
              <a:pPr/>
              <a:t>64</a:t>
            </a:fld>
            <a:endParaRPr lang="en-US"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noChangeArrowheads="1"/>
          </p:cNvSpPr>
          <p:nvPr>
            <p:ph type="title"/>
          </p:nvPr>
        </p:nvSpPr>
        <p:spPr/>
        <p:txBody>
          <a:bodyPr/>
          <a:lstStyle/>
          <a:p>
            <a:r>
              <a:rPr lang="en-US" altLang="en-US" dirty="0"/>
              <a:t>Files: What is Needed</a:t>
            </a:r>
          </a:p>
        </p:txBody>
      </p:sp>
      <p:sp>
        <p:nvSpPr>
          <p:cNvPr id="73731" name="Content Placeholder 2"/>
          <p:cNvSpPr>
            <a:spLocks noGrp="1" noChangeArrowheads="1"/>
          </p:cNvSpPr>
          <p:nvPr>
            <p:ph idx="1"/>
          </p:nvPr>
        </p:nvSpPr>
        <p:spPr/>
        <p:txBody>
          <a:bodyPr/>
          <a:lstStyle/>
          <a:p>
            <a:r>
              <a:rPr lang="en-US" altLang="en-US" dirty="0"/>
              <a:t>Use </a:t>
            </a:r>
            <a:r>
              <a:rPr lang="en-US" altLang="en-US" dirty="0">
                <a:latin typeface="Courier New" panose="02070309020205020404" pitchFamily="49" charset="0"/>
              </a:rPr>
              <a:t>fstream</a:t>
            </a:r>
            <a:r>
              <a:rPr lang="en-US" altLang="en-US" dirty="0"/>
              <a:t> header file for file access</a:t>
            </a:r>
          </a:p>
          <a:p>
            <a:pPr>
              <a:spcBef>
                <a:spcPts val="1200"/>
              </a:spcBef>
            </a:pPr>
            <a:r>
              <a:rPr lang="en-US" altLang="en-US" dirty="0"/>
              <a:t>File stream types:</a:t>
            </a:r>
          </a:p>
          <a:p>
            <a:pPr marL="1025525">
              <a:buNone/>
            </a:pPr>
            <a:r>
              <a:rPr lang="en-US" altLang="en-US" sz="2800" dirty="0">
                <a:latin typeface="Courier New" panose="02070309020205020404" pitchFamily="49" charset="0"/>
              </a:rPr>
              <a:t>ifstream</a:t>
            </a:r>
            <a:r>
              <a:rPr lang="en-US" altLang="en-US" sz="2800" dirty="0"/>
              <a:t> for input from a file</a:t>
            </a:r>
          </a:p>
          <a:p>
            <a:pPr marL="1025525" lvl="1">
              <a:buClr>
                <a:srgbClr val="3333CC"/>
              </a:buClr>
              <a:buNone/>
            </a:pPr>
            <a:r>
              <a:rPr lang="en-US" altLang="en-US" dirty="0">
                <a:latin typeface="Courier New" panose="02070309020205020404" pitchFamily="49" charset="0"/>
              </a:rPr>
              <a:t>ofstream</a:t>
            </a:r>
            <a:r>
              <a:rPr lang="en-US" altLang="en-US" dirty="0"/>
              <a:t> for output to a file</a:t>
            </a:r>
          </a:p>
          <a:p>
            <a:pPr marL="1025525" lvl="1">
              <a:buClr>
                <a:srgbClr val="3333CC"/>
              </a:buClr>
              <a:buNone/>
            </a:pPr>
            <a:r>
              <a:rPr lang="en-US" altLang="en-US" dirty="0">
                <a:latin typeface="Courier New" panose="02070309020205020404" pitchFamily="49" charset="0"/>
              </a:rPr>
              <a:t>fstream</a:t>
            </a:r>
            <a:r>
              <a:rPr lang="en-US" altLang="en-US" dirty="0"/>
              <a:t> for input from or output to a file</a:t>
            </a:r>
          </a:p>
          <a:p>
            <a:pPr>
              <a:spcBef>
                <a:spcPts val="1200"/>
              </a:spcBef>
            </a:pPr>
            <a:r>
              <a:rPr lang="en-US" altLang="en-US" dirty="0"/>
              <a:t>Define file stream objects:</a:t>
            </a:r>
          </a:p>
          <a:p>
            <a:pPr marL="1025525">
              <a:buNone/>
            </a:pPr>
            <a:r>
              <a:rPr lang="en-US" altLang="en-US" sz="2800" dirty="0">
                <a:latin typeface="Courier New" panose="02070309020205020404" pitchFamily="49" charset="0"/>
              </a:rPr>
              <a:t>ifstream infile;</a:t>
            </a:r>
          </a:p>
          <a:p>
            <a:pPr marL="1025525" lvl="1">
              <a:buClr>
                <a:srgbClr val="3333CC"/>
              </a:buClr>
              <a:buNone/>
            </a:pPr>
            <a:r>
              <a:rPr lang="en-US" altLang="en-US" dirty="0">
                <a:latin typeface="Courier New" panose="02070309020205020404" pitchFamily="49" charset="0"/>
              </a:rPr>
              <a:t>ofstream outfile;</a:t>
            </a:r>
            <a:endParaRPr lang="en-US" altLang="en-US" dirty="0"/>
          </a:p>
        </p:txBody>
      </p:sp>
      <p:sp>
        <p:nvSpPr>
          <p:cNvPr id="2" name="Slide Number Placeholder 1">
            <a:extLst>
              <a:ext uri="{FF2B5EF4-FFF2-40B4-BE49-F238E27FC236}">
                <a16:creationId xmlns:a16="http://schemas.microsoft.com/office/drawing/2014/main" id="{02903842-9AAE-05DF-734D-A7BFBEF101C8}"/>
              </a:ext>
            </a:extLst>
          </p:cNvPr>
          <p:cNvSpPr>
            <a:spLocks noGrp="1"/>
          </p:cNvSpPr>
          <p:nvPr>
            <p:ph type="sldNum" sz="quarter" idx="10"/>
          </p:nvPr>
        </p:nvSpPr>
        <p:spPr/>
        <p:txBody>
          <a:bodyPr/>
          <a:lstStyle/>
          <a:p>
            <a:fld id="{BA7CD8B3-D511-4921-B13C-5206B069144F}" type="slidenum">
              <a:rPr lang="en-US" altLang="en-US" smtClean="0"/>
              <a:pPr/>
              <a:t>65</a:t>
            </a:fld>
            <a:endParaRPr lang="en-US" altLang="en-US" dirty="0"/>
          </a:p>
        </p:txBody>
      </p:sp>
    </p:spTree>
    <p:extLst>
      <p:ext uri="{BB962C8B-B14F-4D97-AF65-F5344CB8AC3E}">
        <p14:creationId xmlns:p14="http://schemas.microsoft.com/office/powerpoint/2010/main" val="7114220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Opening Files</a:t>
            </a:r>
            <a:endParaRPr lang="en-IN" dirty="0"/>
          </a:p>
        </p:txBody>
      </p:sp>
      <p:sp>
        <p:nvSpPr>
          <p:cNvPr id="3" name="Content Placeholder 2"/>
          <p:cNvSpPr>
            <a:spLocks noGrp="1"/>
          </p:cNvSpPr>
          <p:nvPr>
            <p:ph idx="1"/>
          </p:nvPr>
        </p:nvSpPr>
        <p:spPr/>
        <p:txBody>
          <a:bodyPr/>
          <a:lstStyle/>
          <a:p>
            <a:pPr>
              <a:lnSpc>
                <a:spcPct val="90000"/>
              </a:lnSpc>
            </a:pPr>
            <a:r>
              <a:rPr lang="en-US" altLang="en-US" dirty="0">
                <a:solidFill>
                  <a:srgbClr val="000000"/>
                </a:solidFill>
              </a:rPr>
              <a:t>Create a link between file name (outside the program) and file stream object (inside the program)</a:t>
            </a:r>
          </a:p>
          <a:p>
            <a:pPr>
              <a:lnSpc>
                <a:spcPct val="90000"/>
              </a:lnSpc>
            </a:pPr>
            <a:r>
              <a:rPr lang="en-US" altLang="en-US" dirty="0">
                <a:solidFill>
                  <a:srgbClr val="000000"/>
                </a:solidFill>
              </a:rPr>
              <a:t>Use the </a:t>
            </a:r>
            <a:r>
              <a:rPr lang="en-US" altLang="en-US" dirty="0">
                <a:solidFill>
                  <a:srgbClr val="000000"/>
                </a:solidFill>
                <a:latin typeface="Courier New" panose="02070309020205020404" pitchFamily="49" charset="0"/>
              </a:rPr>
              <a:t>open</a:t>
            </a:r>
            <a:r>
              <a:rPr lang="en-US" altLang="en-US" dirty="0">
                <a:solidFill>
                  <a:srgbClr val="000000"/>
                </a:solidFill>
              </a:rPr>
              <a:t> member function:</a:t>
            </a:r>
            <a:endParaRPr lang="en-US" altLang="en-US" dirty="0">
              <a:solidFill>
                <a:srgbClr val="000000"/>
              </a:solidFill>
              <a:latin typeface="Courier New" panose="02070309020205020404" pitchFamily="49" charset="0"/>
            </a:endParaRPr>
          </a:p>
          <a:p>
            <a:pPr marL="1027113" indent="-336550">
              <a:lnSpc>
                <a:spcPct val="90000"/>
              </a:lnSpc>
              <a:buNone/>
            </a:pPr>
            <a:r>
              <a:rPr lang="en-US" altLang="en-US" sz="2600" dirty="0">
                <a:solidFill>
                  <a:srgbClr val="000000"/>
                </a:solidFill>
                <a:latin typeface="Courier New" panose="02070309020205020404" pitchFamily="49" charset="0"/>
              </a:rPr>
              <a:t>infile.open("inventory.dat");</a:t>
            </a:r>
          </a:p>
          <a:p>
            <a:pPr marL="1026000" lvl="1">
              <a:lnSpc>
                <a:spcPct val="90000"/>
              </a:lnSpc>
              <a:buNone/>
            </a:pPr>
            <a:r>
              <a:rPr lang="en-US" altLang="en-US" dirty="0">
                <a:solidFill>
                  <a:srgbClr val="000000"/>
                </a:solidFill>
                <a:latin typeface="Courier New" panose="02070309020205020404" pitchFamily="49" charset="0"/>
              </a:rPr>
              <a:t>outfile.open("report.txt");</a:t>
            </a:r>
          </a:p>
          <a:p>
            <a:pPr>
              <a:lnSpc>
                <a:spcPct val="90000"/>
              </a:lnSpc>
            </a:pPr>
            <a:r>
              <a:rPr lang="en-US" altLang="en-US" dirty="0">
                <a:solidFill>
                  <a:srgbClr val="000000"/>
                </a:solidFill>
              </a:rPr>
              <a:t>Filename may include drive, path info.</a:t>
            </a:r>
          </a:p>
          <a:p>
            <a:pPr>
              <a:lnSpc>
                <a:spcPct val="90000"/>
              </a:lnSpc>
            </a:pPr>
            <a:r>
              <a:rPr lang="en-US" altLang="en-US" dirty="0">
                <a:solidFill>
                  <a:srgbClr val="000000"/>
                </a:solidFill>
              </a:rPr>
              <a:t>Output file will be created if necessary; existing file will be erased first</a:t>
            </a:r>
          </a:p>
          <a:p>
            <a:pPr>
              <a:lnSpc>
                <a:spcPct val="90000"/>
              </a:lnSpc>
            </a:pPr>
            <a:r>
              <a:rPr lang="en-US" altLang="en-US" dirty="0">
                <a:solidFill>
                  <a:srgbClr val="000000"/>
                </a:solidFill>
              </a:rPr>
              <a:t>Input file must exist </a:t>
            </a:r>
            <a:r>
              <a:rPr lang="en-US" altLang="en-US" sz="3200" dirty="0">
                <a:solidFill>
                  <a:srgbClr val="000000"/>
                </a:solidFill>
              </a:rPr>
              <a:t>for </a:t>
            </a:r>
            <a:r>
              <a:rPr lang="en-US" altLang="en-US" sz="3200" dirty="0">
                <a:solidFill>
                  <a:srgbClr val="000000"/>
                </a:solidFill>
                <a:latin typeface="Courier New" panose="02070309020205020404" pitchFamily="49" charset="0"/>
              </a:rPr>
              <a:t>open</a:t>
            </a:r>
            <a:r>
              <a:rPr lang="en-US" altLang="en-US" sz="3200" dirty="0">
                <a:solidFill>
                  <a:srgbClr val="000000"/>
                </a:solidFill>
              </a:rPr>
              <a:t> to work</a:t>
            </a:r>
          </a:p>
        </p:txBody>
      </p:sp>
      <p:sp>
        <p:nvSpPr>
          <p:cNvPr id="4" name="Slide Number Placeholder 3">
            <a:extLst>
              <a:ext uri="{FF2B5EF4-FFF2-40B4-BE49-F238E27FC236}">
                <a16:creationId xmlns:a16="http://schemas.microsoft.com/office/drawing/2014/main" id="{CD06B768-77FC-0F2B-5458-4D6DE4F0E798}"/>
              </a:ext>
            </a:extLst>
          </p:cNvPr>
          <p:cNvSpPr>
            <a:spLocks noGrp="1"/>
          </p:cNvSpPr>
          <p:nvPr>
            <p:ph type="sldNum" sz="quarter" idx="10"/>
          </p:nvPr>
        </p:nvSpPr>
        <p:spPr/>
        <p:txBody>
          <a:bodyPr/>
          <a:lstStyle/>
          <a:p>
            <a:fld id="{BA7CD8B3-D511-4921-B13C-5206B069144F}" type="slidenum">
              <a:rPr lang="en-US" altLang="en-US" smtClean="0"/>
              <a:pPr/>
              <a:t>66</a:t>
            </a:fld>
            <a:endParaRPr lang="en-US" altLang="en-US" dirty="0"/>
          </a:p>
        </p:txBody>
      </p:sp>
    </p:spTree>
    <p:extLst>
      <p:ext uri="{BB962C8B-B14F-4D97-AF65-F5344CB8AC3E}">
        <p14:creationId xmlns:p14="http://schemas.microsoft.com/office/powerpoint/2010/main" val="6295450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Testing for File Open Errors</a:t>
            </a:r>
            <a:endParaRPr lang="en-IN" dirty="0"/>
          </a:p>
        </p:txBody>
      </p:sp>
      <p:sp>
        <p:nvSpPr>
          <p:cNvPr id="3" name="Content Placeholder 2"/>
          <p:cNvSpPr>
            <a:spLocks noGrp="1"/>
          </p:cNvSpPr>
          <p:nvPr>
            <p:ph idx="1"/>
          </p:nvPr>
        </p:nvSpPr>
        <p:spPr/>
        <p:txBody>
          <a:bodyPr/>
          <a:lstStyle/>
          <a:p>
            <a:pPr>
              <a:lnSpc>
                <a:spcPct val="90000"/>
              </a:lnSpc>
            </a:pPr>
            <a:r>
              <a:rPr lang="en-US" altLang="en-US" sz="2800" dirty="0">
                <a:solidFill>
                  <a:srgbClr val="000000"/>
                </a:solidFill>
              </a:rPr>
              <a:t>Can test a file stream object to detect if an open operation failed:</a:t>
            </a:r>
          </a:p>
          <a:p>
            <a:pPr marL="690563" indent="0">
              <a:lnSpc>
                <a:spcPct val="90000"/>
              </a:lnSpc>
              <a:buNone/>
            </a:pPr>
            <a:r>
              <a:rPr lang="en-US" altLang="en-US" sz="2600" dirty="0">
                <a:solidFill>
                  <a:srgbClr val="000000"/>
                </a:solidFill>
                <a:latin typeface="Courier New" panose="02070309020205020404" pitchFamily="49" charset="0"/>
              </a:rPr>
              <a:t>infile.open("test.txt");</a:t>
            </a:r>
          </a:p>
          <a:p>
            <a:pPr marL="1029600" lvl="1">
              <a:lnSpc>
                <a:spcPct val="90000"/>
              </a:lnSpc>
              <a:buNone/>
            </a:pPr>
            <a:r>
              <a:rPr lang="en-US" altLang="en-US" dirty="0">
                <a:solidFill>
                  <a:srgbClr val="000000"/>
                </a:solidFill>
                <a:latin typeface="Courier New" panose="02070309020205020404" pitchFamily="49" charset="0"/>
              </a:rPr>
              <a:t>if (!infile)</a:t>
            </a:r>
          </a:p>
          <a:p>
            <a:pPr marL="1026000" lvl="1">
              <a:lnSpc>
                <a:spcPct val="90000"/>
              </a:lnSpc>
              <a:buNone/>
            </a:pPr>
            <a:r>
              <a:rPr lang="en-US" altLang="en-US" dirty="0">
                <a:solidFill>
                  <a:srgbClr val="000000"/>
                </a:solidFill>
                <a:latin typeface="Courier New" panose="02070309020205020404" pitchFamily="49" charset="0"/>
              </a:rPr>
              <a:t>{</a:t>
            </a:r>
          </a:p>
          <a:p>
            <a:pPr marL="1386000" lvl="1">
              <a:lnSpc>
                <a:spcPct val="90000"/>
              </a:lnSpc>
              <a:buNone/>
            </a:pPr>
            <a:r>
              <a:rPr lang="en-US" altLang="en-US" dirty="0">
                <a:solidFill>
                  <a:srgbClr val="000000"/>
                </a:solidFill>
                <a:latin typeface="Courier New" panose="02070309020205020404" pitchFamily="49" charset="0"/>
              </a:rPr>
              <a:t>cout &lt;&lt; "File open failure!";</a:t>
            </a:r>
          </a:p>
          <a:p>
            <a:pPr marL="1026000" lvl="1">
              <a:lnSpc>
                <a:spcPct val="90000"/>
              </a:lnSpc>
              <a:buNone/>
            </a:pPr>
            <a:r>
              <a:rPr lang="en-US" altLang="en-US" dirty="0">
                <a:solidFill>
                  <a:srgbClr val="000000"/>
                </a:solidFill>
                <a:latin typeface="Courier New" panose="02070309020205020404" pitchFamily="49" charset="0"/>
              </a:rPr>
              <a:t>}</a:t>
            </a:r>
          </a:p>
          <a:p>
            <a:pPr>
              <a:lnSpc>
                <a:spcPct val="90000"/>
              </a:lnSpc>
            </a:pPr>
            <a:r>
              <a:rPr lang="en-US" altLang="en-US" sz="2800" dirty="0">
                <a:solidFill>
                  <a:srgbClr val="000000"/>
                </a:solidFill>
              </a:rPr>
              <a:t>Can also use the </a:t>
            </a:r>
            <a:r>
              <a:rPr lang="en-US" altLang="en-US" sz="2800" dirty="0">
                <a:solidFill>
                  <a:srgbClr val="000000"/>
                </a:solidFill>
                <a:latin typeface="Courier New" panose="02070309020205020404" pitchFamily="49" charset="0"/>
              </a:rPr>
              <a:t>fail</a:t>
            </a:r>
            <a:r>
              <a:rPr lang="en-US" altLang="en-US" sz="2800" dirty="0">
                <a:solidFill>
                  <a:srgbClr val="000000"/>
                </a:solidFill>
              </a:rPr>
              <a:t> member function</a:t>
            </a:r>
          </a:p>
        </p:txBody>
      </p:sp>
      <p:sp>
        <p:nvSpPr>
          <p:cNvPr id="4" name="Slide Number Placeholder 3">
            <a:extLst>
              <a:ext uri="{FF2B5EF4-FFF2-40B4-BE49-F238E27FC236}">
                <a16:creationId xmlns:a16="http://schemas.microsoft.com/office/drawing/2014/main" id="{7AE35BF9-DA06-505D-6E07-7D5F7F81337C}"/>
              </a:ext>
            </a:extLst>
          </p:cNvPr>
          <p:cNvSpPr>
            <a:spLocks noGrp="1"/>
          </p:cNvSpPr>
          <p:nvPr>
            <p:ph type="sldNum" sz="quarter" idx="10"/>
          </p:nvPr>
        </p:nvSpPr>
        <p:spPr/>
        <p:txBody>
          <a:bodyPr/>
          <a:lstStyle/>
          <a:p>
            <a:fld id="{BA7CD8B3-D511-4921-B13C-5206B069144F}" type="slidenum">
              <a:rPr lang="en-US" altLang="en-US" smtClean="0"/>
              <a:pPr/>
              <a:t>67</a:t>
            </a:fld>
            <a:endParaRPr lang="en-US" altLang="en-US" dirty="0"/>
          </a:p>
        </p:txBody>
      </p:sp>
    </p:spTree>
    <p:extLst>
      <p:ext uri="{BB962C8B-B14F-4D97-AF65-F5344CB8AC3E}">
        <p14:creationId xmlns:p14="http://schemas.microsoft.com/office/powerpoint/2010/main" val="1933850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Files</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Can use output file object and </a:t>
            </a:r>
            <a:r>
              <a:rPr lang="en-US" altLang="en-US" dirty="0">
                <a:solidFill>
                  <a:srgbClr val="000000"/>
                </a:solidFill>
                <a:latin typeface="Courier New" panose="02070309020205020404" pitchFamily="49" charset="0"/>
              </a:rPr>
              <a:t>&lt;&lt;</a:t>
            </a:r>
            <a:r>
              <a:rPr lang="en-US" altLang="en-US" dirty="0">
                <a:solidFill>
                  <a:srgbClr val="000000"/>
                </a:solidFill>
              </a:rPr>
              <a:t> to send data to a file:</a:t>
            </a:r>
          </a:p>
          <a:p>
            <a:pPr marL="720000" indent="0">
              <a:buNone/>
            </a:pPr>
            <a:r>
              <a:rPr lang="en-US" altLang="en-US" sz="2800" dirty="0">
                <a:solidFill>
                  <a:srgbClr val="000000"/>
                </a:solidFill>
                <a:latin typeface="Courier New" panose="02070309020205020404" pitchFamily="49" charset="0"/>
              </a:rPr>
              <a:t>outfile &lt;&lt; "Inventory report";</a:t>
            </a:r>
          </a:p>
          <a:p>
            <a:r>
              <a:rPr lang="en-US" altLang="en-US" dirty="0">
                <a:solidFill>
                  <a:srgbClr val="000000"/>
                </a:solidFill>
              </a:rPr>
              <a:t>Can use input file object and </a:t>
            </a:r>
            <a:r>
              <a:rPr lang="en-US" altLang="en-US" dirty="0">
                <a:solidFill>
                  <a:srgbClr val="000000"/>
                </a:solidFill>
                <a:latin typeface="Courier New" panose="02070309020205020404" pitchFamily="49" charset="0"/>
              </a:rPr>
              <a:t>&gt;&gt;</a:t>
            </a:r>
            <a:r>
              <a:rPr lang="en-US" altLang="en-US" dirty="0">
                <a:solidFill>
                  <a:srgbClr val="000000"/>
                </a:solidFill>
              </a:rPr>
              <a:t> to copy data from file to variables:</a:t>
            </a:r>
          </a:p>
          <a:p>
            <a:pPr marL="720000" indent="0">
              <a:buNone/>
            </a:pPr>
            <a:r>
              <a:rPr lang="en-US" altLang="en-US" sz="2800" dirty="0">
                <a:solidFill>
                  <a:srgbClr val="000000"/>
                </a:solidFill>
                <a:latin typeface="Courier New" panose="02070309020205020404" pitchFamily="49" charset="0"/>
              </a:rPr>
              <a:t>infile &gt;&gt; partNum;</a:t>
            </a:r>
          </a:p>
          <a:p>
            <a:pPr marL="1026000" lvl="1">
              <a:buClr>
                <a:srgbClr val="000000"/>
              </a:buClr>
              <a:buNone/>
            </a:pPr>
            <a:r>
              <a:rPr lang="en-US" altLang="en-US" dirty="0">
                <a:solidFill>
                  <a:srgbClr val="000000"/>
                </a:solidFill>
                <a:latin typeface="Courier New" panose="02070309020205020404" pitchFamily="49" charset="0"/>
              </a:rPr>
              <a:t>infile &gt;&gt; qtyInStock &gt;&gt;</a:t>
            </a:r>
          </a:p>
          <a:p>
            <a:pPr marL="1026000" lvl="1">
              <a:spcBef>
                <a:spcPts val="672"/>
              </a:spcBef>
              <a:buClr>
                <a:srgbClr val="000000"/>
              </a:buClr>
              <a:buNone/>
            </a:pPr>
            <a:r>
              <a:rPr lang="en-US" altLang="en-US" dirty="0">
                <a:solidFill>
                  <a:srgbClr val="000000"/>
                </a:solidFill>
                <a:latin typeface="Courier New" panose="02070309020205020404" pitchFamily="49" charset="0"/>
              </a:rPr>
              <a:t>qtyOnOrder;</a:t>
            </a:r>
            <a:endParaRPr lang="en-US" altLang="en-US" dirty="0">
              <a:solidFill>
                <a:srgbClr val="000000"/>
              </a:solidFill>
            </a:endParaRPr>
          </a:p>
        </p:txBody>
      </p:sp>
      <p:sp>
        <p:nvSpPr>
          <p:cNvPr id="4" name="Slide Number Placeholder 3">
            <a:extLst>
              <a:ext uri="{FF2B5EF4-FFF2-40B4-BE49-F238E27FC236}">
                <a16:creationId xmlns:a16="http://schemas.microsoft.com/office/drawing/2014/main" id="{B5F1D3F2-1F94-20B4-21EA-4FD1BB03BFFB}"/>
              </a:ext>
            </a:extLst>
          </p:cNvPr>
          <p:cNvSpPr>
            <a:spLocks noGrp="1"/>
          </p:cNvSpPr>
          <p:nvPr>
            <p:ph type="sldNum" sz="quarter" idx="10"/>
          </p:nvPr>
        </p:nvSpPr>
        <p:spPr/>
        <p:txBody>
          <a:bodyPr/>
          <a:lstStyle/>
          <a:p>
            <a:fld id="{BA7CD8B3-D511-4921-B13C-5206B069144F}" type="slidenum">
              <a:rPr lang="en-US" altLang="en-US" smtClean="0"/>
              <a:pPr/>
              <a:t>68</a:t>
            </a:fld>
            <a:endParaRPr lang="en-US" altLang="en-US" dirty="0"/>
          </a:p>
        </p:txBody>
      </p:sp>
    </p:spTree>
    <p:extLst>
      <p:ext uri="{BB962C8B-B14F-4D97-AF65-F5344CB8AC3E}">
        <p14:creationId xmlns:p14="http://schemas.microsoft.com/office/powerpoint/2010/main" val="33008595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noChangeArrowheads="1"/>
          </p:cNvSpPr>
          <p:nvPr>
            <p:ph type="title"/>
          </p:nvPr>
        </p:nvSpPr>
        <p:spPr/>
        <p:txBody>
          <a:bodyPr/>
          <a:lstStyle/>
          <a:p>
            <a:r>
              <a:rPr lang="en-US" altLang="en-US" dirty="0"/>
              <a:t>Using Loops to Process Files</a:t>
            </a:r>
          </a:p>
        </p:txBody>
      </p:sp>
      <p:sp>
        <p:nvSpPr>
          <p:cNvPr id="77827" name="Content Placeholder 2"/>
          <p:cNvSpPr>
            <a:spLocks noGrp="1" noChangeArrowheads="1"/>
          </p:cNvSpPr>
          <p:nvPr>
            <p:ph idx="1"/>
          </p:nvPr>
        </p:nvSpPr>
        <p:spPr/>
        <p:txBody>
          <a:bodyPr/>
          <a:lstStyle/>
          <a:p>
            <a:pPr>
              <a:spcBef>
                <a:spcPts val="1200"/>
              </a:spcBef>
            </a:pPr>
            <a:r>
              <a:rPr lang="en-US" altLang="en-US" dirty="0"/>
              <a:t>The stream extraction operator </a:t>
            </a:r>
            <a:r>
              <a:rPr lang="en-US" altLang="en-US" dirty="0">
                <a:latin typeface="Courier New" panose="02070309020205020404" pitchFamily="49" charset="0"/>
              </a:rPr>
              <a:t>&gt;&gt;</a:t>
            </a:r>
            <a:r>
              <a:rPr lang="en-US" altLang="en-US" dirty="0"/>
              <a:t> returns </a:t>
            </a:r>
            <a:r>
              <a:rPr lang="en-US" altLang="en-US" dirty="0">
                <a:latin typeface="Courier New" panose="02070309020205020404" pitchFamily="49" charset="0"/>
              </a:rPr>
              <a:t>true</a:t>
            </a:r>
            <a:r>
              <a:rPr lang="en-US" altLang="en-US" dirty="0"/>
              <a:t> when a value was successfully read, </a:t>
            </a:r>
            <a:r>
              <a:rPr lang="en-US" altLang="en-US" dirty="0">
                <a:latin typeface="Courier New" panose="02070309020205020404" pitchFamily="49" charset="0"/>
              </a:rPr>
              <a:t>false</a:t>
            </a:r>
            <a:r>
              <a:rPr lang="en-US" altLang="en-US" dirty="0"/>
              <a:t> otherwise</a:t>
            </a:r>
          </a:p>
          <a:p>
            <a:pPr>
              <a:spcBef>
                <a:spcPts val="1200"/>
              </a:spcBef>
            </a:pPr>
            <a:r>
              <a:rPr lang="en-US" altLang="en-US" dirty="0"/>
              <a:t>Can be tested in a </a:t>
            </a:r>
            <a:r>
              <a:rPr lang="en-US" altLang="en-US" dirty="0">
                <a:latin typeface="Courier New" panose="02070309020205020404" pitchFamily="49" charset="0"/>
              </a:rPr>
              <a:t>while</a:t>
            </a:r>
            <a:r>
              <a:rPr lang="en-US" altLang="en-US" dirty="0"/>
              <a:t> loop to continue execution as long as values are read from the file:</a:t>
            </a:r>
          </a:p>
          <a:p>
            <a:pPr marL="752400" indent="0">
              <a:spcBef>
                <a:spcPts val="1200"/>
              </a:spcBef>
              <a:buNone/>
            </a:pPr>
            <a:r>
              <a:rPr lang="en-US" altLang="en-US" sz="2800" dirty="0">
                <a:latin typeface="Courier New" panose="02070309020205020404" pitchFamily="49" charset="0"/>
              </a:rPr>
              <a:t>while (inputFile &gt;&gt; number) ...</a:t>
            </a:r>
            <a:endParaRPr lang="en-US" altLang="en-US" sz="2800" dirty="0"/>
          </a:p>
        </p:txBody>
      </p:sp>
      <p:sp>
        <p:nvSpPr>
          <p:cNvPr id="2" name="Slide Number Placeholder 1">
            <a:extLst>
              <a:ext uri="{FF2B5EF4-FFF2-40B4-BE49-F238E27FC236}">
                <a16:creationId xmlns:a16="http://schemas.microsoft.com/office/drawing/2014/main" id="{B0EE4A51-1DF3-BC63-748F-1BF492FDFFCD}"/>
              </a:ext>
            </a:extLst>
          </p:cNvPr>
          <p:cNvSpPr>
            <a:spLocks noGrp="1"/>
          </p:cNvSpPr>
          <p:nvPr>
            <p:ph type="sldNum" sz="quarter" idx="10"/>
          </p:nvPr>
        </p:nvSpPr>
        <p:spPr/>
        <p:txBody>
          <a:bodyPr/>
          <a:lstStyle/>
          <a:p>
            <a:fld id="{BA7CD8B3-D511-4921-B13C-5206B069144F}" type="slidenum">
              <a:rPr lang="en-US" altLang="en-US" smtClean="0"/>
              <a:pPr/>
              <a:t>69</a:t>
            </a:fld>
            <a:endParaRPr lang="en-US" altLang="en-US" dirty="0"/>
          </a:p>
        </p:txBody>
      </p:sp>
    </p:spTree>
    <p:extLst>
      <p:ext uri="{BB962C8B-B14F-4D97-AF65-F5344CB8AC3E}">
        <p14:creationId xmlns:p14="http://schemas.microsoft.com/office/powerpoint/2010/main" val="111428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p:txBody>
          <a:bodyPr/>
          <a:lstStyle/>
          <a:p>
            <a:r>
              <a:rPr lang="en-US" altLang="en-US" dirty="0"/>
              <a:t>Prefix vs. Postfix</a:t>
            </a:r>
          </a:p>
        </p:txBody>
      </p:sp>
      <p:sp>
        <p:nvSpPr>
          <p:cNvPr id="9219" name="Content Placeholder 2"/>
          <p:cNvSpPr>
            <a:spLocks noGrp="1" noChangeArrowheads="1"/>
          </p:cNvSpPr>
          <p:nvPr>
            <p:ph idx="1"/>
          </p:nvPr>
        </p:nvSpPr>
        <p:spPr/>
        <p:txBody>
          <a:bodyPr/>
          <a:lstStyle/>
          <a:p>
            <a:r>
              <a:rPr lang="en-US" altLang="en-US" dirty="0">
                <a:latin typeface="Courier New" panose="02070309020205020404" pitchFamily="49" charset="0"/>
              </a:rPr>
              <a:t>++ </a:t>
            </a:r>
            <a:r>
              <a:rPr lang="en-US" altLang="en-US" dirty="0"/>
              <a:t>and</a:t>
            </a:r>
            <a:r>
              <a:rPr lang="en-US" altLang="en-US" dirty="0">
                <a:latin typeface="Courier New" panose="02070309020205020404" pitchFamily="49" charset="0"/>
              </a:rPr>
              <a:t> −−</a:t>
            </a:r>
            <a:r>
              <a:rPr lang="en-US" altLang="en-US" dirty="0"/>
              <a:t> operators can be used in complex statements and expressions</a:t>
            </a:r>
          </a:p>
          <a:p>
            <a:r>
              <a:rPr lang="en-US" altLang="en-US" dirty="0"/>
              <a:t>In prefix mode (</a:t>
            </a:r>
            <a:r>
              <a:rPr lang="en-US" altLang="en-US" dirty="0">
                <a:latin typeface="Courier New" panose="02070309020205020404" pitchFamily="49" charset="0"/>
              </a:rPr>
              <a:t>++val, −−val</a:t>
            </a:r>
            <a:r>
              <a:rPr lang="en-US" altLang="en-US" dirty="0"/>
              <a:t>) the operator increments or decrements, </a:t>
            </a:r>
            <a:r>
              <a:rPr lang="en-US" altLang="en-US" i="1" dirty="0"/>
              <a:t>then</a:t>
            </a:r>
            <a:r>
              <a:rPr lang="en-US" altLang="en-US" dirty="0"/>
              <a:t> returns the value of the variable</a:t>
            </a:r>
          </a:p>
          <a:p>
            <a:r>
              <a:rPr lang="en-US" altLang="en-US" dirty="0"/>
              <a:t>In postfix mode (</a:t>
            </a:r>
            <a:r>
              <a:rPr lang="en-US" altLang="en-US" dirty="0">
                <a:latin typeface="Courier New" panose="02070309020205020404" pitchFamily="49" charset="0"/>
              </a:rPr>
              <a:t>val++, val−−</a:t>
            </a:r>
            <a:r>
              <a:rPr lang="en-US" altLang="en-US" dirty="0"/>
              <a:t>) the operator returns the value of the variable, </a:t>
            </a:r>
            <a:r>
              <a:rPr lang="en-US" altLang="en-US" i="1" dirty="0"/>
              <a:t>then</a:t>
            </a:r>
            <a:r>
              <a:rPr lang="en-US" altLang="en-US" dirty="0"/>
              <a:t> increments or decrements</a:t>
            </a:r>
          </a:p>
        </p:txBody>
      </p:sp>
      <p:sp>
        <p:nvSpPr>
          <p:cNvPr id="2" name="Slide Number Placeholder 1">
            <a:extLst>
              <a:ext uri="{FF2B5EF4-FFF2-40B4-BE49-F238E27FC236}">
                <a16:creationId xmlns:a16="http://schemas.microsoft.com/office/drawing/2014/main" id="{731917B7-CEE7-A32C-C603-DF8F7C3D9A7A}"/>
              </a:ext>
            </a:extLst>
          </p:cNvPr>
          <p:cNvSpPr>
            <a:spLocks noGrp="1"/>
          </p:cNvSpPr>
          <p:nvPr>
            <p:ph type="sldNum" sz="quarter" idx="10"/>
          </p:nvPr>
        </p:nvSpPr>
        <p:spPr/>
        <p:txBody>
          <a:bodyPr/>
          <a:lstStyle/>
          <a:p>
            <a:fld id="{BA7CD8B3-D511-4921-B13C-5206B069144F}" type="slidenum">
              <a:rPr lang="en-US" altLang="en-US" smtClean="0"/>
              <a:pPr/>
              <a:t>7</a:t>
            </a:fld>
            <a:endParaRPr lang="en-US"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noChangeArrowheads="1"/>
          </p:cNvSpPr>
          <p:nvPr>
            <p:ph type="title"/>
          </p:nvPr>
        </p:nvSpPr>
        <p:spPr/>
        <p:txBody>
          <a:bodyPr/>
          <a:lstStyle/>
          <a:p>
            <a:r>
              <a:rPr lang="en-US" altLang="en-US" dirty="0"/>
              <a:t>Closing Files</a:t>
            </a:r>
          </a:p>
        </p:txBody>
      </p:sp>
      <p:sp>
        <p:nvSpPr>
          <p:cNvPr id="78851" name="Content Placeholder 2"/>
          <p:cNvSpPr>
            <a:spLocks noGrp="1" noChangeArrowheads="1"/>
          </p:cNvSpPr>
          <p:nvPr>
            <p:ph idx="1"/>
          </p:nvPr>
        </p:nvSpPr>
        <p:spPr/>
        <p:txBody>
          <a:bodyPr/>
          <a:lstStyle/>
          <a:p>
            <a:pPr>
              <a:lnSpc>
                <a:spcPct val="90000"/>
              </a:lnSpc>
            </a:pPr>
            <a:r>
              <a:rPr lang="en-US" altLang="en-US" dirty="0"/>
              <a:t>Use the </a:t>
            </a:r>
            <a:r>
              <a:rPr lang="en-US" altLang="en-US" dirty="0">
                <a:latin typeface="Courier New" panose="02070309020205020404" pitchFamily="49" charset="0"/>
              </a:rPr>
              <a:t>close</a:t>
            </a:r>
            <a:r>
              <a:rPr lang="en-US" altLang="en-US" dirty="0"/>
              <a:t> member function:</a:t>
            </a:r>
          </a:p>
          <a:p>
            <a:pPr marL="738000" indent="0">
              <a:lnSpc>
                <a:spcPct val="90000"/>
              </a:lnSpc>
              <a:buNone/>
            </a:pPr>
            <a:r>
              <a:rPr lang="en-US" altLang="en-US" sz="2800" dirty="0">
                <a:latin typeface="Courier New" panose="02070309020205020404" pitchFamily="49" charset="0"/>
              </a:rPr>
              <a:t>infile.close();</a:t>
            </a:r>
          </a:p>
          <a:p>
            <a:pPr marL="1029600" lvl="1">
              <a:lnSpc>
                <a:spcPct val="90000"/>
              </a:lnSpc>
              <a:buNone/>
            </a:pPr>
            <a:r>
              <a:rPr lang="en-US" altLang="en-US" dirty="0">
                <a:latin typeface="Courier New" panose="02070309020205020404" pitchFamily="49" charset="0"/>
              </a:rPr>
              <a:t>outfile.close();</a:t>
            </a:r>
          </a:p>
          <a:p>
            <a:pPr>
              <a:lnSpc>
                <a:spcPct val="90000"/>
              </a:lnSpc>
            </a:pPr>
            <a:r>
              <a:rPr lang="en-US" altLang="en-US" dirty="0"/>
              <a:t>Don’t wait for operating system to close files at program end:</a:t>
            </a:r>
          </a:p>
          <a:p>
            <a:pPr lvl="1">
              <a:lnSpc>
                <a:spcPct val="90000"/>
              </a:lnSpc>
            </a:pPr>
            <a:r>
              <a:rPr lang="en-US" altLang="en-US" dirty="0"/>
              <a:t>may be limit on number of open files</a:t>
            </a:r>
          </a:p>
          <a:p>
            <a:pPr lvl="1">
              <a:lnSpc>
                <a:spcPct val="90000"/>
              </a:lnSpc>
            </a:pPr>
            <a:r>
              <a:rPr lang="en-US" altLang="en-US" dirty="0"/>
              <a:t>may be buffered output data waiting to send to file</a:t>
            </a:r>
          </a:p>
        </p:txBody>
      </p:sp>
      <p:sp>
        <p:nvSpPr>
          <p:cNvPr id="2" name="Slide Number Placeholder 1">
            <a:extLst>
              <a:ext uri="{FF2B5EF4-FFF2-40B4-BE49-F238E27FC236}">
                <a16:creationId xmlns:a16="http://schemas.microsoft.com/office/drawing/2014/main" id="{17235DC2-1C18-A61F-733B-A8DA90E5B289}"/>
              </a:ext>
            </a:extLst>
          </p:cNvPr>
          <p:cNvSpPr>
            <a:spLocks noGrp="1"/>
          </p:cNvSpPr>
          <p:nvPr>
            <p:ph type="sldNum" sz="quarter" idx="10"/>
          </p:nvPr>
        </p:nvSpPr>
        <p:spPr/>
        <p:txBody>
          <a:bodyPr/>
          <a:lstStyle/>
          <a:p>
            <a:fld id="{BA7CD8B3-D511-4921-B13C-5206B069144F}" type="slidenum">
              <a:rPr lang="en-US" altLang="en-US" smtClean="0"/>
              <a:pPr/>
              <a:t>70</a:t>
            </a:fld>
            <a:endParaRPr lang="en-US" altLang="en-US" dirty="0"/>
          </a:p>
        </p:txBody>
      </p:sp>
    </p:spTree>
    <p:extLst>
      <p:ext uri="{BB962C8B-B14F-4D97-AF65-F5344CB8AC3E}">
        <p14:creationId xmlns:p14="http://schemas.microsoft.com/office/powerpoint/2010/main" val="18599066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noChangeArrowheads="1"/>
          </p:cNvSpPr>
          <p:nvPr>
            <p:ph type="title"/>
          </p:nvPr>
        </p:nvSpPr>
        <p:spPr/>
        <p:txBody>
          <a:bodyPr/>
          <a:lstStyle/>
          <a:p>
            <a:r>
              <a:rPr lang="en-US" altLang="en-US" dirty="0"/>
              <a:t>Letting the User Specify a Filename</a:t>
            </a:r>
          </a:p>
        </p:txBody>
      </p:sp>
      <p:sp>
        <p:nvSpPr>
          <p:cNvPr id="79875" name="Content Placeholder 2"/>
          <p:cNvSpPr>
            <a:spLocks noGrp="1" noChangeArrowheads="1"/>
          </p:cNvSpPr>
          <p:nvPr>
            <p:ph idx="1"/>
          </p:nvPr>
        </p:nvSpPr>
        <p:spPr/>
        <p:txBody>
          <a:bodyPr/>
          <a:lstStyle/>
          <a:p>
            <a:r>
              <a:rPr lang="en-US" altLang="en-US" dirty="0"/>
              <a:t>In many cases, you will want the user to specify the name of a file for the program to open.</a:t>
            </a:r>
          </a:p>
          <a:p>
            <a:r>
              <a:rPr lang="en-US" altLang="en-US" dirty="0"/>
              <a:t>In C++ 11, you can pass a </a:t>
            </a:r>
            <a:r>
              <a:rPr lang="en-US" altLang="en-US" dirty="0">
                <a:latin typeface="Courier New" panose="02070309020205020404" pitchFamily="49" charset="0"/>
                <a:cs typeface="Courier New" panose="02070309020205020404" pitchFamily="49" charset="0"/>
              </a:rPr>
              <a:t>string</a:t>
            </a:r>
            <a:r>
              <a:rPr lang="en-US" altLang="en-US" dirty="0"/>
              <a:t> object as an argument to a file stream object’s </a:t>
            </a:r>
            <a:r>
              <a:rPr lang="en-US" altLang="en-US" dirty="0">
                <a:latin typeface="Courier New" panose="02070309020205020404" pitchFamily="49" charset="0"/>
                <a:cs typeface="Courier New" panose="02070309020205020404" pitchFamily="49" charset="0"/>
              </a:rPr>
              <a:t>open</a:t>
            </a:r>
            <a:r>
              <a:rPr lang="en-US" altLang="en-US" dirty="0"/>
              <a:t> member function.</a:t>
            </a:r>
          </a:p>
        </p:txBody>
      </p:sp>
      <p:sp>
        <p:nvSpPr>
          <p:cNvPr id="2" name="Slide Number Placeholder 1">
            <a:extLst>
              <a:ext uri="{FF2B5EF4-FFF2-40B4-BE49-F238E27FC236}">
                <a16:creationId xmlns:a16="http://schemas.microsoft.com/office/drawing/2014/main" id="{BB59936A-2822-91FC-D9E4-4E3320786CE4}"/>
              </a:ext>
            </a:extLst>
          </p:cNvPr>
          <p:cNvSpPr>
            <a:spLocks noGrp="1"/>
          </p:cNvSpPr>
          <p:nvPr>
            <p:ph type="sldNum" sz="quarter" idx="10"/>
          </p:nvPr>
        </p:nvSpPr>
        <p:spPr/>
        <p:txBody>
          <a:bodyPr/>
          <a:lstStyle/>
          <a:p>
            <a:fld id="{BA7CD8B3-D511-4921-B13C-5206B069144F}" type="slidenum">
              <a:rPr lang="en-US" altLang="en-US" smtClean="0"/>
              <a:pPr/>
              <a:t>71</a:t>
            </a:fld>
            <a:endParaRPr lang="en-US"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Letting the User Specify a Filename</a:t>
            </a:r>
            <a:r>
              <a:rPr lang="en-US" altLang="en-US" sz="1800" dirty="0"/>
              <a:t> (1 of 3)</a:t>
            </a:r>
            <a:endParaRPr lang="en-IN" sz="1800" dirty="0"/>
          </a:p>
        </p:txBody>
      </p:sp>
      <p:sp>
        <p:nvSpPr>
          <p:cNvPr id="4" name="Slide Number Placeholder 3">
            <a:extLst>
              <a:ext uri="{FF2B5EF4-FFF2-40B4-BE49-F238E27FC236}">
                <a16:creationId xmlns:a16="http://schemas.microsoft.com/office/drawing/2014/main" id="{CF262253-FD5B-393E-DC36-C4013158967F}"/>
              </a:ext>
            </a:extLst>
          </p:cNvPr>
          <p:cNvSpPr>
            <a:spLocks noGrp="1"/>
          </p:cNvSpPr>
          <p:nvPr>
            <p:ph type="sldNum" sz="quarter" idx="10"/>
          </p:nvPr>
        </p:nvSpPr>
        <p:spPr/>
        <p:txBody>
          <a:bodyPr/>
          <a:lstStyle/>
          <a:p>
            <a:fld id="{3448F00C-A439-45C3-9F00-368EF23135FE}" type="slidenum">
              <a:rPr lang="en-US" altLang="en-US" smtClean="0"/>
              <a:pPr/>
              <a:t>72</a:t>
            </a:fld>
            <a:endParaRPr lang="en-US" altLang="en-US" dirty="0"/>
          </a:p>
        </p:txBody>
      </p:sp>
      <p:pic>
        <p:nvPicPr>
          <p:cNvPr id="3" name="Picture 2" descr="The screenshot shows the program source code to let the user enter a file name. The program gets the file name from the user and opens the 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851" y="1188720"/>
            <a:ext cx="7378298"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92131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Letting the User Specify a Filename</a:t>
            </a:r>
            <a:r>
              <a:rPr lang="en-US" altLang="en-US" sz="1800" dirty="0"/>
              <a:t> (2 of 3)</a:t>
            </a:r>
            <a:endParaRPr lang="en-IN" sz="1800" dirty="0"/>
          </a:p>
        </p:txBody>
      </p:sp>
      <p:sp>
        <p:nvSpPr>
          <p:cNvPr id="4" name="Slide Number Placeholder 3">
            <a:extLst>
              <a:ext uri="{FF2B5EF4-FFF2-40B4-BE49-F238E27FC236}">
                <a16:creationId xmlns:a16="http://schemas.microsoft.com/office/drawing/2014/main" id="{5834EAF1-CBA3-0ACF-E18F-AA1A27734913}"/>
              </a:ext>
            </a:extLst>
          </p:cNvPr>
          <p:cNvSpPr>
            <a:spLocks noGrp="1"/>
          </p:cNvSpPr>
          <p:nvPr>
            <p:ph type="sldNum" sz="quarter" idx="10"/>
          </p:nvPr>
        </p:nvSpPr>
        <p:spPr/>
        <p:txBody>
          <a:bodyPr/>
          <a:lstStyle/>
          <a:p>
            <a:fld id="{3448F00C-A439-45C3-9F00-368EF23135FE}" type="slidenum">
              <a:rPr lang="en-US" altLang="en-US" smtClean="0"/>
              <a:pPr/>
              <a:t>73</a:t>
            </a:fld>
            <a:endParaRPr lang="en-US" altLang="en-US" dirty="0"/>
          </a:p>
        </p:txBody>
      </p:sp>
      <p:pic>
        <p:nvPicPr>
          <p:cNvPr id="3" name="Picture 4" descr="The screenshot shows the program source code to let the user enter a file name. The program gets the file name from the user and opens the file. If the file opens successfully, the program processes the file. It reads the numbers from the file and displays them on the output screen. Finally, the program closes the file. The trailing else catches the errors in opening a file and displays the error message, &quot;Error opening the fil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365" y="1188720"/>
            <a:ext cx="7645271"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29413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Letting the User Specify a Filename</a:t>
            </a:r>
            <a:r>
              <a:rPr lang="en-US" altLang="en-US" sz="1800" dirty="0"/>
              <a:t> (3 of 3)</a:t>
            </a:r>
            <a:endParaRPr lang="en-IN" sz="1800" dirty="0"/>
          </a:p>
        </p:txBody>
      </p:sp>
      <p:sp>
        <p:nvSpPr>
          <p:cNvPr id="4" name="Slide Number Placeholder 3">
            <a:extLst>
              <a:ext uri="{FF2B5EF4-FFF2-40B4-BE49-F238E27FC236}">
                <a16:creationId xmlns:a16="http://schemas.microsoft.com/office/drawing/2014/main" id="{693B2AE8-9953-C6D5-D441-08B921493AE9}"/>
              </a:ext>
            </a:extLst>
          </p:cNvPr>
          <p:cNvSpPr>
            <a:spLocks noGrp="1"/>
          </p:cNvSpPr>
          <p:nvPr>
            <p:ph type="sldNum" sz="quarter" idx="10"/>
          </p:nvPr>
        </p:nvSpPr>
        <p:spPr/>
        <p:txBody>
          <a:bodyPr/>
          <a:lstStyle/>
          <a:p>
            <a:fld id="{3448F00C-A439-45C3-9F00-368EF23135FE}" type="slidenum">
              <a:rPr lang="en-US" altLang="en-US" smtClean="0"/>
              <a:pPr/>
              <a:t>74</a:t>
            </a:fld>
            <a:endParaRPr lang="en-US" altLang="en-US" dirty="0"/>
          </a:p>
        </p:txBody>
      </p:sp>
      <p:pic>
        <p:nvPicPr>
          <p:cNvPr id="3" name="Picture 3" descr="The screenshot shows the program output with example input in bold to let the user specify a filename. The statement reads, &quot;Enter the file name.&quot; The input reads, &quot;ListofNumbers.text&quot; in bold. The program output displays the numbers in the file from 100 to 700, in intervals of 100, one below the ot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880" y="1524000"/>
            <a:ext cx="10302241"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87228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a:lnSpc>
                <a:spcPct val="80000"/>
              </a:lnSpc>
              <a:defRPr/>
            </a:pPr>
            <a:r>
              <a:rPr lang="en-US" sz="5300" dirty="0"/>
              <a:t>Using the </a:t>
            </a:r>
            <a:r>
              <a:rPr lang="en-US" sz="5300" dirty="0">
                <a:latin typeface="Courier New" panose="02070309020205020404" pitchFamily="49" charset="0"/>
                <a:cs typeface="Courier New" panose="02070309020205020404" pitchFamily="49" charset="0"/>
              </a:rPr>
              <a:t>c_str</a:t>
            </a:r>
            <a:r>
              <a:rPr lang="en-US" sz="5300" dirty="0"/>
              <a:t> Member Function</a:t>
            </a:r>
            <a:br>
              <a:rPr lang="en-US" sz="5300" dirty="0"/>
            </a:br>
            <a:r>
              <a:rPr lang="en-US" sz="5300" dirty="0"/>
              <a:t>in Older Versions of C++</a:t>
            </a:r>
            <a:r>
              <a:rPr lang="en-US" sz="2000" dirty="0"/>
              <a:t> (1 of 2)</a:t>
            </a:r>
          </a:p>
        </p:txBody>
      </p:sp>
      <p:sp>
        <p:nvSpPr>
          <p:cNvPr id="83971" name="Content Placeholder 2"/>
          <p:cNvSpPr>
            <a:spLocks noGrp="1" noChangeArrowheads="1"/>
          </p:cNvSpPr>
          <p:nvPr>
            <p:ph idx="1"/>
          </p:nvPr>
        </p:nvSpPr>
        <p:spPr/>
        <p:txBody>
          <a:bodyPr/>
          <a:lstStyle/>
          <a:p>
            <a:r>
              <a:rPr lang="en-US" altLang="en-US" dirty="0">
                <a:cs typeface="Courier New" panose="02070309020205020404" pitchFamily="49" charset="0"/>
              </a:rPr>
              <a:t>Prior to C++ 11, the </a:t>
            </a:r>
            <a:r>
              <a:rPr lang="en-US" altLang="en-US" dirty="0">
                <a:latin typeface="Courier New" panose="02070309020205020404" pitchFamily="49" charset="0"/>
                <a:cs typeface="Courier New" panose="02070309020205020404" pitchFamily="49" charset="0"/>
              </a:rPr>
              <a:t>open</a:t>
            </a:r>
            <a:r>
              <a:rPr lang="en-US" altLang="en-US" dirty="0"/>
              <a:t> member function requires that you pass the name of the file as a null-terminated string, which is also known as a </a:t>
            </a:r>
            <a:r>
              <a:rPr lang="en-US" altLang="en-US" b="1" i="1" dirty="0"/>
              <a:t>C-string</a:t>
            </a:r>
            <a:r>
              <a:rPr lang="en-US" altLang="en-US" i="1" dirty="0"/>
              <a:t>.</a:t>
            </a:r>
          </a:p>
          <a:p>
            <a:r>
              <a:rPr lang="en-US" altLang="en-US" i="1" dirty="0"/>
              <a:t>String literals are stored </a:t>
            </a:r>
            <a:r>
              <a:rPr lang="en-US" altLang="en-US" dirty="0"/>
              <a:t>in memory as null-terminated C-strings, but </a:t>
            </a:r>
            <a:r>
              <a:rPr lang="en-US" altLang="en-US" b="1" i="1" dirty="0"/>
              <a:t>string objects</a:t>
            </a:r>
            <a:r>
              <a:rPr lang="en-US" altLang="en-US" i="1" dirty="0"/>
              <a:t> </a:t>
            </a:r>
            <a:r>
              <a:rPr lang="en-US" altLang="en-US" dirty="0"/>
              <a:t>are </a:t>
            </a:r>
            <a:r>
              <a:rPr lang="en-US" altLang="en-US" b="1" dirty="0"/>
              <a:t>not</a:t>
            </a:r>
            <a:r>
              <a:rPr lang="en-US" altLang="en-US" dirty="0"/>
              <a:t>.</a:t>
            </a:r>
          </a:p>
        </p:txBody>
      </p:sp>
      <p:sp>
        <p:nvSpPr>
          <p:cNvPr id="3" name="Slide Number Placeholder 2">
            <a:extLst>
              <a:ext uri="{FF2B5EF4-FFF2-40B4-BE49-F238E27FC236}">
                <a16:creationId xmlns:a16="http://schemas.microsoft.com/office/drawing/2014/main" id="{2062F46B-9768-B1B0-8CED-79390639DAF0}"/>
              </a:ext>
            </a:extLst>
          </p:cNvPr>
          <p:cNvSpPr>
            <a:spLocks noGrp="1"/>
          </p:cNvSpPr>
          <p:nvPr>
            <p:ph type="sldNum" sz="quarter" idx="10"/>
          </p:nvPr>
        </p:nvSpPr>
        <p:spPr/>
        <p:txBody>
          <a:bodyPr/>
          <a:lstStyle/>
          <a:p>
            <a:fld id="{BA7CD8B3-D511-4921-B13C-5206B069144F}" type="slidenum">
              <a:rPr lang="en-US" altLang="en-US" smtClean="0"/>
              <a:pPr/>
              <a:t>75</a:t>
            </a:fld>
            <a:endParaRPr lang="en-US"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dirty="0"/>
              <a:t>Using the </a:t>
            </a:r>
            <a:r>
              <a:rPr lang="en-US" dirty="0">
                <a:latin typeface="Courier New" panose="02070309020205020404" pitchFamily="49" charset="0"/>
                <a:cs typeface="Courier New" panose="02070309020205020404" pitchFamily="49" charset="0"/>
              </a:rPr>
              <a:t>c_str</a:t>
            </a:r>
            <a:r>
              <a:rPr lang="en-US" dirty="0"/>
              <a:t> Member Function</a:t>
            </a:r>
            <a:br>
              <a:rPr lang="en-US" dirty="0"/>
            </a:br>
            <a:r>
              <a:rPr lang="en-US" dirty="0"/>
              <a:t>in Older Versions of C++</a:t>
            </a:r>
            <a:r>
              <a:rPr lang="en-US" sz="1800" dirty="0"/>
              <a:t> (2 of 2)</a:t>
            </a:r>
            <a:endParaRPr lang="en-IN" sz="1800" dirty="0">
              <a:solidFill>
                <a:srgbClr val="037797"/>
              </a:solidFill>
            </a:endParaRPr>
          </a:p>
        </p:txBody>
      </p:sp>
      <p:sp>
        <p:nvSpPr>
          <p:cNvPr id="3" name="Content Placeholder 2"/>
          <p:cNvSpPr>
            <a:spLocks noGrp="1"/>
          </p:cNvSpPr>
          <p:nvPr>
            <p:ph idx="1"/>
          </p:nvPr>
        </p:nvSpPr>
        <p:spPr/>
        <p:txBody>
          <a:bodyPr/>
          <a:lstStyle/>
          <a:p>
            <a:pPr lvl="0">
              <a:defRPr/>
            </a:pPr>
            <a:r>
              <a:rPr lang="en-US" dirty="0">
                <a:solidFill>
                  <a:srgbClr val="000000"/>
                </a:solidFill>
                <a:latin typeface="Courier New" pitchFamily="49" charset="0"/>
                <a:cs typeface="Courier New" pitchFamily="49" charset="0"/>
              </a:rPr>
              <a:t>string</a:t>
            </a:r>
            <a:r>
              <a:rPr lang="en-US" dirty="0">
                <a:solidFill>
                  <a:srgbClr val="000000"/>
                </a:solidFill>
              </a:rPr>
              <a:t> objects have a member function named </a:t>
            </a:r>
            <a:r>
              <a:rPr lang="en-US" dirty="0">
                <a:solidFill>
                  <a:srgbClr val="000000"/>
                </a:solidFill>
                <a:latin typeface="Courier New" pitchFamily="49" charset="0"/>
                <a:cs typeface="Courier New" pitchFamily="49" charset="0"/>
              </a:rPr>
              <a:t>c_str</a:t>
            </a:r>
            <a:r>
              <a:rPr lang="en-US" dirty="0">
                <a:solidFill>
                  <a:srgbClr val="000000"/>
                </a:solidFill>
              </a:rPr>
              <a:t> </a:t>
            </a:r>
          </a:p>
          <a:p>
            <a:pPr lvl="1">
              <a:defRPr/>
            </a:pPr>
            <a:r>
              <a:rPr lang="en-US" sz="2800" dirty="0">
                <a:solidFill>
                  <a:srgbClr val="000000"/>
                </a:solidFill>
                <a:ea typeface="+mn-ea"/>
              </a:rPr>
              <a:t>It returns the contents of the object formatted as a null-terminated C-string. </a:t>
            </a:r>
          </a:p>
          <a:p>
            <a:pPr lvl="1">
              <a:defRPr/>
            </a:pPr>
            <a:r>
              <a:rPr lang="en-US" sz="2800" dirty="0">
                <a:solidFill>
                  <a:srgbClr val="000000"/>
                </a:solidFill>
                <a:ea typeface="+mn-ea"/>
              </a:rPr>
              <a:t>Here is the general format of how you call the </a:t>
            </a:r>
            <a:r>
              <a:rPr lang="en-US" sz="2800" dirty="0">
                <a:solidFill>
                  <a:srgbClr val="000000"/>
                </a:solidFill>
                <a:latin typeface="Courier New" pitchFamily="49" charset="0"/>
                <a:ea typeface="+mn-ea"/>
                <a:cs typeface="Courier New" pitchFamily="49" charset="0"/>
              </a:rPr>
              <a:t>c_str</a:t>
            </a:r>
            <a:r>
              <a:rPr lang="en-US" sz="2800" dirty="0">
                <a:solidFill>
                  <a:srgbClr val="000000"/>
                </a:solidFill>
                <a:ea typeface="+mn-ea"/>
              </a:rPr>
              <a:t> function:</a:t>
            </a:r>
            <a:r>
              <a:rPr lang="en-US" sz="2800" i="1" dirty="0">
                <a:solidFill>
                  <a:srgbClr val="000000"/>
                </a:solidFill>
              </a:rPr>
              <a:t> </a:t>
            </a:r>
          </a:p>
          <a:p>
            <a:pPr marL="1147763" lvl="1" indent="0">
              <a:buNone/>
              <a:defRPr/>
            </a:pPr>
            <a:r>
              <a:rPr lang="en-US" sz="2800" dirty="0">
                <a:solidFill>
                  <a:srgbClr val="000000"/>
                </a:solidFill>
                <a:latin typeface="Courier New" pitchFamily="49" charset="0"/>
                <a:cs typeface="Courier New" pitchFamily="49" charset="0"/>
              </a:rPr>
              <a:t>stringObject.c_str()</a:t>
            </a:r>
          </a:p>
          <a:p>
            <a:pPr marL="857250" lvl="2" indent="-457200">
              <a:defRPr/>
            </a:pPr>
            <a:r>
              <a:rPr lang="en-US" sz="2800" dirty="0">
                <a:solidFill>
                  <a:srgbClr val="000000"/>
                </a:solidFill>
              </a:rPr>
              <a:t>Line 18 in Program 5-24 could be rewritten in the following manner:</a:t>
            </a:r>
          </a:p>
          <a:p>
            <a:pPr marL="1147763" lvl="2" indent="0">
              <a:buNone/>
              <a:defRPr/>
            </a:pPr>
            <a:r>
              <a:rPr lang="en-US" sz="2800" dirty="0">
                <a:solidFill>
                  <a:srgbClr val="000000"/>
                </a:solidFill>
                <a:latin typeface="Courier New" pitchFamily="49" charset="0"/>
                <a:cs typeface="Courier New" pitchFamily="49" charset="0"/>
              </a:rPr>
              <a:t>inputFile.open(filename.c_str());</a:t>
            </a:r>
          </a:p>
        </p:txBody>
      </p:sp>
      <p:sp>
        <p:nvSpPr>
          <p:cNvPr id="4" name="Slide Number Placeholder 3">
            <a:extLst>
              <a:ext uri="{FF2B5EF4-FFF2-40B4-BE49-F238E27FC236}">
                <a16:creationId xmlns:a16="http://schemas.microsoft.com/office/drawing/2014/main" id="{8713DD37-6FBE-61BE-E3CA-1D3E6959476B}"/>
              </a:ext>
            </a:extLst>
          </p:cNvPr>
          <p:cNvSpPr>
            <a:spLocks noGrp="1"/>
          </p:cNvSpPr>
          <p:nvPr>
            <p:ph type="sldNum" sz="quarter" idx="10"/>
          </p:nvPr>
        </p:nvSpPr>
        <p:spPr/>
        <p:txBody>
          <a:bodyPr/>
          <a:lstStyle/>
          <a:p>
            <a:fld id="{BA7CD8B3-D511-4921-B13C-5206B069144F}" type="slidenum">
              <a:rPr lang="en-US" altLang="en-US" smtClean="0"/>
              <a:pPr/>
              <a:t>76</a:t>
            </a:fld>
            <a:endParaRPr lang="en-US" altLang="en-US" dirty="0"/>
          </a:p>
        </p:txBody>
      </p:sp>
    </p:spTree>
    <p:extLst>
      <p:ext uri="{BB962C8B-B14F-4D97-AF65-F5344CB8AC3E}">
        <p14:creationId xmlns:p14="http://schemas.microsoft.com/office/powerpoint/2010/main" val="42642443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noChangeArrowheads="1"/>
          </p:cNvSpPr>
          <p:nvPr>
            <p:ph type="title"/>
          </p:nvPr>
        </p:nvSpPr>
        <p:spPr/>
        <p:txBody>
          <a:bodyPr/>
          <a:lstStyle/>
          <a:p>
            <a:r>
              <a:rPr lang="en-US" altLang="en-US" dirty="0"/>
              <a:t>Breaking Out of a Loop</a:t>
            </a:r>
          </a:p>
        </p:txBody>
      </p:sp>
      <p:sp>
        <p:nvSpPr>
          <p:cNvPr id="87043" name="Content Placeholder 2"/>
          <p:cNvSpPr>
            <a:spLocks noGrp="1" noChangeArrowheads="1"/>
          </p:cNvSpPr>
          <p:nvPr>
            <p:ph idx="1"/>
          </p:nvPr>
        </p:nvSpPr>
        <p:spPr/>
        <p:txBody>
          <a:bodyPr/>
          <a:lstStyle/>
          <a:p>
            <a:pPr>
              <a:spcBef>
                <a:spcPts val="1200"/>
              </a:spcBef>
            </a:pPr>
            <a:r>
              <a:rPr lang="en-US" altLang="en-US" dirty="0"/>
              <a:t>Can use </a:t>
            </a:r>
            <a:r>
              <a:rPr lang="en-US" altLang="en-US" dirty="0">
                <a:latin typeface="Courier New" panose="02070309020205020404" pitchFamily="49" charset="0"/>
              </a:rPr>
              <a:t>break</a:t>
            </a:r>
            <a:r>
              <a:rPr lang="en-US" altLang="en-US" dirty="0"/>
              <a:t> to terminate execution of a loop</a:t>
            </a:r>
          </a:p>
          <a:p>
            <a:pPr>
              <a:spcBef>
                <a:spcPts val="1200"/>
              </a:spcBef>
            </a:pPr>
            <a:r>
              <a:rPr lang="en-US" altLang="en-US" dirty="0"/>
              <a:t>Use sparingly if at all – makes code harder to understand and debug</a:t>
            </a:r>
          </a:p>
          <a:p>
            <a:pPr>
              <a:spcBef>
                <a:spcPts val="1200"/>
              </a:spcBef>
            </a:pPr>
            <a:r>
              <a:rPr lang="en-US" altLang="en-US" dirty="0"/>
              <a:t>When used in an inner loop, terminates that loop only and goes back to outer loop</a:t>
            </a:r>
          </a:p>
        </p:txBody>
      </p:sp>
      <p:sp>
        <p:nvSpPr>
          <p:cNvPr id="2" name="Slide Number Placeholder 1">
            <a:extLst>
              <a:ext uri="{FF2B5EF4-FFF2-40B4-BE49-F238E27FC236}">
                <a16:creationId xmlns:a16="http://schemas.microsoft.com/office/drawing/2014/main" id="{25CC35C0-991D-0014-9666-F355934465CC}"/>
              </a:ext>
            </a:extLst>
          </p:cNvPr>
          <p:cNvSpPr>
            <a:spLocks noGrp="1"/>
          </p:cNvSpPr>
          <p:nvPr>
            <p:ph type="sldNum" sz="quarter" idx="10"/>
          </p:nvPr>
        </p:nvSpPr>
        <p:spPr/>
        <p:txBody>
          <a:bodyPr/>
          <a:lstStyle/>
          <a:p>
            <a:fld id="{BA7CD8B3-D511-4921-B13C-5206B069144F}" type="slidenum">
              <a:rPr lang="en-US" altLang="en-US" smtClean="0"/>
              <a:pPr/>
              <a:t>77</a:t>
            </a:fld>
            <a:endParaRPr lang="en-US" altLang="en-US" dirty="0"/>
          </a:p>
        </p:txBody>
      </p:sp>
    </p:spTree>
    <p:extLst>
      <p:ext uri="{BB962C8B-B14F-4D97-AF65-F5344CB8AC3E}">
        <p14:creationId xmlns:p14="http://schemas.microsoft.com/office/powerpoint/2010/main" val="28863212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continue</a:t>
            </a:r>
            <a:r>
              <a:rPr lang="en-US" altLang="en-US" dirty="0"/>
              <a:t> Statement</a:t>
            </a:r>
          </a:p>
        </p:txBody>
      </p:sp>
      <p:sp>
        <p:nvSpPr>
          <p:cNvPr id="88067" name="Content Placeholder 2"/>
          <p:cNvSpPr>
            <a:spLocks noGrp="1" noChangeArrowheads="1"/>
          </p:cNvSpPr>
          <p:nvPr>
            <p:ph idx="1"/>
          </p:nvPr>
        </p:nvSpPr>
        <p:spPr/>
        <p:txBody>
          <a:bodyPr/>
          <a:lstStyle/>
          <a:p>
            <a:r>
              <a:rPr lang="en-US" altLang="en-US" dirty="0"/>
              <a:t>Can use </a:t>
            </a:r>
            <a:r>
              <a:rPr lang="en-US" altLang="en-US" dirty="0">
                <a:latin typeface="Courier New" panose="02070309020205020404" pitchFamily="49" charset="0"/>
              </a:rPr>
              <a:t>continue</a:t>
            </a:r>
            <a:r>
              <a:rPr lang="en-US" altLang="en-US" dirty="0"/>
              <a:t> to go to end of loop and prepare for next repetition</a:t>
            </a:r>
          </a:p>
          <a:p>
            <a:pPr lvl="1"/>
            <a:r>
              <a:rPr lang="en-US" altLang="en-US" dirty="0">
                <a:latin typeface="Courier New" panose="02070309020205020404" pitchFamily="49" charset="0"/>
              </a:rPr>
              <a:t>while</a:t>
            </a:r>
            <a:r>
              <a:rPr lang="en-US" altLang="en-US" dirty="0"/>
              <a:t>, </a:t>
            </a:r>
            <a:r>
              <a:rPr lang="en-US" altLang="en-US" dirty="0">
                <a:latin typeface="Courier New" panose="02070309020205020404" pitchFamily="49" charset="0"/>
              </a:rPr>
              <a:t>do-while</a:t>
            </a:r>
            <a:r>
              <a:rPr lang="en-US" altLang="en-US" dirty="0"/>
              <a:t> loops: go to test, repeat loop if test passes</a:t>
            </a:r>
          </a:p>
          <a:p>
            <a:pPr lvl="1"/>
            <a:r>
              <a:rPr lang="en-US" altLang="en-US" dirty="0">
                <a:latin typeface="Courier New" panose="02070309020205020404" pitchFamily="49" charset="0"/>
              </a:rPr>
              <a:t>for</a:t>
            </a:r>
            <a:r>
              <a:rPr lang="en-US" altLang="en-US" dirty="0"/>
              <a:t> loop: perform update step, then test, then repeat loop if test passes</a:t>
            </a:r>
          </a:p>
          <a:p>
            <a:r>
              <a:rPr lang="en-US" altLang="en-US" dirty="0"/>
              <a:t>Use sparingly – like </a:t>
            </a:r>
            <a:r>
              <a:rPr lang="en-US" altLang="en-US" dirty="0">
                <a:latin typeface="Courier New" panose="02070309020205020404" pitchFamily="49" charset="0"/>
              </a:rPr>
              <a:t>break</a:t>
            </a:r>
            <a:r>
              <a:rPr lang="en-US" altLang="en-US" dirty="0"/>
              <a:t>, can make program logic hard to follow</a:t>
            </a:r>
          </a:p>
        </p:txBody>
      </p:sp>
      <p:sp>
        <p:nvSpPr>
          <p:cNvPr id="2" name="Slide Number Placeholder 1">
            <a:extLst>
              <a:ext uri="{FF2B5EF4-FFF2-40B4-BE49-F238E27FC236}">
                <a16:creationId xmlns:a16="http://schemas.microsoft.com/office/drawing/2014/main" id="{FF7EBEAF-D539-A7FB-FE25-96CAA99AACE2}"/>
              </a:ext>
            </a:extLst>
          </p:cNvPr>
          <p:cNvSpPr>
            <a:spLocks noGrp="1"/>
          </p:cNvSpPr>
          <p:nvPr>
            <p:ph type="sldNum" sz="quarter" idx="10"/>
          </p:nvPr>
        </p:nvSpPr>
        <p:spPr/>
        <p:txBody>
          <a:bodyPr/>
          <a:lstStyle/>
          <a:p>
            <a:fld id="{BA7CD8B3-D511-4921-B13C-5206B069144F}" type="slidenum">
              <a:rPr lang="en-US" altLang="en-US" smtClean="0"/>
              <a:pPr/>
              <a:t>78</a:t>
            </a:fld>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p:txBody>
          <a:bodyPr/>
          <a:lstStyle/>
          <a:p>
            <a:r>
              <a:rPr lang="en-US" altLang="en-US" dirty="0"/>
              <a:t>Prefix vs. Postfix - Examples</a:t>
            </a:r>
          </a:p>
        </p:txBody>
      </p:sp>
      <p:sp>
        <p:nvSpPr>
          <p:cNvPr id="10243" name="Content Placeholder 2"/>
          <p:cNvSpPr>
            <a:spLocks noGrp="1" noChangeArrowheads="1"/>
          </p:cNvSpPr>
          <p:nvPr>
            <p:ph idx="1"/>
          </p:nvPr>
        </p:nvSpPr>
        <p:spPr>
          <a:xfrm>
            <a:off x="609600" y="1097280"/>
            <a:ext cx="11580876" cy="5608320"/>
          </a:xfrm>
        </p:spPr>
        <p:txBody>
          <a:bodyPr/>
          <a:lstStyle/>
          <a:p>
            <a:pPr>
              <a:lnSpc>
                <a:spcPct val="85000"/>
              </a:lnSpc>
              <a:buFont typeface="Times" pitchFamily="18" charset="0"/>
              <a:buNone/>
            </a:pPr>
            <a:r>
              <a:rPr lang="en-US" altLang="en-US" dirty="0">
                <a:latin typeface="Courier New" panose="02070309020205020404" pitchFamily="49" charset="0"/>
                <a:cs typeface="Courier New" panose="02070309020205020404" pitchFamily="49" charset="0"/>
              </a:rPr>
              <a:t>int num, val = 12;</a:t>
            </a:r>
          </a:p>
          <a:p>
            <a:pPr>
              <a:lnSpc>
                <a:spcPct val="85000"/>
              </a:lnSpc>
              <a:buFont typeface="Times" pitchFamily="18" charset="0"/>
              <a:buNone/>
              <a:tabLst>
                <a:tab pos="4572000" algn="l"/>
              </a:tabLst>
            </a:pPr>
            <a:r>
              <a:rPr lang="en-US" altLang="en-US" dirty="0">
                <a:latin typeface="Courier New" panose="02070309020205020404" pitchFamily="49" charset="0"/>
                <a:cs typeface="Courier New" panose="02070309020205020404" pitchFamily="49" charset="0"/>
              </a:rPr>
              <a:t>cout &lt;&lt; val++; 	// displays 12,</a:t>
            </a:r>
          </a:p>
          <a:p>
            <a:pPr marL="3060000">
              <a:lnSpc>
                <a:spcPct val="85000"/>
              </a:lnSpc>
              <a:buNone/>
              <a:tabLst>
                <a:tab pos="4572000" algn="l"/>
              </a:tabLst>
            </a:pPr>
            <a:r>
              <a:rPr lang="en-US" altLang="en-US" dirty="0">
                <a:latin typeface="Courier New" panose="02070309020205020404" pitchFamily="49" charset="0"/>
                <a:cs typeface="Courier New" panose="02070309020205020404" pitchFamily="49" charset="0"/>
              </a:rPr>
              <a:t>		// val is now 13;</a:t>
            </a:r>
          </a:p>
          <a:p>
            <a:pPr>
              <a:lnSpc>
                <a:spcPct val="85000"/>
              </a:lnSpc>
              <a:buFont typeface="Times" pitchFamily="18" charset="0"/>
              <a:buNone/>
              <a:tabLst>
                <a:tab pos="4572000" algn="l"/>
              </a:tabLst>
            </a:pPr>
            <a:r>
              <a:rPr lang="en-US" altLang="en-US" dirty="0">
                <a:latin typeface="Courier New" panose="02070309020205020404" pitchFamily="49" charset="0"/>
                <a:cs typeface="Courier New" panose="02070309020205020404" pitchFamily="49" charset="0"/>
              </a:rPr>
              <a:t>cout &lt;&lt; ++val; 	// sets val to 14,</a:t>
            </a:r>
          </a:p>
          <a:p>
            <a:pPr marL="3060000">
              <a:lnSpc>
                <a:spcPct val="85000"/>
              </a:lnSpc>
              <a:buNone/>
              <a:tabLst>
                <a:tab pos="4572000" algn="l"/>
              </a:tabLst>
            </a:pPr>
            <a:r>
              <a:rPr lang="en-US" altLang="en-US" dirty="0">
                <a:latin typeface="Courier New" panose="02070309020205020404" pitchFamily="49" charset="0"/>
                <a:cs typeface="Courier New" panose="02070309020205020404" pitchFamily="49" charset="0"/>
              </a:rPr>
              <a:t>		// then displays it</a:t>
            </a:r>
          </a:p>
          <a:p>
            <a:pPr>
              <a:lnSpc>
                <a:spcPct val="85000"/>
              </a:lnSpc>
              <a:buFont typeface="Times" pitchFamily="18" charset="0"/>
              <a:buNone/>
              <a:tabLst>
                <a:tab pos="4572000" algn="l"/>
              </a:tabLst>
            </a:pPr>
            <a:r>
              <a:rPr lang="en-US" altLang="en-US" dirty="0">
                <a:latin typeface="Courier New" panose="02070309020205020404" pitchFamily="49" charset="0"/>
                <a:cs typeface="Courier New" panose="02070309020205020404" pitchFamily="49" charset="0"/>
              </a:rPr>
              <a:t>num = −−val; 	// sets val to 13,</a:t>
            </a:r>
          </a:p>
          <a:p>
            <a:pPr marL="3060000">
              <a:lnSpc>
                <a:spcPct val="85000"/>
              </a:lnSpc>
              <a:buNone/>
              <a:tabLst>
                <a:tab pos="4572000" algn="l"/>
              </a:tabLst>
            </a:pPr>
            <a:r>
              <a:rPr lang="en-US" altLang="en-US" dirty="0">
                <a:latin typeface="Courier New" panose="02070309020205020404" pitchFamily="49" charset="0"/>
                <a:cs typeface="Courier New" panose="02070309020205020404" pitchFamily="49" charset="0"/>
              </a:rPr>
              <a:t>		// stores 13 in num</a:t>
            </a:r>
          </a:p>
          <a:p>
            <a:pPr>
              <a:lnSpc>
                <a:spcPct val="85000"/>
              </a:lnSpc>
              <a:buFont typeface="Times" pitchFamily="18" charset="0"/>
              <a:buNone/>
              <a:tabLst>
                <a:tab pos="4572000" algn="l"/>
              </a:tabLst>
            </a:pPr>
            <a:r>
              <a:rPr lang="en-US" altLang="en-US" dirty="0">
                <a:latin typeface="Courier New" panose="02070309020205020404" pitchFamily="49" charset="0"/>
                <a:cs typeface="Courier New" panose="02070309020205020404" pitchFamily="49" charset="0"/>
              </a:rPr>
              <a:t>num = val−−; 	// stores 13 in num,</a:t>
            </a:r>
          </a:p>
          <a:p>
            <a:pPr marL="3060000">
              <a:lnSpc>
                <a:spcPct val="85000"/>
              </a:lnSpc>
              <a:buNone/>
              <a:tabLst>
                <a:tab pos="4572000" algn="l"/>
              </a:tabLst>
            </a:pPr>
            <a:r>
              <a:rPr lang="en-US" altLang="en-US" dirty="0">
                <a:latin typeface="Courier New" panose="02070309020205020404" pitchFamily="49" charset="0"/>
                <a:cs typeface="Courier New" panose="02070309020205020404" pitchFamily="49" charset="0"/>
              </a:rPr>
              <a:t>		// sets val to 12</a:t>
            </a:r>
          </a:p>
        </p:txBody>
      </p:sp>
      <p:sp>
        <p:nvSpPr>
          <p:cNvPr id="2" name="Slide Number Placeholder 1">
            <a:extLst>
              <a:ext uri="{FF2B5EF4-FFF2-40B4-BE49-F238E27FC236}">
                <a16:creationId xmlns:a16="http://schemas.microsoft.com/office/drawing/2014/main" id="{E9D888F3-451B-8F2B-AB11-928BE07FE83B}"/>
              </a:ext>
            </a:extLst>
          </p:cNvPr>
          <p:cNvSpPr>
            <a:spLocks noGrp="1"/>
          </p:cNvSpPr>
          <p:nvPr>
            <p:ph type="sldNum" sz="quarter" idx="10"/>
          </p:nvPr>
        </p:nvSpPr>
        <p:spPr/>
        <p:txBody>
          <a:bodyPr/>
          <a:lstStyle/>
          <a:p>
            <a:fld id="{BA7CD8B3-D511-4921-B13C-5206B069144F}" type="slidenum">
              <a:rPr lang="en-US" altLang="en-US" smtClean="0"/>
              <a:pPr/>
              <a:t>8</a:t>
            </a:fld>
            <a:endParaRPr lang="en-US" altLang="en-US" dirty="0"/>
          </a:p>
        </p:txBody>
      </p:sp>
    </p:spTree>
    <p:extLst>
      <p:ext uri="{BB962C8B-B14F-4D97-AF65-F5344CB8AC3E}">
        <p14:creationId xmlns:p14="http://schemas.microsoft.com/office/powerpoint/2010/main" val="4016953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a:xfrm>
            <a:off x="1524" y="0"/>
            <a:ext cx="12188952" cy="1143000"/>
          </a:xfrm>
        </p:spPr>
        <p:txBody>
          <a:bodyPr anchor="t"/>
          <a:lstStyle/>
          <a:p>
            <a:pPr>
              <a:lnSpc>
                <a:spcPct val="80000"/>
              </a:lnSpc>
            </a:pPr>
            <a:r>
              <a:rPr lang="en-US" altLang="en-US" dirty="0"/>
              <a:t>The Difference between</a:t>
            </a:r>
            <a:br>
              <a:rPr lang="en-US" altLang="en-US" dirty="0"/>
            </a:br>
            <a:r>
              <a:rPr lang="en-US" altLang="en-US" dirty="0"/>
              <a:t>Prefix vs. Postfix Modes</a:t>
            </a:r>
          </a:p>
        </p:txBody>
      </p:sp>
      <p:pic>
        <p:nvPicPr>
          <p:cNvPr id="4" name="Content Placeholder 3">
            <a:extLst>
              <a:ext uri="{FF2B5EF4-FFF2-40B4-BE49-F238E27FC236}">
                <a16:creationId xmlns:a16="http://schemas.microsoft.com/office/drawing/2014/main" id="{BCC411F9-65AB-CA40-37C2-06AD4A7A3401}"/>
              </a:ext>
            </a:extLst>
          </p:cNvPr>
          <p:cNvPicPr>
            <a:picLocks noGrp="1" noChangeAspect="1"/>
          </p:cNvPicPr>
          <p:nvPr>
            <p:ph idx="1"/>
          </p:nvPr>
        </p:nvPicPr>
        <p:blipFill>
          <a:blip r:embed="rId2"/>
          <a:stretch>
            <a:fillRect/>
          </a:stretch>
        </p:blipFill>
        <p:spPr>
          <a:xfrm>
            <a:off x="609600" y="1289433"/>
            <a:ext cx="7315200" cy="3968367"/>
          </a:xfrm>
        </p:spPr>
      </p:pic>
      <p:sp>
        <p:nvSpPr>
          <p:cNvPr id="2" name="Slide Number Placeholder 1">
            <a:extLst>
              <a:ext uri="{FF2B5EF4-FFF2-40B4-BE49-F238E27FC236}">
                <a16:creationId xmlns:a16="http://schemas.microsoft.com/office/drawing/2014/main" id="{E9D888F3-451B-8F2B-AB11-928BE07FE83B}"/>
              </a:ext>
            </a:extLst>
          </p:cNvPr>
          <p:cNvSpPr>
            <a:spLocks noGrp="1"/>
          </p:cNvSpPr>
          <p:nvPr>
            <p:ph type="sldNum" sz="quarter" idx="10"/>
          </p:nvPr>
        </p:nvSpPr>
        <p:spPr/>
        <p:txBody>
          <a:bodyPr/>
          <a:lstStyle/>
          <a:p>
            <a:fld id="{BA7CD8B3-D511-4921-B13C-5206B069144F}" type="slidenum">
              <a:rPr lang="en-US" altLang="en-US" smtClean="0"/>
              <a:pPr/>
              <a:t>9</a:t>
            </a:fld>
            <a:endParaRPr lang="en-US" altLang="en-US" dirty="0"/>
          </a:p>
        </p:txBody>
      </p:sp>
      <p:pic>
        <p:nvPicPr>
          <p:cNvPr id="6" name="Picture 5">
            <a:extLst>
              <a:ext uri="{FF2B5EF4-FFF2-40B4-BE49-F238E27FC236}">
                <a16:creationId xmlns:a16="http://schemas.microsoft.com/office/drawing/2014/main" id="{5ECC29F7-D510-FFF4-93F5-9FD309FCB987}"/>
              </a:ext>
            </a:extLst>
          </p:cNvPr>
          <p:cNvPicPr>
            <a:picLocks noChangeAspect="1"/>
          </p:cNvPicPr>
          <p:nvPr/>
        </p:nvPicPr>
        <p:blipFill>
          <a:blip r:embed="rId3"/>
          <a:stretch>
            <a:fillRect/>
          </a:stretch>
        </p:blipFill>
        <p:spPr>
          <a:xfrm>
            <a:off x="609600" y="5303520"/>
            <a:ext cx="7593277" cy="1554480"/>
          </a:xfrm>
          <a:prstGeom prst="rect">
            <a:avLst/>
          </a:prstGeom>
        </p:spPr>
      </p:pic>
      <p:pic>
        <p:nvPicPr>
          <p:cNvPr id="8" name="Picture 7">
            <a:extLst>
              <a:ext uri="{FF2B5EF4-FFF2-40B4-BE49-F238E27FC236}">
                <a16:creationId xmlns:a16="http://schemas.microsoft.com/office/drawing/2014/main" id="{4BDFD8F8-1A66-848C-76DB-E9ED09BEAF5D}"/>
              </a:ext>
            </a:extLst>
          </p:cNvPr>
          <p:cNvPicPr>
            <a:picLocks noChangeAspect="1"/>
          </p:cNvPicPr>
          <p:nvPr/>
        </p:nvPicPr>
        <p:blipFill>
          <a:blip r:embed="rId4"/>
          <a:stretch>
            <a:fillRect/>
          </a:stretch>
        </p:blipFill>
        <p:spPr>
          <a:xfrm>
            <a:off x="9523476" y="1682715"/>
            <a:ext cx="2667000" cy="3333750"/>
          </a:xfrm>
          <a:prstGeom prst="rect">
            <a:avLst/>
          </a:prstGeom>
        </p:spPr>
      </p:pic>
    </p:spTree>
    <p:extLst>
      <p:ext uri="{BB962C8B-B14F-4D97-AF65-F5344CB8AC3E}">
        <p14:creationId xmlns:p14="http://schemas.microsoft.com/office/powerpoint/2010/main" val="258234491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2182</TotalTime>
  <Words>2745</Words>
  <Application>Microsoft Office PowerPoint</Application>
  <PresentationFormat>Widescreen</PresentationFormat>
  <Paragraphs>384</Paragraphs>
  <Slides>78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78</vt:i4>
      </vt:variant>
    </vt:vector>
  </HeadingPairs>
  <TitlesOfParts>
    <vt:vector size="85" baseType="lpstr">
      <vt:lpstr>Arial</vt:lpstr>
      <vt:lpstr>Calibri</vt:lpstr>
      <vt:lpstr>Cambria</vt:lpstr>
      <vt:lpstr>Courier New</vt:lpstr>
      <vt:lpstr>Times</vt:lpstr>
      <vt:lpstr>Times New Roman</vt:lpstr>
      <vt:lpstr>Default Design</vt:lpstr>
      <vt:lpstr>Loops and Files</vt:lpstr>
      <vt:lpstr>Learning Objectives</vt:lpstr>
      <vt:lpstr>The Increment and Decrement Operators (1 of 2)</vt:lpstr>
      <vt:lpstr>The Increment and Decrement Operators (2 of 2)</vt:lpstr>
      <vt:lpstr>Increment and Decrement Operators (1 of 2)</vt:lpstr>
      <vt:lpstr>Increment and Decrement Operators (2 of 2)</vt:lpstr>
      <vt:lpstr>Prefix vs. Postfix</vt:lpstr>
      <vt:lpstr>Prefix vs. Postfix - Examples</vt:lpstr>
      <vt:lpstr>The Difference between Prefix vs. Postfix Modes</vt:lpstr>
      <vt:lpstr>Notes on Increment and Decrement</vt:lpstr>
      <vt:lpstr>Introduction to Loops: The while Loop</vt:lpstr>
      <vt:lpstr>The while Loop – How It Works</vt:lpstr>
      <vt:lpstr>The Logic of a while Loop</vt:lpstr>
      <vt:lpstr>The while loop in Program 5-3</vt:lpstr>
      <vt:lpstr>How the while Loop in Program 5-3 Lines 9 through 13 Works</vt:lpstr>
      <vt:lpstr>Flowchart of the while Loop in Program 5-3</vt:lpstr>
      <vt:lpstr>The while Loop is a Pretest Loop</vt:lpstr>
      <vt:lpstr>Watch Out for Infinite Loops</vt:lpstr>
      <vt:lpstr>Example of an Infinite Loop</vt:lpstr>
      <vt:lpstr>Using the while Loop for Input Validation (1 of 2)</vt:lpstr>
      <vt:lpstr>Using the while Loop for Input Validation (2 of 2)</vt:lpstr>
      <vt:lpstr>Input Validation Example</vt:lpstr>
      <vt:lpstr>Flowchart for Input Validation</vt:lpstr>
      <vt:lpstr>Input Validation in Program 5-5</vt:lpstr>
      <vt:lpstr>Input Validation in Program 5-5</vt:lpstr>
      <vt:lpstr>Input Validation in Program 5-5</vt:lpstr>
      <vt:lpstr>Counters</vt:lpstr>
      <vt:lpstr>A Counter Variable Controls the Loop  in Program 5-6 (1 of 2)</vt:lpstr>
      <vt:lpstr>A Counter Variable Controls the Loop in Program 5-6 (2 of 2)</vt:lpstr>
      <vt:lpstr>The do-while Loop</vt:lpstr>
      <vt:lpstr>The Logic of a do-while Loop</vt:lpstr>
      <vt:lpstr>An Example do-while Loop</vt:lpstr>
      <vt:lpstr>A do-while Loop in Program 5-7 (1 of 2)</vt:lpstr>
      <vt:lpstr>A do-while Loop in Program 5-7 (2 of 2)</vt:lpstr>
      <vt:lpstr>do-while Loop Notes</vt:lpstr>
      <vt:lpstr>The for Loop</vt:lpstr>
      <vt:lpstr>for Loop - Mechanics</vt:lpstr>
      <vt:lpstr>for Loop - Example</vt:lpstr>
      <vt:lpstr>A Closer Look  at the Previous Example</vt:lpstr>
      <vt:lpstr>Flowchart for the Previous Example</vt:lpstr>
      <vt:lpstr>A for Loop in Program 5-9 (1 of 2)</vt:lpstr>
      <vt:lpstr>A for Loop in Program 5-9 (2 of 2)</vt:lpstr>
      <vt:lpstr>A Closer Look at Lines 15 and 16 in Program 5-9</vt:lpstr>
      <vt:lpstr>Flowchart for Lines 15 and 16 in Program 5-9</vt:lpstr>
      <vt:lpstr>When to Use the for Loop</vt:lpstr>
      <vt:lpstr>The for Loop is a Pretest Loop</vt:lpstr>
      <vt:lpstr>for Loop - Modifications (1 of 4)</vt:lpstr>
      <vt:lpstr>for Loop - Modifications (2 of 4)</vt:lpstr>
      <vt:lpstr>for Loop - Modifications (3 of 4)</vt:lpstr>
      <vt:lpstr>for Loop - Modifications (4 of 4)</vt:lpstr>
      <vt:lpstr>Keeping a Running Total</vt:lpstr>
      <vt:lpstr>Logic for Keeping a Running Total</vt:lpstr>
      <vt:lpstr>A Running Total in Program 5-12 (1 of 2)</vt:lpstr>
      <vt:lpstr>A Running Total in Program 5-12 (2 of 2)</vt:lpstr>
      <vt:lpstr>Sentinels</vt:lpstr>
      <vt:lpstr>A Sentinel in Program 5-13 (1 of 2)</vt:lpstr>
      <vt:lpstr>A Sentinel in Program 5-13 (2 of 2)</vt:lpstr>
      <vt:lpstr>Deciding Which Loop to Use</vt:lpstr>
      <vt:lpstr>Nested Loops</vt:lpstr>
      <vt:lpstr>Nested for Loop in Program 5-14</vt:lpstr>
      <vt:lpstr>Nested for Loop in Program 5-14</vt:lpstr>
      <vt:lpstr>Nested for Loop in Program 5-14</vt:lpstr>
      <vt:lpstr>Nested Loops - Notes</vt:lpstr>
      <vt:lpstr>Using Files for Data Storage</vt:lpstr>
      <vt:lpstr>Files: What is Needed</vt:lpstr>
      <vt:lpstr>Opening Files</vt:lpstr>
      <vt:lpstr>Testing for File Open Errors</vt:lpstr>
      <vt:lpstr>Using Files</vt:lpstr>
      <vt:lpstr>Using Loops to Process Files</vt:lpstr>
      <vt:lpstr>Closing Files</vt:lpstr>
      <vt:lpstr>Letting the User Specify a Filename</vt:lpstr>
      <vt:lpstr>Letting the User Specify a Filename (1 of 3)</vt:lpstr>
      <vt:lpstr>Letting the User Specify a Filename (2 of 3)</vt:lpstr>
      <vt:lpstr>Letting the User Specify a Filename (3 of 3)</vt:lpstr>
      <vt:lpstr>Using the c_str Member Function in Older Versions of C++ (1 of 2)</vt:lpstr>
      <vt:lpstr>Using the c_str Member Function in Older Versions of C++ (2 of 2)</vt:lpstr>
      <vt:lpstr>Breaking Out of a Loop</vt:lpstr>
      <vt:lpstr>The continue Statement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Introduction to C++</dc:subject>
  <dc:creator>Tony Gaddis</dc:creator>
  <cp:lastModifiedBy>Syed Naseem Afzal</cp:lastModifiedBy>
  <cp:revision>318</cp:revision>
  <cp:lastPrinted>2023-02-19T05:20:39Z</cp:lastPrinted>
  <dcterms:created xsi:type="dcterms:W3CDTF">2011-02-16T20:47:20Z</dcterms:created>
  <dcterms:modified xsi:type="dcterms:W3CDTF">2024-02-19T04:18:03Z</dcterms:modified>
</cp:coreProperties>
</file>