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45" r:id="rId2"/>
    <p:sldId id="309" r:id="rId3"/>
    <p:sldId id="310" r:id="rId4"/>
    <p:sldId id="311" r:id="rId5"/>
    <p:sldId id="312" r:id="rId6"/>
    <p:sldId id="313" r:id="rId7"/>
    <p:sldId id="314" r:id="rId8"/>
    <p:sldId id="315" r:id="rId9"/>
    <p:sldId id="316" r:id="rId10"/>
    <p:sldId id="318" r:id="rId11"/>
    <p:sldId id="317" r:id="rId12"/>
    <p:sldId id="347" r:id="rId13"/>
    <p:sldId id="319" r:id="rId14"/>
    <p:sldId id="348" r:id="rId15"/>
    <p:sldId id="349" r:id="rId16"/>
    <p:sldId id="350" r:id="rId17"/>
    <p:sldId id="351" r:id="rId18"/>
    <p:sldId id="352" r:id="rId19"/>
    <p:sldId id="320" r:id="rId20"/>
    <p:sldId id="353" r:id="rId21"/>
    <p:sldId id="321" r:id="rId22"/>
    <p:sldId id="322" r:id="rId23"/>
    <p:sldId id="323" r:id="rId24"/>
    <p:sldId id="301" r:id="rId25"/>
    <p:sldId id="302" r:id="rId26"/>
    <p:sldId id="324" r:id="rId27"/>
    <p:sldId id="325" r:id="rId28"/>
    <p:sldId id="326" r:id="rId29"/>
    <p:sldId id="327" r:id="rId30"/>
    <p:sldId id="328" r:id="rId31"/>
    <p:sldId id="329" r:id="rId32"/>
    <p:sldId id="346"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2" pos="2560" userDrawn="1">
          <p15:clr>
            <a:srgbClr val="A4A3A4"/>
          </p15:clr>
        </p15:guide>
        <p15:guide id="3" orient="horz" pos="6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11" autoAdjust="0"/>
    <p:restoredTop sz="86421" autoAdjust="0"/>
  </p:normalViewPr>
  <p:slideViewPr>
    <p:cSldViewPr showGuides="1">
      <p:cViewPr varScale="1">
        <p:scale>
          <a:sx n="108" d="100"/>
          <a:sy n="108" d="100"/>
        </p:scale>
        <p:origin x="144" y="516"/>
      </p:cViewPr>
      <p:guideLst>
        <p:guide pos="2560"/>
        <p:guide orient="horz" pos="624"/>
      </p:guideLst>
    </p:cSldViewPr>
  </p:slideViewPr>
  <p:outlineViewPr>
    <p:cViewPr>
      <p:scale>
        <a:sx n="33" d="100"/>
        <a:sy n="33" d="100"/>
      </p:scale>
      <p:origin x="0" y="-21750"/>
    </p:cViewPr>
  </p:outlineViewPr>
  <p:notesTextViewPr>
    <p:cViewPr>
      <p:scale>
        <a:sx n="100" d="100"/>
        <a:sy n="100" d="100"/>
      </p:scale>
      <p:origin x="0" y="0"/>
    </p:cViewPr>
  </p:notesTextViewPr>
  <p:sorterViewPr>
    <p:cViewPr>
      <p:scale>
        <a:sx n="100" d="100"/>
        <a:sy n="100" d="100"/>
      </p:scale>
      <p:origin x="0" y="-4770"/>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B59EC479-8490-4CA7-A4F4-92649E8D26CF}" type="datetimeFigureOut">
              <a:rPr lang="en-US"/>
              <a:pPr>
                <a:defRPr/>
              </a:pPr>
              <a:t>2/18/2024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BE6FAE6-4264-41D7-BB1F-217E497CB4ED}" type="slidenum">
              <a:rPr lang="en-US" altLang="en-US"/>
              <a:pPr/>
              <a:t>‹#›</a:t>
            </a:fld>
            <a:endParaRPr lang="en-US" altLang="en-US" dirty="0"/>
          </a:p>
        </p:txBody>
      </p:sp>
    </p:spTree>
    <p:extLst>
      <p:ext uri="{BB962C8B-B14F-4D97-AF65-F5344CB8AC3E}">
        <p14:creationId xmlns:p14="http://schemas.microsoft.com/office/powerpoint/2010/main" val="3004684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69788E5-3A1D-41C2-A213-6DC72907F33D}" type="datetimeFigureOut">
              <a:rPr lang="en-US"/>
              <a:pPr>
                <a:defRPr/>
              </a:pPr>
              <a:t>2/18/2024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6F90271-F61E-4A16-9B09-FBD22D8EC36C}" type="slidenum">
              <a:rPr lang="en-US" altLang="en-US"/>
              <a:pPr/>
              <a:t>‹#›</a:t>
            </a:fld>
            <a:endParaRPr lang="en-US" altLang="en-US" dirty="0"/>
          </a:p>
        </p:txBody>
      </p:sp>
    </p:spTree>
    <p:extLst>
      <p:ext uri="{BB962C8B-B14F-4D97-AF65-F5344CB8AC3E}">
        <p14:creationId xmlns:p14="http://schemas.microsoft.com/office/powerpoint/2010/main" val="32851320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057400"/>
            <a:ext cx="12192000" cy="1371601"/>
          </a:xfrm>
        </p:spPr>
        <p:txBody>
          <a:bodyPr/>
          <a:lstStyle>
            <a:lvl1pPr algn="ctr">
              <a:defRPr sz="6000" b="1">
                <a:solidFill>
                  <a:schemeClr val="tx1"/>
                </a:solidFill>
              </a:defRPr>
            </a:lvl1pPr>
          </a:lstStyle>
          <a:p>
            <a:r>
              <a:rPr lang="en-US" dirty="0"/>
              <a:t>Section #</a:t>
            </a:r>
          </a:p>
        </p:txBody>
      </p:sp>
      <p:sp>
        <p:nvSpPr>
          <p:cNvPr id="11267" name="Rectangle 3"/>
          <p:cNvSpPr>
            <a:spLocks noGrp="1" noChangeArrowheads="1"/>
          </p:cNvSpPr>
          <p:nvPr>
            <p:ph type="subTitle" idx="1"/>
          </p:nvPr>
        </p:nvSpPr>
        <p:spPr>
          <a:xfrm>
            <a:off x="0" y="3431628"/>
            <a:ext cx="12192000" cy="1371601"/>
          </a:xfrm>
        </p:spPr>
        <p:txBody>
          <a:bodyPr anchor="ctr"/>
          <a:lstStyle>
            <a:lvl1pPr marL="0" indent="0" algn="ctr">
              <a:buFontTx/>
              <a:buNone/>
              <a:defRPr sz="5400" b="1"/>
            </a:lvl1pPr>
          </a:lstStyle>
          <a:p>
            <a:r>
              <a:rPr lang="en-US" dirty="0"/>
              <a:t>Click to edit Master subtitle style</a:t>
            </a:r>
          </a:p>
        </p:txBody>
      </p:sp>
    </p:spTree>
    <p:extLst>
      <p:ext uri="{BB962C8B-B14F-4D97-AF65-F5344CB8AC3E}">
        <p14:creationId xmlns:p14="http://schemas.microsoft.com/office/powerpoint/2010/main" val="375847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1B01B91D-DC65-45F8-B121-AB1D9F17BE5D}" type="slidenum">
              <a:rPr lang="en-US" altLang="en-US"/>
              <a:pPr/>
              <a:t>‹#›</a:t>
            </a:fld>
            <a:endParaRPr lang="en-US" altLang="en-US" dirty="0"/>
          </a:p>
        </p:txBody>
      </p:sp>
    </p:spTree>
    <p:extLst>
      <p:ext uri="{BB962C8B-B14F-4D97-AF65-F5344CB8AC3E}">
        <p14:creationId xmlns:p14="http://schemas.microsoft.com/office/powerpoint/2010/main" val="287321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867B0E-253C-434C-8790-966517712D3D}" type="slidenum">
              <a:rPr lang="en-US" altLang="en-US"/>
              <a:pPr/>
              <a:t>‹#›</a:t>
            </a:fld>
            <a:endParaRPr lang="en-US" altLang="en-US" dirty="0"/>
          </a:p>
        </p:txBody>
      </p:sp>
    </p:spTree>
    <p:extLst>
      <p:ext uri="{BB962C8B-B14F-4D97-AF65-F5344CB8AC3E}">
        <p14:creationId xmlns:p14="http://schemas.microsoft.com/office/powerpoint/2010/main" val="389462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6075" indent="-346075">
              <a:buFont typeface="Cambria" panose="02040503050406030204" pitchFamily="18" charset="0"/>
              <a:buChar char="◙"/>
              <a:defRPr/>
            </a:lvl1pPr>
            <a:lvl2pPr marL="685800" indent="-341313">
              <a:buFont typeface="Arial" panose="020B0604020202020204" pitchFamily="34" charset="0"/>
              <a:buChar char="◘"/>
              <a:defRPr/>
            </a:lvl2pPr>
            <a:lvl3pPr marL="1031875" indent="-346075">
              <a:buFont typeface="Arial" panose="020B0604020202020204" pitchFamily="34" charset="0"/>
              <a:buChar char="■"/>
              <a:defRPr/>
            </a:lvl3pPr>
            <a:lvl4pPr marL="1371600" indent="-339725">
              <a:buFont typeface="Arial" panose="020B0604020202020204" pitchFamily="34" charset="0"/>
              <a:buChar char="□"/>
              <a:defRPr/>
            </a:lvl4pPr>
            <a:lvl5pPr marL="16002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307D4125-138F-4077-81E1-205BE6DEB070}" type="slidenum">
              <a:rPr lang="en-US" altLang="en-US"/>
              <a:pPr/>
              <a:t>‹#›</a:t>
            </a:fld>
            <a:endParaRPr lang="en-US" altLang="en-US" dirty="0"/>
          </a:p>
        </p:txBody>
      </p:sp>
    </p:spTree>
    <p:extLst>
      <p:ext uri="{BB962C8B-B14F-4D97-AF65-F5344CB8AC3E}">
        <p14:creationId xmlns:p14="http://schemas.microsoft.com/office/powerpoint/2010/main" val="134815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7574797E-8340-485A-BA23-F6E743072554}" type="slidenum">
              <a:rPr lang="en-US" altLang="en-US"/>
              <a:pPr/>
              <a:t>‹#›</a:t>
            </a:fld>
            <a:endParaRPr lang="en-US" altLang="en-US" dirty="0"/>
          </a:p>
        </p:txBody>
      </p:sp>
    </p:spTree>
    <p:extLst>
      <p:ext uri="{BB962C8B-B14F-4D97-AF65-F5344CB8AC3E}">
        <p14:creationId xmlns:p14="http://schemas.microsoft.com/office/powerpoint/2010/main" val="153212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6C18CA13-ADCE-4C2E-A2BC-79058E96FD3B}" type="slidenum">
              <a:rPr lang="en-US" altLang="en-US"/>
              <a:pPr/>
              <a:t>‹#›</a:t>
            </a:fld>
            <a:endParaRPr lang="en-US" altLang="en-US" dirty="0"/>
          </a:p>
        </p:txBody>
      </p:sp>
    </p:spTree>
    <p:extLst>
      <p:ext uri="{BB962C8B-B14F-4D97-AF65-F5344CB8AC3E}">
        <p14:creationId xmlns:p14="http://schemas.microsoft.com/office/powerpoint/2010/main" val="93202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9997E83D-9035-48F5-AE15-6DCF99526C7B}" type="slidenum">
              <a:rPr lang="en-US" altLang="en-US"/>
              <a:pPr/>
              <a:t>‹#›</a:t>
            </a:fld>
            <a:endParaRPr lang="en-US" altLang="en-US" dirty="0"/>
          </a:p>
        </p:txBody>
      </p:sp>
    </p:spTree>
    <p:extLst>
      <p:ext uri="{BB962C8B-B14F-4D97-AF65-F5344CB8AC3E}">
        <p14:creationId xmlns:p14="http://schemas.microsoft.com/office/powerpoint/2010/main" val="330341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899BF59B-26B5-451C-BDEF-4DD54B29B2F0}" type="slidenum">
              <a:rPr lang="en-US" altLang="en-US"/>
              <a:pPr/>
              <a:t>‹#›</a:t>
            </a:fld>
            <a:endParaRPr lang="en-US" altLang="en-US" dirty="0"/>
          </a:p>
        </p:txBody>
      </p:sp>
    </p:spTree>
    <p:extLst>
      <p:ext uri="{BB962C8B-B14F-4D97-AF65-F5344CB8AC3E}">
        <p14:creationId xmlns:p14="http://schemas.microsoft.com/office/powerpoint/2010/main" val="90882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066BBF1B-8571-4961-A520-A0D6B0F312D1}" type="slidenum">
              <a:rPr lang="en-US" altLang="en-US"/>
              <a:pPr/>
              <a:t>‹#›</a:t>
            </a:fld>
            <a:endParaRPr lang="en-US" altLang="en-US" dirty="0"/>
          </a:p>
        </p:txBody>
      </p:sp>
    </p:spTree>
    <p:extLst>
      <p:ext uri="{BB962C8B-B14F-4D97-AF65-F5344CB8AC3E}">
        <p14:creationId xmlns:p14="http://schemas.microsoft.com/office/powerpoint/2010/main" val="384529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2E7A4EBE-523C-4CAF-A01A-D0D8CA2A9A09}" type="slidenum">
              <a:rPr lang="en-US" altLang="en-US"/>
              <a:pPr/>
              <a:t>‹#›</a:t>
            </a:fld>
            <a:endParaRPr lang="en-US" altLang="en-US" dirty="0"/>
          </a:p>
        </p:txBody>
      </p:sp>
    </p:spTree>
    <p:extLst>
      <p:ext uri="{BB962C8B-B14F-4D97-AF65-F5344CB8AC3E}">
        <p14:creationId xmlns:p14="http://schemas.microsoft.com/office/powerpoint/2010/main" val="247467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953DDC2A-FF4F-42FB-BC99-1B18659FFE77}" type="slidenum">
              <a:rPr lang="en-US" altLang="en-US"/>
              <a:pPr/>
              <a:t>‹#›</a:t>
            </a:fld>
            <a:endParaRPr lang="en-US" altLang="en-US" dirty="0"/>
          </a:p>
        </p:txBody>
      </p:sp>
    </p:spTree>
    <p:extLst>
      <p:ext uri="{BB962C8B-B14F-4D97-AF65-F5344CB8AC3E}">
        <p14:creationId xmlns:p14="http://schemas.microsoft.com/office/powerpoint/2010/main" val="130400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87680" y="1166017"/>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27262A45-3A38-4D89-A84A-09A9347430A5}"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72"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5800"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31875" indent="-34607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4775" indent="-342900"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600200"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83" y="2436812"/>
            <a:ext cx="12192000" cy="1984375"/>
          </a:xfrm>
        </p:spPr>
        <p:txBody>
          <a:bodyPr/>
          <a:lstStyle/>
          <a:p>
            <a:pPr eaLnBrk="1" hangingPunct="1">
              <a:spcBef>
                <a:spcPts val="0"/>
              </a:spcBef>
            </a:pPr>
            <a:r>
              <a:rPr lang="en-US" altLang="en-US" b="1" kern="1200" dirty="0">
                <a:solidFill>
                  <a:srgbClr val="000000"/>
                </a:solidFill>
                <a:latin typeface="Arial" panose="020B0604020202020204" pitchFamily="34" charset="0"/>
                <a:ea typeface="+mn-ea"/>
                <a:cs typeface="Arial" panose="020B0604020202020204" pitchFamily="34" charset="0"/>
              </a:rPr>
              <a:t>Characters, C-Strings, and</a:t>
            </a:r>
            <a:br>
              <a:rPr lang="en-US" altLang="en-US" b="1" kern="1200" dirty="0">
                <a:solidFill>
                  <a:srgbClr val="000000"/>
                </a:solidFill>
                <a:latin typeface="Arial" panose="020B0604020202020204" pitchFamily="34" charset="0"/>
                <a:ea typeface="+mn-ea"/>
                <a:cs typeface="Arial" panose="020B0604020202020204" pitchFamily="34" charset="0"/>
              </a:rPr>
            </a:br>
            <a:r>
              <a:rPr lang="en-US" altLang="en-US" b="1" kern="1200" dirty="0">
                <a:solidFill>
                  <a:srgbClr val="000000"/>
                </a:solidFill>
                <a:latin typeface="Arial" panose="020B0604020202020204" pitchFamily="34" charset="0"/>
                <a:ea typeface="+mn-ea"/>
                <a:cs typeface="Arial" panose="020B0604020202020204" pitchFamily="34" charset="0"/>
              </a:rPr>
              <a:t>More About the </a:t>
            </a:r>
            <a:r>
              <a:rPr lang="en-US" altLang="en-US" b="1" kern="1200" dirty="0">
                <a:solidFill>
                  <a:srgbClr val="000000"/>
                </a:solidFill>
                <a:latin typeface="Courier New" panose="02070309020205020404" pitchFamily="49" charset="0"/>
                <a:ea typeface="+mn-ea"/>
                <a:cs typeface="Courier New" panose="02070309020205020404" pitchFamily="49" charset="0"/>
              </a:rPr>
              <a:t>string</a:t>
            </a:r>
            <a:r>
              <a:rPr lang="en-US" altLang="en-US" b="1" kern="1200" dirty="0">
                <a:solidFill>
                  <a:srgbClr val="000000"/>
                </a:solidFill>
                <a:latin typeface="Arial" panose="020B0604020202020204" pitchFamily="34" charset="0"/>
                <a:ea typeface="+mn-ea"/>
                <a:cs typeface="Arial" panose="020B0604020202020204" pitchFamily="34" charset="0"/>
              </a:rPr>
              <a:t> Class</a:t>
            </a:r>
            <a:endParaRPr lang="en-IN" dirty="0"/>
          </a:p>
        </p:txBody>
      </p:sp>
    </p:spTree>
    <p:extLst>
      <p:ext uri="{BB962C8B-B14F-4D97-AF65-F5344CB8AC3E}">
        <p14:creationId xmlns:p14="http://schemas.microsoft.com/office/powerpoint/2010/main" val="122346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Library Functions for Working with</a:t>
            </a:r>
            <a:br>
              <a:rPr lang="en-US" altLang="en-US" dirty="0"/>
            </a:br>
            <a:r>
              <a:rPr lang="en-US" altLang="en-US" dirty="0"/>
              <a:t>C-Strings</a:t>
            </a:r>
            <a:r>
              <a:rPr lang="en-US" altLang="en-US" sz="1800" dirty="0"/>
              <a:t> (1 of 8)</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The C++ library has numerous functions for handling C-strings. These functions perform various tests and manipulations, and require the </a:t>
            </a:r>
            <a:r>
              <a:rPr lang="en-US" altLang="en-US" b="1" dirty="0">
                <a:solidFill>
                  <a:srgbClr val="000000"/>
                </a:solidFill>
                <a:latin typeface="Courier New" panose="02070309020205020404" pitchFamily="49" charset="0"/>
              </a:rPr>
              <a:t>&lt;</a:t>
            </a:r>
            <a:r>
              <a:rPr lang="en-US" altLang="en-US" b="1" dirty="0" err="1">
                <a:solidFill>
                  <a:srgbClr val="000000"/>
                </a:solidFill>
                <a:latin typeface="Courier New" panose="02070309020205020404" pitchFamily="49" charset="0"/>
              </a:rPr>
              <a:t>cstring</a:t>
            </a:r>
            <a:r>
              <a:rPr lang="en-US" altLang="en-US" b="1" dirty="0">
                <a:solidFill>
                  <a:srgbClr val="000000"/>
                </a:solidFill>
                <a:latin typeface="Courier New" panose="02070309020205020404" pitchFamily="49" charset="0"/>
              </a:rPr>
              <a:t>&gt;</a:t>
            </a:r>
            <a:r>
              <a:rPr lang="en-US" altLang="en-US" dirty="0">
                <a:solidFill>
                  <a:srgbClr val="000000"/>
                </a:solidFill>
              </a:rPr>
              <a:t> header file be included.</a:t>
            </a:r>
          </a:p>
          <a:p>
            <a:pPr>
              <a:spcBef>
                <a:spcPts val="4600"/>
              </a:spcBef>
            </a:pPr>
            <a:r>
              <a:rPr lang="en-US" altLang="en-US" dirty="0">
                <a:solidFill>
                  <a:srgbClr val="000000"/>
                </a:solidFill>
              </a:rPr>
              <a:t>Functions take one or more C-strings as arguments. Can use:</a:t>
            </a:r>
          </a:p>
          <a:p>
            <a:pPr lvl="1"/>
            <a:r>
              <a:rPr lang="en-US" altLang="en-US" dirty="0">
                <a:solidFill>
                  <a:srgbClr val="000000"/>
                </a:solidFill>
              </a:rPr>
              <a:t>C-string name</a:t>
            </a:r>
          </a:p>
          <a:p>
            <a:pPr lvl="1"/>
            <a:r>
              <a:rPr lang="en-US" altLang="en-US" dirty="0">
                <a:solidFill>
                  <a:srgbClr val="000000"/>
                </a:solidFill>
              </a:rPr>
              <a:t>pointer to C-string</a:t>
            </a:r>
          </a:p>
          <a:p>
            <a:pPr lvl="1"/>
            <a:r>
              <a:rPr lang="en-US" altLang="en-US" dirty="0">
                <a:solidFill>
                  <a:srgbClr val="000000"/>
                </a:solidFill>
              </a:rPr>
              <a:t>literal string</a:t>
            </a:r>
          </a:p>
        </p:txBody>
      </p:sp>
      <p:sp>
        <p:nvSpPr>
          <p:cNvPr id="4" name="Slide Number Placeholder 3">
            <a:extLst>
              <a:ext uri="{FF2B5EF4-FFF2-40B4-BE49-F238E27FC236}">
                <a16:creationId xmlns:a16="http://schemas.microsoft.com/office/drawing/2014/main" id="{87DC480E-8C3C-9D00-9262-5860A1A5BD65}"/>
              </a:ext>
            </a:extLst>
          </p:cNvPr>
          <p:cNvSpPr>
            <a:spLocks noGrp="1"/>
          </p:cNvSpPr>
          <p:nvPr>
            <p:ph type="sldNum" sz="quarter" idx="10"/>
          </p:nvPr>
        </p:nvSpPr>
        <p:spPr/>
        <p:txBody>
          <a:bodyPr/>
          <a:lstStyle/>
          <a:p>
            <a:fld id="{307D4125-138F-4077-81E1-205BE6DEB070}" type="slidenum">
              <a:rPr lang="en-US" altLang="en-US" smtClean="0"/>
              <a:pPr/>
              <a:t>10</a:t>
            </a:fld>
            <a:endParaRPr lang="en-US" altLang="en-US" dirty="0"/>
          </a:p>
        </p:txBody>
      </p:sp>
    </p:spTree>
    <p:extLst>
      <p:ext uri="{BB962C8B-B14F-4D97-AF65-F5344CB8AC3E}">
        <p14:creationId xmlns:p14="http://schemas.microsoft.com/office/powerpoint/2010/main" val="344788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Library Functions for Working with</a:t>
            </a:r>
            <a:br>
              <a:rPr lang="en-US" altLang="en-US" dirty="0"/>
            </a:br>
            <a:r>
              <a:rPr lang="en-US" altLang="en-US" dirty="0"/>
              <a:t>C-Strings</a:t>
            </a:r>
            <a:r>
              <a:rPr lang="en-US" altLang="en-US" sz="1800" dirty="0"/>
              <a:t> (2 of 8)</a:t>
            </a:r>
            <a:endParaRPr lang="en-IN" sz="1800" dirty="0"/>
          </a:p>
        </p:txBody>
      </p:sp>
      <p:sp>
        <p:nvSpPr>
          <p:cNvPr id="3" name="Content Placeholder 2"/>
          <p:cNvSpPr>
            <a:spLocks noGrp="1"/>
          </p:cNvSpPr>
          <p:nvPr>
            <p:ph idx="1"/>
          </p:nvPr>
        </p:nvSpPr>
        <p:spPr/>
        <p:txBody>
          <a:bodyPr/>
          <a:lstStyle/>
          <a:p>
            <a:pPr>
              <a:lnSpc>
                <a:spcPct val="90000"/>
              </a:lnSpc>
            </a:pPr>
            <a:r>
              <a:rPr lang="en-US" altLang="en-US" spc="-70" dirty="0"/>
              <a:t>C++ library provides many functions for manipulating and testing C-strings. These functions all require the </a:t>
            </a:r>
            <a:r>
              <a:rPr lang="en-US" altLang="en-US" b="1" spc="-70" dirty="0">
                <a:latin typeface="Courier New" panose="02070309020205020404" pitchFamily="49" charset="0"/>
                <a:cs typeface="Courier New" panose="02070309020205020404" pitchFamily="49" charset="0"/>
              </a:rPr>
              <a:t>&lt;</a:t>
            </a:r>
            <a:r>
              <a:rPr lang="en-US" altLang="en-US" b="1" spc="-70" dirty="0" err="1">
                <a:latin typeface="Courier New" panose="02070309020205020404" pitchFamily="49" charset="0"/>
                <a:cs typeface="Courier New" panose="02070309020205020404" pitchFamily="49" charset="0"/>
              </a:rPr>
              <a:t>cstring</a:t>
            </a:r>
            <a:r>
              <a:rPr lang="en-US" altLang="en-US" b="1" spc="-70" dirty="0">
                <a:latin typeface="Courier New" panose="02070309020205020404" pitchFamily="49" charset="0"/>
                <a:cs typeface="Courier New" panose="02070309020205020404" pitchFamily="49" charset="0"/>
              </a:rPr>
              <a:t>&gt;</a:t>
            </a:r>
            <a:r>
              <a:rPr lang="en-US" altLang="en-US" spc="-70" dirty="0"/>
              <a:t> header file to be included.</a:t>
            </a:r>
            <a:endParaRPr lang="en-US" altLang="en-US" b="1" spc="-70" dirty="0"/>
          </a:p>
          <a:p>
            <a:pPr lvl="0">
              <a:lnSpc>
                <a:spcPct val="90000"/>
              </a:lnSpc>
              <a:buNone/>
            </a:pPr>
            <a:r>
              <a:rPr lang="en-US" altLang="en-US" b="1" dirty="0"/>
              <a:t>The </a:t>
            </a:r>
            <a:r>
              <a:rPr lang="en-US" altLang="en-US" b="1" dirty="0" err="1">
                <a:latin typeface="Courier New" panose="02070309020205020404" pitchFamily="49" charset="0"/>
              </a:rPr>
              <a:t>strlen</a:t>
            </a:r>
            <a:r>
              <a:rPr lang="en-US" altLang="en-US" dirty="0">
                <a:latin typeface="Courier New" panose="02070309020205020404" pitchFamily="49" charset="0"/>
              </a:rPr>
              <a:t> </a:t>
            </a:r>
            <a:r>
              <a:rPr lang="en-US" altLang="en-US" b="1" dirty="0"/>
              <a:t>Function</a:t>
            </a:r>
            <a:r>
              <a:rPr lang="en-US" altLang="en-US" dirty="0"/>
              <a:t>:</a:t>
            </a:r>
          </a:p>
          <a:p>
            <a:pPr lvl="1">
              <a:lnSpc>
                <a:spcPct val="90000"/>
              </a:lnSpc>
            </a:pPr>
            <a:r>
              <a:rPr lang="en-US" altLang="en-US" dirty="0">
                <a:latin typeface="Courier New" panose="02070309020205020404" pitchFamily="49" charset="0"/>
              </a:rPr>
              <a:t>strlen(str)</a:t>
            </a:r>
            <a:r>
              <a:rPr lang="en-US" altLang="en-US" dirty="0"/>
              <a:t>// returns length of C-string </a:t>
            </a:r>
            <a:r>
              <a:rPr lang="en-US" altLang="en-US" dirty="0">
                <a:latin typeface="Courier New" panose="02070309020205020404" pitchFamily="49" charset="0"/>
              </a:rPr>
              <a:t>str</a:t>
            </a:r>
          </a:p>
          <a:p>
            <a:pPr marL="914400" lvl="1" indent="0">
              <a:lnSpc>
                <a:spcPct val="90000"/>
              </a:lnSpc>
              <a:buClr>
                <a:srgbClr val="3333CC"/>
              </a:buClr>
              <a:buNone/>
            </a:pPr>
            <a:r>
              <a:rPr lang="en-US" altLang="en-US" sz="2400" dirty="0">
                <a:latin typeface="Courier New" panose="02070309020205020404" pitchFamily="49" charset="0"/>
              </a:rPr>
              <a:t>const int SIZE = 20;</a:t>
            </a:r>
          </a:p>
          <a:p>
            <a:pPr marL="914400" lvl="1" indent="0">
              <a:lnSpc>
                <a:spcPct val="90000"/>
              </a:lnSpc>
              <a:buClr>
                <a:srgbClr val="3333CC"/>
              </a:buClr>
              <a:buNone/>
            </a:pPr>
            <a:r>
              <a:rPr lang="en-US" altLang="en-US" sz="2400" dirty="0">
                <a:latin typeface="Courier New" panose="02070309020205020404" pitchFamily="49" charset="0"/>
              </a:rPr>
              <a:t>char city[SIZE] = "Missoula";</a:t>
            </a:r>
          </a:p>
          <a:p>
            <a:pPr marL="914400" lvl="2" indent="0">
              <a:lnSpc>
                <a:spcPct val="90000"/>
              </a:lnSpc>
              <a:buNone/>
            </a:pPr>
            <a:r>
              <a:rPr lang="en-US" altLang="en-US" dirty="0">
                <a:latin typeface="Courier New" panose="02070309020205020404" pitchFamily="49" charset="0"/>
              </a:rPr>
              <a:t>cout &lt;&lt; strlen(city); // prints 8</a:t>
            </a:r>
          </a:p>
          <a:p>
            <a:pPr marL="339725" indent="-339725">
              <a:lnSpc>
                <a:spcPct val="90000"/>
              </a:lnSpc>
            </a:pPr>
            <a:r>
              <a:rPr lang="en-US" altLang="en-US" dirty="0"/>
              <a:t>The length of a string is not to be confused with the size of the array holding it.</a:t>
            </a:r>
          </a:p>
          <a:p>
            <a:pPr marL="690563" lvl="1">
              <a:lnSpc>
                <a:spcPct val="90000"/>
              </a:lnSpc>
            </a:pPr>
            <a:r>
              <a:rPr lang="en-US" altLang="en-US" dirty="0"/>
              <a:t>Remember, the only information being passed to </a:t>
            </a:r>
            <a:r>
              <a:rPr lang="en-US" altLang="en-US" b="1" dirty="0" err="1">
                <a:latin typeface="Courier New" panose="02070309020205020404" pitchFamily="49" charset="0"/>
                <a:ea typeface="+mn-ea"/>
              </a:rPr>
              <a:t>strlen</a:t>
            </a:r>
            <a:r>
              <a:rPr lang="en-US" altLang="en-US" dirty="0"/>
              <a:t> is the beginning address of a C-string. It doesn’t know where the array ends, so it looks for the null terminator to indicate the end of the string.</a:t>
            </a:r>
            <a:endParaRPr lang="en-US" altLang="en-US" dirty="0">
              <a:latin typeface="Courier New" panose="02070309020205020404" pitchFamily="49" charset="0"/>
            </a:endParaRPr>
          </a:p>
        </p:txBody>
      </p:sp>
      <p:sp>
        <p:nvSpPr>
          <p:cNvPr id="4" name="Slide Number Placeholder 3">
            <a:extLst>
              <a:ext uri="{FF2B5EF4-FFF2-40B4-BE49-F238E27FC236}">
                <a16:creationId xmlns:a16="http://schemas.microsoft.com/office/drawing/2014/main" id="{9B0416CF-3466-D63B-D84D-554265E7DFEB}"/>
              </a:ext>
            </a:extLst>
          </p:cNvPr>
          <p:cNvSpPr>
            <a:spLocks noGrp="1"/>
          </p:cNvSpPr>
          <p:nvPr>
            <p:ph type="sldNum" sz="quarter" idx="10"/>
          </p:nvPr>
        </p:nvSpPr>
        <p:spPr/>
        <p:txBody>
          <a:bodyPr/>
          <a:lstStyle/>
          <a:p>
            <a:fld id="{307D4125-138F-4077-81E1-205BE6DEB070}" type="slidenum">
              <a:rPr lang="en-US" altLang="en-US" smtClean="0"/>
              <a:pPr/>
              <a:t>11</a:t>
            </a:fld>
            <a:endParaRPr lang="en-US" altLang="en-US" dirty="0"/>
          </a:p>
        </p:txBody>
      </p:sp>
    </p:spTree>
    <p:extLst>
      <p:ext uri="{BB962C8B-B14F-4D97-AF65-F5344CB8AC3E}">
        <p14:creationId xmlns:p14="http://schemas.microsoft.com/office/powerpoint/2010/main" val="200683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Library Functions for Working with</a:t>
            </a:r>
            <a:br>
              <a:rPr lang="en-US" altLang="en-US" dirty="0"/>
            </a:br>
            <a:r>
              <a:rPr lang="en-US" altLang="en-US" dirty="0"/>
              <a:t>C-Strings</a:t>
            </a:r>
            <a:r>
              <a:rPr lang="en-US" altLang="en-US" sz="1800" dirty="0"/>
              <a:t> (3 of 8)</a:t>
            </a:r>
            <a:endParaRPr lang="en-IN" sz="1800" dirty="0"/>
          </a:p>
        </p:txBody>
      </p:sp>
      <p:sp>
        <p:nvSpPr>
          <p:cNvPr id="3" name="Content Placeholder 2"/>
          <p:cNvSpPr>
            <a:spLocks noGrp="1"/>
          </p:cNvSpPr>
          <p:nvPr>
            <p:ph idx="1"/>
          </p:nvPr>
        </p:nvSpPr>
        <p:spPr/>
        <p:txBody>
          <a:bodyPr/>
          <a:lstStyle/>
          <a:p>
            <a:pPr marL="0" indent="0">
              <a:lnSpc>
                <a:spcPct val="90000"/>
              </a:lnSpc>
              <a:buNone/>
            </a:pPr>
            <a:r>
              <a:rPr lang="en-US" altLang="en-US" sz="2800" b="1" dirty="0"/>
              <a:t>The </a:t>
            </a:r>
            <a:r>
              <a:rPr lang="en-US" altLang="en-US" sz="2800" b="1" dirty="0" err="1">
                <a:latin typeface="Courier New" panose="02070309020205020404" pitchFamily="49" charset="0"/>
              </a:rPr>
              <a:t>strcat</a:t>
            </a:r>
            <a:r>
              <a:rPr lang="en-US" altLang="en-US" sz="2800" dirty="0">
                <a:latin typeface="Courier New" panose="02070309020205020404" pitchFamily="49" charset="0"/>
              </a:rPr>
              <a:t> </a:t>
            </a:r>
            <a:r>
              <a:rPr lang="en-US" altLang="en-US" sz="2800" b="1" dirty="0"/>
              <a:t>Function</a:t>
            </a:r>
            <a:r>
              <a:rPr lang="en-US" altLang="en-US" sz="2800" dirty="0"/>
              <a:t>:</a:t>
            </a:r>
            <a:endParaRPr lang="en-US" altLang="en-US" sz="2800" dirty="0">
              <a:latin typeface="Courier New" panose="02070309020205020404" pitchFamily="49" charset="0"/>
            </a:endParaRPr>
          </a:p>
          <a:p>
            <a:pPr>
              <a:lnSpc>
                <a:spcPct val="90000"/>
              </a:lnSpc>
            </a:pPr>
            <a:r>
              <a:rPr lang="en-US" altLang="en-US" dirty="0"/>
              <a:t>The </a:t>
            </a:r>
            <a:r>
              <a:rPr lang="en-US" altLang="en-US" b="1" dirty="0" err="1">
                <a:latin typeface="Courier New" panose="02070309020205020404" pitchFamily="49" charset="0"/>
                <a:cs typeface="Courier New" panose="02070309020205020404" pitchFamily="49" charset="0"/>
              </a:rPr>
              <a:t>strcat</a:t>
            </a:r>
            <a:r>
              <a:rPr lang="en-US" altLang="en-US" dirty="0"/>
              <a:t> function accepts two pointers to C-strings as its arguments. The function concatenates, or appends second string to the end of first string.</a:t>
            </a:r>
          </a:p>
          <a:p>
            <a:pPr>
              <a:lnSpc>
                <a:spcPct val="90000"/>
              </a:lnSpc>
            </a:pPr>
            <a:r>
              <a:rPr lang="en-US" altLang="en-US" b="1" dirty="0"/>
              <a:t>WARNING:</a:t>
            </a:r>
            <a:r>
              <a:rPr lang="en-US" altLang="en-US" dirty="0"/>
              <a:t> If the array holding the first string isn’t large enough to hold both strings, </a:t>
            </a:r>
            <a:r>
              <a:rPr lang="en-US" altLang="en-US" b="1" dirty="0" err="1">
                <a:latin typeface="Courier New" panose="02070309020205020404" pitchFamily="49" charset="0"/>
                <a:cs typeface="Courier New" panose="02070309020205020404" pitchFamily="49" charset="0"/>
              </a:rPr>
              <a:t>strcat</a:t>
            </a:r>
            <a:r>
              <a:rPr lang="en-US" altLang="en-US" dirty="0"/>
              <a:t> will overflow the boundaries of the array.</a:t>
            </a:r>
          </a:p>
          <a:p>
            <a:pPr>
              <a:lnSpc>
                <a:spcPct val="90000"/>
              </a:lnSpc>
            </a:pPr>
            <a:r>
              <a:rPr lang="en-US" altLang="en-US" dirty="0"/>
              <a:t>It is programmer’s responsibility to make sure the array holding string1 is large enough to hold string1 plus string2 plus a null terminator.</a:t>
            </a:r>
          </a:p>
          <a:p>
            <a:pPr marL="344487" lvl="1" indent="0">
              <a:lnSpc>
                <a:spcPct val="90000"/>
              </a:lnSpc>
              <a:buNone/>
            </a:pPr>
            <a:r>
              <a:rPr lang="en-US" altLang="en-US" dirty="0" err="1">
                <a:latin typeface="Courier New" panose="02070309020205020404" pitchFamily="49" charset="0"/>
              </a:rPr>
              <a:t>strcat</a:t>
            </a:r>
            <a:r>
              <a:rPr lang="en-US" altLang="en-US" dirty="0">
                <a:latin typeface="Courier New" panose="02070309020205020404" pitchFamily="49" charset="0"/>
              </a:rPr>
              <a:t>(string1, string2)</a:t>
            </a:r>
            <a:r>
              <a:rPr lang="en-US" altLang="en-US" dirty="0"/>
              <a:t>//appends </a:t>
            </a:r>
            <a:r>
              <a:rPr lang="en-US" altLang="en-US" dirty="0">
                <a:latin typeface="Courier New" panose="02070309020205020404" pitchFamily="49" charset="0"/>
              </a:rPr>
              <a:t>string2</a:t>
            </a:r>
            <a:r>
              <a:rPr lang="en-US" altLang="en-US" dirty="0"/>
              <a:t> to the end of </a:t>
            </a:r>
            <a:r>
              <a:rPr lang="en-US" altLang="en-US" dirty="0">
                <a:latin typeface="Courier New" panose="02070309020205020404" pitchFamily="49" charset="0"/>
              </a:rPr>
              <a:t>string1</a:t>
            </a:r>
          </a:p>
          <a:p>
            <a:pPr marL="346075" lvl="1" indent="-7938">
              <a:lnSpc>
                <a:spcPct val="90000"/>
              </a:lnSpc>
              <a:buClr>
                <a:srgbClr val="3333CC"/>
              </a:buClr>
              <a:buNone/>
            </a:pPr>
            <a:r>
              <a:rPr lang="en-US" altLang="en-US" sz="2400" dirty="0">
                <a:latin typeface="Courier New" panose="02070309020205020404" pitchFamily="49" charset="0"/>
              </a:rPr>
              <a:t>const int SIZE = 20</a:t>
            </a:r>
          </a:p>
          <a:p>
            <a:pPr marL="346075" lvl="1" indent="-7938">
              <a:lnSpc>
                <a:spcPct val="90000"/>
              </a:lnSpc>
              <a:buClr>
                <a:srgbClr val="3333CC"/>
              </a:buClr>
              <a:buNone/>
            </a:pPr>
            <a:r>
              <a:rPr lang="en-US" altLang="en-US" sz="2400" dirty="0">
                <a:latin typeface="Courier New" panose="02070309020205020404" pitchFamily="49" charset="0"/>
              </a:rPr>
              <a:t>char location[SIZE] = "Missoula, ";</a:t>
            </a:r>
          </a:p>
          <a:p>
            <a:pPr marL="346075" lvl="2" indent="-7938">
              <a:lnSpc>
                <a:spcPct val="90000"/>
              </a:lnSpc>
              <a:buNone/>
            </a:pPr>
            <a:r>
              <a:rPr lang="en-US" altLang="en-US" dirty="0">
                <a:latin typeface="Courier New" panose="02070309020205020404" pitchFamily="49" charset="0"/>
              </a:rPr>
              <a:t>char state[3] = "MT";</a:t>
            </a:r>
          </a:p>
          <a:p>
            <a:pPr marL="346075" lvl="2" indent="-7938">
              <a:lnSpc>
                <a:spcPct val="90000"/>
              </a:lnSpc>
              <a:buNone/>
            </a:pPr>
            <a:r>
              <a:rPr lang="en-US" altLang="en-US" dirty="0">
                <a:latin typeface="Courier New" panose="02070309020205020404" pitchFamily="49" charset="0"/>
              </a:rPr>
              <a:t>strcat(location, state); // location now has "Missoula, MT"</a:t>
            </a:r>
          </a:p>
        </p:txBody>
      </p:sp>
      <p:sp>
        <p:nvSpPr>
          <p:cNvPr id="4" name="Slide Number Placeholder 3">
            <a:extLst>
              <a:ext uri="{FF2B5EF4-FFF2-40B4-BE49-F238E27FC236}">
                <a16:creationId xmlns:a16="http://schemas.microsoft.com/office/drawing/2014/main" id="{9B0416CF-3466-D63B-D84D-554265E7DFEB}"/>
              </a:ext>
            </a:extLst>
          </p:cNvPr>
          <p:cNvSpPr>
            <a:spLocks noGrp="1"/>
          </p:cNvSpPr>
          <p:nvPr>
            <p:ph type="sldNum" sz="quarter" idx="10"/>
          </p:nvPr>
        </p:nvSpPr>
        <p:spPr/>
        <p:txBody>
          <a:bodyPr/>
          <a:lstStyle/>
          <a:p>
            <a:fld id="{307D4125-138F-4077-81E1-205BE6DEB070}" type="slidenum">
              <a:rPr lang="en-US" altLang="en-US" smtClean="0"/>
              <a:pPr/>
              <a:t>12</a:t>
            </a:fld>
            <a:endParaRPr lang="en-US" altLang="en-US" dirty="0"/>
          </a:p>
        </p:txBody>
      </p:sp>
    </p:spTree>
    <p:extLst>
      <p:ext uri="{BB962C8B-B14F-4D97-AF65-F5344CB8AC3E}">
        <p14:creationId xmlns:p14="http://schemas.microsoft.com/office/powerpoint/2010/main" val="114905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Library Functions for Working with</a:t>
            </a:r>
            <a:br>
              <a:rPr lang="en-US" altLang="en-US" dirty="0"/>
            </a:br>
            <a:r>
              <a:rPr lang="en-US" altLang="en-US" dirty="0"/>
              <a:t>C-Strings</a:t>
            </a:r>
            <a:r>
              <a:rPr lang="en-US" altLang="en-US" sz="1800" dirty="0"/>
              <a:t> (4 of 8)</a:t>
            </a:r>
            <a:endParaRPr lang="en-IN" sz="1800" dirty="0"/>
          </a:p>
        </p:txBody>
      </p:sp>
      <p:sp>
        <p:nvSpPr>
          <p:cNvPr id="3" name="Content Placeholder 2"/>
          <p:cNvSpPr>
            <a:spLocks noGrp="1"/>
          </p:cNvSpPr>
          <p:nvPr>
            <p:ph idx="1"/>
          </p:nvPr>
        </p:nvSpPr>
        <p:spPr/>
        <p:txBody>
          <a:bodyPr/>
          <a:lstStyle/>
          <a:p>
            <a:pPr lvl="0">
              <a:lnSpc>
                <a:spcPct val="90000"/>
              </a:lnSpc>
              <a:buClr>
                <a:srgbClr val="008000"/>
              </a:buClr>
              <a:buNone/>
            </a:pPr>
            <a:r>
              <a:rPr lang="en-US" altLang="en-US" b="1" dirty="0">
                <a:solidFill>
                  <a:srgbClr val="000000"/>
                </a:solidFill>
              </a:rPr>
              <a:t>The </a:t>
            </a:r>
            <a:r>
              <a:rPr lang="en-US" altLang="en-US" b="1" dirty="0" err="1">
                <a:solidFill>
                  <a:srgbClr val="000000"/>
                </a:solidFill>
                <a:latin typeface="Courier New" panose="02070309020205020404" pitchFamily="49" charset="0"/>
              </a:rPr>
              <a:t>strcpy</a:t>
            </a:r>
            <a:r>
              <a:rPr lang="en-US" altLang="en-US" dirty="0">
                <a:solidFill>
                  <a:srgbClr val="000000"/>
                </a:solidFill>
                <a:latin typeface="Courier New" panose="02070309020205020404" pitchFamily="49" charset="0"/>
              </a:rPr>
              <a:t> </a:t>
            </a:r>
            <a:r>
              <a:rPr lang="en-US" altLang="en-US" b="1" dirty="0">
                <a:solidFill>
                  <a:srgbClr val="000000"/>
                </a:solidFill>
              </a:rPr>
              <a:t>Function</a:t>
            </a:r>
            <a:r>
              <a:rPr lang="en-US" altLang="en-US" dirty="0">
                <a:solidFill>
                  <a:srgbClr val="000000"/>
                </a:solidFill>
              </a:rPr>
              <a:t>:</a:t>
            </a:r>
            <a:endParaRPr lang="en-US" altLang="en-US" dirty="0">
              <a:solidFill>
                <a:srgbClr val="000000"/>
              </a:solidFill>
              <a:latin typeface="Courier New" panose="02070309020205020404" pitchFamily="49" charset="0"/>
            </a:endParaRPr>
          </a:p>
          <a:p>
            <a:pPr>
              <a:lnSpc>
                <a:spcPct val="90000"/>
              </a:lnSpc>
            </a:pPr>
            <a:r>
              <a:rPr lang="en-US" altLang="en-US" sz="2600" spc="-50" dirty="0">
                <a:solidFill>
                  <a:srgbClr val="000000"/>
                </a:solidFill>
              </a:rPr>
              <a:t>The </a:t>
            </a:r>
            <a:r>
              <a:rPr lang="en-US" altLang="en-US" spc="-50" dirty="0" err="1">
                <a:solidFill>
                  <a:srgbClr val="000000"/>
                </a:solidFill>
                <a:latin typeface="Courier New" panose="02070309020205020404" pitchFamily="49" charset="0"/>
              </a:rPr>
              <a:t>strcpy</a:t>
            </a:r>
            <a:r>
              <a:rPr lang="en-US" altLang="en-US" sz="2600" spc="-50" dirty="0">
                <a:solidFill>
                  <a:srgbClr val="000000"/>
                </a:solidFill>
              </a:rPr>
              <a:t> function can be used to copy second argument string to the memory location specified by the first argument, including the null terminator.</a:t>
            </a:r>
          </a:p>
          <a:p>
            <a:pPr>
              <a:lnSpc>
                <a:spcPct val="90000"/>
              </a:lnSpc>
            </a:pPr>
            <a:r>
              <a:rPr lang="en-US" sz="2600" dirty="0"/>
              <a:t>If anything is already stored in the location referenced by the first argument, it is overwritten.</a:t>
            </a:r>
            <a:endParaRPr lang="en-US" altLang="en-US" sz="2600" spc="-50" dirty="0">
              <a:solidFill>
                <a:srgbClr val="000000"/>
              </a:solidFill>
            </a:endParaRPr>
          </a:p>
          <a:p>
            <a:pPr>
              <a:lnSpc>
                <a:spcPct val="90000"/>
              </a:lnSpc>
            </a:pPr>
            <a:r>
              <a:rPr lang="en-US" sz="2600" dirty="0">
                <a:solidFill>
                  <a:srgbClr val="000000"/>
                </a:solidFill>
              </a:rPr>
              <a:t>The first argument usually references an array.</a:t>
            </a:r>
          </a:p>
          <a:p>
            <a:pPr indent="0">
              <a:lnSpc>
                <a:spcPct val="90000"/>
              </a:lnSpc>
              <a:buNone/>
            </a:pPr>
            <a:r>
              <a:rPr lang="en-US" altLang="en-US" dirty="0" err="1">
                <a:solidFill>
                  <a:srgbClr val="000000"/>
                </a:solidFill>
                <a:latin typeface="Courier New" panose="02070309020205020404" pitchFamily="49" charset="0"/>
              </a:rPr>
              <a:t>strcpy</a:t>
            </a:r>
            <a:r>
              <a:rPr lang="en-US" altLang="en-US" dirty="0">
                <a:solidFill>
                  <a:srgbClr val="000000"/>
                </a:solidFill>
                <a:latin typeface="Courier New" panose="02070309020205020404" pitchFamily="49" charset="0"/>
              </a:rPr>
              <a:t>(str1, str2)</a:t>
            </a:r>
            <a:r>
              <a:rPr lang="en-US" altLang="en-US" dirty="0">
                <a:solidFill>
                  <a:srgbClr val="000000"/>
                </a:solidFill>
              </a:rPr>
              <a:t>// copies </a:t>
            </a:r>
            <a:r>
              <a:rPr lang="en-US" altLang="en-US" dirty="0">
                <a:solidFill>
                  <a:srgbClr val="000000"/>
                </a:solidFill>
                <a:latin typeface="Courier New" panose="02070309020205020404" pitchFamily="49" charset="0"/>
              </a:rPr>
              <a:t>str2</a:t>
            </a:r>
            <a:r>
              <a:rPr lang="en-US" altLang="en-US" dirty="0">
                <a:solidFill>
                  <a:srgbClr val="000000"/>
                </a:solidFill>
              </a:rPr>
              <a:t> to </a:t>
            </a:r>
            <a:r>
              <a:rPr lang="en-US" altLang="en-US" dirty="0">
                <a:solidFill>
                  <a:srgbClr val="000000"/>
                </a:solidFill>
                <a:latin typeface="Courier New" panose="02070309020205020404" pitchFamily="49" charset="0"/>
              </a:rPr>
              <a:t>str1</a:t>
            </a:r>
          </a:p>
          <a:p>
            <a:pPr marL="346075" lvl="1" indent="0">
              <a:lnSpc>
                <a:spcPct val="90000"/>
              </a:lnSpc>
              <a:spcBef>
                <a:spcPts val="1800"/>
              </a:spcBef>
              <a:buNone/>
            </a:pPr>
            <a:r>
              <a:rPr lang="en-US" altLang="en-US" sz="2400" dirty="0">
                <a:solidFill>
                  <a:srgbClr val="000000"/>
                </a:solidFill>
                <a:latin typeface="Courier New" panose="02070309020205020404" pitchFamily="49" charset="0"/>
              </a:rPr>
              <a:t>const int SIZE = 20;</a:t>
            </a:r>
          </a:p>
          <a:p>
            <a:pPr marL="346075" lvl="1" indent="0">
              <a:lnSpc>
                <a:spcPct val="90000"/>
              </a:lnSpc>
              <a:spcBef>
                <a:spcPts val="0"/>
              </a:spcBef>
              <a:buNone/>
            </a:pPr>
            <a:r>
              <a:rPr lang="en-US" altLang="en-US" sz="2400" dirty="0">
                <a:solidFill>
                  <a:srgbClr val="000000"/>
                </a:solidFill>
                <a:latin typeface="Courier New" panose="02070309020205020404" pitchFamily="49" charset="0"/>
              </a:rPr>
              <a:t>char fname[SIZE] = "Maureen", name[SIZE];</a:t>
            </a:r>
          </a:p>
          <a:p>
            <a:pPr marL="346075" lvl="1" indent="0">
              <a:lnSpc>
                <a:spcPct val="90000"/>
              </a:lnSpc>
              <a:spcBef>
                <a:spcPts val="0"/>
              </a:spcBef>
              <a:buNone/>
            </a:pPr>
            <a:r>
              <a:rPr lang="en-US" altLang="en-US" sz="2400" dirty="0">
                <a:solidFill>
                  <a:srgbClr val="000000"/>
                </a:solidFill>
                <a:latin typeface="Courier New" panose="02070309020205020404" pitchFamily="49" charset="0"/>
              </a:rPr>
              <a:t>strcpy(name, fname);</a:t>
            </a:r>
            <a:endParaRPr lang="en-US" altLang="en-US" dirty="0">
              <a:solidFill>
                <a:srgbClr val="000000"/>
              </a:solidFill>
            </a:endParaRPr>
          </a:p>
          <a:p>
            <a:pPr marL="968375" lvl="1" indent="-968375">
              <a:lnSpc>
                <a:spcPct val="90000"/>
              </a:lnSpc>
              <a:spcBef>
                <a:spcPts val="1200"/>
              </a:spcBef>
              <a:buNone/>
            </a:pPr>
            <a:r>
              <a:rPr lang="en-US" altLang="en-US" b="1" dirty="0">
                <a:solidFill>
                  <a:srgbClr val="000000"/>
                </a:solidFill>
              </a:rPr>
              <a:t>Note:</a:t>
            </a:r>
            <a:r>
              <a:rPr lang="en-US" altLang="en-US" dirty="0">
                <a:solidFill>
                  <a:srgbClr val="000000"/>
                </a:solidFill>
              </a:rPr>
              <a:t> </a:t>
            </a:r>
            <a:r>
              <a:rPr lang="en-US" altLang="en-US" dirty="0">
                <a:solidFill>
                  <a:srgbClr val="000000"/>
                </a:solidFill>
                <a:latin typeface="Courier New" panose="02070309020205020404" pitchFamily="49" charset="0"/>
              </a:rPr>
              <a:t>strcat</a:t>
            </a:r>
            <a:r>
              <a:rPr lang="en-US" altLang="en-US" dirty="0">
                <a:solidFill>
                  <a:srgbClr val="000000"/>
                </a:solidFill>
              </a:rPr>
              <a:t> and </a:t>
            </a:r>
            <a:r>
              <a:rPr lang="en-US" altLang="en-US" dirty="0">
                <a:solidFill>
                  <a:srgbClr val="000000"/>
                </a:solidFill>
                <a:latin typeface="Courier New" panose="02070309020205020404" pitchFamily="49" charset="0"/>
              </a:rPr>
              <a:t>strcpy</a:t>
            </a:r>
            <a:r>
              <a:rPr lang="en-US" altLang="en-US" dirty="0">
                <a:solidFill>
                  <a:srgbClr val="000000"/>
                </a:solidFill>
              </a:rPr>
              <a:t> perform no bounds checking to determine if there is enough space in receiving character array to hold the string it is being assigned.</a:t>
            </a:r>
          </a:p>
        </p:txBody>
      </p:sp>
      <p:sp>
        <p:nvSpPr>
          <p:cNvPr id="4" name="Slide Number Placeholder 3">
            <a:extLst>
              <a:ext uri="{FF2B5EF4-FFF2-40B4-BE49-F238E27FC236}">
                <a16:creationId xmlns:a16="http://schemas.microsoft.com/office/drawing/2014/main" id="{71A3DAF8-3C07-8A11-D10B-E4AEC9616088}"/>
              </a:ext>
            </a:extLst>
          </p:cNvPr>
          <p:cNvSpPr>
            <a:spLocks noGrp="1"/>
          </p:cNvSpPr>
          <p:nvPr>
            <p:ph type="sldNum" sz="quarter" idx="10"/>
          </p:nvPr>
        </p:nvSpPr>
        <p:spPr/>
        <p:txBody>
          <a:bodyPr/>
          <a:lstStyle/>
          <a:p>
            <a:fld id="{307D4125-138F-4077-81E1-205BE6DEB070}" type="slidenum">
              <a:rPr lang="en-US" altLang="en-US" smtClean="0"/>
              <a:pPr/>
              <a:t>13</a:t>
            </a:fld>
            <a:endParaRPr lang="en-US" altLang="en-US" dirty="0"/>
          </a:p>
        </p:txBody>
      </p:sp>
    </p:spTree>
    <p:extLst>
      <p:ext uri="{BB962C8B-B14F-4D97-AF65-F5344CB8AC3E}">
        <p14:creationId xmlns:p14="http://schemas.microsoft.com/office/powerpoint/2010/main" val="381963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Library Functions for Working with</a:t>
            </a:r>
            <a:br>
              <a:rPr lang="en-US" altLang="en-US" dirty="0"/>
            </a:br>
            <a:r>
              <a:rPr lang="en-US" altLang="en-US" dirty="0"/>
              <a:t>C-Strings</a:t>
            </a:r>
            <a:r>
              <a:rPr lang="en-US" altLang="en-US" sz="1800" dirty="0"/>
              <a:t> (5 of 8)</a:t>
            </a:r>
            <a:endParaRPr lang="en-IN" sz="1800" dirty="0"/>
          </a:p>
        </p:txBody>
      </p:sp>
      <p:sp>
        <p:nvSpPr>
          <p:cNvPr id="3" name="Content Placeholder 2"/>
          <p:cNvSpPr>
            <a:spLocks noGrp="1"/>
          </p:cNvSpPr>
          <p:nvPr>
            <p:ph idx="1"/>
          </p:nvPr>
        </p:nvSpPr>
        <p:spPr/>
        <p:txBody>
          <a:bodyPr/>
          <a:lstStyle/>
          <a:p>
            <a:pPr lvl="0">
              <a:lnSpc>
                <a:spcPct val="90000"/>
              </a:lnSpc>
              <a:buClr>
                <a:srgbClr val="008000"/>
              </a:buClr>
              <a:buNone/>
            </a:pPr>
            <a:r>
              <a:rPr lang="en-US" altLang="en-US" b="1" dirty="0">
                <a:solidFill>
                  <a:srgbClr val="000000"/>
                </a:solidFill>
              </a:rPr>
              <a:t>The </a:t>
            </a:r>
            <a:r>
              <a:rPr lang="en-US" b="1" dirty="0" err="1">
                <a:solidFill>
                  <a:srgbClr val="000000"/>
                </a:solidFill>
                <a:latin typeface="Courier New" panose="02070309020205020404" pitchFamily="49" charset="0"/>
              </a:rPr>
              <a:t>strncat</a:t>
            </a:r>
            <a:r>
              <a:rPr lang="en-US" dirty="0"/>
              <a:t> and </a:t>
            </a:r>
            <a:r>
              <a:rPr lang="en-US" b="1" dirty="0" err="1">
                <a:solidFill>
                  <a:srgbClr val="000000"/>
                </a:solidFill>
                <a:latin typeface="Courier New" panose="02070309020205020404" pitchFamily="49" charset="0"/>
              </a:rPr>
              <a:t>strncpy</a:t>
            </a:r>
            <a:r>
              <a:rPr lang="en-US" dirty="0"/>
              <a:t> </a:t>
            </a:r>
            <a:r>
              <a:rPr lang="en-US" altLang="en-US" b="1" dirty="0">
                <a:solidFill>
                  <a:srgbClr val="000000"/>
                </a:solidFill>
              </a:rPr>
              <a:t>Functions</a:t>
            </a:r>
            <a:r>
              <a:rPr lang="en-US" altLang="en-US" dirty="0">
                <a:solidFill>
                  <a:srgbClr val="000000"/>
                </a:solidFill>
              </a:rPr>
              <a:t>:</a:t>
            </a:r>
            <a:endParaRPr lang="en-US" altLang="en-US" dirty="0">
              <a:solidFill>
                <a:srgbClr val="000000"/>
              </a:solidFill>
              <a:latin typeface="Courier New" panose="02070309020205020404" pitchFamily="49" charset="0"/>
            </a:endParaRPr>
          </a:p>
          <a:p>
            <a:pPr>
              <a:lnSpc>
                <a:spcPct val="90000"/>
              </a:lnSpc>
            </a:pPr>
            <a:r>
              <a:rPr lang="en-US" altLang="en-US" spc="-50" dirty="0">
                <a:solidFill>
                  <a:srgbClr val="000000"/>
                </a:solidFill>
              </a:rPr>
              <a:t>Because the </a:t>
            </a:r>
            <a:r>
              <a:rPr lang="en-US" altLang="en-US" dirty="0" err="1">
                <a:solidFill>
                  <a:srgbClr val="000000"/>
                </a:solidFill>
                <a:latin typeface="Courier New" panose="02070309020205020404" pitchFamily="49" charset="0"/>
              </a:rPr>
              <a:t>strcat</a:t>
            </a:r>
            <a:r>
              <a:rPr lang="en-US" altLang="en-US" spc="-50" dirty="0">
                <a:solidFill>
                  <a:srgbClr val="000000"/>
                </a:solidFill>
              </a:rPr>
              <a:t> and </a:t>
            </a:r>
            <a:r>
              <a:rPr lang="en-US" altLang="en-US" dirty="0" err="1">
                <a:solidFill>
                  <a:srgbClr val="000000"/>
                </a:solidFill>
                <a:latin typeface="Courier New" panose="02070309020205020404" pitchFamily="49" charset="0"/>
              </a:rPr>
              <a:t>strcpy</a:t>
            </a:r>
            <a:r>
              <a:rPr lang="en-US" altLang="en-US" spc="-50" dirty="0">
                <a:solidFill>
                  <a:srgbClr val="000000"/>
                </a:solidFill>
              </a:rPr>
              <a:t> functions can potentially overwrite the bounds of an array, they make it possible to write unsafe code.</a:t>
            </a:r>
          </a:p>
          <a:p>
            <a:pPr>
              <a:lnSpc>
                <a:spcPct val="90000"/>
              </a:lnSpc>
            </a:pPr>
            <a:r>
              <a:rPr lang="en-US" altLang="en-US" spc="-50" dirty="0">
                <a:solidFill>
                  <a:srgbClr val="000000"/>
                </a:solidFill>
              </a:rPr>
              <a:t>As an alternative, programmer should use ­</a:t>
            </a:r>
            <a:r>
              <a:rPr lang="en-US" altLang="en-US" dirty="0" err="1">
                <a:solidFill>
                  <a:srgbClr val="000000"/>
                </a:solidFill>
                <a:latin typeface="Courier New" panose="02070309020205020404" pitchFamily="49" charset="0"/>
              </a:rPr>
              <a:t>strncat</a:t>
            </a:r>
            <a:r>
              <a:rPr lang="en-US" altLang="en-US" spc="-50" dirty="0">
                <a:solidFill>
                  <a:srgbClr val="000000"/>
                </a:solidFill>
              </a:rPr>
              <a:t> and </a:t>
            </a:r>
            <a:r>
              <a:rPr lang="en-US" altLang="en-US" dirty="0" err="1">
                <a:solidFill>
                  <a:srgbClr val="000000"/>
                </a:solidFill>
                <a:latin typeface="Courier New" panose="02070309020205020404" pitchFamily="49" charset="0"/>
              </a:rPr>
              <a:t>strncpy</a:t>
            </a:r>
            <a:r>
              <a:rPr lang="en-US" altLang="en-US" spc="-50" dirty="0">
                <a:solidFill>
                  <a:srgbClr val="000000"/>
                </a:solidFill>
              </a:rPr>
              <a:t> whenever possible.</a:t>
            </a:r>
          </a:p>
          <a:p>
            <a:pPr>
              <a:lnSpc>
                <a:spcPct val="90000"/>
              </a:lnSpc>
            </a:pPr>
            <a:r>
              <a:rPr lang="en-US" altLang="en-US" spc="-50" dirty="0">
                <a:solidFill>
                  <a:srgbClr val="000000"/>
                </a:solidFill>
              </a:rPr>
              <a:t>The </a:t>
            </a:r>
            <a:r>
              <a:rPr lang="en-US" altLang="en-US" dirty="0" err="1">
                <a:solidFill>
                  <a:srgbClr val="000000"/>
                </a:solidFill>
                <a:latin typeface="Courier New" panose="02070309020205020404" pitchFamily="49" charset="0"/>
              </a:rPr>
              <a:t>strncat</a:t>
            </a:r>
            <a:r>
              <a:rPr lang="en-US" altLang="en-US" spc="-50" dirty="0">
                <a:solidFill>
                  <a:srgbClr val="000000"/>
                </a:solidFill>
              </a:rPr>
              <a:t> functions works like </a:t>
            </a:r>
            <a:r>
              <a:rPr lang="en-US" altLang="en-US" dirty="0" err="1">
                <a:solidFill>
                  <a:srgbClr val="000000"/>
                </a:solidFill>
                <a:latin typeface="Courier New" panose="02070309020205020404" pitchFamily="49" charset="0"/>
              </a:rPr>
              <a:t>strcat</a:t>
            </a:r>
            <a:r>
              <a:rPr lang="en-US" altLang="en-US" spc="-50" dirty="0">
                <a:solidFill>
                  <a:srgbClr val="000000"/>
                </a:solidFill>
              </a:rPr>
              <a:t>, except it takes a third argument specifying the maximum number of characters from the second string to append to the first. Here is an example call to </a:t>
            </a:r>
            <a:r>
              <a:rPr lang="en-US" altLang="en-US" dirty="0" err="1">
                <a:solidFill>
                  <a:srgbClr val="000000"/>
                </a:solidFill>
                <a:latin typeface="Courier New" panose="02070309020205020404" pitchFamily="49" charset="0"/>
              </a:rPr>
              <a:t>strncat</a:t>
            </a:r>
            <a:r>
              <a:rPr lang="en-US" altLang="en-US" spc="-50" dirty="0">
                <a:solidFill>
                  <a:srgbClr val="000000"/>
                </a:solidFill>
              </a:rPr>
              <a:t>:</a:t>
            </a:r>
          </a:p>
          <a:p>
            <a:pPr marL="914400" indent="0">
              <a:lnSpc>
                <a:spcPct val="90000"/>
              </a:lnSpc>
              <a:buNone/>
            </a:pPr>
            <a:r>
              <a:rPr lang="en-US" altLang="en-US" spc="-50" dirty="0">
                <a:solidFill>
                  <a:srgbClr val="000000"/>
                </a:solidFill>
              </a:rPr>
              <a:t> </a:t>
            </a:r>
            <a:r>
              <a:rPr lang="en-US" altLang="en-US" dirty="0" err="1">
                <a:solidFill>
                  <a:srgbClr val="000000"/>
                </a:solidFill>
                <a:latin typeface="Courier New" panose="02070309020205020404" pitchFamily="49" charset="0"/>
              </a:rPr>
              <a:t>strncat</a:t>
            </a:r>
            <a:r>
              <a:rPr lang="en-US" altLang="en-US" spc="-50" dirty="0">
                <a:solidFill>
                  <a:srgbClr val="000000"/>
                </a:solidFill>
              </a:rPr>
              <a:t>(</a:t>
            </a:r>
            <a:r>
              <a:rPr lang="en-US" altLang="en-US" dirty="0">
                <a:solidFill>
                  <a:srgbClr val="000000"/>
                </a:solidFill>
                <a:latin typeface="Courier New" panose="02070309020205020404" pitchFamily="49" charset="0"/>
              </a:rPr>
              <a:t>string1</a:t>
            </a:r>
            <a:r>
              <a:rPr lang="en-US" altLang="en-US" spc="-50" dirty="0">
                <a:solidFill>
                  <a:srgbClr val="000000"/>
                </a:solidFill>
              </a:rPr>
              <a:t>, </a:t>
            </a:r>
            <a:r>
              <a:rPr lang="en-US" altLang="en-US" dirty="0">
                <a:solidFill>
                  <a:srgbClr val="000000"/>
                </a:solidFill>
                <a:latin typeface="Courier New" panose="02070309020205020404" pitchFamily="49" charset="0"/>
              </a:rPr>
              <a:t>string2</a:t>
            </a:r>
            <a:r>
              <a:rPr lang="en-US" altLang="en-US" spc="-50" dirty="0">
                <a:solidFill>
                  <a:srgbClr val="000000"/>
                </a:solidFill>
              </a:rPr>
              <a:t>, 10);</a:t>
            </a:r>
          </a:p>
          <a:p>
            <a:pPr>
              <a:lnSpc>
                <a:spcPct val="90000"/>
              </a:lnSpc>
              <a:spcBef>
                <a:spcPts val="1200"/>
              </a:spcBef>
            </a:pPr>
            <a:r>
              <a:rPr lang="en-US" altLang="en-US" spc="-50" dirty="0">
                <a:solidFill>
                  <a:srgbClr val="000000"/>
                </a:solidFill>
              </a:rPr>
              <a:t>When this statement executes, </a:t>
            </a:r>
            <a:r>
              <a:rPr lang="en-US" altLang="en-US" dirty="0" err="1">
                <a:solidFill>
                  <a:srgbClr val="000000"/>
                </a:solidFill>
                <a:latin typeface="Courier New" panose="02070309020205020404" pitchFamily="49" charset="0"/>
              </a:rPr>
              <a:t>strncat</a:t>
            </a:r>
            <a:r>
              <a:rPr lang="en-US" altLang="en-US" spc="-50" dirty="0">
                <a:solidFill>
                  <a:srgbClr val="000000"/>
                </a:solidFill>
              </a:rPr>
              <a:t> will append no more than 10 characters from </a:t>
            </a:r>
            <a:r>
              <a:rPr lang="en-US" altLang="en-US" dirty="0">
                <a:solidFill>
                  <a:srgbClr val="000000"/>
                </a:solidFill>
                <a:latin typeface="Courier New" panose="02070309020205020404" pitchFamily="49" charset="0"/>
              </a:rPr>
              <a:t>string2</a:t>
            </a:r>
            <a:r>
              <a:rPr lang="en-US" altLang="en-US" spc="-50" dirty="0">
                <a:solidFill>
                  <a:srgbClr val="000000"/>
                </a:solidFill>
              </a:rPr>
              <a:t> to </a:t>
            </a:r>
            <a:r>
              <a:rPr lang="en-US" altLang="en-US" dirty="0">
                <a:solidFill>
                  <a:srgbClr val="000000"/>
                </a:solidFill>
                <a:latin typeface="Courier New" panose="02070309020205020404" pitchFamily="49" charset="0"/>
              </a:rPr>
              <a:t>string1</a:t>
            </a:r>
            <a:r>
              <a:rPr lang="en-US" altLang="en-US" spc="-50" dirty="0">
                <a:solidFill>
                  <a:srgbClr val="000000"/>
                </a:solidFill>
              </a:rPr>
              <a:t>.</a:t>
            </a:r>
          </a:p>
          <a:p>
            <a:pPr>
              <a:lnSpc>
                <a:spcPct val="90000"/>
              </a:lnSpc>
            </a:pPr>
            <a:r>
              <a:rPr lang="en-US" altLang="en-US" spc="-50" dirty="0">
                <a:solidFill>
                  <a:srgbClr val="000000"/>
                </a:solidFill>
              </a:rPr>
              <a:t>The following code shows an example of calculating the maximum number of characters that can be appended to an array:</a:t>
            </a:r>
          </a:p>
          <a:p>
            <a:pPr>
              <a:lnSpc>
                <a:spcPct val="90000"/>
              </a:lnSpc>
              <a:spcBef>
                <a:spcPts val="1200"/>
              </a:spcBef>
            </a:pPr>
            <a:endParaRPr lang="en-US" altLang="en-US" spc="-50" dirty="0">
              <a:solidFill>
                <a:srgbClr val="000000"/>
              </a:solidFill>
            </a:endParaRPr>
          </a:p>
          <a:p>
            <a:pPr>
              <a:lnSpc>
                <a:spcPct val="90000"/>
              </a:lnSpc>
            </a:pPr>
            <a:endParaRPr lang="en-US" altLang="en-US" sz="2600" spc="-50" dirty="0">
              <a:solidFill>
                <a:srgbClr val="000000"/>
              </a:solidFill>
            </a:endParaRPr>
          </a:p>
        </p:txBody>
      </p:sp>
      <p:sp>
        <p:nvSpPr>
          <p:cNvPr id="4" name="Slide Number Placeholder 3">
            <a:extLst>
              <a:ext uri="{FF2B5EF4-FFF2-40B4-BE49-F238E27FC236}">
                <a16:creationId xmlns:a16="http://schemas.microsoft.com/office/drawing/2014/main" id="{71A3DAF8-3C07-8A11-D10B-E4AEC9616088}"/>
              </a:ext>
            </a:extLst>
          </p:cNvPr>
          <p:cNvSpPr>
            <a:spLocks noGrp="1"/>
          </p:cNvSpPr>
          <p:nvPr>
            <p:ph type="sldNum" sz="quarter" idx="10"/>
          </p:nvPr>
        </p:nvSpPr>
        <p:spPr/>
        <p:txBody>
          <a:bodyPr/>
          <a:lstStyle/>
          <a:p>
            <a:fld id="{307D4125-138F-4077-81E1-205BE6DEB070}" type="slidenum">
              <a:rPr lang="en-US" altLang="en-US" smtClean="0"/>
              <a:pPr/>
              <a:t>14</a:t>
            </a:fld>
            <a:endParaRPr lang="en-US" altLang="en-US" dirty="0"/>
          </a:p>
        </p:txBody>
      </p:sp>
    </p:spTree>
    <p:extLst>
      <p:ext uri="{BB962C8B-B14F-4D97-AF65-F5344CB8AC3E}">
        <p14:creationId xmlns:p14="http://schemas.microsoft.com/office/powerpoint/2010/main" val="222997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Library Functions for Working with</a:t>
            </a:r>
            <a:br>
              <a:rPr lang="en-US" altLang="en-US" dirty="0"/>
            </a:br>
            <a:r>
              <a:rPr lang="en-US" altLang="en-US" dirty="0"/>
              <a:t>C-Strings</a:t>
            </a:r>
            <a:r>
              <a:rPr lang="en-US" altLang="en-US" sz="1800" dirty="0"/>
              <a:t> (6 of 8)</a:t>
            </a:r>
            <a:endParaRPr lang="en-IN" sz="1800" dirty="0"/>
          </a:p>
        </p:txBody>
      </p:sp>
      <p:sp>
        <p:nvSpPr>
          <p:cNvPr id="3" name="Content Placeholder 2"/>
          <p:cNvSpPr>
            <a:spLocks noGrp="1"/>
          </p:cNvSpPr>
          <p:nvPr>
            <p:ph idx="1"/>
          </p:nvPr>
        </p:nvSpPr>
        <p:spPr/>
        <p:txBody>
          <a:bodyPr/>
          <a:lstStyle/>
          <a:p>
            <a:pPr>
              <a:lnSpc>
                <a:spcPct val="90000"/>
              </a:lnSpc>
            </a:pPr>
            <a:r>
              <a:rPr lang="en-US" altLang="en-US" sz="2600" spc="-70" dirty="0">
                <a:solidFill>
                  <a:srgbClr val="000000"/>
                </a:solidFill>
              </a:rPr>
              <a:t>The statement in line 10 calculates the number of empty elements in </a:t>
            </a:r>
            <a:r>
              <a:rPr lang="en-US" altLang="en-US" spc="-70" dirty="0">
                <a:solidFill>
                  <a:srgbClr val="000000"/>
                </a:solidFill>
                <a:latin typeface="Courier New" panose="02070309020205020404" pitchFamily="49" charset="0"/>
              </a:rPr>
              <a:t>string1</a:t>
            </a:r>
            <a:r>
              <a:rPr lang="en-US" altLang="en-US" sz="2600" spc="-70" dirty="0">
                <a:solidFill>
                  <a:srgbClr val="000000"/>
                </a:solidFill>
              </a:rPr>
              <a:t>. It does this by subtracting the length of the string stored in the array plus 1 for the null terminator.</a:t>
            </a:r>
          </a:p>
        </p:txBody>
      </p:sp>
      <p:sp>
        <p:nvSpPr>
          <p:cNvPr id="4" name="Slide Number Placeholder 3">
            <a:extLst>
              <a:ext uri="{FF2B5EF4-FFF2-40B4-BE49-F238E27FC236}">
                <a16:creationId xmlns:a16="http://schemas.microsoft.com/office/drawing/2014/main" id="{71A3DAF8-3C07-8A11-D10B-E4AEC9616088}"/>
              </a:ext>
            </a:extLst>
          </p:cNvPr>
          <p:cNvSpPr>
            <a:spLocks noGrp="1"/>
          </p:cNvSpPr>
          <p:nvPr>
            <p:ph type="sldNum" sz="quarter" idx="10"/>
          </p:nvPr>
        </p:nvSpPr>
        <p:spPr/>
        <p:txBody>
          <a:bodyPr/>
          <a:lstStyle/>
          <a:p>
            <a:fld id="{307D4125-138F-4077-81E1-205BE6DEB070}" type="slidenum">
              <a:rPr lang="en-US" altLang="en-US" smtClean="0"/>
              <a:pPr/>
              <a:t>15</a:t>
            </a:fld>
            <a:endParaRPr lang="en-US" altLang="en-US" dirty="0"/>
          </a:p>
        </p:txBody>
      </p:sp>
      <p:pic>
        <p:nvPicPr>
          <p:cNvPr id="6" name="Picture 5">
            <a:extLst>
              <a:ext uri="{FF2B5EF4-FFF2-40B4-BE49-F238E27FC236}">
                <a16:creationId xmlns:a16="http://schemas.microsoft.com/office/drawing/2014/main" id="{29BC44BF-44DA-8D27-7003-30ABFC01F421}"/>
              </a:ext>
            </a:extLst>
          </p:cNvPr>
          <p:cNvPicPr>
            <a:picLocks noChangeAspect="1"/>
          </p:cNvPicPr>
          <p:nvPr/>
        </p:nvPicPr>
        <p:blipFill>
          <a:blip r:embed="rId2"/>
          <a:stretch>
            <a:fillRect/>
          </a:stretch>
        </p:blipFill>
        <p:spPr>
          <a:xfrm>
            <a:off x="3048000" y="1920240"/>
            <a:ext cx="7513495" cy="4937760"/>
          </a:xfrm>
          <a:prstGeom prst="rect">
            <a:avLst/>
          </a:prstGeom>
        </p:spPr>
      </p:pic>
    </p:spTree>
    <p:extLst>
      <p:ext uri="{BB962C8B-B14F-4D97-AF65-F5344CB8AC3E}">
        <p14:creationId xmlns:p14="http://schemas.microsoft.com/office/powerpoint/2010/main" val="12361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Library Functions for Working with</a:t>
            </a:r>
            <a:br>
              <a:rPr lang="en-US" altLang="en-US" dirty="0"/>
            </a:br>
            <a:r>
              <a:rPr lang="en-US" altLang="en-US" dirty="0"/>
              <a:t>C-Strings</a:t>
            </a:r>
            <a:r>
              <a:rPr lang="en-US" altLang="en-US" sz="1800" dirty="0"/>
              <a:t> (7 of 8)</a:t>
            </a:r>
            <a:endParaRPr lang="en-IN" sz="1800" dirty="0"/>
          </a:p>
        </p:txBody>
      </p:sp>
      <p:sp>
        <p:nvSpPr>
          <p:cNvPr id="3" name="Content Placeholder 2"/>
          <p:cNvSpPr>
            <a:spLocks noGrp="1"/>
          </p:cNvSpPr>
          <p:nvPr>
            <p:ph idx="1"/>
          </p:nvPr>
        </p:nvSpPr>
        <p:spPr/>
        <p:txBody>
          <a:bodyPr/>
          <a:lstStyle/>
          <a:p>
            <a:pPr lvl="0">
              <a:lnSpc>
                <a:spcPct val="90000"/>
              </a:lnSpc>
              <a:buClr>
                <a:srgbClr val="008000"/>
              </a:buClr>
              <a:buNone/>
            </a:pPr>
            <a:r>
              <a:rPr lang="en-US" altLang="en-US" b="1" dirty="0">
                <a:solidFill>
                  <a:srgbClr val="000000"/>
                </a:solidFill>
              </a:rPr>
              <a:t>The </a:t>
            </a:r>
            <a:r>
              <a:rPr lang="en-US" b="1" dirty="0" err="1">
                <a:solidFill>
                  <a:srgbClr val="000000"/>
                </a:solidFill>
                <a:latin typeface="Courier New" panose="02070309020205020404" pitchFamily="49" charset="0"/>
              </a:rPr>
              <a:t>strncpy</a:t>
            </a:r>
            <a:r>
              <a:rPr lang="en-US" dirty="0"/>
              <a:t> </a:t>
            </a:r>
            <a:r>
              <a:rPr lang="en-US" altLang="en-US" b="1" dirty="0">
                <a:solidFill>
                  <a:srgbClr val="000000"/>
                </a:solidFill>
              </a:rPr>
              <a:t>Function</a:t>
            </a:r>
            <a:r>
              <a:rPr lang="en-US" altLang="en-US" dirty="0">
                <a:solidFill>
                  <a:srgbClr val="000000"/>
                </a:solidFill>
              </a:rPr>
              <a:t>:</a:t>
            </a:r>
            <a:endParaRPr lang="en-US" altLang="en-US" dirty="0">
              <a:solidFill>
                <a:srgbClr val="000000"/>
              </a:solidFill>
              <a:latin typeface="Courier New" panose="02070309020205020404" pitchFamily="49" charset="0"/>
            </a:endParaRPr>
          </a:p>
          <a:p>
            <a:pPr>
              <a:lnSpc>
                <a:spcPct val="90000"/>
              </a:lnSpc>
            </a:pPr>
            <a:r>
              <a:rPr lang="en-US" altLang="en-US" spc="-50" dirty="0">
                <a:solidFill>
                  <a:srgbClr val="000000"/>
                </a:solidFill>
              </a:rPr>
              <a:t>The </a:t>
            </a:r>
            <a:r>
              <a:rPr lang="en-US" altLang="en-US" dirty="0" err="1">
                <a:solidFill>
                  <a:srgbClr val="000000"/>
                </a:solidFill>
                <a:latin typeface="Courier New" panose="02070309020205020404" pitchFamily="49" charset="0"/>
              </a:rPr>
              <a:t>strncpy</a:t>
            </a:r>
            <a:r>
              <a:rPr lang="en-US" altLang="en-US" spc="-50" dirty="0">
                <a:solidFill>
                  <a:srgbClr val="000000"/>
                </a:solidFill>
              </a:rPr>
              <a:t> function allows to copy a specified number of characters from a string to a destination. Calling </a:t>
            </a:r>
            <a:r>
              <a:rPr lang="en-US" altLang="en-US" dirty="0" err="1">
                <a:solidFill>
                  <a:srgbClr val="000000"/>
                </a:solidFill>
                <a:latin typeface="Courier New" panose="02070309020205020404" pitchFamily="49" charset="0"/>
              </a:rPr>
              <a:t>strncpy</a:t>
            </a:r>
            <a:r>
              <a:rPr lang="en-US" altLang="en-US" spc="-50" dirty="0">
                <a:solidFill>
                  <a:srgbClr val="000000"/>
                </a:solidFill>
              </a:rPr>
              <a:t> is similar to calling </a:t>
            </a:r>
            <a:r>
              <a:rPr lang="en-US" altLang="en-US" dirty="0" err="1">
                <a:solidFill>
                  <a:srgbClr val="000000"/>
                </a:solidFill>
                <a:latin typeface="Courier New" panose="02070309020205020404" pitchFamily="49" charset="0"/>
              </a:rPr>
              <a:t>strcpy</a:t>
            </a:r>
            <a:r>
              <a:rPr lang="en-US" altLang="en-US" spc="-50" dirty="0">
                <a:solidFill>
                  <a:srgbClr val="000000"/>
                </a:solidFill>
              </a:rPr>
              <a:t>, except using a third argument specifying the maximum number of characters from the second string to copy to the first. Here is an example call to </a:t>
            </a:r>
            <a:r>
              <a:rPr lang="en-US" altLang="en-US" dirty="0" err="1">
                <a:solidFill>
                  <a:srgbClr val="000000"/>
                </a:solidFill>
                <a:latin typeface="Courier New" panose="02070309020205020404" pitchFamily="49" charset="0"/>
              </a:rPr>
              <a:t>strncpy</a:t>
            </a:r>
            <a:r>
              <a:rPr lang="en-US" altLang="en-US" spc="-50" dirty="0">
                <a:solidFill>
                  <a:srgbClr val="000000"/>
                </a:solidFill>
              </a:rPr>
              <a:t>:</a:t>
            </a:r>
          </a:p>
          <a:p>
            <a:pPr marL="914400" indent="0">
              <a:lnSpc>
                <a:spcPct val="90000"/>
              </a:lnSpc>
              <a:buNone/>
            </a:pPr>
            <a:r>
              <a:rPr lang="en-US" altLang="en-US" spc="-50" dirty="0">
                <a:solidFill>
                  <a:srgbClr val="000000"/>
                </a:solidFill>
              </a:rPr>
              <a:t> </a:t>
            </a:r>
            <a:r>
              <a:rPr lang="en-US" altLang="en-US" dirty="0" err="1">
                <a:solidFill>
                  <a:srgbClr val="000000"/>
                </a:solidFill>
                <a:latin typeface="Courier New" panose="02070309020205020404" pitchFamily="49" charset="0"/>
              </a:rPr>
              <a:t>strncpy</a:t>
            </a:r>
            <a:r>
              <a:rPr lang="en-US" altLang="en-US" spc="-50" dirty="0">
                <a:solidFill>
                  <a:srgbClr val="000000"/>
                </a:solidFill>
              </a:rPr>
              <a:t>(</a:t>
            </a:r>
            <a:r>
              <a:rPr lang="en-US" altLang="en-US" dirty="0">
                <a:solidFill>
                  <a:srgbClr val="000000"/>
                </a:solidFill>
                <a:latin typeface="Courier New" panose="02070309020205020404" pitchFamily="49" charset="0"/>
              </a:rPr>
              <a:t>string1</a:t>
            </a:r>
            <a:r>
              <a:rPr lang="en-US" altLang="en-US" spc="-50" dirty="0">
                <a:solidFill>
                  <a:srgbClr val="000000"/>
                </a:solidFill>
              </a:rPr>
              <a:t>, </a:t>
            </a:r>
            <a:r>
              <a:rPr lang="en-US" altLang="en-US" dirty="0">
                <a:solidFill>
                  <a:srgbClr val="000000"/>
                </a:solidFill>
                <a:latin typeface="Courier New" panose="02070309020205020404" pitchFamily="49" charset="0"/>
              </a:rPr>
              <a:t>string2</a:t>
            </a:r>
            <a:r>
              <a:rPr lang="en-US" altLang="en-US" spc="-50" dirty="0">
                <a:solidFill>
                  <a:srgbClr val="000000"/>
                </a:solidFill>
              </a:rPr>
              <a:t>, 5);</a:t>
            </a:r>
          </a:p>
          <a:p>
            <a:pPr>
              <a:lnSpc>
                <a:spcPct val="90000"/>
              </a:lnSpc>
              <a:spcBef>
                <a:spcPts val="1200"/>
              </a:spcBef>
            </a:pPr>
            <a:r>
              <a:rPr lang="en-US" altLang="en-US" spc="-50" dirty="0">
                <a:solidFill>
                  <a:srgbClr val="000000"/>
                </a:solidFill>
              </a:rPr>
              <a:t>When this statement executes, </a:t>
            </a:r>
            <a:r>
              <a:rPr lang="en-US" altLang="en-US" spc="-50" dirty="0" err="1">
                <a:solidFill>
                  <a:srgbClr val="000000"/>
                </a:solidFill>
              </a:rPr>
              <a:t>strncpy</a:t>
            </a:r>
            <a:r>
              <a:rPr lang="en-US" altLang="en-US" spc="-50" dirty="0">
                <a:solidFill>
                  <a:srgbClr val="000000"/>
                </a:solidFill>
              </a:rPr>
              <a:t> will copy no more than five characters from </a:t>
            </a:r>
            <a:r>
              <a:rPr lang="en-US" altLang="en-US" dirty="0">
                <a:solidFill>
                  <a:srgbClr val="000000"/>
                </a:solidFill>
                <a:latin typeface="Courier New" panose="02070309020205020404" pitchFamily="49" charset="0"/>
              </a:rPr>
              <a:t>string2</a:t>
            </a:r>
            <a:r>
              <a:rPr lang="en-US" altLang="en-US" spc="-50" dirty="0">
                <a:solidFill>
                  <a:srgbClr val="000000"/>
                </a:solidFill>
              </a:rPr>
              <a:t> to </a:t>
            </a:r>
            <a:r>
              <a:rPr lang="en-US" altLang="en-US" dirty="0">
                <a:solidFill>
                  <a:srgbClr val="000000"/>
                </a:solidFill>
                <a:latin typeface="Courier New" panose="02070309020205020404" pitchFamily="49" charset="0"/>
              </a:rPr>
              <a:t>string1</a:t>
            </a:r>
            <a:r>
              <a:rPr lang="en-US" altLang="en-US" spc="-50" dirty="0">
                <a:solidFill>
                  <a:srgbClr val="000000"/>
                </a:solidFill>
              </a:rPr>
              <a:t>.</a:t>
            </a:r>
          </a:p>
          <a:p>
            <a:pPr>
              <a:lnSpc>
                <a:spcPct val="90000"/>
              </a:lnSpc>
              <a:spcBef>
                <a:spcPts val="1200"/>
              </a:spcBef>
            </a:pPr>
            <a:r>
              <a:rPr lang="en-US" altLang="en-US" spc="-50" dirty="0">
                <a:solidFill>
                  <a:srgbClr val="000000"/>
                </a:solidFill>
              </a:rPr>
              <a:t>The following code shows an example of using the </a:t>
            </a:r>
            <a:r>
              <a:rPr lang="en-US" altLang="en-US" dirty="0" err="1">
                <a:solidFill>
                  <a:srgbClr val="000000"/>
                </a:solidFill>
                <a:latin typeface="Courier New" panose="02070309020205020404" pitchFamily="49" charset="0"/>
              </a:rPr>
              <a:t>strncpy</a:t>
            </a:r>
            <a:r>
              <a:rPr lang="en-US" altLang="en-US" spc="-50" dirty="0">
                <a:solidFill>
                  <a:srgbClr val="000000"/>
                </a:solidFill>
              </a:rPr>
              <a:t> function:</a:t>
            </a:r>
          </a:p>
          <a:p>
            <a:pPr>
              <a:lnSpc>
                <a:spcPct val="90000"/>
              </a:lnSpc>
            </a:pPr>
            <a:endParaRPr lang="en-US" altLang="en-US" sz="2600" spc="-50" dirty="0">
              <a:solidFill>
                <a:srgbClr val="000000"/>
              </a:solidFill>
            </a:endParaRPr>
          </a:p>
        </p:txBody>
      </p:sp>
      <p:sp>
        <p:nvSpPr>
          <p:cNvPr id="4" name="Slide Number Placeholder 3">
            <a:extLst>
              <a:ext uri="{FF2B5EF4-FFF2-40B4-BE49-F238E27FC236}">
                <a16:creationId xmlns:a16="http://schemas.microsoft.com/office/drawing/2014/main" id="{71A3DAF8-3C07-8A11-D10B-E4AEC9616088}"/>
              </a:ext>
            </a:extLst>
          </p:cNvPr>
          <p:cNvSpPr>
            <a:spLocks noGrp="1"/>
          </p:cNvSpPr>
          <p:nvPr>
            <p:ph type="sldNum" sz="quarter" idx="10"/>
          </p:nvPr>
        </p:nvSpPr>
        <p:spPr/>
        <p:txBody>
          <a:bodyPr/>
          <a:lstStyle/>
          <a:p>
            <a:fld id="{307D4125-138F-4077-81E1-205BE6DEB070}" type="slidenum">
              <a:rPr lang="en-US" altLang="en-US" smtClean="0"/>
              <a:pPr/>
              <a:t>16</a:t>
            </a:fld>
            <a:endParaRPr lang="en-US" altLang="en-US" dirty="0"/>
          </a:p>
        </p:txBody>
      </p:sp>
    </p:spTree>
    <p:extLst>
      <p:ext uri="{BB962C8B-B14F-4D97-AF65-F5344CB8AC3E}">
        <p14:creationId xmlns:p14="http://schemas.microsoft.com/office/powerpoint/2010/main" val="1324772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Library Functions for Working with</a:t>
            </a:r>
            <a:br>
              <a:rPr lang="en-US" altLang="en-US" dirty="0"/>
            </a:br>
            <a:r>
              <a:rPr lang="en-US" altLang="en-US" dirty="0"/>
              <a:t>C-Strings</a:t>
            </a:r>
            <a:r>
              <a:rPr lang="en-US" altLang="en-US" sz="1800" dirty="0"/>
              <a:t> (8 of 8)</a:t>
            </a:r>
            <a:endParaRPr lang="en-IN" sz="1800" dirty="0"/>
          </a:p>
        </p:txBody>
      </p:sp>
      <p:sp>
        <p:nvSpPr>
          <p:cNvPr id="3" name="Content Placeholder 2"/>
          <p:cNvSpPr>
            <a:spLocks noGrp="1"/>
          </p:cNvSpPr>
          <p:nvPr>
            <p:ph idx="1"/>
          </p:nvPr>
        </p:nvSpPr>
        <p:spPr/>
        <p:txBody>
          <a:bodyPr/>
          <a:lstStyle/>
          <a:p>
            <a:pPr>
              <a:lnSpc>
                <a:spcPct val="80000"/>
              </a:lnSpc>
            </a:pPr>
            <a:r>
              <a:rPr lang="en-US" altLang="en-US" spc="-50" dirty="0">
                <a:solidFill>
                  <a:srgbClr val="000000"/>
                </a:solidFill>
              </a:rPr>
              <a:t>Notice a statement was written in line 10 to put the null terminator at the end of </a:t>
            </a:r>
            <a:r>
              <a:rPr lang="en-US" altLang="en-US" dirty="0">
                <a:solidFill>
                  <a:srgbClr val="000000"/>
                </a:solidFill>
                <a:latin typeface="Courier New" panose="02070309020205020404" pitchFamily="49" charset="0"/>
              </a:rPr>
              <a:t>string1</a:t>
            </a:r>
            <a:r>
              <a:rPr lang="en-US" altLang="en-US" spc="-50" dirty="0">
                <a:solidFill>
                  <a:srgbClr val="000000"/>
                </a:solidFill>
              </a:rPr>
              <a:t>. This is because </a:t>
            </a:r>
            <a:r>
              <a:rPr lang="en-US" altLang="en-US" dirty="0" err="1">
                <a:solidFill>
                  <a:srgbClr val="000000"/>
                </a:solidFill>
                <a:latin typeface="Courier New" panose="02070309020205020404" pitchFamily="49" charset="0"/>
              </a:rPr>
              <a:t>maxChars</a:t>
            </a:r>
            <a:r>
              <a:rPr lang="en-US" altLang="en-US" dirty="0">
                <a:solidFill>
                  <a:srgbClr val="000000"/>
                </a:solidFill>
                <a:latin typeface="Courier New" panose="02070309020205020404" pitchFamily="49" charset="0"/>
              </a:rPr>
              <a:t> </a:t>
            </a:r>
            <a:r>
              <a:rPr lang="en-US" altLang="en-US" spc="-50" dirty="0">
                <a:solidFill>
                  <a:srgbClr val="000000"/>
                </a:solidFill>
              </a:rPr>
              <a:t>was less than the length of </a:t>
            </a:r>
            <a:r>
              <a:rPr lang="en-US" altLang="en-US" dirty="0">
                <a:solidFill>
                  <a:srgbClr val="000000"/>
                </a:solidFill>
                <a:latin typeface="Courier New" panose="02070309020205020404" pitchFamily="49" charset="0"/>
              </a:rPr>
              <a:t>string2</a:t>
            </a:r>
            <a:r>
              <a:rPr lang="en-US" altLang="en-US" spc="-50" dirty="0">
                <a:solidFill>
                  <a:srgbClr val="000000"/>
                </a:solidFill>
              </a:rPr>
              <a:t>, and </a:t>
            </a:r>
            <a:r>
              <a:rPr lang="en-US" altLang="en-US" dirty="0" err="1">
                <a:solidFill>
                  <a:srgbClr val="000000"/>
                </a:solidFill>
                <a:latin typeface="Courier New" panose="02070309020205020404" pitchFamily="49" charset="0"/>
              </a:rPr>
              <a:t>strncpy</a:t>
            </a:r>
            <a:r>
              <a:rPr lang="en-US" altLang="en-US" spc="-50" dirty="0">
                <a:solidFill>
                  <a:srgbClr val="000000"/>
                </a:solidFill>
              </a:rPr>
              <a:t> did not automatically place a null terminator there</a:t>
            </a:r>
            <a:r>
              <a:rPr lang="en-US" altLang="en-US" dirty="0">
                <a:solidFill>
                  <a:srgbClr val="000000"/>
                </a:solidFill>
                <a:latin typeface="Courier New" panose="02070309020205020404" pitchFamily="49" charset="0"/>
              </a:rPr>
              <a:t>.</a:t>
            </a:r>
          </a:p>
        </p:txBody>
      </p:sp>
      <p:sp>
        <p:nvSpPr>
          <p:cNvPr id="4" name="Slide Number Placeholder 3">
            <a:extLst>
              <a:ext uri="{FF2B5EF4-FFF2-40B4-BE49-F238E27FC236}">
                <a16:creationId xmlns:a16="http://schemas.microsoft.com/office/drawing/2014/main" id="{71A3DAF8-3C07-8A11-D10B-E4AEC9616088}"/>
              </a:ext>
            </a:extLst>
          </p:cNvPr>
          <p:cNvSpPr>
            <a:spLocks noGrp="1"/>
          </p:cNvSpPr>
          <p:nvPr>
            <p:ph type="sldNum" sz="quarter" idx="10"/>
          </p:nvPr>
        </p:nvSpPr>
        <p:spPr/>
        <p:txBody>
          <a:bodyPr/>
          <a:lstStyle/>
          <a:p>
            <a:fld id="{307D4125-138F-4077-81E1-205BE6DEB070}" type="slidenum">
              <a:rPr lang="en-US" altLang="en-US" smtClean="0"/>
              <a:pPr/>
              <a:t>17</a:t>
            </a:fld>
            <a:endParaRPr lang="en-US" altLang="en-US" dirty="0"/>
          </a:p>
        </p:txBody>
      </p:sp>
      <p:pic>
        <p:nvPicPr>
          <p:cNvPr id="7" name="Picture 6">
            <a:extLst>
              <a:ext uri="{FF2B5EF4-FFF2-40B4-BE49-F238E27FC236}">
                <a16:creationId xmlns:a16="http://schemas.microsoft.com/office/drawing/2014/main" id="{72872969-1685-7D93-1C37-F04F163DA90E}"/>
              </a:ext>
            </a:extLst>
          </p:cNvPr>
          <p:cNvPicPr>
            <a:picLocks noChangeAspect="1"/>
          </p:cNvPicPr>
          <p:nvPr/>
        </p:nvPicPr>
        <p:blipFill>
          <a:blip r:embed="rId2"/>
          <a:stretch>
            <a:fillRect/>
          </a:stretch>
        </p:blipFill>
        <p:spPr>
          <a:xfrm>
            <a:off x="2832734" y="2286000"/>
            <a:ext cx="6526533" cy="4572000"/>
          </a:xfrm>
          <a:prstGeom prst="rect">
            <a:avLst/>
          </a:prstGeom>
        </p:spPr>
      </p:pic>
    </p:spTree>
    <p:extLst>
      <p:ext uri="{BB962C8B-B14F-4D97-AF65-F5344CB8AC3E}">
        <p14:creationId xmlns:p14="http://schemas.microsoft.com/office/powerpoint/2010/main" val="809301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C-string Inside a C-string</a:t>
            </a:r>
            <a:r>
              <a:rPr kumimoji="0" lang="en-US" altLang="en-US" sz="1800" b="1" i="0" u="none" strike="noStrike" kern="0" cap="none" spc="0" normalizeH="0" baseline="0" noProof="0" dirty="0">
                <a:ln>
                  <a:noFill/>
                </a:ln>
                <a:solidFill>
                  <a:srgbClr val="000000"/>
                </a:solidFill>
                <a:effectLst/>
                <a:uLnTx/>
                <a:uFillTx/>
                <a:latin typeface="Arial"/>
                <a:ea typeface="+mj-ea"/>
                <a:cs typeface="Arial"/>
              </a:rPr>
              <a:t> (1 of 2)</a:t>
            </a:r>
            <a:endParaRPr lang="en-IN" dirty="0"/>
          </a:p>
        </p:txBody>
      </p:sp>
      <p:sp>
        <p:nvSpPr>
          <p:cNvPr id="3" name="Content Placeholder 2"/>
          <p:cNvSpPr>
            <a:spLocks noGrp="1"/>
          </p:cNvSpPr>
          <p:nvPr>
            <p:ph idx="1"/>
          </p:nvPr>
        </p:nvSpPr>
        <p:spPr/>
        <p:txBody>
          <a:bodyPr/>
          <a:lstStyle/>
          <a:p>
            <a:pPr lvl="0">
              <a:buNone/>
            </a:pPr>
            <a:r>
              <a:rPr lang="en-US" altLang="en-US" b="1" dirty="0">
                <a:solidFill>
                  <a:srgbClr val="000000"/>
                </a:solidFill>
              </a:rPr>
              <a:t>The </a:t>
            </a:r>
            <a:r>
              <a:rPr lang="en-US" altLang="en-US" b="1" dirty="0" err="1">
                <a:solidFill>
                  <a:srgbClr val="000000"/>
                </a:solidFill>
                <a:latin typeface="Courier New" panose="02070309020205020404" pitchFamily="49" charset="0"/>
                <a:cs typeface="Courier New" panose="02070309020205020404" pitchFamily="49" charset="0"/>
              </a:rPr>
              <a:t>strstr</a:t>
            </a:r>
            <a:r>
              <a:rPr lang="en-US" altLang="en-US" b="1" dirty="0">
                <a:solidFill>
                  <a:srgbClr val="000000"/>
                </a:solidFill>
              </a:rPr>
              <a:t> Function</a:t>
            </a:r>
            <a:r>
              <a:rPr lang="en-US" altLang="en-US" dirty="0">
                <a:solidFill>
                  <a:srgbClr val="000000"/>
                </a:solidFill>
              </a:rPr>
              <a:t>:</a:t>
            </a:r>
          </a:p>
          <a:p>
            <a:pPr marL="344487" lvl="1" indent="0">
              <a:buNone/>
            </a:pPr>
            <a:r>
              <a:rPr lang="en-US" altLang="en-US" sz="2800" dirty="0">
                <a:solidFill>
                  <a:srgbClr val="000000"/>
                </a:solidFill>
                <a:latin typeface="Courier New" panose="02070309020205020404" pitchFamily="49" charset="0"/>
              </a:rPr>
              <a:t>strstr(str1, str2)</a:t>
            </a:r>
            <a:r>
              <a:rPr lang="en-US" altLang="en-US" sz="2800" dirty="0">
                <a:solidFill>
                  <a:srgbClr val="000000"/>
                </a:solidFill>
              </a:rPr>
              <a:t>// finds the first occurrence of </a:t>
            </a:r>
            <a:r>
              <a:rPr lang="en-US" altLang="en-US" sz="2800" dirty="0">
                <a:solidFill>
                  <a:srgbClr val="000000"/>
                </a:solidFill>
                <a:latin typeface="Courier New" panose="02070309020205020404" pitchFamily="49" charset="0"/>
              </a:rPr>
              <a:t>str2</a:t>
            </a:r>
            <a:r>
              <a:rPr lang="en-US" altLang="en-US" sz="2800" dirty="0">
                <a:solidFill>
                  <a:srgbClr val="000000"/>
                </a:solidFill>
              </a:rPr>
              <a:t> in </a:t>
            </a:r>
            <a:r>
              <a:rPr lang="en-US" altLang="en-US" sz="2800" dirty="0">
                <a:solidFill>
                  <a:srgbClr val="000000"/>
                </a:solidFill>
                <a:latin typeface="Courier New" panose="02070309020205020404" pitchFamily="49" charset="0"/>
              </a:rPr>
              <a:t>str1</a:t>
            </a:r>
            <a:r>
              <a:rPr lang="en-US" altLang="en-US" sz="2800" dirty="0">
                <a:solidFill>
                  <a:srgbClr val="000000"/>
                </a:solidFill>
              </a:rPr>
              <a:t>. </a:t>
            </a:r>
          </a:p>
          <a:p>
            <a:r>
              <a:rPr lang="en-US" altLang="en-US" dirty="0">
                <a:solidFill>
                  <a:srgbClr val="000000"/>
                </a:solidFill>
              </a:rPr>
              <a:t>If the function finds the second string inside the first, it returns the address of the occurrence of the second string within the first string. Otherwise, it returns </a:t>
            </a:r>
            <a:r>
              <a:rPr lang="en-US" altLang="en-US" dirty="0">
                <a:solidFill>
                  <a:srgbClr val="000000"/>
                </a:solidFill>
                <a:latin typeface="Courier New" panose="02070309020205020404" pitchFamily="49" charset="0"/>
              </a:rPr>
              <a:t>NULL</a:t>
            </a:r>
            <a:r>
              <a:rPr lang="en-US" altLang="en-US" dirty="0">
                <a:solidFill>
                  <a:srgbClr val="000000"/>
                </a:solidFill>
              </a:rPr>
              <a:t> if no match. Here is an example:</a:t>
            </a:r>
          </a:p>
        </p:txBody>
      </p:sp>
      <p:sp>
        <p:nvSpPr>
          <p:cNvPr id="4" name="Slide Number Placeholder 3">
            <a:extLst>
              <a:ext uri="{FF2B5EF4-FFF2-40B4-BE49-F238E27FC236}">
                <a16:creationId xmlns:a16="http://schemas.microsoft.com/office/drawing/2014/main" id="{CB15B887-AA2D-0DF7-9189-044161615958}"/>
              </a:ext>
            </a:extLst>
          </p:cNvPr>
          <p:cNvSpPr>
            <a:spLocks noGrp="1"/>
          </p:cNvSpPr>
          <p:nvPr>
            <p:ph type="sldNum" sz="quarter" idx="10"/>
          </p:nvPr>
        </p:nvSpPr>
        <p:spPr/>
        <p:txBody>
          <a:bodyPr/>
          <a:lstStyle/>
          <a:p>
            <a:fld id="{307D4125-138F-4077-81E1-205BE6DEB070}" type="slidenum">
              <a:rPr lang="en-US" altLang="en-US" smtClean="0"/>
              <a:pPr/>
              <a:t>18</a:t>
            </a:fld>
            <a:endParaRPr lang="en-US" altLang="en-US" dirty="0"/>
          </a:p>
        </p:txBody>
      </p:sp>
      <p:pic>
        <p:nvPicPr>
          <p:cNvPr id="6" name="Picture 5">
            <a:extLst>
              <a:ext uri="{FF2B5EF4-FFF2-40B4-BE49-F238E27FC236}">
                <a16:creationId xmlns:a16="http://schemas.microsoft.com/office/drawing/2014/main" id="{65F6E75C-BD77-1C41-A9BB-0DBD67EC4AD1}"/>
              </a:ext>
            </a:extLst>
          </p:cNvPr>
          <p:cNvPicPr>
            <a:picLocks noChangeAspect="1"/>
          </p:cNvPicPr>
          <p:nvPr/>
        </p:nvPicPr>
        <p:blipFill>
          <a:blip r:embed="rId2"/>
          <a:stretch>
            <a:fillRect/>
          </a:stretch>
        </p:blipFill>
        <p:spPr>
          <a:xfrm>
            <a:off x="990595" y="3505199"/>
            <a:ext cx="9622105" cy="2651760"/>
          </a:xfrm>
          <a:prstGeom prst="rect">
            <a:avLst/>
          </a:prstGeom>
        </p:spPr>
      </p:pic>
    </p:spTree>
    <p:extLst>
      <p:ext uri="{BB962C8B-B14F-4D97-AF65-F5344CB8AC3E}">
        <p14:creationId xmlns:p14="http://schemas.microsoft.com/office/powerpoint/2010/main" val="46356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C-string Inside a C-string</a:t>
            </a:r>
            <a:r>
              <a:rPr kumimoji="0" lang="en-US" altLang="en-US" sz="1800" b="1" i="0" u="none" strike="noStrike" kern="0" cap="none" spc="0" normalizeH="0" baseline="0" noProof="0" dirty="0">
                <a:ln>
                  <a:noFill/>
                </a:ln>
                <a:solidFill>
                  <a:srgbClr val="000000"/>
                </a:solidFill>
                <a:effectLst/>
                <a:uLnTx/>
                <a:uFillTx/>
                <a:latin typeface="Arial"/>
                <a:ea typeface="+mj-ea"/>
                <a:cs typeface="Arial"/>
              </a:rPr>
              <a:t> (2 of 2)</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In this code, </a:t>
            </a:r>
            <a:r>
              <a:rPr lang="en-US" altLang="en-US" dirty="0" err="1">
                <a:solidFill>
                  <a:srgbClr val="000000"/>
                </a:solidFill>
                <a:latin typeface="Courier New" panose="02070309020205020404" pitchFamily="49" charset="0"/>
              </a:rPr>
              <a:t>strstr</a:t>
            </a:r>
            <a:r>
              <a:rPr lang="en-US" altLang="en-US" dirty="0">
                <a:solidFill>
                  <a:srgbClr val="000000"/>
                </a:solidFill>
              </a:rPr>
              <a:t> will locate the string “seven” inside the string “Four score and seven years ago.” It will return the address of the first character in “seven” which will be stored in the pointer variable </a:t>
            </a:r>
            <a:r>
              <a:rPr lang="en-US" altLang="en-US" dirty="0" err="1">
                <a:solidFill>
                  <a:srgbClr val="000000"/>
                </a:solidFill>
                <a:latin typeface="Courier New" panose="02070309020205020404" pitchFamily="49" charset="0"/>
              </a:rPr>
              <a:t>strPtr</a:t>
            </a:r>
            <a:r>
              <a:rPr lang="en-US" altLang="en-US" dirty="0">
                <a:solidFill>
                  <a:srgbClr val="000000"/>
                </a:solidFill>
              </a:rPr>
              <a:t>. If run as part of a complete program, this segment will display the following:</a:t>
            </a:r>
          </a:p>
        </p:txBody>
      </p:sp>
      <p:sp>
        <p:nvSpPr>
          <p:cNvPr id="4" name="Slide Number Placeholder 3">
            <a:extLst>
              <a:ext uri="{FF2B5EF4-FFF2-40B4-BE49-F238E27FC236}">
                <a16:creationId xmlns:a16="http://schemas.microsoft.com/office/drawing/2014/main" id="{CB15B887-AA2D-0DF7-9189-044161615958}"/>
              </a:ext>
            </a:extLst>
          </p:cNvPr>
          <p:cNvSpPr>
            <a:spLocks noGrp="1"/>
          </p:cNvSpPr>
          <p:nvPr>
            <p:ph type="sldNum" sz="quarter" idx="10"/>
          </p:nvPr>
        </p:nvSpPr>
        <p:spPr/>
        <p:txBody>
          <a:bodyPr/>
          <a:lstStyle/>
          <a:p>
            <a:fld id="{307D4125-138F-4077-81E1-205BE6DEB070}" type="slidenum">
              <a:rPr lang="en-US" altLang="en-US" smtClean="0"/>
              <a:pPr/>
              <a:t>19</a:t>
            </a:fld>
            <a:endParaRPr lang="en-US" altLang="en-US" dirty="0"/>
          </a:p>
        </p:txBody>
      </p:sp>
      <p:pic>
        <p:nvPicPr>
          <p:cNvPr id="8" name="Picture 7">
            <a:extLst>
              <a:ext uri="{FF2B5EF4-FFF2-40B4-BE49-F238E27FC236}">
                <a16:creationId xmlns:a16="http://schemas.microsoft.com/office/drawing/2014/main" id="{0DBC89E7-40DD-DD31-788B-05F3BEE0F52F}"/>
              </a:ext>
            </a:extLst>
          </p:cNvPr>
          <p:cNvPicPr>
            <a:picLocks noChangeAspect="1"/>
          </p:cNvPicPr>
          <p:nvPr/>
        </p:nvPicPr>
        <p:blipFill>
          <a:blip r:embed="rId2"/>
          <a:stretch>
            <a:fillRect/>
          </a:stretch>
        </p:blipFill>
        <p:spPr>
          <a:xfrm>
            <a:off x="2514600" y="3590128"/>
            <a:ext cx="5644715" cy="1005840"/>
          </a:xfrm>
          <a:prstGeom prst="rect">
            <a:avLst/>
          </a:prstGeom>
        </p:spPr>
      </p:pic>
    </p:spTree>
    <p:extLst>
      <p:ext uri="{BB962C8B-B14F-4D97-AF65-F5344CB8AC3E}">
        <p14:creationId xmlns:p14="http://schemas.microsoft.com/office/powerpoint/2010/main" val="4311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08018"/>
          </a:xfrm>
        </p:spPr>
        <p:txBody>
          <a:bodyPr/>
          <a:lstStyle/>
          <a:p>
            <a:r>
              <a:rPr lang="en-US" altLang="en-US" dirty="0"/>
              <a:t>Character Testing</a:t>
            </a:r>
            <a:endParaRPr lang="en-IN" dirty="0"/>
          </a:p>
        </p:txBody>
      </p:sp>
      <p:sp>
        <p:nvSpPr>
          <p:cNvPr id="3" name="Content Placeholder 2"/>
          <p:cNvSpPr>
            <a:spLocks noGrp="1"/>
          </p:cNvSpPr>
          <p:nvPr>
            <p:ph idx="1"/>
          </p:nvPr>
        </p:nvSpPr>
        <p:spPr>
          <a:xfrm>
            <a:off x="487680" y="1143000"/>
            <a:ext cx="11704320" cy="5486400"/>
          </a:xfrm>
        </p:spPr>
        <p:txBody>
          <a:bodyPr/>
          <a:lstStyle/>
          <a:p>
            <a:r>
              <a:rPr lang="en-US" altLang="en-US" sz="2800" spc="-50" dirty="0">
                <a:solidFill>
                  <a:srgbClr val="000000"/>
                </a:solidFill>
              </a:rPr>
              <a:t>The C++ library provides several functions that </a:t>
            </a:r>
            <a:r>
              <a:rPr lang="en-US" altLang="en-US" spc="-50" dirty="0">
                <a:solidFill>
                  <a:srgbClr val="000000"/>
                </a:solidFill>
              </a:rPr>
              <a:t>allow developer to </a:t>
            </a:r>
            <a:r>
              <a:rPr lang="en-US" altLang="en-US" sz="2800" spc="-50" dirty="0">
                <a:solidFill>
                  <a:srgbClr val="000000"/>
                </a:solidFill>
              </a:rPr>
              <a:t>test the value of a character. These functions test a single </a:t>
            </a:r>
            <a:r>
              <a:rPr lang="en-US" altLang="en-US" b="1" spc="-50" dirty="0">
                <a:solidFill>
                  <a:srgbClr val="000000"/>
                </a:solidFill>
                <a:latin typeface="Courier New" panose="02070309020205020404" pitchFamily="49" charset="0"/>
                <a:cs typeface="Courier New" panose="02070309020205020404" pitchFamily="49" charset="0"/>
              </a:rPr>
              <a:t>char</a:t>
            </a:r>
            <a:r>
              <a:rPr lang="en-US" altLang="en-US" sz="2800" spc="-50" dirty="0">
                <a:solidFill>
                  <a:srgbClr val="000000"/>
                </a:solidFill>
              </a:rPr>
              <a:t> argument and return either </a:t>
            </a:r>
            <a:r>
              <a:rPr lang="en-US" altLang="en-US" sz="2800" b="1" spc="-50" dirty="0">
                <a:solidFill>
                  <a:srgbClr val="000000"/>
                </a:solidFill>
                <a:latin typeface="Courier New" panose="02070309020205020404" pitchFamily="49" charset="0"/>
                <a:cs typeface="Courier New" panose="02070309020205020404" pitchFamily="49" charset="0"/>
              </a:rPr>
              <a:t>true</a:t>
            </a:r>
            <a:r>
              <a:rPr lang="en-US" altLang="en-US" sz="2800" spc="-50" dirty="0">
                <a:solidFill>
                  <a:srgbClr val="000000"/>
                </a:solidFill>
              </a:rPr>
              <a:t> or </a:t>
            </a:r>
            <a:r>
              <a:rPr lang="en-US" altLang="en-US" b="1" spc="-50" dirty="0">
                <a:solidFill>
                  <a:srgbClr val="000000"/>
                </a:solidFill>
                <a:latin typeface="Courier New" panose="02070309020205020404" pitchFamily="49" charset="0"/>
                <a:cs typeface="Courier New" panose="02070309020205020404" pitchFamily="49" charset="0"/>
              </a:rPr>
              <a:t>false</a:t>
            </a:r>
            <a:r>
              <a:rPr lang="en-US" altLang="en-US" sz="2800" spc="-50" dirty="0">
                <a:solidFill>
                  <a:srgbClr val="000000"/>
                </a:solidFill>
              </a:rPr>
              <a:t>.</a:t>
            </a:r>
          </a:p>
          <a:p>
            <a:r>
              <a:rPr lang="en-US" altLang="en-US" sz="2800" spc="-70" dirty="0">
                <a:solidFill>
                  <a:srgbClr val="000000"/>
                </a:solidFill>
              </a:rPr>
              <a:t>To use these functions </a:t>
            </a:r>
            <a:r>
              <a:rPr lang="en-US" altLang="en-US" spc="-50" dirty="0">
                <a:solidFill>
                  <a:srgbClr val="000000"/>
                </a:solidFill>
              </a:rPr>
              <a:t>developer</a:t>
            </a:r>
            <a:r>
              <a:rPr lang="en-US" altLang="en-US" sz="2800" spc="-70" dirty="0">
                <a:solidFill>
                  <a:srgbClr val="000000"/>
                </a:solidFill>
              </a:rPr>
              <a:t> must include the &lt;</a:t>
            </a:r>
            <a:r>
              <a:rPr lang="en-US" altLang="en-US" sz="2800" spc="-70" dirty="0" err="1">
                <a:solidFill>
                  <a:srgbClr val="000000"/>
                </a:solidFill>
              </a:rPr>
              <a:t>cctype</a:t>
            </a:r>
            <a:r>
              <a:rPr lang="en-US" altLang="en-US" sz="2800" spc="-70" dirty="0">
                <a:solidFill>
                  <a:srgbClr val="000000"/>
                </a:solidFill>
              </a:rPr>
              <a:t>&gt; header file.</a:t>
            </a:r>
          </a:p>
        </p:txBody>
      </p:sp>
      <p:graphicFrame>
        <p:nvGraphicFramePr>
          <p:cNvPr id="6" name="Table 5" descr="The table displays the character testing function and its meaning. The meaning of the functions is true if they fulfill an argument, or else it is false. The isalpha function is true if the argument is a letter. The isalnum function is true if the argument is a letter or digit. The isdigit function is true if the argument is a digit from 0 to 9. The islower function is true if the argument is a lowercase letter. The isprint function is true if the argument is a printable character. The ispunct function is true if the argument is a punctuation character. The isupper character is true if the argument is an uppercase letter. And lastly, the isspace function is true if the argument is a whitespace character."/>
          <p:cNvGraphicFramePr>
            <a:graphicFrameLocks noGrp="1"/>
          </p:cNvGraphicFramePr>
          <p:nvPr>
            <p:extLst>
              <p:ext uri="{D42A27DB-BD31-4B8C-83A1-F6EECF244321}">
                <p14:modId xmlns:p14="http://schemas.microsoft.com/office/powerpoint/2010/main" val="2081142031"/>
              </p:ext>
            </p:extLst>
          </p:nvPr>
        </p:nvGraphicFramePr>
        <p:xfrm>
          <a:off x="914400" y="3002280"/>
          <a:ext cx="9601200" cy="3627120"/>
        </p:xfrm>
        <a:graphic>
          <a:graphicData uri="http://schemas.openxmlformats.org/drawingml/2006/table">
            <a:tbl>
              <a:tblPr firstRow="1" firstCol="1">
                <a:tableStyleId>{B301B821-A1FF-4177-AEE7-76D212191A09}</a:tableStyleId>
              </a:tblPr>
              <a:tblGrid>
                <a:gridCol w="2286000">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371404">
                <a:tc>
                  <a:txBody>
                    <a:bodyPr/>
                    <a:lstStyle/>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sz="2400" b="1" u="none" strike="noStrike" kern="1200" cap="none" spc="0" normalizeH="0" baseline="0" noProof="0" dirty="0">
                          <a:ln>
                            <a:noFill/>
                          </a:ln>
                          <a:solidFill>
                            <a:srgbClr val="000000"/>
                          </a:solidFill>
                          <a:effectLst/>
                          <a:uLnTx/>
                          <a:uFillTx/>
                        </a:rPr>
                        <a:t>FUNCTION</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a:txBody>
                  <a:tcPr/>
                </a:tc>
                <a:tc>
                  <a:txBody>
                    <a:bodyPr/>
                    <a:lstStyle/>
                    <a:p>
                      <a:r>
                        <a:rPr kumimoji="0" lang="en-US" sz="2400" b="1" u="none" strike="noStrike" kern="1200" cap="none" spc="0" normalizeH="0" baseline="0" noProof="0" dirty="0">
                          <a:ln>
                            <a:noFill/>
                          </a:ln>
                          <a:solidFill>
                            <a:srgbClr val="000000"/>
                          </a:solidFill>
                          <a:effectLst/>
                          <a:uLnTx/>
                          <a:uFillTx/>
                        </a:rPr>
                        <a:t>MEANING</a:t>
                      </a:r>
                      <a:endParaRPr lang="en-IN" sz="2400" b="1" dirty="0"/>
                    </a:p>
                  </a:txBody>
                  <a:tcPr/>
                </a:tc>
                <a:extLst>
                  <a:ext uri="{0D108BD9-81ED-4DB2-BD59-A6C34878D82A}">
                    <a16:rowId xmlns:a16="http://schemas.microsoft.com/office/drawing/2014/main" val="10000"/>
                  </a:ext>
                </a:extLst>
              </a:tr>
              <a:tr h="371404">
                <a:tc>
                  <a:txBody>
                    <a:bodyPr/>
                    <a:lstStyle/>
                    <a:p>
                      <a:r>
                        <a:rPr kumimoji="0" lang="en-US" sz="2000" b="0" u="none" strike="noStrike" kern="1200" cap="none" spc="0" normalizeH="0" baseline="0" noProof="0" dirty="0">
                          <a:ln>
                            <a:noFill/>
                          </a:ln>
                          <a:solidFill>
                            <a:srgbClr val="000000"/>
                          </a:solidFill>
                          <a:effectLst/>
                          <a:uLnTx/>
                          <a:uFillTx/>
                        </a:rPr>
                        <a:t>isalpha</a:t>
                      </a:r>
                      <a:endParaRPr lang="en-IN" sz="2000" dirty="0"/>
                    </a:p>
                  </a:txBody>
                  <a:tcPr/>
                </a:tc>
                <a:tc>
                  <a:txBody>
                    <a:bodyPr/>
                    <a:lstStyle/>
                    <a:p>
                      <a:r>
                        <a:rPr kumimoji="0" lang="en-US" sz="2000" b="0" u="none" strike="noStrike" kern="1200" cap="none" spc="0" normalizeH="0" baseline="0" noProof="0" dirty="0">
                          <a:ln>
                            <a:noFill/>
                          </a:ln>
                          <a:solidFill>
                            <a:srgbClr val="000000"/>
                          </a:solidFill>
                          <a:effectLst/>
                          <a:uLnTx/>
                          <a:uFillTx/>
                        </a:rPr>
                        <a:t>true if arg. is a letter, false otherwise</a:t>
                      </a:r>
                      <a:endParaRPr lang="en-IN" sz="2000" dirty="0"/>
                    </a:p>
                  </a:txBody>
                  <a:tcPr/>
                </a:tc>
                <a:extLst>
                  <a:ext uri="{0D108BD9-81ED-4DB2-BD59-A6C34878D82A}">
                    <a16:rowId xmlns:a16="http://schemas.microsoft.com/office/drawing/2014/main" val="10001"/>
                  </a:ext>
                </a:extLst>
              </a:tr>
              <a:tr h="371404">
                <a:tc>
                  <a:txBody>
                    <a:bodyPr/>
                    <a:lstStyle/>
                    <a:p>
                      <a:r>
                        <a:rPr kumimoji="0" lang="en-US" sz="2000" b="0" u="none" strike="noStrike" kern="1200" cap="none" spc="0" normalizeH="0" baseline="0" noProof="0" dirty="0">
                          <a:ln>
                            <a:noFill/>
                          </a:ln>
                          <a:solidFill>
                            <a:srgbClr val="000000"/>
                          </a:solidFill>
                          <a:effectLst/>
                          <a:uLnTx/>
                          <a:uFillTx/>
                        </a:rPr>
                        <a:t>isalnum</a:t>
                      </a:r>
                      <a:endParaRPr lang="en-IN" sz="2000" dirty="0"/>
                    </a:p>
                  </a:txBody>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sz="2000" b="0" u="none" strike="noStrike" kern="1200" cap="none" spc="0" normalizeH="0" baseline="0" noProof="0" dirty="0">
                          <a:ln>
                            <a:noFill/>
                          </a:ln>
                          <a:solidFill>
                            <a:srgbClr val="000000"/>
                          </a:solidFill>
                          <a:effectLst/>
                          <a:uLnTx/>
                          <a:uFillTx/>
                        </a:rPr>
                        <a:t>true if arg. is a letter or digit, false otherwise</a:t>
                      </a:r>
                      <a:endParaRPr kumimoji="0" lang="en-US" sz="2000" b="0" i="0" u="none" strike="noStrike" kern="1200" cap="none" spc="0" normalizeH="0" baseline="0" noProof="0" dirty="0">
                        <a:ln>
                          <a:noFill/>
                        </a:ln>
                        <a:solidFill>
                          <a:srgbClr val="000000"/>
                        </a:solidFill>
                        <a:effectLst/>
                        <a:uLnTx/>
                        <a:uFillTx/>
                        <a:latin typeface="Courier New" pitchFamily="112" charset="0"/>
                        <a:ea typeface="+mn-ea"/>
                        <a:cs typeface="+mn-cs"/>
                      </a:endParaRPr>
                    </a:p>
                  </a:txBody>
                  <a:tcPr/>
                </a:tc>
                <a:extLst>
                  <a:ext uri="{0D108BD9-81ED-4DB2-BD59-A6C34878D82A}">
                    <a16:rowId xmlns:a16="http://schemas.microsoft.com/office/drawing/2014/main" val="10002"/>
                  </a:ext>
                </a:extLst>
              </a:tr>
              <a:tr h="371404">
                <a:tc>
                  <a:txBody>
                    <a:bodyPr/>
                    <a:lstStyle/>
                    <a:p>
                      <a:r>
                        <a:rPr kumimoji="0" lang="en-US" sz="2000" b="0" u="none" strike="noStrike" kern="1200" cap="none" spc="0" normalizeH="0" baseline="0" noProof="0" dirty="0">
                          <a:ln>
                            <a:noFill/>
                          </a:ln>
                          <a:solidFill>
                            <a:srgbClr val="000000"/>
                          </a:solidFill>
                          <a:effectLst/>
                          <a:uLnTx/>
                          <a:uFillTx/>
                        </a:rPr>
                        <a:t>isdigit</a:t>
                      </a:r>
                      <a:endParaRPr lang="en-IN" sz="2000" dirty="0"/>
                    </a:p>
                  </a:txBody>
                  <a:tcPr/>
                </a:tc>
                <a:tc>
                  <a:txBody>
                    <a:bodyPr/>
                    <a:lstStyle/>
                    <a:p>
                      <a:r>
                        <a:rPr kumimoji="0" lang="en-US" sz="2000" b="0" u="none" strike="noStrike" kern="1200" cap="none" spc="0" normalizeH="0" baseline="0" noProof="0" dirty="0">
                          <a:ln>
                            <a:noFill/>
                          </a:ln>
                          <a:solidFill>
                            <a:srgbClr val="000000"/>
                          </a:solidFill>
                          <a:effectLst/>
                          <a:uLnTx/>
                          <a:uFillTx/>
                        </a:rPr>
                        <a:t>true if arg. is a digit 0-9, false otherwise</a:t>
                      </a:r>
                      <a:endParaRPr lang="en-IN" sz="2000" dirty="0"/>
                    </a:p>
                  </a:txBody>
                  <a:tcPr/>
                </a:tc>
                <a:extLst>
                  <a:ext uri="{0D108BD9-81ED-4DB2-BD59-A6C34878D82A}">
                    <a16:rowId xmlns:a16="http://schemas.microsoft.com/office/drawing/2014/main" val="10003"/>
                  </a:ext>
                </a:extLst>
              </a:tr>
              <a:tr h="371404">
                <a:tc>
                  <a:txBody>
                    <a:bodyPr/>
                    <a:lstStyle/>
                    <a:p>
                      <a:r>
                        <a:rPr kumimoji="0" lang="en-US" sz="2000" b="0" u="none" strike="noStrike" kern="1200" cap="none" spc="0" normalizeH="0" baseline="0" noProof="0" dirty="0">
                          <a:ln>
                            <a:noFill/>
                          </a:ln>
                          <a:solidFill>
                            <a:srgbClr val="000000"/>
                          </a:solidFill>
                          <a:effectLst/>
                          <a:uLnTx/>
                          <a:uFillTx/>
                        </a:rPr>
                        <a:t>islower</a:t>
                      </a:r>
                      <a:endParaRPr lang="en-IN" sz="2000" dirty="0"/>
                    </a:p>
                  </a:txBody>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sz="2000" b="0" u="none" strike="noStrike" kern="1200" cap="none" spc="0" normalizeH="0" baseline="0" noProof="0" dirty="0">
                          <a:ln>
                            <a:noFill/>
                          </a:ln>
                          <a:solidFill>
                            <a:srgbClr val="000000"/>
                          </a:solidFill>
                          <a:effectLst/>
                          <a:uLnTx/>
                          <a:uFillTx/>
                        </a:rPr>
                        <a:t>true if arg. is lowercase letter, false otherwise</a:t>
                      </a:r>
                      <a:endParaRPr kumimoji="0" lang="en-US" sz="2000" b="0" i="0" u="none" strike="noStrike" kern="1200" cap="none" spc="0" normalizeH="0" baseline="0" noProof="0" dirty="0">
                        <a:ln>
                          <a:noFill/>
                        </a:ln>
                        <a:solidFill>
                          <a:srgbClr val="000000"/>
                        </a:solidFill>
                        <a:effectLst/>
                        <a:uLnTx/>
                        <a:uFillTx/>
                        <a:latin typeface="Arial" charset="0"/>
                        <a:ea typeface="+mn-ea"/>
                        <a:cs typeface="+mn-cs"/>
                      </a:endParaRPr>
                    </a:p>
                  </a:txBody>
                  <a:tcPr/>
                </a:tc>
                <a:extLst>
                  <a:ext uri="{0D108BD9-81ED-4DB2-BD59-A6C34878D82A}">
                    <a16:rowId xmlns:a16="http://schemas.microsoft.com/office/drawing/2014/main" val="10004"/>
                  </a:ext>
                </a:extLst>
              </a:tr>
              <a:tr h="371404">
                <a:tc>
                  <a:txBody>
                    <a:bodyPr/>
                    <a:lstStyle/>
                    <a:p>
                      <a:r>
                        <a:rPr kumimoji="0" lang="en-US" sz="2000" b="0" u="none" strike="noStrike" kern="1200" cap="none" spc="0" normalizeH="0" baseline="0" noProof="0" dirty="0">
                          <a:ln>
                            <a:noFill/>
                          </a:ln>
                          <a:solidFill>
                            <a:srgbClr val="000000"/>
                          </a:solidFill>
                          <a:effectLst/>
                          <a:uLnTx/>
                          <a:uFillTx/>
                        </a:rPr>
                        <a:t>isprint</a:t>
                      </a:r>
                      <a:endParaRPr lang="en-IN" sz="2000" dirty="0"/>
                    </a:p>
                  </a:txBody>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sz="2000" b="0" u="none" strike="noStrike" kern="1200" cap="none" spc="0" normalizeH="0" baseline="0" noProof="0" dirty="0">
                          <a:ln>
                            <a:noFill/>
                          </a:ln>
                          <a:solidFill>
                            <a:srgbClr val="000000"/>
                          </a:solidFill>
                          <a:effectLst/>
                          <a:uLnTx/>
                          <a:uFillTx/>
                        </a:rPr>
                        <a:t>true if arg. is a printable character, false otherwise</a:t>
                      </a:r>
                      <a:endParaRPr kumimoji="0" lang="en-US" sz="2000" b="0" i="0" u="none" strike="noStrike" kern="1200" cap="none" spc="0" normalizeH="0" baseline="0" noProof="0" dirty="0">
                        <a:ln>
                          <a:noFill/>
                        </a:ln>
                        <a:solidFill>
                          <a:srgbClr val="000000"/>
                        </a:solidFill>
                        <a:effectLst/>
                        <a:uLnTx/>
                        <a:uFillTx/>
                        <a:latin typeface="Arial" charset="0"/>
                        <a:ea typeface="+mn-ea"/>
                        <a:cs typeface="+mn-cs"/>
                      </a:endParaRPr>
                    </a:p>
                  </a:txBody>
                  <a:tcPr/>
                </a:tc>
                <a:extLst>
                  <a:ext uri="{0D108BD9-81ED-4DB2-BD59-A6C34878D82A}">
                    <a16:rowId xmlns:a16="http://schemas.microsoft.com/office/drawing/2014/main" val="10005"/>
                  </a:ext>
                </a:extLst>
              </a:tr>
              <a:tr h="371404">
                <a:tc>
                  <a:txBody>
                    <a:bodyPr/>
                    <a:lstStyle/>
                    <a:p>
                      <a:r>
                        <a:rPr kumimoji="0" lang="en-US" sz="2000" b="0" u="none" strike="noStrike" kern="1200" cap="none" spc="0" normalizeH="0" baseline="0" noProof="0" dirty="0">
                          <a:ln>
                            <a:noFill/>
                          </a:ln>
                          <a:solidFill>
                            <a:srgbClr val="000000"/>
                          </a:solidFill>
                          <a:effectLst/>
                          <a:uLnTx/>
                          <a:uFillTx/>
                        </a:rPr>
                        <a:t>ispunct</a:t>
                      </a:r>
                      <a:endParaRPr lang="en-IN" sz="2000" dirty="0"/>
                    </a:p>
                  </a:txBody>
                  <a:tcPr/>
                </a:tc>
                <a:tc>
                  <a:txBody>
                    <a:bodyPr/>
                    <a:lstStyle/>
                    <a:p>
                      <a:r>
                        <a:rPr kumimoji="0" lang="en-US" sz="2000" b="0" u="none" strike="noStrike" kern="1200" cap="none" spc="0" normalizeH="0" baseline="0" noProof="0" dirty="0">
                          <a:ln>
                            <a:noFill/>
                          </a:ln>
                          <a:solidFill>
                            <a:srgbClr val="000000"/>
                          </a:solidFill>
                          <a:effectLst/>
                          <a:uLnTx/>
                          <a:uFillTx/>
                        </a:rPr>
                        <a:t>true if arg. is a punctuation character, false otherwise</a:t>
                      </a:r>
                      <a:endParaRPr lang="en-IN" sz="2000" dirty="0"/>
                    </a:p>
                  </a:txBody>
                  <a:tcPr/>
                </a:tc>
                <a:extLst>
                  <a:ext uri="{0D108BD9-81ED-4DB2-BD59-A6C34878D82A}">
                    <a16:rowId xmlns:a16="http://schemas.microsoft.com/office/drawing/2014/main" val="10006"/>
                  </a:ext>
                </a:extLst>
              </a:tr>
              <a:tr h="371404">
                <a:tc>
                  <a:txBody>
                    <a:bodyPr/>
                    <a:lstStyle/>
                    <a:p>
                      <a:r>
                        <a:rPr kumimoji="0" lang="en-US" sz="2000" b="0" u="none" strike="noStrike" kern="1200" cap="none" spc="0" normalizeH="0" baseline="0" noProof="0" dirty="0">
                          <a:ln>
                            <a:noFill/>
                          </a:ln>
                          <a:solidFill>
                            <a:srgbClr val="000000"/>
                          </a:solidFill>
                          <a:effectLst/>
                          <a:uLnTx/>
                          <a:uFillTx/>
                        </a:rPr>
                        <a:t>isupper</a:t>
                      </a:r>
                      <a:endParaRPr lang="en-IN" sz="2000" dirty="0"/>
                    </a:p>
                  </a:txBody>
                  <a:tcPr/>
                </a:tc>
                <a:tc>
                  <a:txBody>
                    <a:bodyPr/>
                    <a:lstStyle/>
                    <a:p>
                      <a:r>
                        <a:rPr kumimoji="0" lang="en-US" sz="2000" b="0" u="none" strike="noStrike" kern="1200" cap="none" spc="0" normalizeH="0" baseline="0" noProof="0" dirty="0">
                          <a:ln>
                            <a:noFill/>
                          </a:ln>
                          <a:solidFill>
                            <a:srgbClr val="000000"/>
                          </a:solidFill>
                          <a:effectLst/>
                          <a:uLnTx/>
                          <a:uFillTx/>
                        </a:rPr>
                        <a:t>true if arg. is an uppercase letter, false otherwise</a:t>
                      </a:r>
                      <a:endParaRPr lang="en-IN" sz="2000" dirty="0"/>
                    </a:p>
                  </a:txBody>
                  <a:tcPr/>
                </a:tc>
                <a:extLst>
                  <a:ext uri="{0D108BD9-81ED-4DB2-BD59-A6C34878D82A}">
                    <a16:rowId xmlns:a16="http://schemas.microsoft.com/office/drawing/2014/main" val="10007"/>
                  </a:ext>
                </a:extLst>
              </a:tr>
              <a:tr h="371404">
                <a:tc>
                  <a:txBody>
                    <a:bodyPr/>
                    <a:lstStyle/>
                    <a:p>
                      <a:r>
                        <a:rPr kumimoji="0" lang="en-US" sz="2000" b="0" u="none" strike="noStrike" kern="1200" cap="none" spc="0" normalizeH="0" baseline="0" noProof="0" dirty="0">
                          <a:ln>
                            <a:noFill/>
                          </a:ln>
                          <a:solidFill>
                            <a:srgbClr val="000000"/>
                          </a:solidFill>
                          <a:effectLst/>
                          <a:uLnTx/>
                          <a:uFillTx/>
                        </a:rPr>
                        <a:t>isspace</a:t>
                      </a:r>
                      <a:endParaRPr lang="en-IN" sz="2000" dirty="0"/>
                    </a:p>
                  </a:txBody>
                  <a:tcPr/>
                </a:tc>
                <a:tc>
                  <a:txBody>
                    <a:bodyPr/>
                    <a:lstStyle/>
                    <a:p>
                      <a:r>
                        <a:rPr kumimoji="0" lang="en-US" sz="2000" b="0" u="none" strike="noStrike" kern="1200" cap="none" spc="0" normalizeH="0" baseline="0" noProof="0" dirty="0">
                          <a:ln>
                            <a:noFill/>
                          </a:ln>
                          <a:solidFill>
                            <a:srgbClr val="000000"/>
                          </a:solidFill>
                          <a:effectLst/>
                          <a:uLnTx/>
                          <a:uFillTx/>
                        </a:rPr>
                        <a:t>true if arg. is a whitespace character, false otherwise</a:t>
                      </a:r>
                      <a:endParaRPr lang="en-IN" sz="2000" dirty="0"/>
                    </a:p>
                  </a:txBody>
                  <a:tcPr/>
                </a:tc>
                <a:extLst>
                  <a:ext uri="{0D108BD9-81ED-4DB2-BD59-A6C34878D82A}">
                    <a16:rowId xmlns:a16="http://schemas.microsoft.com/office/drawing/2014/main" val="10008"/>
                  </a:ext>
                </a:extLst>
              </a:tr>
            </a:tbl>
          </a:graphicData>
        </a:graphic>
      </p:graphicFrame>
      <p:sp>
        <p:nvSpPr>
          <p:cNvPr id="4" name="Slide Number Placeholder 3">
            <a:extLst>
              <a:ext uri="{FF2B5EF4-FFF2-40B4-BE49-F238E27FC236}">
                <a16:creationId xmlns:a16="http://schemas.microsoft.com/office/drawing/2014/main" id="{0202259F-5AF7-16AC-F655-010654B2358F}"/>
              </a:ext>
            </a:extLst>
          </p:cNvPr>
          <p:cNvSpPr>
            <a:spLocks noGrp="1"/>
          </p:cNvSpPr>
          <p:nvPr>
            <p:ph type="sldNum" sz="quarter" idx="10"/>
          </p:nvPr>
        </p:nvSpPr>
        <p:spPr/>
        <p:txBody>
          <a:bodyPr/>
          <a:lstStyle/>
          <a:p>
            <a:fld id="{307D4125-138F-4077-81E1-205BE6DEB070}" type="slidenum">
              <a:rPr lang="en-US" altLang="en-US" smtClean="0"/>
              <a:pPr/>
              <a:t>2</a:t>
            </a:fld>
            <a:endParaRPr lang="en-US" altLang="en-US" dirty="0"/>
          </a:p>
        </p:txBody>
      </p:sp>
    </p:spTree>
    <p:extLst>
      <p:ext uri="{BB962C8B-B14F-4D97-AF65-F5344CB8AC3E}">
        <p14:creationId xmlns:p14="http://schemas.microsoft.com/office/powerpoint/2010/main" val="286911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err="1">
                <a:latin typeface="Courier New" panose="02070309020205020404" pitchFamily="49" charset="0"/>
                <a:cs typeface="Courier New" panose="02070309020205020404" pitchFamily="49" charset="0"/>
              </a:rPr>
              <a:t>strcmp</a:t>
            </a:r>
            <a:r>
              <a:rPr lang="en-US" altLang="en-US" dirty="0"/>
              <a:t> Function</a:t>
            </a:r>
            <a:endParaRPr lang="en-IN" dirty="0"/>
          </a:p>
        </p:txBody>
      </p:sp>
      <p:sp>
        <p:nvSpPr>
          <p:cNvPr id="3" name="Content Placeholder 2"/>
          <p:cNvSpPr>
            <a:spLocks noGrp="1"/>
          </p:cNvSpPr>
          <p:nvPr>
            <p:ph idx="1"/>
          </p:nvPr>
        </p:nvSpPr>
        <p:spPr/>
        <p:txBody>
          <a:bodyPr/>
          <a:lstStyle/>
          <a:p>
            <a:pPr>
              <a:lnSpc>
                <a:spcPct val="85000"/>
              </a:lnSpc>
              <a:spcBef>
                <a:spcPts val="0"/>
              </a:spcBef>
            </a:pPr>
            <a:r>
              <a:rPr lang="en-US" altLang="en-US" dirty="0">
                <a:solidFill>
                  <a:srgbClr val="000000"/>
                </a:solidFill>
              </a:rPr>
              <a:t>Because C-strings are stored in char arrays, relational operators cannot be used to compare two C-strings. To compare C-strings, programmer should use the library function </a:t>
            </a:r>
            <a:r>
              <a:rPr lang="en-US" altLang="en-US" dirty="0" err="1">
                <a:solidFill>
                  <a:srgbClr val="000000"/>
                </a:solidFill>
                <a:latin typeface="Courier New" panose="02070309020205020404" pitchFamily="49" charset="0"/>
                <a:cs typeface="Courier New" panose="02070309020205020404" pitchFamily="49" charset="0"/>
              </a:rPr>
              <a:t>strcmp</a:t>
            </a:r>
            <a:r>
              <a:rPr lang="en-US" altLang="en-US" dirty="0">
                <a:solidFill>
                  <a:srgbClr val="000000"/>
                </a:solidFill>
              </a:rPr>
              <a:t>.</a:t>
            </a:r>
          </a:p>
          <a:p>
            <a:pPr>
              <a:lnSpc>
                <a:spcPct val="85000"/>
              </a:lnSpc>
              <a:spcBef>
                <a:spcPts val="0"/>
              </a:spcBef>
            </a:pPr>
            <a:r>
              <a:rPr lang="en-US" altLang="en-US" dirty="0">
                <a:solidFill>
                  <a:srgbClr val="000000"/>
                </a:solidFill>
              </a:rPr>
              <a:t>The </a:t>
            </a:r>
            <a:r>
              <a:rPr lang="en-US" altLang="en-US" dirty="0" err="1">
                <a:solidFill>
                  <a:srgbClr val="000000"/>
                </a:solidFill>
                <a:latin typeface="Courier New" panose="02070309020205020404" pitchFamily="49" charset="0"/>
                <a:cs typeface="Courier New" panose="02070309020205020404" pitchFamily="49" charset="0"/>
              </a:rPr>
              <a:t>strcmp</a:t>
            </a:r>
            <a:r>
              <a:rPr lang="en-US" altLang="en-US" dirty="0">
                <a:solidFill>
                  <a:srgbClr val="000000"/>
                </a:solidFill>
              </a:rPr>
              <a:t> function takes two C-strings as arguments and returns an integer that indicates how the two strings compare to each other. Here is the function’s prototype:</a:t>
            </a:r>
          </a:p>
          <a:p>
            <a:pPr marL="914400" indent="0">
              <a:lnSpc>
                <a:spcPct val="85000"/>
              </a:lnSpc>
              <a:spcBef>
                <a:spcPts val="0"/>
              </a:spcBef>
              <a:buNone/>
            </a:pPr>
            <a:r>
              <a:rPr lang="en-US" b="1" dirty="0">
                <a:effectLst/>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strcmp</a:t>
            </a:r>
            <a:r>
              <a:rPr lang="en-US" dirty="0">
                <a:latin typeface="Courier New" panose="02070309020205020404" pitchFamily="49" charset="0"/>
                <a:cs typeface="Courier New" panose="02070309020205020404" pitchFamily="49" charset="0"/>
              </a:rPr>
              <a:t>(</a:t>
            </a:r>
            <a:r>
              <a:rPr lang="en-US" b="1" dirty="0">
                <a:effectLst/>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*string1, </a:t>
            </a:r>
            <a:r>
              <a:rPr lang="en-US" b="1" dirty="0">
                <a:effectLst/>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*string2);</a:t>
            </a:r>
            <a:endParaRPr lang="en-US" altLang="en-US" dirty="0">
              <a:latin typeface="Courier New" panose="02070309020205020404" pitchFamily="49" charset="0"/>
              <a:cs typeface="Courier New" panose="02070309020205020404" pitchFamily="49" charset="0"/>
            </a:endParaRPr>
          </a:p>
          <a:p>
            <a:pPr>
              <a:lnSpc>
                <a:spcPct val="85000"/>
              </a:lnSpc>
              <a:spcBef>
                <a:spcPts val="0"/>
              </a:spcBef>
            </a:pPr>
            <a:r>
              <a:rPr lang="en-US" altLang="en-US" dirty="0">
                <a:solidFill>
                  <a:srgbClr val="000000"/>
                </a:solidFill>
              </a:rPr>
              <a:t>The function takes two C-strings as parameters (actually, pointers to C-strings) and returns an integer result. The value of the result is set accordingly: </a:t>
            </a:r>
          </a:p>
          <a:p>
            <a:pPr>
              <a:lnSpc>
                <a:spcPct val="85000"/>
              </a:lnSpc>
              <a:spcBef>
                <a:spcPts val="0"/>
              </a:spcBef>
            </a:pPr>
            <a:r>
              <a:rPr lang="en-US" altLang="en-US" dirty="0">
                <a:solidFill>
                  <a:srgbClr val="000000"/>
                </a:solidFill>
              </a:rPr>
              <a:t>The result is zero if the two strings are equal on a character-by-character basis.</a:t>
            </a:r>
          </a:p>
          <a:p>
            <a:pPr>
              <a:lnSpc>
                <a:spcPct val="85000"/>
              </a:lnSpc>
              <a:spcBef>
                <a:spcPts val="0"/>
              </a:spcBef>
            </a:pPr>
            <a:r>
              <a:rPr lang="en-US" altLang="en-US" spc="-70" dirty="0">
                <a:solidFill>
                  <a:srgbClr val="000000"/>
                </a:solidFill>
              </a:rPr>
              <a:t>The result is negative if string1 comes before string2 in alphabetical order.</a:t>
            </a:r>
          </a:p>
          <a:p>
            <a:pPr>
              <a:lnSpc>
                <a:spcPct val="85000"/>
              </a:lnSpc>
              <a:spcBef>
                <a:spcPts val="0"/>
              </a:spcBef>
            </a:pPr>
            <a:r>
              <a:rPr lang="en-US" altLang="en-US" spc="-70" dirty="0">
                <a:solidFill>
                  <a:srgbClr val="000000"/>
                </a:solidFill>
              </a:rPr>
              <a:t>The result is positive if string1 comes after string2 in alphabetical order.</a:t>
            </a:r>
          </a:p>
        </p:txBody>
      </p:sp>
      <p:sp>
        <p:nvSpPr>
          <p:cNvPr id="4" name="Slide Number Placeholder 3">
            <a:extLst>
              <a:ext uri="{FF2B5EF4-FFF2-40B4-BE49-F238E27FC236}">
                <a16:creationId xmlns:a16="http://schemas.microsoft.com/office/drawing/2014/main" id="{CB15B887-AA2D-0DF7-9189-044161615958}"/>
              </a:ext>
            </a:extLst>
          </p:cNvPr>
          <p:cNvSpPr>
            <a:spLocks noGrp="1"/>
          </p:cNvSpPr>
          <p:nvPr>
            <p:ph type="sldNum" sz="quarter" idx="10"/>
          </p:nvPr>
        </p:nvSpPr>
        <p:spPr/>
        <p:txBody>
          <a:bodyPr/>
          <a:lstStyle/>
          <a:p>
            <a:fld id="{307D4125-138F-4077-81E1-205BE6DEB070}" type="slidenum">
              <a:rPr lang="en-US" altLang="en-US" smtClean="0"/>
              <a:pPr/>
              <a:t>20</a:t>
            </a:fld>
            <a:endParaRPr lang="en-US" altLang="en-US" dirty="0"/>
          </a:p>
        </p:txBody>
      </p:sp>
    </p:spTree>
    <p:extLst>
      <p:ext uri="{BB962C8B-B14F-4D97-AF65-F5344CB8AC3E}">
        <p14:creationId xmlns:p14="http://schemas.microsoft.com/office/powerpoint/2010/main" val="167902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ltLang="en-US" dirty="0"/>
              <a:t>C-String/Numeric Conversion Functions</a:t>
            </a:r>
            <a:br>
              <a:rPr lang="en-US" altLang="en-US" dirty="0"/>
            </a:br>
            <a:r>
              <a:rPr lang="en-US" altLang="en-US" sz="1800" dirty="0"/>
              <a:t>(1 of 2)</a:t>
            </a:r>
            <a:endParaRPr lang="en-IN" sz="1800" dirty="0"/>
          </a:p>
        </p:txBody>
      </p:sp>
      <p:sp>
        <p:nvSpPr>
          <p:cNvPr id="3" name="Content Placeholder 2"/>
          <p:cNvSpPr>
            <a:spLocks noGrp="1"/>
          </p:cNvSpPr>
          <p:nvPr>
            <p:ph idx="1"/>
          </p:nvPr>
        </p:nvSpPr>
        <p:spPr/>
        <p:txBody>
          <a:bodyPr/>
          <a:lstStyle/>
          <a:p>
            <a:r>
              <a:rPr lang="en-US" altLang="en-US" sz="2800" dirty="0">
                <a:solidFill>
                  <a:srgbClr val="000000"/>
                </a:solidFill>
              </a:rPr>
              <a:t>The C++ library provides functions for converting C-strings and string objects to numeric data types and vice versa.</a:t>
            </a:r>
          </a:p>
          <a:p>
            <a:r>
              <a:rPr lang="en-US" altLang="en-US" sz="2800" dirty="0">
                <a:solidFill>
                  <a:srgbClr val="000000"/>
                </a:solidFill>
              </a:rPr>
              <a:t>Requires </a:t>
            </a:r>
            <a:r>
              <a:rPr lang="en-US" altLang="en-US" sz="2800" dirty="0">
                <a:solidFill>
                  <a:srgbClr val="000000"/>
                </a:solidFill>
                <a:latin typeface="Courier New" panose="02070309020205020404" pitchFamily="49" charset="0"/>
              </a:rPr>
              <a:t>&lt;cstdlib&gt;</a:t>
            </a:r>
            <a:r>
              <a:rPr lang="en-US" altLang="en-US" sz="2800" dirty="0">
                <a:solidFill>
                  <a:srgbClr val="000000"/>
                </a:solidFill>
              </a:rPr>
              <a:t> header file</a:t>
            </a:r>
          </a:p>
        </p:txBody>
      </p:sp>
      <p:sp>
        <p:nvSpPr>
          <p:cNvPr id="5" name="Slide Number Placeholder 4">
            <a:extLst>
              <a:ext uri="{FF2B5EF4-FFF2-40B4-BE49-F238E27FC236}">
                <a16:creationId xmlns:a16="http://schemas.microsoft.com/office/drawing/2014/main" id="{52F02BC8-EF5B-5E8B-10EB-4F029B3CC30A}"/>
              </a:ext>
            </a:extLst>
          </p:cNvPr>
          <p:cNvSpPr>
            <a:spLocks noGrp="1"/>
          </p:cNvSpPr>
          <p:nvPr>
            <p:ph type="sldNum" sz="quarter" idx="10"/>
          </p:nvPr>
        </p:nvSpPr>
        <p:spPr/>
        <p:txBody>
          <a:bodyPr/>
          <a:lstStyle/>
          <a:p>
            <a:fld id="{307D4125-138F-4077-81E1-205BE6DEB070}" type="slidenum">
              <a:rPr lang="en-US" altLang="en-US" smtClean="0"/>
              <a:pPr/>
              <a:t>21</a:t>
            </a:fld>
            <a:endParaRPr lang="en-US" altLang="en-US" dirty="0"/>
          </a:p>
        </p:txBody>
      </p:sp>
      <p:graphicFrame>
        <p:nvGraphicFramePr>
          <p:cNvPr id="4" name="Table 3" descr="The table displays the parameter and action of various functions. The atoi function with the parameter c-string converts the C-string to an integer vale, and returns the value. The atol function with C-string parameter converts the C-string to a long value and returns the value. The atof function with the C-string parameter converts the C-string to a double value and returns the value.  The itoa function with int, C-string, int parameters converts the first integer parameter to a C-string, and stores it in the second parameter. The third parameter is the base of converted value."/>
          <p:cNvGraphicFramePr>
            <a:graphicFrameLocks noGrp="1"/>
          </p:cNvGraphicFramePr>
          <p:nvPr>
            <p:extLst>
              <p:ext uri="{D42A27DB-BD31-4B8C-83A1-F6EECF244321}">
                <p14:modId xmlns:p14="http://schemas.microsoft.com/office/powerpoint/2010/main" val="383414195"/>
              </p:ext>
            </p:extLst>
          </p:nvPr>
        </p:nvGraphicFramePr>
        <p:xfrm>
          <a:off x="1009687" y="2590800"/>
          <a:ext cx="11155680" cy="3285316"/>
        </p:xfrm>
        <a:graphic>
          <a:graphicData uri="http://schemas.openxmlformats.org/drawingml/2006/table">
            <a:tbl>
              <a:tblPr firstRow="1" firstCol="1">
                <a:tableStyleId>{B301B821-A1FF-4177-AEE7-76D212191A09}</a:tableStyleId>
              </a:tblPr>
              <a:tblGrid>
                <a:gridCol w="182880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7223760">
                  <a:extLst>
                    <a:ext uri="{9D8B030D-6E8A-4147-A177-3AD203B41FA5}">
                      <a16:colId xmlns:a16="http://schemas.microsoft.com/office/drawing/2014/main" val="20002"/>
                    </a:ext>
                  </a:extLst>
                </a:gridCol>
              </a:tblGrid>
              <a:tr h="428603">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FUNCTION</a:t>
                      </a:r>
                      <a:endParaRPr kumimoji="0" lang="en-US" sz="2400" b="1" i="0" u="none" strike="noStrike" cap="none" normalizeH="0" baseline="0" dirty="0">
                        <a:ln>
                          <a:noFill/>
                        </a:ln>
                        <a:solidFill>
                          <a:schemeClr val="tx1"/>
                        </a:solidFill>
                        <a:effectLst/>
                        <a:latin typeface="Arial"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PARAMETER</a:t>
                      </a:r>
                      <a:endParaRPr kumimoji="0" lang="en-US" sz="2400" b="1" i="0" u="none" strike="noStrike" cap="none" normalizeH="0" baseline="0" dirty="0">
                        <a:ln>
                          <a:noFill/>
                        </a:ln>
                        <a:solidFill>
                          <a:schemeClr val="tx1"/>
                        </a:solidFill>
                        <a:effectLst/>
                        <a:latin typeface="Arial"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ACTION</a:t>
                      </a:r>
                      <a:endParaRPr kumimoji="0" lang="en-US" sz="2400" b="1" i="0" u="none" strike="noStrike" cap="none" normalizeH="0" baseline="0" dirty="0">
                        <a:ln>
                          <a:noFill/>
                        </a:ln>
                        <a:solidFill>
                          <a:schemeClr val="tx1"/>
                        </a:solidFill>
                        <a:effectLst/>
                        <a:latin typeface="Arial" charset="0"/>
                      </a:endParaRPr>
                    </a:p>
                  </a:txBody>
                  <a:tcPr marT="45718" marB="45718" horzOverflow="overflow"/>
                </a:tc>
                <a:extLst>
                  <a:ext uri="{0D108BD9-81ED-4DB2-BD59-A6C34878D82A}">
                    <a16:rowId xmlns:a16="http://schemas.microsoft.com/office/drawing/2014/main" val="10000"/>
                  </a:ext>
                </a:extLst>
              </a:tr>
              <a:tr h="657191">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atoi</a:t>
                      </a:r>
                      <a:endParaRPr kumimoji="0" lang="en-US" sz="2200" b="0" i="0" u="none" strike="noStrike" cap="none" normalizeH="0" baseline="0" dirty="0">
                        <a:ln>
                          <a:noFill/>
                        </a:ln>
                        <a:solidFill>
                          <a:schemeClr val="tx1"/>
                        </a:solidFill>
                        <a:effectLst/>
                        <a:latin typeface="Courier New" pitchFamily="112"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C-string</a:t>
                      </a:r>
                      <a:endParaRPr kumimoji="0" lang="en-US" sz="2200" b="0" i="0" u="none" strike="noStrike" cap="none" normalizeH="0" baseline="0" dirty="0">
                        <a:ln>
                          <a:noFill/>
                        </a:ln>
                        <a:solidFill>
                          <a:schemeClr val="tx1"/>
                        </a:solidFill>
                        <a:effectLst/>
                        <a:latin typeface="Arial"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converts C-string to an int value, returns the value</a:t>
                      </a:r>
                      <a:endParaRPr kumimoji="0" lang="en-US" sz="2200" b="0" i="0" u="none" strike="noStrike" cap="none" normalizeH="0" baseline="0" dirty="0">
                        <a:ln>
                          <a:noFill/>
                        </a:ln>
                        <a:solidFill>
                          <a:schemeClr val="tx1"/>
                        </a:solidFill>
                        <a:effectLst/>
                        <a:latin typeface="Arial" charset="0"/>
                      </a:endParaRPr>
                    </a:p>
                  </a:txBody>
                  <a:tcPr marT="45718" marB="45718" horzOverflow="overflow"/>
                </a:tc>
                <a:extLst>
                  <a:ext uri="{0D108BD9-81ED-4DB2-BD59-A6C34878D82A}">
                    <a16:rowId xmlns:a16="http://schemas.microsoft.com/office/drawing/2014/main" val="10001"/>
                  </a:ext>
                </a:extLst>
              </a:tr>
              <a:tr h="658779">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atol</a:t>
                      </a:r>
                      <a:endParaRPr kumimoji="0" lang="en-US" sz="2200" b="0" i="0" u="none" strike="noStrike" cap="none" normalizeH="0" baseline="0" dirty="0">
                        <a:ln>
                          <a:noFill/>
                        </a:ln>
                        <a:solidFill>
                          <a:schemeClr val="tx1"/>
                        </a:solidFill>
                        <a:effectLst/>
                        <a:latin typeface="Courier New" pitchFamily="112"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C-string</a:t>
                      </a:r>
                      <a:endParaRPr kumimoji="0" lang="en-US" sz="2200" b="0" i="0" u="none" strike="noStrike" cap="none" normalizeH="0" baseline="0" dirty="0">
                        <a:ln>
                          <a:noFill/>
                        </a:ln>
                        <a:solidFill>
                          <a:schemeClr val="tx1"/>
                        </a:solidFill>
                        <a:effectLst/>
                        <a:latin typeface="Arial"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converts C-string to a long value, returns the value</a:t>
                      </a:r>
                      <a:endParaRPr kumimoji="0" lang="en-US" sz="2200" b="0" i="0" u="none" strike="noStrike" cap="none" normalizeH="0" baseline="0" dirty="0">
                        <a:ln>
                          <a:noFill/>
                        </a:ln>
                        <a:solidFill>
                          <a:schemeClr val="tx1"/>
                        </a:solidFill>
                        <a:effectLst/>
                        <a:latin typeface="Arial" charset="0"/>
                      </a:endParaRPr>
                    </a:p>
                  </a:txBody>
                  <a:tcPr marT="45718" marB="45718" horzOverflow="overflow"/>
                </a:tc>
                <a:extLst>
                  <a:ext uri="{0D108BD9-81ED-4DB2-BD59-A6C34878D82A}">
                    <a16:rowId xmlns:a16="http://schemas.microsoft.com/office/drawing/2014/main" val="10002"/>
                  </a:ext>
                </a:extLst>
              </a:tr>
              <a:tr h="657191">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atof</a:t>
                      </a:r>
                      <a:endParaRPr kumimoji="0" lang="en-US" sz="2200" b="0" i="0" u="none" strike="noStrike" cap="none" normalizeH="0" baseline="0" dirty="0">
                        <a:ln>
                          <a:noFill/>
                        </a:ln>
                        <a:solidFill>
                          <a:schemeClr val="tx1"/>
                        </a:solidFill>
                        <a:effectLst/>
                        <a:latin typeface="Courier New" pitchFamily="112"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C-string</a:t>
                      </a:r>
                      <a:endParaRPr kumimoji="0" lang="en-US" sz="2200" b="0" i="0" u="none" strike="noStrike" cap="none" normalizeH="0" baseline="0" dirty="0">
                        <a:ln>
                          <a:noFill/>
                        </a:ln>
                        <a:solidFill>
                          <a:schemeClr val="tx1"/>
                        </a:solidFill>
                        <a:effectLst/>
                        <a:latin typeface="Arial"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converts C-string to a double value, returns the value</a:t>
                      </a:r>
                      <a:endParaRPr kumimoji="0" lang="en-US" sz="2200" b="0" i="0" u="none" strike="noStrike" cap="none" normalizeH="0" baseline="0" dirty="0">
                        <a:ln>
                          <a:noFill/>
                        </a:ln>
                        <a:solidFill>
                          <a:schemeClr val="tx1"/>
                        </a:solidFill>
                        <a:effectLst/>
                        <a:latin typeface="Arial" charset="0"/>
                      </a:endParaRPr>
                    </a:p>
                  </a:txBody>
                  <a:tcPr marT="45718" marB="45718" horzOverflow="overflow"/>
                </a:tc>
                <a:extLst>
                  <a:ext uri="{0D108BD9-81ED-4DB2-BD59-A6C34878D82A}">
                    <a16:rowId xmlns:a16="http://schemas.microsoft.com/office/drawing/2014/main" val="10003"/>
                  </a:ext>
                </a:extLst>
              </a:tr>
              <a:tr h="873247">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itoa</a:t>
                      </a:r>
                      <a:endParaRPr kumimoji="0" lang="en-US" sz="2200" b="0" i="0" u="none" strike="noStrike" cap="none" normalizeH="0" baseline="0" dirty="0">
                        <a:ln>
                          <a:noFill/>
                        </a:ln>
                        <a:solidFill>
                          <a:schemeClr val="tx1"/>
                        </a:solidFill>
                        <a:effectLst/>
                        <a:latin typeface="Courier New" pitchFamily="112"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int,C-string, int</a:t>
                      </a:r>
                      <a:endParaRPr kumimoji="0" lang="en-US" sz="2200" b="0" i="0" u="none" strike="noStrike" cap="none" normalizeH="0" baseline="0" dirty="0">
                        <a:ln>
                          <a:noFill/>
                        </a:ln>
                        <a:solidFill>
                          <a:schemeClr val="tx1"/>
                        </a:solidFill>
                        <a:effectLst/>
                        <a:latin typeface="Courier New" pitchFamily="112" charset="0"/>
                      </a:endParaRPr>
                    </a:p>
                  </a:txBody>
                  <a:tcPr marT="45718" marB="45718" horzOverflow="overflow"/>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converts 1</a:t>
                      </a:r>
                      <a:r>
                        <a:rPr kumimoji="0" lang="en-US" sz="2200" b="0" u="none" strike="noStrike" cap="none" normalizeH="0" baseline="30000" dirty="0">
                          <a:ln>
                            <a:noFill/>
                          </a:ln>
                          <a:solidFill>
                            <a:schemeClr val="tx1"/>
                          </a:solidFill>
                          <a:effectLst/>
                        </a:rPr>
                        <a:t>st</a:t>
                      </a:r>
                      <a:r>
                        <a:rPr kumimoji="0" lang="en-US" sz="2200" b="0" u="none" strike="noStrike" cap="none" normalizeH="0" baseline="0" dirty="0">
                          <a:ln>
                            <a:noFill/>
                          </a:ln>
                          <a:solidFill>
                            <a:schemeClr val="tx1"/>
                          </a:solidFill>
                          <a:effectLst/>
                        </a:rPr>
                        <a:t> int parameter to a C-string, stores it in 2</a:t>
                      </a:r>
                      <a:r>
                        <a:rPr kumimoji="0" lang="en-US" sz="2200" b="0" u="none" strike="noStrike" cap="none" normalizeH="0" baseline="30000" dirty="0">
                          <a:ln>
                            <a:noFill/>
                          </a:ln>
                          <a:solidFill>
                            <a:schemeClr val="tx1"/>
                          </a:solidFill>
                          <a:effectLst/>
                        </a:rPr>
                        <a:t>nd</a:t>
                      </a:r>
                      <a:r>
                        <a:rPr kumimoji="0" lang="en-US" sz="2200" b="0" u="none" strike="noStrike" cap="none" normalizeH="0" baseline="0" dirty="0">
                          <a:ln>
                            <a:noFill/>
                          </a:ln>
                          <a:solidFill>
                            <a:schemeClr val="tx1"/>
                          </a:solidFill>
                          <a:effectLst/>
                        </a:rPr>
                        <a:t> parameter. 3</a:t>
                      </a:r>
                      <a:r>
                        <a:rPr kumimoji="0" lang="en-US" sz="2200" b="0" u="none" strike="noStrike" cap="none" normalizeH="0" baseline="30000" dirty="0">
                          <a:ln>
                            <a:noFill/>
                          </a:ln>
                          <a:solidFill>
                            <a:schemeClr val="tx1"/>
                          </a:solidFill>
                          <a:effectLst/>
                        </a:rPr>
                        <a:t>rd</a:t>
                      </a:r>
                      <a:r>
                        <a:rPr kumimoji="0" lang="en-US" sz="2200" b="0" u="none" strike="noStrike" cap="none" normalizeH="0" baseline="0" dirty="0">
                          <a:ln>
                            <a:noFill/>
                          </a:ln>
                          <a:solidFill>
                            <a:schemeClr val="tx1"/>
                          </a:solidFill>
                          <a:effectLst/>
                        </a:rPr>
                        <a:t> parameter is base of converted value</a:t>
                      </a:r>
                      <a:endParaRPr kumimoji="0" lang="en-US" sz="2200" b="0" i="0" u="none" strike="noStrike" cap="none" normalizeH="0" baseline="0" dirty="0">
                        <a:ln>
                          <a:noFill/>
                        </a:ln>
                        <a:solidFill>
                          <a:schemeClr val="tx1"/>
                        </a:solidFill>
                        <a:effectLst/>
                        <a:latin typeface="Arial" charset="0"/>
                      </a:endParaRPr>
                    </a:p>
                  </a:txBody>
                  <a:tcPr marT="45718" marB="45718"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9287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ltLang="en-US" dirty="0"/>
              <a:t>C-String/Numeric Conversion Functions</a:t>
            </a:r>
            <a:br>
              <a:rPr lang="en-US" altLang="en-US" dirty="0"/>
            </a:br>
            <a:r>
              <a:rPr lang="en-US" altLang="en-US" sz="1800" dirty="0"/>
              <a:t>(2 of 2)</a:t>
            </a:r>
            <a:endParaRPr lang="en-IN" sz="6600" dirty="0"/>
          </a:p>
        </p:txBody>
      </p:sp>
      <p:sp>
        <p:nvSpPr>
          <p:cNvPr id="3" name="Content Placeholder 2"/>
          <p:cNvSpPr>
            <a:spLocks noGrp="1"/>
          </p:cNvSpPr>
          <p:nvPr>
            <p:ph idx="1"/>
          </p:nvPr>
        </p:nvSpPr>
        <p:spPr/>
        <p:txBody>
          <a:bodyPr/>
          <a:lstStyle/>
          <a:p>
            <a:pPr marL="691200">
              <a:buNone/>
            </a:pPr>
            <a:r>
              <a:rPr lang="en-US" altLang="en-US" dirty="0">
                <a:solidFill>
                  <a:srgbClr val="000000"/>
                </a:solidFill>
                <a:latin typeface="Courier New" panose="02070309020205020404" pitchFamily="49" charset="0"/>
              </a:rPr>
              <a:t>int iNum;</a:t>
            </a:r>
          </a:p>
          <a:p>
            <a:pPr marL="691200">
              <a:buNone/>
            </a:pPr>
            <a:r>
              <a:rPr lang="en-US" altLang="en-US" dirty="0">
                <a:solidFill>
                  <a:srgbClr val="000000"/>
                </a:solidFill>
                <a:latin typeface="Courier New" panose="02070309020205020404" pitchFamily="49" charset="0"/>
              </a:rPr>
              <a:t>long lNum;</a:t>
            </a:r>
          </a:p>
          <a:p>
            <a:pPr marL="691200">
              <a:buNone/>
            </a:pPr>
            <a:r>
              <a:rPr lang="en-US" altLang="en-US" dirty="0">
                <a:solidFill>
                  <a:srgbClr val="000000"/>
                </a:solidFill>
                <a:latin typeface="Courier New" panose="02070309020205020404" pitchFamily="49" charset="0"/>
              </a:rPr>
              <a:t>double dNum;</a:t>
            </a:r>
          </a:p>
          <a:p>
            <a:pPr marL="691200">
              <a:buNone/>
            </a:pPr>
            <a:r>
              <a:rPr lang="en-US" altLang="en-US" dirty="0">
                <a:solidFill>
                  <a:srgbClr val="000000"/>
                </a:solidFill>
                <a:latin typeface="Courier New" panose="02070309020205020404" pitchFamily="49" charset="0"/>
              </a:rPr>
              <a:t>char intChar[10];</a:t>
            </a:r>
          </a:p>
          <a:p>
            <a:pPr marL="691200">
              <a:buNone/>
            </a:pPr>
            <a:r>
              <a:rPr lang="en-US" altLang="en-US" dirty="0">
                <a:solidFill>
                  <a:srgbClr val="000000"/>
                </a:solidFill>
                <a:latin typeface="Courier New" panose="02070309020205020404" pitchFamily="49" charset="0"/>
              </a:rPr>
              <a:t>iNum = atoi("1234"); // puts 1234 in iNum</a:t>
            </a:r>
          </a:p>
          <a:p>
            <a:pPr marL="691200">
              <a:buNone/>
            </a:pPr>
            <a:r>
              <a:rPr lang="en-US" altLang="en-US" dirty="0">
                <a:solidFill>
                  <a:srgbClr val="000000"/>
                </a:solidFill>
                <a:latin typeface="Courier New" panose="02070309020205020404" pitchFamily="49" charset="0"/>
              </a:rPr>
              <a:t>lNum = atol("5678"); // puts 5678 in lNum</a:t>
            </a:r>
          </a:p>
          <a:p>
            <a:pPr marL="694800">
              <a:buNone/>
            </a:pPr>
            <a:r>
              <a:rPr lang="en-US" altLang="en-US" dirty="0">
                <a:solidFill>
                  <a:srgbClr val="000000"/>
                </a:solidFill>
                <a:latin typeface="Courier New" panose="02070309020205020404" pitchFamily="49" charset="0"/>
              </a:rPr>
              <a:t>dNum = atof("35.7"); // puts 35.7 in dNum</a:t>
            </a:r>
          </a:p>
          <a:p>
            <a:pPr marL="694800">
              <a:buNone/>
            </a:pPr>
            <a:r>
              <a:rPr lang="en-US" altLang="en-US" dirty="0">
                <a:solidFill>
                  <a:srgbClr val="000000"/>
                </a:solidFill>
                <a:latin typeface="Courier New" panose="02070309020205020404" pitchFamily="49" charset="0"/>
              </a:rPr>
              <a:t>itoa(iNum, intChar, 8); // puts the string</a:t>
            </a:r>
          </a:p>
          <a:p>
            <a:pPr marL="936000" indent="0">
              <a:buNone/>
            </a:pPr>
            <a:r>
              <a:rPr lang="en-US" altLang="en-US" dirty="0">
                <a:solidFill>
                  <a:srgbClr val="000000"/>
                </a:solidFill>
                <a:latin typeface="Courier New" panose="02070309020205020404" pitchFamily="49" charset="0"/>
              </a:rPr>
              <a:t>// "2322" (base 8 for 1234</a:t>
            </a:r>
            <a:r>
              <a:rPr lang="en-US" altLang="en-US" baseline="-25000" dirty="0">
                <a:solidFill>
                  <a:srgbClr val="000000"/>
                </a:solidFill>
                <a:latin typeface="Courier New" panose="02070309020205020404" pitchFamily="49" charset="0"/>
              </a:rPr>
              <a:t>10</a:t>
            </a:r>
            <a:r>
              <a:rPr lang="en-US" altLang="en-US" dirty="0">
                <a:solidFill>
                  <a:srgbClr val="000000"/>
                </a:solidFill>
                <a:latin typeface="Courier New" panose="02070309020205020404" pitchFamily="49" charset="0"/>
              </a:rPr>
              <a:t>) in intChar</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4B9F11B5-45E3-C64A-2C99-BA358C0E2D6B}"/>
              </a:ext>
            </a:extLst>
          </p:cNvPr>
          <p:cNvSpPr>
            <a:spLocks noGrp="1"/>
          </p:cNvSpPr>
          <p:nvPr>
            <p:ph type="sldNum" sz="quarter" idx="10"/>
          </p:nvPr>
        </p:nvSpPr>
        <p:spPr/>
        <p:txBody>
          <a:bodyPr/>
          <a:lstStyle/>
          <a:p>
            <a:fld id="{307D4125-138F-4077-81E1-205BE6DEB070}" type="slidenum">
              <a:rPr lang="en-US" altLang="en-US" smtClean="0"/>
              <a:pPr/>
              <a:t>22</a:t>
            </a:fld>
            <a:endParaRPr lang="en-US" altLang="en-US" dirty="0"/>
          </a:p>
        </p:txBody>
      </p:sp>
    </p:spTree>
    <p:extLst>
      <p:ext uri="{BB962C8B-B14F-4D97-AF65-F5344CB8AC3E}">
        <p14:creationId xmlns:p14="http://schemas.microsoft.com/office/powerpoint/2010/main" val="79299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C-String/Numeric Conversion</a:t>
            </a:r>
            <a:br>
              <a:rPr lang="en-US" altLang="en-US" dirty="0"/>
            </a:br>
            <a:r>
              <a:rPr lang="en-US" altLang="en-US" dirty="0"/>
              <a:t>Functions - Notes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if C-string contains non-digits, results are undefined</a:t>
            </a:r>
          </a:p>
          <a:p>
            <a:pPr lvl="1"/>
            <a:r>
              <a:rPr lang="en-US" altLang="en-US" dirty="0">
                <a:solidFill>
                  <a:srgbClr val="000000"/>
                </a:solidFill>
              </a:rPr>
              <a:t>function may return result up to non-digit</a:t>
            </a:r>
          </a:p>
          <a:p>
            <a:pPr lvl="1"/>
            <a:r>
              <a:rPr lang="en-US" altLang="en-US" dirty="0">
                <a:solidFill>
                  <a:srgbClr val="000000"/>
                </a:solidFill>
              </a:rPr>
              <a:t>function may return 0</a:t>
            </a:r>
          </a:p>
          <a:p>
            <a:pPr>
              <a:spcBef>
                <a:spcPts val="4100"/>
              </a:spcBef>
            </a:pPr>
            <a:r>
              <a:rPr lang="en-US" altLang="en-US" dirty="0">
                <a:solidFill>
                  <a:srgbClr val="000000"/>
                </a:solidFill>
                <a:latin typeface="Courier New" panose="02070309020205020404" pitchFamily="49" charset="0"/>
              </a:rPr>
              <a:t>itoa</a:t>
            </a:r>
            <a:r>
              <a:rPr lang="en-US" altLang="en-US" dirty="0">
                <a:solidFill>
                  <a:srgbClr val="000000"/>
                </a:solidFill>
              </a:rPr>
              <a:t> does no bounds checking – make sure there is enough space to store the result</a:t>
            </a:r>
            <a:endParaRPr lang="en-US" altLang="en-US"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E480B37D-D685-8FE7-2251-834D8D27B0BD}"/>
              </a:ext>
            </a:extLst>
          </p:cNvPr>
          <p:cNvSpPr>
            <a:spLocks noGrp="1"/>
          </p:cNvSpPr>
          <p:nvPr>
            <p:ph type="sldNum" sz="quarter" idx="10"/>
          </p:nvPr>
        </p:nvSpPr>
        <p:spPr/>
        <p:txBody>
          <a:bodyPr/>
          <a:lstStyle/>
          <a:p>
            <a:fld id="{307D4125-138F-4077-81E1-205BE6DEB070}" type="slidenum">
              <a:rPr lang="en-US" altLang="en-US" smtClean="0"/>
              <a:pPr/>
              <a:t>23</a:t>
            </a:fld>
            <a:endParaRPr lang="en-US" altLang="en-US" dirty="0"/>
          </a:p>
        </p:txBody>
      </p:sp>
    </p:spTree>
    <p:extLst>
      <p:ext uri="{BB962C8B-B14F-4D97-AF65-F5344CB8AC3E}">
        <p14:creationId xmlns:p14="http://schemas.microsoft.com/office/powerpoint/2010/main" val="2295401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noChangeArrowheads="1"/>
          </p:cNvSpPr>
          <p:nvPr>
            <p:ph type="title"/>
          </p:nvPr>
        </p:nvSpPr>
        <p:spPr/>
        <p:txBody>
          <a:bodyPr/>
          <a:lstStyle/>
          <a:p>
            <a:r>
              <a:rPr lang="en-US" altLang="en-US" dirty="0">
                <a:latin typeface="Consolas" panose="020B0609020204030204" pitchFamily="49" charset="0"/>
              </a:rPr>
              <a:t>string</a:t>
            </a:r>
            <a:r>
              <a:rPr lang="en-US" altLang="en-US" dirty="0"/>
              <a:t> to Number Conversion</a:t>
            </a:r>
          </a:p>
        </p:txBody>
      </p:sp>
      <p:sp>
        <p:nvSpPr>
          <p:cNvPr id="2" name="Slide Number Placeholder 1">
            <a:extLst>
              <a:ext uri="{FF2B5EF4-FFF2-40B4-BE49-F238E27FC236}">
                <a16:creationId xmlns:a16="http://schemas.microsoft.com/office/drawing/2014/main" id="{A158CD6D-67D7-D22A-471B-A118688DC4DF}"/>
              </a:ext>
            </a:extLst>
          </p:cNvPr>
          <p:cNvSpPr>
            <a:spLocks noGrp="1"/>
          </p:cNvSpPr>
          <p:nvPr>
            <p:ph type="sldNum" sz="quarter" idx="10"/>
          </p:nvPr>
        </p:nvSpPr>
        <p:spPr/>
        <p:txBody>
          <a:bodyPr/>
          <a:lstStyle/>
          <a:p>
            <a:fld id="{899BF59B-26B5-451C-BDEF-4DD54B29B2F0}" type="slidenum">
              <a:rPr lang="en-US" altLang="en-US" smtClean="0"/>
              <a:pPr/>
              <a:t>24</a:t>
            </a:fld>
            <a:endParaRPr lang="en-US" altLang="en-US" dirty="0"/>
          </a:p>
        </p:txBody>
      </p:sp>
      <p:pic>
        <p:nvPicPr>
          <p:cNvPr id="37891" name="Picture 9" descr="The figure displays the string to number functions along with their description: stoi (string str) accepts a string argument and returns the argument's value converted to an integer. Stol (string str) accepts a string argument and returns the argument's value converted to a long. Stoul (string str) accepts a string argument and returns that argument's value converted to an unsigned long. Stoll (string str) accepts a string argument and returns that argument's value converted to a long long. Stoull (string str) accepts a string argument and returns that argument's value converted to an unsigned long long. Stof (string str) accepts a string argument and returns that argument's value converted to a float. Stod (string str) accepts a string argument and returns that argument's value converted to a double. Stold (string str) accepts a string argument and returns that argument's value converted to a long double."/>
          <p:cNvPicPr>
            <a:picLocks noChangeAspect="1" noChangeArrowheads="1"/>
          </p:cNvPicPr>
          <p:nvPr/>
        </p:nvPicPr>
        <p:blipFill rotWithShape="1">
          <a:blip r:embed="rId2">
            <a:extLst>
              <a:ext uri="{28A0092B-C50C-407E-A947-70E740481C1C}">
                <a14:useLocalDpi xmlns:a14="http://schemas.microsoft.com/office/drawing/2010/main" val="0"/>
              </a:ext>
            </a:extLst>
          </a:blip>
          <a:srcRect t="8854"/>
          <a:stretch/>
        </p:blipFill>
        <p:spPr bwMode="auto">
          <a:xfrm>
            <a:off x="845857" y="1005840"/>
            <a:ext cx="10500286" cy="585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mn-lt"/>
              </a:rPr>
              <a:t>The </a:t>
            </a:r>
            <a:r>
              <a:rPr lang="en-US" dirty="0">
                <a:latin typeface="Consolas" panose="020B0609020204030204" pitchFamily="49" charset="0"/>
              </a:rPr>
              <a:t>to_string</a:t>
            </a:r>
            <a:r>
              <a:rPr lang="en-US" dirty="0">
                <a:latin typeface="+mn-lt"/>
              </a:rPr>
              <a:t> Function</a:t>
            </a:r>
          </a:p>
        </p:txBody>
      </p:sp>
      <p:sp>
        <p:nvSpPr>
          <p:cNvPr id="2" name="Slide Number Placeholder 1">
            <a:extLst>
              <a:ext uri="{FF2B5EF4-FFF2-40B4-BE49-F238E27FC236}">
                <a16:creationId xmlns:a16="http://schemas.microsoft.com/office/drawing/2014/main" id="{5C0E5A62-2B70-1ECA-8782-ABF28D95FA43}"/>
              </a:ext>
            </a:extLst>
          </p:cNvPr>
          <p:cNvSpPr>
            <a:spLocks noGrp="1"/>
          </p:cNvSpPr>
          <p:nvPr>
            <p:ph type="sldNum" sz="quarter" idx="10"/>
          </p:nvPr>
        </p:nvSpPr>
        <p:spPr/>
        <p:txBody>
          <a:bodyPr/>
          <a:lstStyle/>
          <a:p>
            <a:fld id="{899BF59B-26B5-451C-BDEF-4DD54B29B2F0}" type="slidenum">
              <a:rPr lang="en-US" altLang="en-US" smtClean="0"/>
              <a:pPr/>
              <a:t>25</a:t>
            </a:fld>
            <a:endParaRPr lang="en-US" altLang="en-US" dirty="0"/>
          </a:p>
        </p:txBody>
      </p:sp>
      <p:pic>
        <p:nvPicPr>
          <p:cNvPr id="38915" name="Picture 1" descr="The figure shows the to underscore string functions and their descriptions. The to underscore string (int value) accepts an integer argument and returns that argument converted to a string object. The to underscore string (long value) accepts a long argument and returns that argument converted to a string object. The to underscore string (long long value) accepts a long long argument and returns the argument converted to a string object. The to underscore string (unsigned value) accepts an unsigned argument and returns that argument converted to a string object. The to underscore string (unsigned long value) accepts an unsigned long argument and returns the argument converted to a string object. The to underscore string (unsigned long long value) accepts an unsigned long long argument and returns that argument converted to a string object. The to underscore string (float value) accepts a float argument and returns that argument converted to a string object. The to underscore string (double value) accepts a double argument and returns that argument converted to a string object. The to underscore string (long long double value) accepts a long double argument and returns that argument converted to a string object."/>
          <p:cNvPicPr>
            <a:picLocks noChangeAspect="1" noChangeArrowheads="1"/>
          </p:cNvPicPr>
          <p:nvPr/>
        </p:nvPicPr>
        <p:blipFill rotWithShape="1">
          <a:blip r:embed="rId2">
            <a:extLst>
              <a:ext uri="{28A0092B-C50C-407E-A947-70E740481C1C}">
                <a14:useLocalDpi xmlns:a14="http://schemas.microsoft.com/office/drawing/2010/main" val="0"/>
              </a:ext>
            </a:extLst>
          </a:blip>
          <a:srcRect t="7512"/>
          <a:stretch/>
        </p:blipFill>
        <p:spPr bwMode="auto">
          <a:xfrm>
            <a:off x="1464030" y="1097280"/>
            <a:ext cx="9263941"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Writing Your Own C-String</a:t>
            </a:r>
            <a:r>
              <a:rPr lang="en-US" altLang="en-US" baseline="0" dirty="0"/>
              <a:t> </a:t>
            </a:r>
            <a:r>
              <a:rPr lang="en-US" altLang="en-US" dirty="0"/>
              <a:t>Handling Functions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Designing C-String Handling Functions</a:t>
            </a:r>
          </a:p>
          <a:p>
            <a:pPr lvl="1"/>
            <a:r>
              <a:rPr lang="en-US" altLang="en-US" dirty="0">
                <a:solidFill>
                  <a:srgbClr val="000000"/>
                </a:solidFill>
              </a:rPr>
              <a:t>can pass arrays or pointers to </a:t>
            </a:r>
            <a:r>
              <a:rPr lang="en-US" altLang="en-US" dirty="0">
                <a:solidFill>
                  <a:srgbClr val="000000"/>
                </a:solidFill>
                <a:latin typeface="Courier New" panose="02070309020205020404" pitchFamily="49" charset="0"/>
              </a:rPr>
              <a:t>char</a:t>
            </a:r>
            <a:r>
              <a:rPr lang="en-US" altLang="en-US" dirty="0">
                <a:solidFill>
                  <a:srgbClr val="000000"/>
                </a:solidFill>
              </a:rPr>
              <a:t> arrays</a:t>
            </a:r>
          </a:p>
          <a:p>
            <a:pPr lvl="1"/>
            <a:r>
              <a:rPr lang="en-US" altLang="en-US" dirty="0">
                <a:solidFill>
                  <a:srgbClr val="000000"/>
                </a:solidFill>
              </a:rPr>
              <a:t>Can perform bounds checking to ensure enough space for results</a:t>
            </a:r>
          </a:p>
          <a:p>
            <a:pPr lvl="1"/>
            <a:r>
              <a:rPr lang="en-US" altLang="en-US" dirty="0">
                <a:solidFill>
                  <a:srgbClr val="000000"/>
                </a:solidFill>
              </a:rPr>
              <a:t>Can anticipate unexpected user input</a:t>
            </a:r>
          </a:p>
        </p:txBody>
      </p:sp>
      <p:sp>
        <p:nvSpPr>
          <p:cNvPr id="4" name="Slide Number Placeholder 3">
            <a:extLst>
              <a:ext uri="{FF2B5EF4-FFF2-40B4-BE49-F238E27FC236}">
                <a16:creationId xmlns:a16="http://schemas.microsoft.com/office/drawing/2014/main" id="{21D2ACA5-701E-99EB-6CBB-C2AB3B600D28}"/>
              </a:ext>
            </a:extLst>
          </p:cNvPr>
          <p:cNvSpPr>
            <a:spLocks noGrp="1"/>
          </p:cNvSpPr>
          <p:nvPr>
            <p:ph type="sldNum" sz="quarter" idx="10"/>
          </p:nvPr>
        </p:nvSpPr>
        <p:spPr/>
        <p:txBody>
          <a:bodyPr/>
          <a:lstStyle/>
          <a:p>
            <a:fld id="{307D4125-138F-4077-81E1-205BE6DEB070}" type="slidenum">
              <a:rPr lang="en-US" altLang="en-US" smtClean="0"/>
              <a:pPr/>
              <a:t>26</a:t>
            </a:fld>
            <a:endParaRPr lang="en-US" altLang="en-US" dirty="0"/>
          </a:p>
        </p:txBody>
      </p:sp>
    </p:spTree>
    <p:extLst>
      <p:ext uri="{BB962C8B-B14F-4D97-AF65-F5344CB8AC3E}">
        <p14:creationId xmlns:p14="http://schemas.microsoft.com/office/powerpoint/2010/main" val="3205193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Function to copy a C-String from one array to another array</a:t>
            </a:r>
            <a:endParaRPr lang="en-IN" dirty="0"/>
          </a:p>
        </p:txBody>
      </p:sp>
      <p:sp>
        <p:nvSpPr>
          <p:cNvPr id="3" name="Slide Number Placeholder 2">
            <a:extLst>
              <a:ext uri="{FF2B5EF4-FFF2-40B4-BE49-F238E27FC236}">
                <a16:creationId xmlns:a16="http://schemas.microsoft.com/office/drawing/2014/main" id="{A64E661B-8B93-4F5D-7A12-DF85863EF719}"/>
              </a:ext>
            </a:extLst>
          </p:cNvPr>
          <p:cNvSpPr>
            <a:spLocks noGrp="1"/>
          </p:cNvSpPr>
          <p:nvPr>
            <p:ph type="sldNum" sz="quarter" idx="10"/>
          </p:nvPr>
        </p:nvSpPr>
        <p:spPr/>
        <p:txBody>
          <a:bodyPr/>
          <a:lstStyle/>
          <a:p>
            <a:fld id="{307D4125-138F-4077-81E1-205BE6DEB070}" type="slidenum">
              <a:rPr lang="en-US" altLang="en-US" smtClean="0"/>
              <a:pPr/>
              <a:t>27</a:t>
            </a:fld>
            <a:endParaRPr lang="en-US" altLang="en-US" dirty="0"/>
          </a:p>
        </p:txBody>
      </p:sp>
      <p:pic>
        <p:nvPicPr>
          <p:cNvPr id="4" name="Picture 1" descr="The screenshot shows the program source code that displays the function stringCopy with two array type arguments. The integer index equals zero and the loop counter is presented. Here, the string 1 copies each element to string 2 and stops when the null character is encountered. The while-loop checks if the string 1 is not equal to zero. The loop tests if the string 2 index element equals the string 1 index element. The increment operator increases the index va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14" y="1280160"/>
            <a:ext cx="11434572" cy="557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1465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200" dirty="0"/>
              <a:t>Function to replace space with null terminator</a:t>
            </a:r>
            <a:endParaRPr lang="en-IN" sz="4200" dirty="0"/>
          </a:p>
        </p:txBody>
      </p:sp>
      <p:sp>
        <p:nvSpPr>
          <p:cNvPr id="3" name="Slide Number Placeholder 2">
            <a:extLst>
              <a:ext uri="{FF2B5EF4-FFF2-40B4-BE49-F238E27FC236}">
                <a16:creationId xmlns:a16="http://schemas.microsoft.com/office/drawing/2014/main" id="{4CA1C353-970F-9E1A-A3F2-6C13FABC7A90}"/>
              </a:ext>
            </a:extLst>
          </p:cNvPr>
          <p:cNvSpPr>
            <a:spLocks noGrp="1"/>
          </p:cNvSpPr>
          <p:nvPr>
            <p:ph type="sldNum" sz="quarter" idx="10"/>
          </p:nvPr>
        </p:nvSpPr>
        <p:spPr/>
        <p:txBody>
          <a:bodyPr/>
          <a:lstStyle/>
          <a:p>
            <a:fld id="{307D4125-138F-4077-81E1-205BE6DEB070}" type="slidenum">
              <a:rPr lang="en-US" altLang="en-US" smtClean="0"/>
              <a:pPr/>
              <a:t>28</a:t>
            </a:fld>
            <a:endParaRPr lang="en-US" altLang="en-US" dirty="0"/>
          </a:p>
        </p:txBody>
      </p:sp>
      <p:pic>
        <p:nvPicPr>
          <p:cNvPr id="4" name="Picture 1" descr="The screenshot shows the program source code that locates the first space, or the null terminator if there are no spaces. The code displays the function nameSlice with an array type argument. Here, the first space, or the null terminator is located using while loop if there are no spaces. The if statement checks if there is a space, and replaces it with the null termin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183316"/>
            <a:ext cx="12161520" cy="483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69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 </a:t>
            </a:r>
            <a:r>
              <a:rPr lang="en-US" altLang="en-US" dirty="0">
                <a:latin typeface="Courier New" panose="02070309020205020404" pitchFamily="49" charset="0"/>
              </a:rPr>
              <a:t>string</a:t>
            </a:r>
            <a:r>
              <a:rPr lang="en-US" altLang="en-US" dirty="0"/>
              <a:t> Class</a:t>
            </a:r>
            <a:endParaRPr lang="en-IN" dirty="0"/>
          </a:p>
        </p:txBody>
      </p:sp>
      <p:sp>
        <p:nvSpPr>
          <p:cNvPr id="3" name="Content Placeholder 2"/>
          <p:cNvSpPr>
            <a:spLocks noGrp="1"/>
          </p:cNvSpPr>
          <p:nvPr>
            <p:ph idx="1"/>
          </p:nvPr>
        </p:nvSpPr>
        <p:spPr/>
        <p:txBody>
          <a:bodyPr/>
          <a:lstStyle/>
          <a:p>
            <a:pPr>
              <a:lnSpc>
                <a:spcPct val="85000"/>
              </a:lnSpc>
            </a:pPr>
            <a:r>
              <a:rPr lang="en-US" altLang="en-US" sz="2800" dirty="0">
                <a:solidFill>
                  <a:srgbClr val="000000"/>
                </a:solidFill>
              </a:rPr>
              <a:t>Special data type supports working with strings</a:t>
            </a:r>
          </a:p>
          <a:p>
            <a:pPr indent="0">
              <a:lnSpc>
                <a:spcPct val="85000"/>
              </a:lnSpc>
              <a:buNone/>
            </a:pPr>
            <a:r>
              <a:rPr lang="en-US" altLang="en-US" sz="2800" dirty="0">
                <a:solidFill>
                  <a:srgbClr val="000000"/>
                </a:solidFill>
                <a:latin typeface="Courier New" panose="02070309020205020404" pitchFamily="49" charset="0"/>
                <a:cs typeface="Courier New" panose="02070309020205020404" pitchFamily="49" charset="0"/>
              </a:rPr>
              <a:t>#include &lt;string&gt;</a:t>
            </a:r>
          </a:p>
          <a:p>
            <a:pPr>
              <a:lnSpc>
                <a:spcPct val="85000"/>
              </a:lnSpc>
            </a:pPr>
            <a:r>
              <a:rPr lang="en-US" altLang="en-US" sz="2800" dirty="0">
                <a:solidFill>
                  <a:srgbClr val="000000"/>
                </a:solidFill>
              </a:rPr>
              <a:t>Can define </a:t>
            </a:r>
            <a:r>
              <a:rPr lang="en-US" altLang="en-US" sz="2800" dirty="0">
                <a:solidFill>
                  <a:srgbClr val="000000"/>
                </a:solidFill>
                <a:latin typeface="Courier New" panose="02070309020205020404" pitchFamily="49" charset="0"/>
              </a:rPr>
              <a:t>string</a:t>
            </a:r>
            <a:r>
              <a:rPr lang="en-US" altLang="en-US" sz="2800" dirty="0">
                <a:solidFill>
                  <a:srgbClr val="000000"/>
                </a:solidFill>
              </a:rPr>
              <a:t> variables in programs:</a:t>
            </a:r>
          </a:p>
          <a:p>
            <a:pPr lvl="1">
              <a:lnSpc>
                <a:spcPct val="85000"/>
              </a:lnSpc>
              <a:buClr>
                <a:srgbClr val="3333CC"/>
              </a:buClr>
              <a:buNone/>
            </a:pPr>
            <a:r>
              <a:rPr lang="en-US" altLang="en-US" sz="2400" dirty="0">
                <a:solidFill>
                  <a:srgbClr val="000000"/>
                </a:solidFill>
                <a:latin typeface="Courier New" panose="02070309020205020404" pitchFamily="49" charset="0"/>
              </a:rPr>
              <a:t>string firstName, lastName;</a:t>
            </a:r>
          </a:p>
          <a:p>
            <a:pPr>
              <a:lnSpc>
                <a:spcPct val="85000"/>
              </a:lnSpc>
            </a:pPr>
            <a:r>
              <a:rPr lang="en-US" altLang="en-US" sz="2800" dirty="0">
                <a:solidFill>
                  <a:srgbClr val="000000"/>
                </a:solidFill>
              </a:rPr>
              <a:t>Can receive values with assignment operator:</a:t>
            </a:r>
          </a:p>
          <a:p>
            <a:pPr lvl="1">
              <a:lnSpc>
                <a:spcPct val="85000"/>
              </a:lnSpc>
              <a:buClr>
                <a:srgbClr val="3333CC"/>
              </a:buClr>
              <a:buNone/>
            </a:pPr>
            <a:r>
              <a:rPr lang="en-US" altLang="en-US" sz="2400" dirty="0">
                <a:solidFill>
                  <a:srgbClr val="000000"/>
                </a:solidFill>
                <a:latin typeface="Courier New" panose="02070309020205020404" pitchFamily="49" charset="0"/>
              </a:rPr>
              <a:t>firstName = "George";</a:t>
            </a:r>
          </a:p>
          <a:p>
            <a:pPr lvl="1">
              <a:lnSpc>
                <a:spcPct val="85000"/>
              </a:lnSpc>
              <a:buClr>
                <a:srgbClr val="3333CC"/>
              </a:buClr>
              <a:buNone/>
            </a:pPr>
            <a:r>
              <a:rPr lang="en-US" altLang="en-US" sz="2400" dirty="0">
                <a:solidFill>
                  <a:srgbClr val="000000"/>
                </a:solidFill>
                <a:latin typeface="Courier New" panose="02070309020205020404" pitchFamily="49" charset="0"/>
              </a:rPr>
              <a:t>lastName = "Washington";</a:t>
            </a:r>
          </a:p>
          <a:p>
            <a:pPr>
              <a:lnSpc>
                <a:spcPct val="85000"/>
              </a:lnSpc>
            </a:pPr>
            <a:r>
              <a:rPr lang="en-US" altLang="en-US" sz="2800" dirty="0">
                <a:solidFill>
                  <a:srgbClr val="000000"/>
                </a:solidFill>
              </a:rPr>
              <a:t>Can be displayed via </a:t>
            </a:r>
            <a:r>
              <a:rPr lang="en-US" altLang="en-US" sz="2800" dirty="0">
                <a:solidFill>
                  <a:srgbClr val="000000"/>
                </a:solidFill>
                <a:latin typeface="Courier New" panose="02070309020205020404" pitchFamily="49" charset="0"/>
              </a:rPr>
              <a:t>cout</a:t>
            </a:r>
          </a:p>
          <a:p>
            <a:pPr lvl="1">
              <a:lnSpc>
                <a:spcPct val="85000"/>
              </a:lnSpc>
              <a:buClr>
                <a:srgbClr val="3333CC"/>
              </a:buClr>
              <a:buNone/>
            </a:pPr>
            <a:r>
              <a:rPr lang="en-US" altLang="en-US" sz="2400" dirty="0">
                <a:solidFill>
                  <a:srgbClr val="000000"/>
                </a:solidFill>
                <a:latin typeface="Courier New" panose="02070309020205020404" pitchFamily="49" charset="0"/>
              </a:rPr>
              <a:t>cout &lt;&lt; firstName &lt;&lt; " " &lt;&lt; lastName;</a:t>
            </a:r>
            <a:endParaRPr lang="en-US" altLang="en-US" sz="2400" dirty="0">
              <a:solidFill>
                <a:srgbClr val="000000"/>
              </a:solidFill>
            </a:endParaRPr>
          </a:p>
        </p:txBody>
      </p:sp>
      <p:sp>
        <p:nvSpPr>
          <p:cNvPr id="4" name="Slide Number Placeholder 3">
            <a:extLst>
              <a:ext uri="{FF2B5EF4-FFF2-40B4-BE49-F238E27FC236}">
                <a16:creationId xmlns:a16="http://schemas.microsoft.com/office/drawing/2014/main" id="{5E430B11-B0E8-F14E-C6D3-3EEDD3DDF28B}"/>
              </a:ext>
            </a:extLst>
          </p:cNvPr>
          <p:cNvSpPr>
            <a:spLocks noGrp="1"/>
          </p:cNvSpPr>
          <p:nvPr>
            <p:ph type="sldNum" sz="quarter" idx="10"/>
          </p:nvPr>
        </p:nvSpPr>
        <p:spPr/>
        <p:txBody>
          <a:bodyPr/>
          <a:lstStyle/>
          <a:p>
            <a:fld id="{307D4125-138F-4077-81E1-205BE6DEB070}" type="slidenum">
              <a:rPr lang="en-US" altLang="en-US" smtClean="0"/>
              <a:pPr/>
              <a:t>29</a:t>
            </a:fld>
            <a:endParaRPr lang="en-US" altLang="en-US" dirty="0"/>
          </a:p>
        </p:txBody>
      </p:sp>
    </p:spTree>
    <p:extLst>
      <p:ext uri="{BB962C8B-B14F-4D97-AF65-F5344CB8AC3E}">
        <p14:creationId xmlns:p14="http://schemas.microsoft.com/office/powerpoint/2010/main" val="226631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7280"/>
          </a:xfrm>
        </p:spPr>
        <p:txBody>
          <a:bodyPr/>
          <a:lstStyle/>
          <a:p>
            <a:r>
              <a:rPr lang="en-US" altLang="en-US" spc="-100" dirty="0"/>
              <a:t>Character Testing Program</a:t>
            </a:r>
            <a:endParaRPr lang="en-IN" spc="-100" dirty="0"/>
          </a:p>
        </p:txBody>
      </p:sp>
      <p:sp>
        <p:nvSpPr>
          <p:cNvPr id="3" name="Slide Number Placeholder 2">
            <a:extLst>
              <a:ext uri="{FF2B5EF4-FFF2-40B4-BE49-F238E27FC236}">
                <a16:creationId xmlns:a16="http://schemas.microsoft.com/office/drawing/2014/main" id="{E1731ABA-347F-3D05-979B-567149BC6AC4}"/>
              </a:ext>
            </a:extLst>
          </p:cNvPr>
          <p:cNvSpPr>
            <a:spLocks noGrp="1"/>
          </p:cNvSpPr>
          <p:nvPr>
            <p:ph type="sldNum" sz="quarter" idx="10"/>
          </p:nvPr>
        </p:nvSpPr>
        <p:spPr/>
        <p:txBody>
          <a:bodyPr/>
          <a:lstStyle/>
          <a:p>
            <a:fld id="{307D4125-138F-4077-81E1-205BE6DEB070}" type="slidenum">
              <a:rPr lang="en-US" altLang="en-US" smtClean="0"/>
              <a:pPr/>
              <a:t>3</a:t>
            </a:fld>
            <a:endParaRPr lang="en-US" altLang="en-US" dirty="0"/>
          </a:p>
        </p:txBody>
      </p:sp>
      <p:pic>
        <p:nvPicPr>
          <p:cNvPr id="6" name="Picture 5">
            <a:extLst>
              <a:ext uri="{FF2B5EF4-FFF2-40B4-BE49-F238E27FC236}">
                <a16:creationId xmlns:a16="http://schemas.microsoft.com/office/drawing/2014/main" id="{8A7801C0-C4E1-8302-3150-02448CB04525}"/>
              </a:ext>
            </a:extLst>
          </p:cNvPr>
          <p:cNvPicPr>
            <a:picLocks noChangeAspect="1"/>
          </p:cNvPicPr>
          <p:nvPr/>
        </p:nvPicPr>
        <p:blipFill rotWithShape="1">
          <a:blip r:embed="rId2"/>
          <a:srcRect l="5159" b="84524"/>
          <a:stretch/>
        </p:blipFill>
        <p:spPr>
          <a:xfrm>
            <a:off x="0" y="914400"/>
            <a:ext cx="6035040" cy="1085729"/>
          </a:xfrm>
          <a:prstGeom prst="rect">
            <a:avLst/>
          </a:prstGeom>
        </p:spPr>
      </p:pic>
      <p:pic>
        <p:nvPicPr>
          <p:cNvPr id="8" name="Picture 7">
            <a:extLst>
              <a:ext uri="{FF2B5EF4-FFF2-40B4-BE49-F238E27FC236}">
                <a16:creationId xmlns:a16="http://schemas.microsoft.com/office/drawing/2014/main" id="{92583FF4-3C49-BF3A-F123-4FD6356860D4}"/>
              </a:ext>
            </a:extLst>
          </p:cNvPr>
          <p:cNvPicPr>
            <a:picLocks noChangeAspect="1"/>
          </p:cNvPicPr>
          <p:nvPr/>
        </p:nvPicPr>
        <p:blipFill rotWithShape="1">
          <a:blip r:embed="rId3"/>
          <a:srcRect b="46219"/>
          <a:stretch/>
        </p:blipFill>
        <p:spPr>
          <a:xfrm>
            <a:off x="6065520" y="4038599"/>
            <a:ext cx="6126480" cy="1275104"/>
          </a:xfrm>
          <a:prstGeom prst="rect">
            <a:avLst/>
          </a:prstGeom>
        </p:spPr>
      </p:pic>
      <p:pic>
        <p:nvPicPr>
          <p:cNvPr id="10" name="Picture 9">
            <a:extLst>
              <a:ext uri="{FF2B5EF4-FFF2-40B4-BE49-F238E27FC236}">
                <a16:creationId xmlns:a16="http://schemas.microsoft.com/office/drawing/2014/main" id="{B53FB292-2BDB-750D-A3B5-FECFC8A60F3C}"/>
              </a:ext>
            </a:extLst>
          </p:cNvPr>
          <p:cNvPicPr>
            <a:picLocks noChangeAspect="1"/>
          </p:cNvPicPr>
          <p:nvPr/>
        </p:nvPicPr>
        <p:blipFill rotWithShape="1">
          <a:blip r:embed="rId3"/>
          <a:srcRect t="57563"/>
          <a:stretch/>
        </p:blipFill>
        <p:spPr>
          <a:xfrm>
            <a:off x="6065520" y="5462586"/>
            <a:ext cx="6126480" cy="1006137"/>
          </a:xfrm>
          <a:prstGeom prst="rect">
            <a:avLst/>
          </a:prstGeom>
        </p:spPr>
      </p:pic>
      <p:pic>
        <p:nvPicPr>
          <p:cNvPr id="11" name="Picture 10">
            <a:extLst>
              <a:ext uri="{FF2B5EF4-FFF2-40B4-BE49-F238E27FC236}">
                <a16:creationId xmlns:a16="http://schemas.microsoft.com/office/drawing/2014/main" id="{09631F73-CFAA-1B4B-79CF-FA764C17DA69}"/>
              </a:ext>
            </a:extLst>
          </p:cNvPr>
          <p:cNvPicPr>
            <a:picLocks noChangeAspect="1"/>
          </p:cNvPicPr>
          <p:nvPr/>
        </p:nvPicPr>
        <p:blipFill rotWithShape="1">
          <a:blip r:embed="rId2"/>
          <a:srcRect l="5159" t="37500" b="4762"/>
          <a:stretch/>
        </p:blipFill>
        <p:spPr>
          <a:xfrm>
            <a:off x="0" y="2807386"/>
            <a:ext cx="6035040" cy="4050614"/>
          </a:xfrm>
          <a:prstGeom prst="rect">
            <a:avLst/>
          </a:prstGeom>
        </p:spPr>
      </p:pic>
      <p:pic>
        <p:nvPicPr>
          <p:cNvPr id="12" name="Picture 11">
            <a:extLst>
              <a:ext uri="{FF2B5EF4-FFF2-40B4-BE49-F238E27FC236}">
                <a16:creationId xmlns:a16="http://schemas.microsoft.com/office/drawing/2014/main" id="{E9E9A1BE-10B0-8202-C4DE-52F475E7AF0C}"/>
              </a:ext>
            </a:extLst>
          </p:cNvPr>
          <p:cNvPicPr>
            <a:picLocks noChangeAspect="1"/>
          </p:cNvPicPr>
          <p:nvPr/>
        </p:nvPicPr>
        <p:blipFill rotWithShape="1">
          <a:blip r:embed="rId2"/>
          <a:srcRect l="5159" t="20238" b="67858"/>
          <a:stretch/>
        </p:blipFill>
        <p:spPr>
          <a:xfrm>
            <a:off x="0" y="1984223"/>
            <a:ext cx="6035040" cy="835177"/>
          </a:xfrm>
          <a:prstGeom prst="rect">
            <a:avLst/>
          </a:prstGeom>
        </p:spPr>
      </p:pic>
    </p:spTree>
    <p:extLst>
      <p:ext uri="{BB962C8B-B14F-4D97-AF65-F5344CB8AC3E}">
        <p14:creationId xmlns:p14="http://schemas.microsoft.com/office/powerpoint/2010/main" val="1288863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the </a:t>
            </a:r>
            <a:r>
              <a:rPr lang="en-US" altLang="en-US" b="1" dirty="0">
                <a:latin typeface="Courier New" panose="02070309020205020404" pitchFamily="49" charset="0"/>
                <a:cs typeface="Courier New" panose="02070309020205020404" pitchFamily="49" charset="0"/>
              </a:rPr>
              <a:t>string</a:t>
            </a:r>
            <a:r>
              <a:rPr lang="en-US" altLang="en-US" dirty="0"/>
              <a:t> class in a Program</a:t>
            </a:r>
            <a:endParaRPr lang="en-IN" sz="7200" dirty="0"/>
          </a:p>
        </p:txBody>
      </p:sp>
      <p:sp>
        <p:nvSpPr>
          <p:cNvPr id="3" name="Slide Number Placeholder 2">
            <a:extLst>
              <a:ext uri="{FF2B5EF4-FFF2-40B4-BE49-F238E27FC236}">
                <a16:creationId xmlns:a16="http://schemas.microsoft.com/office/drawing/2014/main" id="{1F289269-BE62-A880-81B3-168B3F9E6DCF}"/>
              </a:ext>
            </a:extLst>
          </p:cNvPr>
          <p:cNvSpPr>
            <a:spLocks noGrp="1"/>
          </p:cNvSpPr>
          <p:nvPr>
            <p:ph type="sldNum" sz="quarter" idx="10"/>
          </p:nvPr>
        </p:nvSpPr>
        <p:spPr/>
        <p:txBody>
          <a:bodyPr/>
          <a:lstStyle/>
          <a:p>
            <a:fld id="{307D4125-138F-4077-81E1-205BE6DEB070}" type="slidenum">
              <a:rPr lang="en-US" altLang="en-US" smtClean="0"/>
              <a:pPr/>
              <a:t>30</a:t>
            </a:fld>
            <a:endParaRPr lang="en-US" altLang="en-US" dirty="0"/>
          </a:p>
        </p:txBody>
      </p:sp>
      <p:pic>
        <p:nvPicPr>
          <p:cNvPr id="4" name="Picture 1" descr="The screenshot shows the program source code that demonstrates the string class.  The main statement defines the variable string movieTitle. The string &quot;Wheels of Fury&quot; is assigned to the variable movieTitle. The program output reads, &quot;My favorite movie is Wheels of Fury.&quot;"/>
          <p:cNvPicPr>
            <a:picLocks noChangeAspect="1" noChangeArrowheads="1"/>
          </p:cNvPicPr>
          <p:nvPr/>
        </p:nvPicPr>
        <p:blipFill rotWithShape="1">
          <a:blip r:embed="rId2">
            <a:extLst>
              <a:ext uri="{28A0092B-C50C-407E-A947-70E740481C1C}">
                <a14:useLocalDpi xmlns:a14="http://schemas.microsoft.com/office/drawing/2010/main" val="0"/>
              </a:ext>
            </a:extLst>
          </a:blip>
          <a:srcRect t="12271"/>
          <a:stretch/>
        </p:blipFill>
        <p:spPr bwMode="auto">
          <a:xfrm>
            <a:off x="630274" y="1097280"/>
            <a:ext cx="10931452"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421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into a </a:t>
            </a:r>
            <a:r>
              <a:rPr lang="en-US" altLang="en-US" dirty="0">
                <a:latin typeface="Courier New" panose="02070309020205020404" pitchFamily="49" charset="0"/>
              </a:rPr>
              <a:t>string</a:t>
            </a:r>
            <a:r>
              <a:rPr lang="en-US" altLang="en-US" dirty="0"/>
              <a:t> Object</a:t>
            </a:r>
            <a:r>
              <a:rPr lang="en-US" altLang="en-US" sz="1800" dirty="0"/>
              <a:t> (1 of 2)</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Use </a:t>
            </a:r>
            <a:r>
              <a:rPr lang="en-US" altLang="en-US" dirty="0">
                <a:solidFill>
                  <a:srgbClr val="000000"/>
                </a:solidFill>
                <a:latin typeface="Courier New" panose="02070309020205020404" pitchFamily="49" charset="0"/>
              </a:rPr>
              <a:t>cin &gt;&gt;</a:t>
            </a:r>
            <a:r>
              <a:rPr lang="en-US" altLang="en-US" dirty="0">
                <a:solidFill>
                  <a:srgbClr val="000000"/>
                </a:solidFill>
              </a:rPr>
              <a:t> to read an item into a string:</a:t>
            </a:r>
          </a:p>
          <a:p>
            <a:pPr marL="457200" indent="0">
              <a:buNone/>
            </a:pPr>
            <a:r>
              <a:rPr lang="en-US" altLang="en-US" sz="2800" dirty="0">
                <a:solidFill>
                  <a:srgbClr val="000000"/>
                </a:solidFill>
                <a:latin typeface="Courier New" panose="02070309020205020404" pitchFamily="49" charset="0"/>
              </a:rPr>
              <a:t>string firstName;</a:t>
            </a:r>
          </a:p>
          <a:p>
            <a:pPr marL="457200" lvl="1" indent="0">
              <a:buNone/>
            </a:pPr>
            <a:r>
              <a:rPr lang="en-US" altLang="en-US" dirty="0">
                <a:solidFill>
                  <a:srgbClr val="000000"/>
                </a:solidFill>
                <a:latin typeface="Courier New" panose="02070309020205020404" pitchFamily="49" charset="0"/>
              </a:rPr>
              <a:t>cout &lt;&lt; "Enter your first name:";</a:t>
            </a:r>
          </a:p>
          <a:p>
            <a:pPr marL="457200" lvl="1" indent="0">
              <a:buNone/>
            </a:pPr>
            <a:r>
              <a:rPr lang="en-US" altLang="en-US" dirty="0">
                <a:solidFill>
                  <a:srgbClr val="000000"/>
                </a:solidFill>
                <a:latin typeface="Courier New" panose="02070309020205020404" pitchFamily="49" charset="0"/>
              </a:rPr>
              <a:t>cin &gt;&gt; firstName;</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E7756616-5269-4BDB-B089-787AEC2F8FFD}"/>
              </a:ext>
            </a:extLst>
          </p:cNvPr>
          <p:cNvSpPr>
            <a:spLocks noGrp="1"/>
          </p:cNvSpPr>
          <p:nvPr>
            <p:ph type="sldNum" sz="quarter" idx="10"/>
          </p:nvPr>
        </p:nvSpPr>
        <p:spPr/>
        <p:txBody>
          <a:bodyPr/>
          <a:lstStyle/>
          <a:p>
            <a:fld id="{307D4125-138F-4077-81E1-205BE6DEB070}" type="slidenum">
              <a:rPr lang="en-US" altLang="en-US" smtClean="0"/>
              <a:pPr/>
              <a:t>31</a:t>
            </a:fld>
            <a:endParaRPr lang="en-US" altLang="en-US" dirty="0"/>
          </a:p>
        </p:txBody>
      </p:sp>
    </p:spTree>
    <p:extLst>
      <p:ext uri="{BB962C8B-B14F-4D97-AF65-F5344CB8AC3E}">
        <p14:creationId xmlns:p14="http://schemas.microsoft.com/office/powerpoint/2010/main" val="118960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nSpc>
                <a:spcPct val="80000"/>
              </a:lnSpc>
            </a:pPr>
            <a:r>
              <a:rPr lang="en-US" altLang="en-US" dirty="0"/>
              <a:t>Using </a:t>
            </a:r>
            <a:r>
              <a:rPr lang="en-US" altLang="en-US" b="1" dirty="0">
                <a:latin typeface="Courier New" panose="02070309020205020404" pitchFamily="49" charset="0"/>
                <a:cs typeface="Courier New" panose="02070309020205020404" pitchFamily="49" charset="0"/>
              </a:rPr>
              <a:t>cin</a:t>
            </a:r>
            <a:r>
              <a:rPr lang="en-US" altLang="en-US" dirty="0"/>
              <a:t> and </a:t>
            </a:r>
            <a:r>
              <a:rPr lang="en-US" altLang="en-US" b="1" dirty="0">
                <a:latin typeface="Courier New" panose="02070309020205020404" pitchFamily="49" charset="0"/>
                <a:cs typeface="Courier New" panose="02070309020205020404" pitchFamily="49" charset="0"/>
              </a:rPr>
              <a:t>string</a:t>
            </a:r>
            <a:r>
              <a:rPr lang="en-US" altLang="en-US" dirty="0"/>
              <a:t> objects</a:t>
            </a:r>
            <a:endParaRPr lang="en-IN" dirty="0"/>
          </a:p>
        </p:txBody>
      </p:sp>
      <p:sp>
        <p:nvSpPr>
          <p:cNvPr id="3" name="Slide Number Placeholder 2">
            <a:extLst>
              <a:ext uri="{FF2B5EF4-FFF2-40B4-BE49-F238E27FC236}">
                <a16:creationId xmlns:a16="http://schemas.microsoft.com/office/drawing/2014/main" id="{2009F28C-CE2A-2F27-7F15-6F4EB662DD1B}"/>
              </a:ext>
            </a:extLst>
          </p:cNvPr>
          <p:cNvSpPr>
            <a:spLocks noGrp="1"/>
          </p:cNvSpPr>
          <p:nvPr>
            <p:ph type="sldNum" sz="quarter" idx="10"/>
          </p:nvPr>
        </p:nvSpPr>
        <p:spPr/>
        <p:txBody>
          <a:bodyPr/>
          <a:lstStyle/>
          <a:p>
            <a:fld id="{307D4125-138F-4077-81E1-205BE6DEB070}" type="slidenum">
              <a:rPr lang="en-US" altLang="en-US" smtClean="0"/>
              <a:pPr/>
              <a:t>32</a:t>
            </a:fld>
            <a:endParaRPr lang="en-US" altLang="en-US" dirty="0"/>
          </a:p>
        </p:txBody>
      </p:sp>
      <p:pic>
        <p:nvPicPr>
          <p:cNvPr id="4" name="Picture 1" descr="The screenshot shows a program that demonstrates how cin can read a string into a string class object. The main statement defines the variable name string type. Once the user enters the name, it accepts the string and stores it in the variable 'name.' The program output shows the string variable. The program output with the example input in bold reads, &quot;What is your name.&quot; The input is Peggy. The output reads, &quot;Good Morning Peggy.&quot;"/>
          <p:cNvPicPr>
            <a:picLocks noChangeAspect="1" noChangeArrowheads="1"/>
          </p:cNvPicPr>
          <p:nvPr/>
        </p:nvPicPr>
        <p:blipFill rotWithShape="1">
          <a:blip r:embed="rId2">
            <a:extLst>
              <a:ext uri="{28A0092B-C50C-407E-A947-70E740481C1C}">
                <a14:useLocalDpi xmlns:a14="http://schemas.microsoft.com/office/drawing/2010/main" val="0"/>
              </a:ext>
            </a:extLst>
          </a:blip>
          <a:srcRect t="11030"/>
          <a:stretch/>
        </p:blipFill>
        <p:spPr bwMode="auto">
          <a:xfrm>
            <a:off x="1335453" y="1005840"/>
            <a:ext cx="9521094" cy="585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618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into a </a:t>
            </a:r>
            <a:r>
              <a:rPr lang="en-US" altLang="en-US" dirty="0">
                <a:latin typeface="Courier New" panose="02070309020205020404" pitchFamily="49" charset="0"/>
              </a:rPr>
              <a:t>string</a:t>
            </a:r>
            <a:r>
              <a:rPr lang="en-US" altLang="en-US" dirty="0"/>
              <a:t> Object</a:t>
            </a:r>
            <a:r>
              <a:rPr lang="en-US" altLang="en-US" sz="1800" dirty="0"/>
              <a:t> (2 of 2)</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Use </a:t>
            </a:r>
            <a:r>
              <a:rPr lang="en-US" altLang="en-US" dirty="0">
                <a:solidFill>
                  <a:srgbClr val="000000"/>
                </a:solidFill>
                <a:latin typeface="Courier New" panose="02070309020205020404" pitchFamily="49" charset="0"/>
              </a:rPr>
              <a:t>getline</a:t>
            </a:r>
            <a:r>
              <a:rPr lang="en-US" altLang="en-US" dirty="0">
                <a:solidFill>
                  <a:srgbClr val="000000"/>
                </a:solidFill>
              </a:rPr>
              <a:t> function to put a line of input, possibly including spaces, into a string:</a:t>
            </a:r>
          </a:p>
          <a:p>
            <a:pPr marL="457200" indent="0">
              <a:buNone/>
            </a:pPr>
            <a:r>
              <a:rPr lang="en-US" altLang="en-US" sz="2800" dirty="0">
                <a:solidFill>
                  <a:srgbClr val="000000"/>
                </a:solidFill>
                <a:latin typeface="Courier New" panose="02070309020205020404" pitchFamily="49" charset="0"/>
              </a:rPr>
              <a:t>string address;</a:t>
            </a:r>
          </a:p>
          <a:p>
            <a:pPr marL="457200" lvl="1" indent="0">
              <a:buNone/>
            </a:pPr>
            <a:r>
              <a:rPr lang="en-US" altLang="en-US" dirty="0">
                <a:solidFill>
                  <a:srgbClr val="000000"/>
                </a:solidFill>
                <a:latin typeface="Courier New" panose="02070309020205020404" pitchFamily="49" charset="0"/>
              </a:rPr>
              <a:t>cout &lt;&lt; "Enter your address:";</a:t>
            </a:r>
          </a:p>
          <a:p>
            <a:pPr marL="457200" lvl="1" indent="0">
              <a:buNone/>
            </a:pPr>
            <a:r>
              <a:rPr lang="en-US" altLang="en-US" dirty="0">
                <a:solidFill>
                  <a:srgbClr val="000000"/>
                </a:solidFill>
                <a:latin typeface="Courier New" panose="02070309020205020404" pitchFamily="49" charset="0"/>
              </a:rPr>
              <a:t>getline(cin,address);</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3F552D96-8364-C021-5230-18300689A75D}"/>
              </a:ext>
            </a:extLst>
          </p:cNvPr>
          <p:cNvSpPr>
            <a:spLocks noGrp="1"/>
          </p:cNvSpPr>
          <p:nvPr>
            <p:ph type="sldNum" sz="quarter" idx="10"/>
          </p:nvPr>
        </p:nvSpPr>
        <p:spPr/>
        <p:txBody>
          <a:bodyPr/>
          <a:lstStyle/>
          <a:p>
            <a:fld id="{307D4125-138F-4077-81E1-205BE6DEB070}" type="slidenum">
              <a:rPr lang="en-US" altLang="en-US" smtClean="0"/>
              <a:pPr/>
              <a:t>33</a:t>
            </a:fld>
            <a:endParaRPr lang="en-US" altLang="en-US" dirty="0"/>
          </a:p>
        </p:txBody>
      </p:sp>
    </p:spTree>
    <p:extLst>
      <p:ext uri="{BB962C8B-B14F-4D97-AF65-F5344CB8AC3E}">
        <p14:creationId xmlns:p14="http://schemas.microsoft.com/office/powerpoint/2010/main" val="3789455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string</a:t>
            </a:r>
            <a:r>
              <a:rPr lang="en-US" altLang="en-US" dirty="0"/>
              <a:t> Comparison</a:t>
            </a:r>
            <a:endParaRPr lang="en-IN" dirty="0"/>
          </a:p>
        </p:txBody>
      </p:sp>
      <p:sp>
        <p:nvSpPr>
          <p:cNvPr id="3" name="Content Placeholder 2"/>
          <p:cNvSpPr>
            <a:spLocks noGrp="1"/>
          </p:cNvSpPr>
          <p:nvPr>
            <p:ph idx="1"/>
          </p:nvPr>
        </p:nvSpPr>
        <p:spPr/>
        <p:txBody>
          <a:bodyPr/>
          <a:lstStyle/>
          <a:p>
            <a:r>
              <a:rPr lang="en-US" altLang="en-US" sz="2400" dirty="0">
                <a:solidFill>
                  <a:srgbClr val="000000"/>
                </a:solidFill>
              </a:rPr>
              <a:t>Can use relational operators directly to compare string objects:</a:t>
            </a:r>
          </a:p>
          <a:p>
            <a:pPr marL="685800" indent="0">
              <a:buNone/>
            </a:pPr>
            <a:r>
              <a:rPr lang="en-US" altLang="en-US" sz="2000" dirty="0">
                <a:solidFill>
                  <a:srgbClr val="000000"/>
                </a:solidFill>
                <a:latin typeface="Courier New" panose="02070309020205020404" pitchFamily="49" charset="0"/>
              </a:rPr>
              <a:t>string str1 = "George",</a:t>
            </a:r>
          </a:p>
          <a:p>
            <a:pPr marL="2268000" lvl="1">
              <a:buClr>
                <a:srgbClr val="3333CC"/>
              </a:buClr>
              <a:buNone/>
            </a:pPr>
            <a:r>
              <a:rPr lang="en-US" altLang="en-US" sz="2000" dirty="0">
                <a:solidFill>
                  <a:srgbClr val="000000"/>
                </a:solidFill>
                <a:latin typeface="Courier New" panose="02070309020205020404" pitchFamily="49" charset="0"/>
              </a:rPr>
              <a:t>str2 = "Georgia";</a:t>
            </a:r>
          </a:p>
          <a:p>
            <a:pPr marL="1011238" lvl="1" indent="-325438">
              <a:buClr>
                <a:srgbClr val="3333CC"/>
              </a:buClr>
              <a:buNone/>
            </a:pPr>
            <a:r>
              <a:rPr lang="en-US" altLang="en-US" sz="2000" dirty="0">
                <a:solidFill>
                  <a:srgbClr val="000000"/>
                </a:solidFill>
                <a:latin typeface="Courier New" panose="02070309020205020404" pitchFamily="49" charset="0"/>
              </a:rPr>
              <a:t>if (str1 &lt; str2)</a:t>
            </a:r>
          </a:p>
          <a:p>
            <a:pPr marL="1350000" lvl="1">
              <a:buClr>
                <a:srgbClr val="3333CC"/>
              </a:buClr>
              <a:buNone/>
            </a:pPr>
            <a:r>
              <a:rPr lang="en-US" altLang="en-US" sz="2000" dirty="0">
                <a:solidFill>
                  <a:srgbClr val="000000"/>
                </a:solidFill>
                <a:latin typeface="Courier New" panose="02070309020205020404" pitchFamily="49" charset="0"/>
              </a:rPr>
              <a:t>cout &lt;&lt; str1 &lt;&lt; " is less than </a:t>
            </a:r>
            <a:r>
              <a:rPr lang="en-US" altLang="en-US" sz="2000" dirty="0">
                <a:latin typeface="Courier New" panose="02070309020205020404" pitchFamily="49" charset="0"/>
              </a:rPr>
              <a:t>"</a:t>
            </a:r>
          </a:p>
          <a:p>
            <a:pPr marL="2268000" lvl="1">
              <a:buClr>
                <a:srgbClr val="3333CC"/>
              </a:buClr>
              <a:buNone/>
            </a:pPr>
            <a:r>
              <a:rPr lang="en-US" altLang="en-US" sz="2000" dirty="0">
                <a:solidFill>
                  <a:srgbClr val="000000"/>
                </a:solidFill>
                <a:latin typeface="Courier New" panose="02070309020205020404" pitchFamily="49" charset="0"/>
              </a:rPr>
              <a:t>&lt;&lt; str2;</a:t>
            </a:r>
          </a:p>
          <a:p>
            <a:r>
              <a:rPr lang="en-US" altLang="en-US" sz="2400" dirty="0">
                <a:solidFill>
                  <a:srgbClr val="000000"/>
                </a:solidFill>
              </a:rPr>
              <a:t>Comparison is performed similar to </a:t>
            </a:r>
            <a:r>
              <a:rPr lang="en-US" altLang="en-US" sz="2400" dirty="0">
                <a:solidFill>
                  <a:srgbClr val="000000"/>
                </a:solidFill>
                <a:latin typeface="Courier New" panose="02070309020205020404" pitchFamily="49" charset="0"/>
              </a:rPr>
              <a:t>strcmp</a:t>
            </a:r>
            <a:r>
              <a:rPr lang="en-US" altLang="en-US" sz="2400" dirty="0">
                <a:solidFill>
                  <a:srgbClr val="000000"/>
                </a:solidFill>
              </a:rPr>
              <a:t> function. Result is </a:t>
            </a:r>
            <a:r>
              <a:rPr lang="en-US" altLang="en-US" sz="2400" dirty="0">
                <a:solidFill>
                  <a:srgbClr val="000000"/>
                </a:solidFill>
                <a:latin typeface="Courier New" panose="02070309020205020404" pitchFamily="49" charset="0"/>
              </a:rPr>
              <a:t>true</a:t>
            </a:r>
            <a:r>
              <a:rPr lang="en-US" altLang="en-US" sz="2400" dirty="0">
                <a:solidFill>
                  <a:srgbClr val="000000"/>
                </a:solidFill>
              </a:rPr>
              <a:t> or </a:t>
            </a:r>
            <a:r>
              <a:rPr lang="en-US" altLang="en-US" sz="2400" dirty="0">
                <a:solidFill>
                  <a:srgbClr val="000000"/>
                </a:solidFill>
                <a:latin typeface="Courier New" panose="02070309020205020404" pitchFamily="49" charset="0"/>
              </a:rPr>
              <a:t>false</a:t>
            </a:r>
            <a:endParaRPr lang="en-US" altLang="en-US" sz="2400" dirty="0">
              <a:solidFill>
                <a:srgbClr val="000000"/>
              </a:solidFill>
            </a:endParaRPr>
          </a:p>
        </p:txBody>
      </p:sp>
      <p:sp>
        <p:nvSpPr>
          <p:cNvPr id="4" name="Slide Number Placeholder 3">
            <a:extLst>
              <a:ext uri="{FF2B5EF4-FFF2-40B4-BE49-F238E27FC236}">
                <a16:creationId xmlns:a16="http://schemas.microsoft.com/office/drawing/2014/main" id="{8EBADE04-B697-AB58-5D79-54E5D44D425E}"/>
              </a:ext>
            </a:extLst>
          </p:cNvPr>
          <p:cNvSpPr>
            <a:spLocks noGrp="1"/>
          </p:cNvSpPr>
          <p:nvPr>
            <p:ph type="sldNum" sz="quarter" idx="10"/>
          </p:nvPr>
        </p:nvSpPr>
        <p:spPr/>
        <p:txBody>
          <a:bodyPr/>
          <a:lstStyle/>
          <a:p>
            <a:fld id="{307D4125-138F-4077-81E1-205BE6DEB070}" type="slidenum">
              <a:rPr lang="en-US" altLang="en-US" smtClean="0"/>
              <a:pPr/>
              <a:t>34</a:t>
            </a:fld>
            <a:endParaRPr lang="en-US" altLang="en-US" dirty="0"/>
          </a:p>
        </p:txBody>
      </p:sp>
    </p:spTree>
    <p:extLst>
      <p:ext uri="{BB962C8B-B14F-4D97-AF65-F5344CB8AC3E}">
        <p14:creationId xmlns:p14="http://schemas.microsoft.com/office/powerpoint/2010/main" val="2103555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that uses relational operators to alphabetically sort two strings entered by the user. The main statement defines the string variables,  name 1 and name 2. The getline function gets the user input."/>
          <p:cNvPicPr>
            <a:picLocks noChangeAspect="1" noChangeArrowheads="1"/>
          </p:cNvPicPr>
          <p:nvPr/>
        </p:nvPicPr>
        <p:blipFill rotWithShape="1">
          <a:blip r:embed="rId2">
            <a:extLst>
              <a:ext uri="{28A0092B-C50C-407E-A947-70E740481C1C}">
                <a14:useLocalDpi xmlns:a14="http://schemas.microsoft.com/office/drawing/2010/main" val="0"/>
              </a:ext>
            </a:extLst>
          </a:blip>
          <a:srcRect t="11573"/>
          <a:stretch/>
        </p:blipFill>
        <p:spPr bwMode="auto">
          <a:xfrm>
            <a:off x="1009564" y="1097280"/>
            <a:ext cx="10172872"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24890D4-43D8-841F-E7C5-BB22A3BB0795}"/>
              </a:ext>
            </a:extLst>
          </p:cNvPr>
          <p:cNvSpPr>
            <a:spLocks noGrp="1"/>
          </p:cNvSpPr>
          <p:nvPr>
            <p:ph type="sldNum" sz="quarter" idx="10"/>
          </p:nvPr>
        </p:nvSpPr>
        <p:spPr/>
        <p:txBody>
          <a:bodyPr/>
          <a:lstStyle/>
          <a:p>
            <a:fld id="{307D4125-138F-4077-81E1-205BE6DEB070}" type="slidenum">
              <a:rPr lang="en-US" altLang="en-US" smtClean="0"/>
              <a:pPr/>
              <a:t>35</a:t>
            </a:fld>
            <a:endParaRPr lang="en-US" altLang="en-US" dirty="0"/>
          </a:p>
        </p:txBody>
      </p:sp>
      <p:sp>
        <p:nvSpPr>
          <p:cNvPr id="5" name="Title 1">
            <a:extLst>
              <a:ext uri="{FF2B5EF4-FFF2-40B4-BE49-F238E27FC236}">
                <a16:creationId xmlns:a16="http://schemas.microsoft.com/office/drawing/2014/main" id="{2F2E530F-DB10-9050-D83E-35432B6706F8}"/>
              </a:ext>
            </a:extLst>
          </p:cNvPr>
          <p:cNvSpPr txBox="1">
            <a:spLocks/>
          </p:cNvSpPr>
          <p:nvPr/>
        </p:nvSpPr>
        <p:spPr bwMode="auto">
          <a:xfrm>
            <a:off x="0" y="0"/>
            <a:ext cx="121920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lnSpc>
                <a:spcPct val="80000"/>
              </a:lnSpc>
            </a:pPr>
            <a:r>
              <a:rPr lang="en-US" altLang="en-US" sz="4000" kern="0" dirty="0"/>
              <a:t>Using relational operators to sort </a:t>
            </a:r>
            <a:r>
              <a:rPr lang="en-US" altLang="en-US" sz="4000" kern="0" dirty="0">
                <a:latin typeface="Courier New" panose="02070309020205020404" pitchFamily="49" charset="0"/>
                <a:cs typeface="Courier New" panose="02070309020205020404" pitchFamily="49" charset="0"/>
              </a:rPr>
              <a:t>string</a:t>
            </a:r>
            <a:r>
              <a:rPr lang="en-US" altLang="en-US" sz="4000" kern="0" dirty="0"/>
              <a:t> objects</a:t>
            </a:r>
            <a:endParaRPr lang="en-IN" sz="4000" kern="0" dirty="0"/>
          </a:p>
        </p:txBody>
      </p:sp>
    </p:spTree>
    <p:extLst>
      <p:ext uri="{BB962C8B-B14F-4D97-AF65-F5344CB8AC3E}">
        <p14:creationId xmlns:p14="http://schemas.microsoft.com/office/powerpoint/2010/main" val="877682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that uses relational operators to alphabetically sort two strings entered by the user. The main statement defines the string variables,  name 1 and name 2. The getline function gets the user input. The program checks the two strings and displays them in alphabetical order using the if- else-if statements. The program output with the example inputs in bold shows the user input two names. The output reads, &quot;Here are the names sorted alphabetically: Jones, John and Smith, Richard.&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69" y="1097280"/>
            <a:ext cx="10299663"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6F4E4B3-FA03-F52C-866D-78B6C8AB3CCE}"/>
              </a:ext>
            </a:extLst>
          </p:cNvPr>
          <p:cNvSpPr>
            <a:spLocks noGrp="1"/>
          </p:cNvSpPr>
          <p:nvPr>
            <p:ph type="sldNum" sz="quarter" idx="10"/>
          </p:nvPr>
        </p:nvSpPr>
        <p:spPr/>
        <p:txBody>
          <a:bodyPr/>
          <a:lstStyle/>
          <a:p>
            <a:fld id="{307D4125-138F-4077-81E1-205BE6DEB070}" type="slidenum">
              <a:rPr lang="en-US" altLang="en-US" smtClean="0"/>
              <a:pPr/>
              <a:t>36</a:t>
            </a:fld>
            <a:endParaRPr lang="en-US" altLang="en-US" dirty="0"/>
          </a:p>
        </p:txBody>
      </p:sp>
      <p:sp>
        <p:nvSpPr>
          <p:cNvPr id="5" name="Title 1">
            <a:extLst>
              <a:ext uri="{FF2B5EF4-FFF2-40B4-BE49-F238E27FC236}">
                <a16:creationId xmlns:a16="http://schemas.microsoft.com/office/drawing/2014/main" id="{2AEC6CDC-D7F4-FD1F-C9E4-B37F85B711EF}"/>
              </a:ext>
            </a:extLst>
          </p:cNvPr>
          <p:cNvSpPr txBox="1">
            <a:spLocks/>
          </p:cNvSpPr>
          <p:nvPr/>
        </p:nvSpPr>
        <p:spPr bwMode="auto">
          <a:xfrm>
            <a:off x="0" y="0"/>
            <a:ext cx="121920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lnSpc>
                <a:spcPct val="80000"/>
              </a:lnSpc>
            </a:pPr>
            <a:r>
              <a:rPr lang="en-US" altLang="en-US" sz="4000" kern="0" dirty="0"/>
              <a:t>Using relational operators to sort </a:t>
            </a:r>
            <a:r>
              <a:rPr lang="en-US" altLang="en-US" sz="4000" kern="0" dirty="0">
                <a:latin typeface="Courier New" panose="02070309020205020404" pitchFamily="49" charset="0"/>
                <a:cs typeface="Courier New" panose="02070309020205020404" pitchFamily="49" charset="0"/>
              </a:rPr>
              <a:t>string</a:t>
            </a:r>
            <a:r>
              <a:rPr lang="en-US" altLang="en-US" sz="4000" kern="0" dirty="0"/>
              <a:t> objects</a:t>
            </a:r>
            <a:endParaRPr lang="en-IN" sz="4000" kern="0" dirty="0"/>
          </a:p>
        </p:txBody>
      </p:sp>
    </p:spTree>
    <p:extLst>
      <p:ext uri="{BB962C8B-B14F-4D97-AF65-F5344CB8AC3E}">
        <p14:creationId xmlns:p14="http://schemas.microsoft.com/office/powerpoint/2010/main" val="3254408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Definitions of C++ </a:t>
            </a:r>
            <a:r>
              <a:rPr lang="en-US" altLang="en-US" dirty="0">
                <a:latin typeface="Courier New" panose="02070309020205020404" pitchFamily="49" charset="0"/>
              </a:rPr>
              <a:t>string</a:t>
            </a:r>
            <a:r>
              <a:rPr lang="en-US" altLang="en-US" dirty="0"/>
              <a:t>s</a:t>
            </a:r>
            <a:endParaRPr lang="en-IN" sz="6600" dirty="0"/>
          </a:p>
        </p:txBody>
      </p:sp>
      <p:sp>
        <p:nvSpPr>
          <p:cNvPr id="5" name="Content Placeholder 4">
            <a:extLst>
              <a:ext uri="{FF2B5EF4-FFF2-40B4-BE49-F238E27FC236}">
                <a16:creationId xmlns:a16="http://schemas.microsoft.com/office/drawing/2014/main" id="{CAA4A8BE-D481-34D3-3250-546B048E9D50}"/>
              </a:ext>
            </a:extLst>
          </p:cNvPr>
          <p:cNvSpPr>
            <a:spLocks noGrp="1"/>
          </p:cNvSpPr>
          <p:nvPr>
            <p:ph idx="1"/>
          </p:nvPr>
        </p:nvSpPr>
        <p:spPr/>
        <p:txBody>
          <a:bodyPr/>
          <a:lstStyle/>
          <a:p>
            <a:r>
              <a:rPr lang="en-US" dirty="0"/>
              <a:t>There are a variety of ways to initialize a string object when they are defined. Following Table shows several example definitions and describes each.</a:t>
            </a:r>
          </a:p>
        </p:txBody>
      </p:sp>
      <p:sp>
        <p:nvSpPr>
          <p:cNvPr id="3" name="Slide Number Placeholder 2">
            <a:extLst>
              <a:ext uri="{FF2B5EF4-FFF2-40B4-BE49-F238E27FC236}">
                <a16:creationId xmlns:a16="http://schemas.microsoft.com/office/drawing/2014/main" id="{413C674A-2976-242B-80AF-91364211898D}"/>
              </a:ext>
            </a:extLst>
          </p:cNvPr>
          <p:cNvSpPr>
            <a:spLocks noGrp="1"/>
          </p:cNvSpPr>
          <p:nvPr>
            <p:ph type="sldNum" sz="quarter" idx="10"/>
          </p:nvPr>
        </p:nvSpPr>
        <p:spPr/>
        <p:txBody>
          <a:bodyPr/>
          <a:lstStyle/>
          <a:p>
            <a:fld id="{307D4125-138F-4077-81E1-205BE6DEB070}" type="slidenum">
              <a:rPr lang="en-US" altLang="en-US" smtClean="0"/>
              <a:pPr/>
              <a:t>37</a:t>
            </a:fld>
            <a:endParaRPr lang="en-US" altLang="en-US" dirty="0"/>
          </a:p>
        </p:txBody>
      </p:sp>
      <p:graphicFrame>
        <p:nvGraphicFramePr>
          <p:cNvPr id="4" name="Table 3" descr="The table displays the other definitions and meaning of c plus plus strings: The string name; defines an empty string object. String myname (&quot;Chris&quot;); defines a string and initializes it. String yourname (myname); defines a string and initializes it. String aname (myname, 3); defines a string and initializes it with the first three characters of myname. String verb (myname, 3, 2); defines a string and initializes it with two characters from myname starting at position 3. String noname ('A', 5); defines a string and initializes it to 5 'A's."/>
          <p:cNvGraphicFramePr>
            <a:graphicFrameLocks noGrp="1"/>
          </p:cNvGraphicFramePr>
          <p:nvPr>
            <p:extLst>
              <p:ext uri="{D42A27DB-BD31-4B8C-83A1-F6EECF244321}">
                <p14:modId xmlns:p14="http://schemas.microsoft.com/office/powerpoint/2010/main" val="923661162"/>
              </p:ext>
            </p:extLst>
          </p:nvPr>
        </p:nvGraphicFramePr>
        <p:xfrm>
          <a:off x="762000" y="2590800"/>
          <a:ext cx="11430000" cy="3473069"/>
        </p:xfrm>
        <a:graphic>
          <a:graphicData uri="http://schemas.openxmlformats.org/drawingml/2006/table">
            <a:tbl>
              <a:tblPr firstRow="1" firstCol="1">
                <a:tableStyleId>{B301B821-A1FF-4177-AEE7-76D212191A09}</a:tableStyleId>
              </a:tblPr>
              <a:tblGrid>
                <a:gridCol w="45720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032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Definition</a:t>
                      </a:r>
                      <a:endParaRPr kumimoji="0" lang="en-US" sz="2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Meaning</a:t>
                      </a:r>
                      <a:endParaRPr kumimoji="0" lang="en-US" sz="2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4032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string name;</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defines an empty string object</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string myname("Chris");</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defines a string and initializes it</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4032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string yourname(myname);</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defines a string and initializes it</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7080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string aname(myname, 3);</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defines a string and initializes it with first 3 characters of myname</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extLst>
                  <a:ext uri="{0D108BD9-81ED-4DB2-BD59-A6C34878D82A}">
                    <a16:rowId xmlns:a16="http://schemas.microsoft.com/office/drawing/2014/main" val="10004"/>
                  </a:ext>
                </a:extLst>
              </a:tr>
              <a:tr h="73152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string verb(myname,3,2);</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defines a string and initializes it with 2 characters from myname starting at position 3</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4032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string noname('A', 5);</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defines string and initializes it to 5 'A's</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0947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ltLang="en-US" dirty="0"/>
              <a:t>Using </a:t>
            </a:r>
            <a:r>
              <a:rPr lang="en-US" altLang="en-US" dirty="0">
                <a:latin typeface="Courier New" panose="02070309020205020404" pitchFamily="49" charset="0"/>
                <a:cs typeface="Courier New" panose="02070309020205020404" pitchFamily="49" charset="0"/>
              </a:rPr>
              <a:t>auto</a:t>
            </a:r>
            <a:r>
              <a:rPr lang="en-US" altLang="en-US" dirty="0"/>
              <a:t> To Define a </a:t>
            </a:r>
            <a:r>
              <a:rPr lang="en-US" altLang="en-US" dirty="0">
                <a:latin typeface="Courier New" panose="02070309020205020404" pitchFamily="49" charset="0"/>
                <a:cs typeface="Courier New" panose="02070309020205020404" pitchFamily="49" charset="0"/>
              </a:rPr>
              <a:t>string</a:t>
            </a:r>
            <a:r>
              <a:rPr lang="en-US" altLang="en-US" dirty="0"/>
              <a:t> Object</a:t>
            </a:r>
            <a:br>
              <a:rPr lang="en-US" altLang="en-US" dirty="0"/>
            </a:br>
            <a:r>
              <a:rPr lang="en-US" altLang="en-US" sz="1800" dirty="0"/>
              <a:t>(1 of 2)</a:t>
            </a:r>
            <a:endParaRPr lang="en-IN" dirty="0"/>
          </a:p>
        </p:txBody>
      </p:sp>
      <p:sp>
        <p:nvSpPr>
          <p:cNvPr id="3" name="Content Placeholder 2"/>
          <p:cNvSpPr>
            <a:spLocks noGrp="1"/>
          </p:cNvSpPr>
          <p:nvPr>
            <p:ph idx="1"/>
          </p:nvPr>
        </p:nvSpPr>
        <p:spPr/>
        <p:txBody>
          <a:bodyPr/>
          <a:lstStyle/>
          <a:p>
            <a:r>
              <a:rPr lang="en-US" altLang="en-US" sz="2800" dirty="0">
                <a:solidFill>
                  <a:srgbClr val="000000"/>
                </a:solidFill>
              </a:rPr>
              <a:t>The following statement does </a:t>
            </a:r>
            <a:r>
              <a:rPr lang="en-US" altLang="en-US" sz="2800" i="1" dirty="0">
                <a:solidFill>
                  <a:srgbClr val="000000"/>
                </a:solidFill>
              </a:rPr>
              <a:t>not</a:t>
            </a:r>
            <a:r>
              <a:rPr lang="en-US" altLang="en-US" sz="2800" dirty="0">
                <a:solidFill>
                  <a:srgbClr val="000000"/>
                </a:solidFill>
              </a:rPr>
              <a:t> define a </a:t>
            </a:r>
            <a:r>
              <a:rPr lang="en-US" altLang="en-US" sz="2800" dirty="0">
                <a:solidFill>
                  <a:srgbClr val="000000"/>
                </a:solidFill>
                <a:latin typeface="Courier New" panose="02070309020205020404" pitchFamily="49" charset="0"/>
                <a:cs typeface="Courier New" panose="02070309020205020404" pitchFamily="49" charset="0"/>
              </a:rPr>
              <a:t>string</a:t>
            </a:r>
            <a:r>
              <a:rPr lang="en-US" altLang="en-US" sz="2800" dirty="0">
                <a:solidFill>
                  <a:srgbClr val="000000"/>
                </a:solidFill>
              </a:rPr>
              <a:t> object:</a:t>
            </a:r>
          </a:p>
          <a:p>
            <a:pPr marL="360000" indent="0">
              <a:spcBef>
                <a:spcPts val="3200"/>
              </a:spcBef>
              <a:buNone/>
            </a:pPr>
            <a:r>
              <a:rPr lang="en-US" altLang="en-US" sz="2800" dirty="0">
                <a:solidFill>
                  <a:srgbClr val="000000"/>
                </a:solidFill>
                <a:latin typeface="Courier New" panose="02070309020205020404" pitchFamily="49" charset="0"/>
                <a:cs typeface="Courier New" panose="02070309020205020404" pitchFamily="49" charset="0"/>
              </a:rPr>
              <a:t>auto str = "Hello World";</a:t>
            </a:r>
            <a:endParaRPr lang="en-US" altLang="en-US" sz="2800" dirty="0">
              <a:solidFill>
                <a:srgbClr val="000000"/>
              </a:solidFill>
            </a:endParaRPr>
          </a:p>
          <a:p>
            <a:pPr>
              <a:spcBef>
                <a:spcPts val="4000"/>
              </a:spcBef>
            </a:pPr>
            <a:r>
              <a:rPr lang="en-US" altLang="en-US" sz="2800" dirty="0">
                <a:solidFill>
                  <a:srgbClr val="000000"/>
                </a:solidFill>
              </a:rPr>
              <a:t>This statement defines </a:t>
            </a:r>
            <a:r>
              <a:rPr lang="en-US" altLang="en-US" sz="2800" dirty="0">
                <a:solidFill>
                  <a:srgbClr val="000000"/>
                </a:solidFill>
                <a:latin typeface="Courier New" panose="02070309020205020404" pitchFamily="49" charset="0"/>
                <a:cs typeface="Courier New" panose="02070309020205020404" pitchFamily="49" charset="0"/>
              </a:rPr>
              <a:t>str</a:t>
            </a:r>
            <a:r>
              <a:rPr lang="en-US" altLang="en-US" sz="2800" dirty="0">
                <a:solidFill>
                  <a:srgbClr val="000000"/>
                </a:solidFill>
              </a:rPr>
              <a:t> as either </a:t>
            </a:r>
          </a:p>
          <a:p>
            <a:pPr marL="342000" indent="0">
              <a:spcBef>
                <a:spcPts val="300"/>
              </a:spcBef>
              <a:buNone/>
            </a:pPr>
            <a:r>
              <a:rPr lang="en-US" altLang="en-US" sz="2800" dirty="0">
                <a:solidFill>
                  <a:srgbClr val="000000"/>
                </a:solidFill>
                <a:latin typeface="Courier New" panose="02070309020205020404" pitchFamily="49" charset="0"/>
                <a:cs typeface="Courier New" panose="02070309020205020404" pitchFamily="49" charset="0"/>
              </a:rPr>
              <a:t>const char * </a:t>
            </a:r>
            <a:r>
              <a:rPr lang="en-US" altLang="en-US" sz="2800" dirty="0">
                <a:solidFill>
                  <a:srgbClr val="000000"/>
                </a:solidFill>
              </a:rPr>
              <a:t>or </a:t>
            </a:r>
            <a:r>
              <a:rPr lang="en-US" altLang="en-US" sz="2800" dirty="0">
                <a:solidFill>
                  <a:srgbClr val="000000"/>
                </a:solidFill>
                <a:latin typeface="Courier New" panose="02070309020205020404" pitchFamily="49" charset="0"/>
                <a:cs typeface="Courier New" panose="02070309020205020404" pitchFamily="49" charset="0"/>
              </a:rPr>
              <a:t>const char[12]</a:t>
            </a:r>
          </a:p>
        </p:txBody>
      </p:sp>
      <p:sp>
        <p:nvSpPr>
          <p:cNvPr id="4" name="Slide Number Placeholder 3">
            <a:extLst>
              <a:ext uri="{FF2B5EF4-FFF2-40B4-BE49-F238E27FC236}">
                <a16:creationId xmlns:a16="http://schemas.microsoft.com/office/drawing/2014/main" id="{7D56B525-E4B3-2B34-A0BB-13111C3E6A46}"/>
              </a:ext>
            </a:extLst>
          </p:cNvPr>
          <p:cNvSpPr>
            <a:spLocks noGrp="1"/>
          </p:cNvSpPr>
          <p:nvPr>
            <p:ph type="sldNum" sz="quarter" idx="10"/>
          </p:nvPr>
        </p:nvSpPr>
        <p:spPr/>
        <p:txBody>
          <a:bodyPr/>
          <a:lstStyle/>
          <a:p>
            <a:fld id="{307D4125-138F-4077-81E1-205BE6DEB070}" type="slidenum">
              <a:rPr lang="en-US" altLang="en-US" smtClean="0"/>
              <a:pPr/>
              <a:t>38</a:t>
            </a:fld>
            <a:endParaRPr lang="en-US" altLang="en-US" dirty="0"/>
          </a:p>
        </p:txBody>
      </p:sp>
    </p:spTree>
    <p:extLst>
      <p:ext uri="{BB962C8B-B14F-4D97-AF65-F5344CB8AC3E}">
        <p14:creationId xmlns:p14="http://schemas.microsoft.com/office/powerpoint/2010/main" val="1586472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ltLang="en-US" dirty="0"/>
              <a:t>Using </a:t>
            </a:r>
            <a:r>
              <a:rPr lang="en-US" altLang="en-US" dirty="0">
                <a:latin typeface="Courier New" panose="02070309020205020404" pitchFamily="49" charset="0"/>
                <a:cs typeface="Courier New" panose="02070309020205020404" pitchFamily="49" charset="0"/>
              </a:rPr>
              <a:t>auto</a:t>
            </a:r>
            <a:r>
              <a:rPr lang="en-US" altLang="en-US" dirty="0"/>
              <a:t> To Define a </a:t>
            </a:r>
            <a:r>
              <a:rPr lang="en-US" altLang="en-US" dirty="0">
                <a:latin typeface="Courier New" panose="02070309020205020404" pitchFamily="49" charset="0"/>
                <a:cs typeface="Courier New" panose="02070309020205020404" pitchFamily="49" charset="0"/>
              </a:rPr>
              <a:t>string</a:t>
            </a:r>
            <a:r>
              <a:rPr lang="en-US" altLang="en-US" dirty="0"/>
              <a:t> Object</a:t>
            </a:r>
            <a:br>
              <a:rPr lang="en-US" altLang="en-US" dirty="0"/>
            </a:br>
            <a:r>
              <a:rPr lang="en-US" altLang="en-US" sz="1800" dirty="0"/>
              <a:t>(2 of 2)</a:t>
            </a:r>
            <a:endParaRPr lang="en-IN" dirty="0"/>
          </a:p>
        </p:txBody>
      </p:sp>
      <p:sp>
        <p:nvSpPr>
          <p:cNvPr id="3" name="Content Placeholder 2"/>
          <p:cNvSpPr>
            <a:spLocks noGrp="1"/>
          </p:cNvSpPr>
          <p:nvPr>
            <p:ph idx="1"/>
          </p:nvPr>
        </p:nvSpPr>
        <p:spPr/>
        <p:txBody>
          <a:bodyPr/>
          <a:lstStyle/>
          <a:p>
            <a:r>
              <a:rPr lang="en-US" altLang="en-US" sz="2800" dirty="0">
                <a:solidFill>
                  <a:srgbClr val="000000"/>
                </a:solidFill>
              </a:rPr>
              <a:t>When using the </a:t>
            </a:r>
            <a:r>
              <a:rPr lang="en-US" altLang="en-US" sz="2800" dirty="0">
                <a:solidFill>
                  <a:srgbClr val="000000"/>
                </a:solidFill>
                <a:latin typeface="Courier New" panose="02070309020205020404" pitchFamily="49" charset="0"/>
                <a:cs typeface="Courier New" panose="02070309020205020404" pitchFamily="49" charset="0"/>
              </a:rPr>
              <a:t>auto</a:t>
            </a:r>
            <a:r>
              <a:rPr lang="en-US" altLang="en-US" sz="2800" dirty="0">
                <a:solidFill>
                  <a:srgbClr val="000000"/>
                </a:solidFill>
              </a:rPr>
              <a:t> key word to define a </a:t>
            </a:r>
            <a:r>
              <a:rPr lang="en-US" altLang="en-US" sz="2800" dirty="0">
                <a:solidFill>
                  <a:srgbClr val="000000"/>
                </a:solidFill>
                <a:latin typeface="Courier New" panose="02070309020205020404" pitchFamily="49" charset="0"/>
                <a:cs typeface="Courier New" panose="02070309020205020404" pitchFamily="49" charset="0"/>
              </a:rPr>
              <a:t>string</a:t>
            </a:r>
            <a:r>
              <a:rPr lang="en-US" altLang="en-US" sz="2800" dirty="0">
                <a:solidFill>
                  <a:srgbClr val="000000"/>
                </a:solidFill>
              </a:rPr>
              <a:t> object, append the </a:t>
            </a:r>
            <a:r>
              <a:rPr lang="en-US" altLang="en-US" sz="2800" dirty="0">
                <a:solidFill>
                  <a:srgbClr val="000000"/>
                </a:solidFill>
                <a:latin typeface="Courier New" panose="02070309020205020404" pitchFamily="49" charset="0"/>
                <a:cs typeface="Courier New" panose="02070309020205020404" pitchFamily="49" charset="0"/>
              </a:rPr>
              <a:t>s</a:t>
            </a:r>
            <a:r>
              <a:rPr lang="en-US" altLang="en-US" sz="2800" dirty="0">
                <a:solidFill>
                  <a:srgbClr val="000000"/>
                </a:solidFill>
              </a:rPr>
              <a:t> suffix to the string literal:</a:t>
            </a:r>
          </a:p>
          <a:p>
            <a:pPr marL="342000" indent="0">
              <a:spcBef>
                <a:spcPts val="3400"/>
              </a:spcBef>
              <a:buNone/>
            </a:pPr>
            <a:r>
              <a:rPr lang="en-US" altLang="en-US" sz="2800" dirty="0">
                <a:solidFill>
                  <a:srgbClr val="000000"/>
                </a:solidFill>
                <a:latin typeface="Courier New" panose="02070309020205020404" pitchFamily="49" charset="0"/>
                <a:cs typeface="Courier New" panose="02070309020205020404" pitchFamily="49" charset="0"/>
              </a:rPr>
              <a:t>auto str = "Hello World"s;</a:t>
            </a:r>
            <a:endParaRPr lang="en-US" altLang="en-US" sz="2800" dirty="0">
              <a:solidFill>
                <a:srgbClr val="000000"/>
              </a:solidFill>
            </a:endParaRPr>
          </a:p>
          <a:p>
            <a:pPr>
              <a:spcBef>
                <a:spcPts val="4000"/>
              </a:spcBef>
            </a:pPr>
            <a:r>
              <a:rPr lang="en-US" altLang="en-US" sz="2800" dirty="0">
                <a:solidFill>
                  <a:srgbClr val="000000"/>
                </a:solidFill>
              </a:rPr>
              <a:t>This statement defines </a:t>
            </a:r>
            <a:r>
              <a:rPr lang="en-US" altLang="en-US" sz="2800" dirty="0">
                <a:solidFill>
                  <a:srgbClr val="000000"/>
                </a:solidFill>
                <a:latin typeface="Courier New" panose="02070309020205020404" pitchFamily="49" charset="0"/>
                <a:cs typeface="Courier New" panose="02070309020205020404" pitchFamily="49" charset="0"/>
              </a:rPr>
              <a:t>str</a:t>
            </a:r>
            <a:r>
              <a:rPr lang="en-US" altLang="en-US" sz="2800" dirty="0">
                <a:solidFill>
                  <a:srgbClr val="000000"/>
                </a:solidFill>
              </a:rPr>
              <a:t> as a </a:t>
            </a:r>
            <a:r>
              <a:rPr lang="en-US" altLang="en-US" sz="2800" dirty="0">
                <a:solidFill>
                  <a:srgbClr val="000000"/>
                </a:solidFill>
                <a:latin typeface="Courier New" panose="02070309020205020404" pitchFamily="49" charset="0"/>
                <a:cs typeface="Courier New" panose="02070309020205020404" pitchFamily="49" charset="0"/>
              </a:rPr>
              <a:t>string </a:t>
            </a:r>
            <a:r>
              <a:rPr lang="en-US" altLang="en-US" sz="2800" dirty="0">
                <a:solidFill>
                  <a:srgbClr val="000000"/>
                </a:solidFill>
              </a:rPr>
              <a:t>object</a:t>
            </a:r>
            <a:endParaRPr lang="en-US" altLang="en-US" sz="2800" dirty="0">
              <a:solidFill>
                <a:srgbClr val="00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377E1531-38A4-31D3-6D0F-83561E65C29B}"/>
              </a:ext>
            </a:extLst>
          </p:cNvPr>
          <p:cNvSpPr>
            <a:spLocks noGrp="1"/>
          </p:cNvSpPr>
          <p:nvPr>
            <p:ph type="sldNum" sz="quarter" idx="10"/>
          </p:nvPr>
        </p:nvSpPr>
        <p:spPr/>
        <p:txBody>
          <a:bodyPr/>
          <a:lstStyle/>
          <a:p>
            <a:fld id="{307D4125-138F-4077-81E1-205BE6DEB070}" type="slidenum">
              <a:rPr lang="en-US" altLang="en-US" smtClean="0"/>
              <a:pPr/>
              <a:t>39</a:t>
            </a:fld>
            <a:endParaRPr lang="en-US" altLang="en-US" dirty="0"/>
          </a:p>
        </p:txBody>
      </p:sp>
    </p:spTree>
    <p:extLst>
      <p:ext uri="{BB962C8B-B14F-4D97-AF65-F5344CB8AC3E}">
        <p14:creationId xmlns:p14="http://schemas.microsoft.com/office/powerpoint/2010/main" val="287664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 Case Conversion</a:t>
            </a:r>
            <a:r>
              <a:rPr lang="en-US" altLang="en-US" sz="1800" dirty="0"/>
              <a:t> (1 of 2)</a:t>
            </a:r>
            <a:endParaRPr lang="en-IN" sz="1800" dirty="0"/>
          </a:p>
        </p:txBody>
      </p:sp>
      <p:sp>
        <p:nvSpPr>
          <p:cNvPr id="3" name="Content Placeholder 2"/>
          <p:cNvSpPr>
            <a:spLocks noGrp="1"/>
          </p:cNvSpPr>
          <p:nvPr>
            <p:ph idx="1"/>
          </p:nvPr>
        </p:nvSpPr>
        <p:spPr>
          <a:xfrm>
            <a:off x="487680" y="1143000"/>
            <a:ext cx="11704320" cy="5486400"/>
          </a:xfrm>
        </p:spPr>
        <p:txBody>
          <a:bodyPr/>
          <a:lstStyle/>
          <a:p>
            <a:pPr>
              <a:spcBef>
                <a:spcPts val="0"/>
              </a:spcBef>
            </a:pPr>
            <a:r>
              <a:rPr lang="en-US" altLang="en-US" sz="2800" dirty="0">
                <a:solidFill>
                  <a:srgbClr val="000000"/>
                </a:solidFill>
              </a:rPr>
              <a:t>The C++ library offers two functions </a:t>
            </a:r>
            <a:r>
              <a:rPr lang="en-US" altLang="en-US" b="1" spc="-50" dirty="0" err="1">
                <a:solidFill>
                  <a:srgbClr val="000000"/>
                </a:solidFill>
                <a:latin typeface="Courier New" panose="02070309020205020404" pitchFamily="49" charset="0"/>
                <a:cs typeface="Courier New" panose="02070309020205020404" pitchFamily="49" charset="0"/>
              </a:rPr>
              <a:t>toupper</a:t>
            </a:r>
            <a:r>
              <a:rPr lang="en-US" altLang="en-US" sz="2800" dirty="0">
                <a:solidFill>
                  <a:srgbClr val="000000"/>
                </a:solidFill>
              </a:rPr>
              <a:t> and </a:t>
            </a:r>
            <a:r>
              <a:rPr lang="en-US" altLang="en-US" b="1" spc="-50" dirty="0" err="1">
                <a:solidFill>
                  <a:srgbClr val="000000"/>
                </a:solidFill>
                <a:latin typeface="Courier New" panose="02070309020205020404" pitchFamily="49" charset="0"/>
                <a:cs typeface="Courier New" panose="02070309020205020404" pitchFamily="49" charset="0"/>
              </a:rPr>
              <a:t>tolower</a:t>
            </a:r>
            <a:r>
              <a:rPr lang="en-US" altLang="en-US" sz="2800" dirty="0">
                <a:solidFill>
                  <a:srgbClr val="000000"/>
                </a:solidFill>
              </a:rPr>
              <a:t>, for converting a character to uppercase or lowercase.</a:t>
            </a:r>
            <a:r>
              <a:rPr lang="en-US" altLang="en-US" b="1" spc="-50"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Each of the functions accepts a single character argument. </a:t>
            </a:r>
          </a:p>
          <a:p>
            <a:pPr>
              <a:spcBef>
                <a:spcPts val="0"/>
              </a:spcBef>
            </a:pPr>
            <a:r>
              <a:rPr lang="en-US" altLang="en-US" sz="2800" dirty="0">
                <a:solidFill>
                  <a:srgbClr val="000000"/>
                </a:solidFill>
              </a:rPr>
              <a:t>Require </a:t>
            </a:r>
            <a:r>
              <a:rPr lang="en-US" altLang="en-US" sz="2800" dirty="0">
                <a:solidFill>
                  <a:srgbClr val="000000"/>
                </a:solidFill>
                <a:latin typeface="Courier New" panose="02070309020205020404" pitchFamily="49" charset="0"/>
              </a:rPr>
              <a:t>cctype</a:t>
            </a:r>
            <a:r>
              <a:rPr lang="en-US" altLang="en-US" sz="2800" dirty="0">
                <a:solidFill>
                  <a:srgbClr val="000000"/>
                </a:solidFill>
              </a:rPr>
              <a:t> header file to include</a:t>
            </a:r>
          </a:p>
          <a:p>
            <a:pPr>
              <a:spcBef>
                <a:spcPts val="0"/>
              </a:spcBef>
            </a:pPr>
            <a:r>
              <a:rPr lang="en-US" altLang="en-US" sz="2800" b="1" dirty="0">
                <a:solidFill>
                  <a:srgbClr val="000000"/>
                </a:solidFill>
              </a:rPr>
              <a:t>The </a:t>
            </a:r>
            <a:r>
              <a:rPr lang="en-US" altLang="en-US" b="1" spc="-50" dirty="0" err="1">
                <a:solidFill>
                  <a:srgbClr val="000000"/>
                </a:solidFill>
                <a:latin typeface="Courier New" panose="02070309020205020404" pitchFamily="49" charset="0"/>
                <a:cs typeface="Courier New" panose="02070309020205020404" pitchFamily="49" charset="0"/>
              </a:rPr>
              <a:t>toupper</a:t>
            </a:r>
            <a:r>
              <a:rPr lang="en-US" altLang="en-US" sz="2800" b="1" dirty="0">
                <a:solidFill>
                  <a:srgbClr val="000000"/>
                </a:solidFill>
              </a:rPr>
              <a:t> Function</a:t>
            </a:r>
            <a:r>
              <a:rPr lang="en-US" altLang="en-US" sz="2800" dirty="0">
                <a:solidFill>
                  <a:srgbClr val="000000"/>
                </a:solidFill>
              </a:rPr>
              <a:t>:</a:t>
            </a:r>
          </a:p>
          <a:p>
            <a:pPr indent="0">
              <a:spcBef>
                <a:spcPts val="0"/>
              </a:spcBef>
              <a:buNone/>
            </a:pPr>
            <a:r>
              <a:rPr lang="en-US" altLang="en-US" b="1" spc="-50" dirty="0">
                <a:solidFill>
                  <a:srgbClr val="000000"/>
                </a:solidFill>
                <a:latin typeface="Courier New" panose="02070309020205020404" pitchFamily="49" charset="0"/>
                <a:cs typeface="Courier New" panose="02070309020205020404" pitchFamily="49" charset="0"/>
              </a:rPr>
              <a:t>toupper</a:t>
            </a:r>
            <a:r>
              <a:rPr lang="en-US" altLang="en-US" sz="2400" dirty="0">
                <a:solidFill>
                  <a:srgbClr val="000000"/>
                </a:solidFill>
              </a:rPr>
              <a:t>: if </a:t>
            </a:r>
            <a:r>
              <a:rPr lang="en-US" altLang="en-US" b="1" spc="-50" dirty="0">
                <a:solidFill>
                  <a:srgbClr val="000000"/>
                </a:solidFill>
                <a:latin typeface="Courier New" panose="02070309020205020404" pitchFamily="49" charset="0"/>
                <a:cs typeface="Courier New" panose="02070309020205020404" pitchFamily="49" charset="0"/>
              </a:rPr>
              <a:t>char</a:t>
            </a:r>
            <a:r>
              <a:rPr lang="en-US" altLang="en-US" sz="2400" dirty="0">
                <a:solidFill>
                  <a:srgbClr val="000000"/>
                </a:solidFill>
              </a:rPr>
              <a:t> argument is lowercase letter, return uppercase equivalent; otherwise, return input unchanged</a:t>
            </a:r>
          </a:p>
          <a:p>
            <a:pPr marL="745200" indent="0">
              <a:spcBef>
                <a:spcPts val="0"/>
              </a:spcBef>
              <a:buNone/>
            </a:pPr>
            <a:r>
              <a:rPr lang="en-US" altLang="en-US" sz="2400" dirty="0">
                <a:solidFill>
                  <a:srgbClr val="000000"/>
                </a:solidFill>
                <a:latin typeface="Courier New" panose="02070309020205020404" pitchFamily="49" charset="0"/>
              </a:rPr>
              <a:t>char ch1 = 'H';</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char ch2 = 'e';</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char ch3 = '!';</a:t>
            </a:r>
          </a:p>
          <a:p>
            <a:pPr marL="745200" lvl="1" indent="0">
              <a:spcBef>
                <a:spcPts val="0"/>
              </a:spcBef>
              <a:buNone/>
            </a:pPr>
            <a:r>
              <a:rPr lang="en-US" altLang="en-US" sz="2400" dirty="0">
                <a:solidFill>
                  <a:srgbClr val="000000"/>
                </a:solidFill>
                <a:latin typeface="Courier New" panose="02070309020205020404" pitchFamily="49" charset="0"/>
              </a:rPr>
              <a:t>cout &lt;&lt; </a:t>
            </a:r>
            <a:r>
              <a:rPr lang="en-US" altLang="en-US" sz="2400" dirty="0" err="1">
                <a:solidFill>
                  <a:srgbClr val="000000"/>
                </a:solidFill>
                <a:latin typeface="Courier New" panose="02070309020205020404" pitchFamily="49" charset="0"/>
              </a:rPr>
              <a:t>toupper</a:t>
            </a:r>
            <a:r>
              <a:rPr lang="en-US" altLang="en-US" sz="2400" dirty="0">
                <a:solidFill>
                  <a:srgbClr val="000000"/>
                </a:solidFill>
                <a:latin typeface="Courier New" panose="02070309020205020404" pitchFamily="49" charset="0"/>
              </a:rPr>
              <a:t>(ch1); // displays 'H</a:t>
            </a:r>
            <a:r>
              <a:rPr lang="en-US" altLang="en-US" sz="2400" dirty="0">
                <a:latin typeface="Courier New" panose="02070309020205020404" pitchFamily="49" charset="0"/>
              </a:rPr>
              <a:t>'</a:t>
            </a:r>
          </a:p>
          <a:p>
            <a:pPr marL="745200" lvl="1" indent="0">
              <a:spcBef>
                <a:spcPts val="0"/>
              </a:spcBef>
              <a:buNone/>
            </a:pPr>
            <a:r>
              <a:rPr lang="en-US" altLang="en-US" sz="2400" dirty="0">
                <a:solidFill>
                  <a:srgbClr val="000000"/>
                </a:solidFill>
                <a:latin typeface="Courier New" panose="02070309020205020404" pitchFamily="49" charset="0"/>
              </a:rPr>
              <a:t>cout &lt;&lt; </a:t>
            </a:r>
            <a:r>
              <a:rPr lang="en-US" altLang="en-US" sz="2400" dirty="0" err="1">
                <a:solidFill>
                  <a:srgbClr val="000000"/>
                </a:solidFill>
                <a:latin typeface="Courier New" panose="02070309020205020404" pitchFamily="49" charset="0"/>
              </a:rPr>
              <a:t>toupper</a:t>
            </a:r>
            <a:r>
              <a:rPr lang="en-US" altLang="en-US" sz="2400" dirty="0">
                <a:solidFill>
                  <a:srgbClr val="000000"/>
                </a:solidFill>
                <a:latin typeface="Courier New" panose="02070309020205020404" pitchFamily="49" charset="0"/>
              </a:rPr>
              <a:t>(ch2); // displays 'E</a:t>
            </a:r>
            <a:r>
              <a:rPr lang="en-US" altLang="en-US" sz="2400" dirty="0">
                <a:latin typeface="Courier New" panose="02070309020205020404" pitchFamily="49" charset="0"/>
              </a:rPr>
              <a:t>'</a:t>
            </a:r>
          </a:p>
          <a:p>
            <a:pPr marL="745200" indent="0">
              <a:spcBef>
                <a:spcPts val="0"/>
              </a:spcBef>
              <a:buNone/>
            </a:pPr>
            <a:r>
              <a:rPr lang="en-US" altLang="en-US" sz="2400" dirty="0">
                <a:solidFill>
                  <a:srgbClr val="000000"/>
                </a:solidFill>
                <a:latin typeface="Courier New" panose="02070309020205020404" pitchFamily="49" charset="0"/>
              </a:rPr>
              <a:t>cout &lt;&lt; </a:t>
            </a:r>
            <a:r>
              <a:rPr lang="en-US" altLang="en-US" sz="2400" dirty="0" err="1">
                <a:solidFill>
                  <a:srgbClr val="000000"/>
                </a:solidFill>
                <a:latin typeface="Courier New" panose="02070309020205020404" pitchFamily="49" charset="0"/>
              </a:rPr>
              <a:t>toupper</a:t>
            </a:r>
            <a:r>
              <a:rPr lang="en-US" altLang="en-US" sz="2400" dirty="0">
                <a:solidFill>
                  <a:srgbClr val="000000"/>
                </a:solidFill>
                <a:latin typeface="Courier New" panose="02070309020205020404" pitchFamily="49" charset="0"/>
              </a:rPr>
              <a:t>(ch3); // displays '!'</a:t>
            </a:r>
            <a:endParaRPr lang="en-US" altLang="en-US" sz="2400" dirty="0">
              <a:solidFill>
                <a:srgbClr val="000000"/>
              </a:solidFill>
            </a:endParaRPr>
          </a:p>
        </p:txBody>
      </p:sp>
      <p:sp>
        <p:nvSpPr>
          <p:cNvPr id="4" name="Slide Number Placeholder 3">
            <a:extLst>
              <a:ext uri="{FF2B5EF4-FFF2-40B4-BE49-F238E27FC236}">
                <a16:creationId xmlns:a16="http://schemas.microsoft.com/office/drawing/2014/main" id="{E09204B9-FB38-6C9E-DAF4-A8C76450968C}"/>
              </a:ext>
            </a:extLst>
          </p:cNvPr>
          <p:cNvSpPr>
            <a:spLocks noGrp="1"/>
          </p:cNvSpPr>
          <p:nvPr>
            <p:ph type="sldNum" sz="quarter" idx="10"/>
          </p:nvPr>
        </p:nvSpPr>
        <p:spPr/>
        <p:txBody>
          <a:bodyPr/>
          <a:lstStyle/>
          <a:p>
            <a:fld id="{307D4125-138F-4077-81E1-205BE6DEB070}" type="slidenum">
              <a:rPr lang="en-US" altLang="en-US" smtClean="0"/>
              <a:pPr/>
              <a:t>4</a:t>
            </a:fld>
            <a:endParaRPr lang="en-US" altLang="en-US" dirty="0"/>
          </a:p>
        </p:txBody>
      </p:sp>
    </p:spTree>
    <p:extLst>
      <p:ext uri="{BB962C8B-B14F-4D97-AF65-F5344CB8AC3E}">
        <p14:creationId xmlns:p14="http://schemas.microsoft.com/office/powerpoint/2010/main" val="3975872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string</a:t>
            </a:r>
            <a:r>
              <a:rPr lang="en-US" altLang="en-US" dirty="0"/>
              <a:t> Operators</a:t>
            </a:r>
            <a:r>
              <a:rPr lang="en-US" altLang="en-US" sz="1800" dirty="0"/>
              <a:t> (1 of 2)</a:t>
            </a:r>
            <a:endParaRPr lang="en-IN" sz="1800" dirty="0"/>
          </a:p>
        </p:txBody>
      </p:sp>
      <p:sp>
        <p:nvSpPr>
          <p:cNvPr id="5" name="Content Placeholder 4">
            <a:extLst>
              <a:ext uri="{FF2B5EF4-FFF2-40B4-BE49-F238E27FC236}">
                <a16:creationId xmlns:a16="http://schemas.microsoft.com/office/drawing/2014/main" id="{5654D364-AB1B-3288-5D3E-DA2A2646DD00}"/>
              </a:ext>
            </a:extLst>
          </p:cNvPr>
          <p:cNvSpPr>
            <a:spLocks noGrp="1"/>
          </p:cNvSpPr>
          <p:nvPr>
            <p:ph idx="1"/>
          </p:nvPr>
        </p:nvSpPr>
        <p:spPr/>
        <p:txBody>
          <a:bodyPr/>
          <a:lstStyle/>
          <a:p>
            <a:r>
              <a:rPr lang="en-US" dirty="0"/>
              <a:t>The string class supports several operators, which are described in following table.</a:t>
            </a:r>
          </a:p>
        </p:txBody>
      </p:sp>
      <p:sp>
        <p:nvSpPr>
          <p:cNvPr id="3" name="Slide Number Placeholder 2">
            <a:extLst>
              <a:ext uri="{FF2B5EF4-FFF2-40B4-BE49-F238E27FC236}">
                <a16:creationId xmlns:a16="http://schemas.microsoft.com/office/drawing/2014/main" id="{AC239712-C0CC-BF89-B85B-C5F52428CC1A}"/>
              </a:ext>
            </a:extLst>
          </p:cNvPr>
          <p:cNvSpPr>
            <a:spLocks noGrp="1"/>
          </p:cNvSpPr>
          <p:nvPr>
            <p:ph type="sldNum" sz="quarter" idx="10"/>
          </p:nvPr>
        </p:nvSpPr>
        <p:spPr/>
        <p:txBody>
          <a:bodyPr/>
          <a:lstStyle/>
          <a:p>
            <a:fld id="{307D4125-138F-4077-81E1-205BE6DEB070}" type="slidenum">
              <a:rPr lang="en-US" altLang="en-US" smtClean="0"/>
              <a:pPr/>
              <a:t>40</a:t>
            </a:fld>
            <a:endParaRPr lang="en-US" altLang="en-US" dirty="0"/>
          </a:p>
        </p:txBody>
      </p:sp>
      <p:graphicFrame>
        <p:nvGraphicFramePr>
          <p:cNvPr id="4" name="Table 3" descr="The table shows the string operators and their meaning: The binary shift right operator extracts the characters from the stream up to whitespace and inserts them into the string. The binary shift left operator inserts the strings into the stream. The simple assignment operator assigns the string on the right to the string object on the left. The Add And assignment operator appends the string on the right to the end of contents on the left. The addition operator concatenates two strings. The pair of square bracket references the character in a string using array notation. The other relational operators are for string comparison and returns true or false."/>
          <p:cNvGraphicFramePr>
            <a:graphicFrameLocks noGrp="1"/>
          </p:cNvGraphicFramePr>
          <p:nvPr>
            <p:extLst>
              <p:ext uri="{D42A27DB-BD31-4B8C-83A1-F6EECF244321}">
                <p14:modId xmlns:p14="http://schemas.microsoft.com/office/powerpoint/2010/main" val="709649053"/>
              </p:ext>
            </p:extLst>
          </p:nvPr>
        </p:nvGraphicFramePr>
        <p:xfrm>
          <a:off x="990600" y="2209800"/>
          <a:ext cx="10972800" cy="3910378"/>
        </p:xfrm>
        <a:graphic>
          <a:graphicData uri="http://schemas.openxmlformats.org/drawingml/2006/table">
            <a:tbl>
              <a:tblPr firstRow="1" firstCol="1">
                <a:tableStyleId>{B301B821-A1FF-4177-AEE7-76D212191A09}</a:tableStyleId>
              </a:tblPr>
              <a:tblGrid>
                <a:gridCol w="2286000">
                  <a:extLst>
                    <a:ext uri="{9D8B030D-6E8A-4147-A177-3AD203B41FA5}">
                      <a16:colId xmlns:a16="http://schemas.microsoft.com/office/drawing/2014/main" val="20000"/>
                    </a:ext>
                  </a:extLst>
                </a:gridCol>
                <a:gridCol w="8686800">
                  <a:extLst>
                    <a:ext uri="{9D8B030D-6E8A-4147-A177-3AD203B41FA5}">
                      <a16:colId xmlns:a16="http://schemas.microsoft.com/office/drawing/2014/main" val="20001"/>
                    </a:ext>
                  </a:extLst>
                </a:gridCol>
              </a:tblGrid>
              <a:tr h="43821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OPERATOR</a:t>
                      </a:r>
                      <a:endParaRPr kumimoji="0" lang="en-US" sz="2400" b="0" i="0" u="none" strike="noStrike" cap="none" normalizeH="0" baseline="0" dirty="0">
                        <a:ln>
                          <a:noFill/>
                        </a:ln>
                        <a:solidFill>
                          <a:schemeClr val="tx1"/>
                        </a:solidFill>
                        <a:effectLst/>
                        <a:latin typeface="Arial" charset="0"/>
                      </a:endParaRPr>
                    </a:p>
                  </a:txBody>
                  <a:tcPr marT="45727" marB="45727"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MEANING</a:t>
                      </a:r>
                      <a:endParaRPr kumimoji="0" lang="en-US" sz="2400" b="0" i="0" u="none" strike="noStrike" cap="none" normalizeH="0" baseline="0" dirty="0">
                        <a:ln>
                          <a:noFill/>
                        </a:ln>
                        <a:solidFill>
                          <a:schemeClr val="tx1"/>
                        </a:solidFill>
                        <a:effectLst/>
                        <a:latin typeface="Arial" charset="0"/>
                      </a:endParaRPr>
                    </a:p>
                  </a:txBody>
                  <a:tcPr marT="45727" marB="45727" horzOverflow="overflow"/>
                </a:tc>
                <a:extLst>
                  <a:ext uri="{0D108BD9-81ED-4DB2-BD59-A6C34878D82A}">
                    <a16:rowId xmlns:a16="http://schemas.microsoft.com/office/drawing/2014/main" val="10000"/>
                  </a:ext>
                </a:extLst>
              </a:tr>
              <a:tr h="58530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&gt;&gt;</a:t>
                      </a:r>
                      <a:endParaRPr kumimoji="0" lang="en-US" sz="2200" b="0" i="0" u="none" strike="noStrike" cap="none" normalizeH="0" baseline="0" dirty="0">
                        <a:ln>
                          <a:noFill/>
                        </a:ln>
                        <a:solidFill>
                          <a:schemeClr val="tx1"/>
                        </a:solidFill>
                        <a:effectLst/>
                        <a:latin typeface="Courier New" pitchFamily="112" charset="0"/>
                      </a:endParaRPr>
                    </a:p>
                  </a:txBody>
                  <a:tcPr marT="45727" marB="45727"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extracts characters from stream up to whitespace, insert into string</a:t>
                      </a:r>
                      <a:endParaRPr kumimoji="0" lang="en-US" sz="2200" b="0" i="0" u="none" strike="noStrike" cap="none" normalizeH="0" baseline="0" dirty="0">
                        <a:ln>
                          <a:noFill/>
                        </a:ln>
                        <a:solidFill>
                          <a:schemeClr val="tx1"/>
                        </a:solidFill>
                        <a:effectLst/>
                        <a:latin typeface="Arial" charset="0"/>
                      </a:endParaRPr>
                    </a:p>
                  </a:txBody>
                  <a:tcPr marT="45727" marB="45727" horzOverflow="overflow"/>
                </a:tc>
                <a:extLst>
                  <a:ext uri="{0D108BD9-81ED-4DB2-BD59-A6C34878D82A}">
                    <a16:rowId xmlns:a16="http://schemas.microsoft.com/office/drawing/2014/main" val="10001"/>
                  </a:ext>
                </a:extLst>
              </a:tr>
              <a:tr h="43662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&lt;&lt;</a:t>
                      </a:r>
                      <a:endParaRPr kumimoji="0" lang="en-US" sz="2200" b="0" i="0" u="none" strike="noStrike" cap="none" normalizeH="0" baseline="0" dirty="0">
                        <a:ln>
                          <a:noFill/>
                        </a:ln>
                        <a:solidFill>
                          <a:schemeClr val="tx1"/>
                        </a:solidFill>
                        <a:effectLst/>
                        <a:latin typeface="Courier New" pitchFamily="112" charset="0"/>
                      </a:endParaRPr>
                    </a:p>
                  </a:txBody>
                  <a:tcPr marT="45727" marB="45727"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inserts string into stream</a:t>
                      </a:r>
                      <a:endParaRPr kumimoji="0" lang="en-US" sz="2200" b="0" i="0" u="none" strike="noStrike" cap="none" normalizeH="0" baseline="0" dirty="0">
                        <a:ln>
                          <a:noFill/>
                        </a:ln>
                        <a:solidFill>
                          <a:schemeClr val="tx1"/>
                        </a:solidFill>
                        <a:effectLst/>
                        <a:latin typeface="Arial" charset="0"/>
                      </a:endParaRPr>
                    </a:p>
                  </a:txBody>
                  <a:tcPr marT="45727" marB="45727" horzOverflow="overflow"/>
                </a:tc>
                <a:extLst>
                  <a:ext uri="{0D108BD9-81ED-4DB2-BD59-A6C34878D82A}">
                    <a16:rowId xmlns:a16="http://schemas.microsoft.com/office/drawing/2014/main" val="10002"/>
                  </a:ext>
                </a:extLst>
              </a:tr>
              <a:tr h="43662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t>
                      </a:r>
                      <a:endParaRPr kumimoji="0" lang="en-US" sz="2200" b="0" i="0" u="none" strike="noStrike" cap="none" normalizeH="0" baseline="0" dirty="0">
                        <a:ln>
                          <a:noFill/>
                        </a:ln>
                        <a:solidFill>
                          <a:schemeClr val="tx1"/>
                        </a:solidFill>
                        <a:effectLst/>
                        <a:latin typeface="Courier New" pitchFamily="112" charset="0"/>
                      </a:endParaRPr>
                    </a:p>
                  </a:txBody>
                  <a:tcPr marT="45727" marB="45727"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assigns string on right to string object on left</a:t>
                      </a:r>
                      <a:endParaRPr kumimoji="0" lang="en-US" sz="2200" b="0" i="0" u="none" strike="noStrike" cap="none" normalizeH="0" baseline="0" dirty="0">
                        <a:ln>
                          <a:noFill/>
                        </a:ln>
                        <a:solidFill>
                          <a:schemeClr val="tx1"/>
                        </a:solidFill>
                        <a:effectLst/>
                        <a:latin typeface="Arial" charset="0"/>
                      </a:endParaRPr>
                    </a:p>
                  </a:txBody>
                  <a:tcPr marT="45727" marB="45727" horzOverflow="overflow"/>
                </a:tc>
                <a:extLst>
                  <a:ext uri="{0D108BD9-81ED-4DB2-BD59-A6C34878D82A}">
                    <a16:rowId xmlns:a16="http://schemas.microsoft.com/office/drawing/2014/main" val="10003"/>
                  </a:ext>
                </a:extLst>
              </a:tr>
              <a:tr h="43821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t>
                      </a:r>
                      <a:endParaRPr kumimoji="0" lang="en-US" sz="2200" b="0" i="0" u="none" strike="noStrike" cap="none" normalizeH="0" baseline="0" dirty="0">
                        <a:ln>
                          <a:noFill/>
                        </a:ln>
                        <a:solidFill>
                          <a:schemeClr val="tx1"/>
                        </a:solidFill>
                        <a:effectLst/>
                        <a:latin typeface="Courier New" pitchFamily="112" charset="0"/>
                      </a:endParaRPr>
                    </a:p>
                  </a:txBody>
                  <a:tcPr marT="45727" marB="45727"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appends string on right to end of contents on left</a:t>
                      </a:r>
                      <a:endParaRPr kumimoji="0" lang="en-US" sz="2200" b="0" i="0" u="none" strike="noStrike" cap="none" normalizeH="0" baseline="0" dirty="0">
                        <a:ln>
                          <a:noFill/>
                        </a:ln>
                        <a:solidFill>
                          <a:schemeClr val="tx1"/>
                        </a:solidFill>
                        <a:effectLst/>
                        <a:latin typeface="Arial" charset="0"/>
                      </a:endParaRPr>
                    </a:p>
                  </a:txBody>
                  <a:tcPr marT="45727" marB="45727" horzOverflow="overflow"/>
                </a:tc>
                <a:extLst>
                  <a:ext uri="{0D108BD9-81ED-4DB2-BD59-A6C34878D82A}">
                    <a16:rowId xmlns:a16="http://schemas.microsoft.com/office/drawing/2014/main" val="10004"/>
                  </a:ext>
                </a:extLst>
              </a:tr>
              <a:tr h="43821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t>
                      </a:r>
                      <a:endParaRPr kumimoji="0" lang="en-US" sz="2200" b="0" i="0" u="none" strike="noStrike" cap="none" normalizeH="0" baseline="0" dirty="0">
                        <a:ln>
                          <a:noFill/>
                        </a:ln>
                        <a:solidFill>
                          <a:schemeClr val="tx1"/>
                        </a:solidFill>
                        <a:effectLst/>
                        <a:latin typeface="Courier New" pitchFamily="112" charset="0"/>
                      </a:endParaRPr>
                    </a:p>
                  </a:txBody>
                  <a:tcPr marT="45727" marB="45727"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concatenates two strings</a:t>
                      </a:r>
                      <a:endParaRPr kumimoji="0" lang="en-US" sz="2200" b="0" i="0" u="none" strike="noStrike" cap="none" normalizeH="0" baseline="0" dirty="0">
                        <a:ln>
                          <a:noFill/>
                        </a:ln>
                        <a:solidFill>
                          <a:schemeClr val="tx1"/>
                        </a:solidFill>
                        <a:effectLst/>
                        <a:latin typeface="Arial" charset="0"/>
                      </a:endParaRPr>
                    </a:p>
                  </a:txBody>
                  <a:tcPr marT="45727" marB="45727" horzOverflow="overflow"/>
                </a:tc>
                <a:extLst>
                  <a:ext uri="{0D108BD9-81ED-4DB2-BD59-A6C34878D82A}">
                    <a16:rowId xmlns:a16="http://schemas.microsoft.com/office/drawing/2014/main" val="10005"/>
                  </a:ext>
                </a:extLst>
              </a:tr>
              <a:tr h="43504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a:t>
                      </a:r>
                      <a:endParaRPr kumimoji="0" lang="en-US" sz="2200" b="0" i="0" u="none" strike="noStrike" cap="none" normalizeH="0" baseline="0" dirty="0">
                        <a:ln>
                          <a:noFill/>
                        </a:ln>
                        <a:solidFill>
                          <a:schemeClr val="tx1"/>
                        </a:solidFill>
                        <a:effectLst/>
                        <a:latin typeface="Courier New" pitchFamily="112" charset="0"/>
                      </a:endParaRPr>
                    </a:p>
                  </a:txBody>
                  <a:tcPr marT="45727" marB="45727"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references character in string using array notation</a:t>
                      </a:r>
                      <a:endParaRPr kumimoji="0" lang="en-US" sz="2200" b="0" i="0" u="none" strike="noStrike" cap="none" normalizeH="0" baseline="0" dirty="0">
                        <a:ln>
                          <a:noFill/>
                        </a:ln>
                        <a:solidFill>
                          <a:schemeClr val="tx1"/>
                        </a:solidFill>
                        <a:effectLst/>
                        <a:latin typeface="Arial" charset="0"/>
                      </a:endParaRPr>
                    </a:p>
                  </a:txBody>
                  <a:tcPr marT="45727" marB="45727" horzOverflow="overflow"/>
                </a:tc>
                <a:extLst>
                  <a:ext uri="{0D108BD9-81ED-4DB2-BD59-A6C34878D82A}">
                    <a16:rowId xmlns:a16="http://schemas.microsoft.com/office/drawing/2014/main" val="10006"/>
                  </a:ext>
                </a:extLst>
              </a:tr>
              <a:tr h="63033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&gt;, &gt;=, &lt;, </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&lt;=, ==, !=</a:t>
                      </a:r>
                      <a:endParaRPr kumimoji="0" lang="en-US" sz="2200" b="0" i="0" u="none" strike="noStrike" cap="none" normalizeH="0" baseline="0" dirty="0">
                        <a:ln>
                          <a:noFill/>
                        </a:ln>
                        <a:solidFill>
                          <a:schemeClr val="tx1"/>
                        </a:solidFill>
                        <a:effectLst/>
                        <a:latin typeface="Courier New" pitchFamily="112" charset="0"/>
                      </a:endParaRPr>
                    </a:p>
                  </a:txBody>
                  <a:tcPr marT="45727" marB="45727"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relational operators for string comparison. Return true or false</a:t>
                      </a:r>
                      <a:endParaRPr kumimoji="0" lang="en-US" sz="2200" b="0" i="0" u="none" strike="noStrike" cap="none" normalizeH="0" baseline="0" dirty="0">
                        <a:ln>
                          <a:noFill/>
                        </a:ln>
                        <a:solidFill>
                          <a:schemeClr val="tx1"/>
                        </a:solidFill>
                        <a:effectLst/>
                        <a:latin typeface="Arial" charset="0"/>
                      </a:endParaRPr>
                    </a:p>
                  </a:txBody>
                  <a:tcPr marT="45727" marB="45727"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62697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string</a:t>
            </a:r>
            <a:r>
              <a:rPr lang="en-US" altLang="en-US" dirty="0"/>
              <a:t> Operators</a:t>
            </a:r>
            <a:r>
              <a:rPr lang="en-US" altLang="en-US" sz="1800" dirty="0"/>
              <a:t> (2 of 2)</a:t>
            </a:r>
            <a:endParaRPr lang="en-IN" sz="1800" dirty="0"/>
          </a:p>
        </p:txBody>
      </p:sp>
      <p:sp>
        <p:nvSpPr>
          <p:cNvPr id="3" name="Content Placeholder 2"/>
          <p:cNvSpPr>
            <a:spLocks noGrp="1"/>
          </p:cNvSpPr>
          <p:nvPr>
            <p:ph idx="1"/>
          </p:nvPr>
        </p:nvSpPr>
        <p:spPr/>
        <p:txBody>
          <a:bodyPr/>
          <a:lstStyle/>
          <a:p>
            <a:pPr marL="414000">
              <a:lnSpc>
                <a:spcPct val="90000"/>
              </a:lnSpc>
              <a:buNone/>
            </a:pPr>
            <a:r>
              <a:rPr lang="en-US" altLang="en-US" sz="2400" dirty="0">
                <a:solidFill>
                  <a:srgbClr val="000000"/>
                </a:solidFill>
                <a:latin typeface="Courier New" panose="02070309020205020404" pitchFamily="49" charset="0"/>
              </a:rPr>
              <a:t>string word1, phrase;</a:t>
            </a:r>
          </a:p>
          <a:p>
            <a:pPr marL="414000">
              <a:lnSpc>
                <a:spcPct val="90000"/>
              </a:lnSpc>
              <a:buNone/>
            </a:pPr>
            <a:r>
              <a:rPr lang="en-US" altLang="en-US" sz="2400" dirty="0">
                <a:solidFill>
                  <a:srgbClr val="000000"/>
                </a:solidFill>
                <a:latin typeface="Courier New" panose="02070309020205020404" pitchFamily="49" charset="0"/>
              </a:rPr>
              <a:t>string word2 = "Dog";</a:t>
            </a:r>
          </a:p>
          <a:p>
            <a:pPr marL="414000">
              <a:lnSpc>
                <a:spcPct val="90000"/>
              </a:lnSpc>
              <a:buNone/>
            </a:pPr>
            <a:r>
              <a:rPr lang="en-US" altLang="en-US" sz="2400" dirty="0">
                <a:solidFill>
                  <a:srgbClr val="000000"/>
                </a:solidFill>
                <a:latin typeface="Courier New" panose="02070309020205020404" pitchFamily="49" charset="0"/>
              </a:rPr>
              <a:t>cin &gt;&gt; word1; // user enters "Hot </a:t>
            </a:r>
            <a:r>
              <a:rPr lang="en-US" altLang="en-US" sz="2400" dirty="0">
                <a:latin typeface="Courier New" panose="02070309020205020404" pitchFamily="49" charset="0"/>
              </a:rPr>
              <a:t>"</a:t>
            </a:r>
            <a:endParaRPr lang="en-US" altLang="en-US" sz="2400" dirty="0">
              <a:solidFill>
                <a:srgbClr val="000000"/>
              </a:solidFill>
              <a:latin typeface="Courier New" panose="02070309020205020404" pitchFamily="49" charset="0"/>
            </a:endParaRPr>
          </a:p>
          <a:p>
            <a:pPr marL="2980800">
              <a:lnSpc>
                <a:spcPct val="90000"/>
              </a:lnSpc>
              <a:buNone/>
            </a:pPr>
            <a:r>
              <a:rPr lang="en-US" altLang="en-US" sz="2400" dirty="0">
                <a:solidFill>
                  <a:srgbClr val="000000"/>
                </a:solidFill>
                <a:latin typeface="Courier New" panose="02070309020205020404" pitchFamily="49" charset="0"/>
              </a:rPr>
              <a:t>// word1 has "Hot"</a:t>
            </a:r>
          </a:p>
          <a:p>
            <a:pPr marL="414000">
              <a:lnSpc>
                <a:spcPct val="90000"/>
              </a:lnSpc>
              <a:buNone/>
            </a:pPr>
            <a:r>
              <a:rPr lang="en-US" altLang="en-US" sz="2400" dirty="0">
                <a:solidFill>
                  <a:srgbClr val="000000"/>
                </a:solidFill>
                <a:latin typeface="Courier New" panose="02070309020205020404" pitchFamily="49" charset="0"/>
              </a:rPr>
              <a:t>phrase = word1 + word2; // phrase has</a:t>
            </a:r>
          </a:p>
          <a:p>
            <a:pPr marL="4788000">
              <a:lnSpc>
                <a:spcPct val="90000"/>
              </a:lnSpc>
              <a:buNone/>
            </a:pPr>
            <a:r>
              <a:rPr lang="en-US" altLang="en-US" sz="2400" dirty="0">
                <a:solidFill>
                  <a:srgbClr val="000000"/>
                </a:solidFill>
                <a:latin typeface="Courier New" panose="02070309020205020404" pitchFamily="49" charset="0"/>
              </a:rPr>
              <a:t>// "Hot Dog"</a:t>
            </a:r>
          </a:p>
          <a:p>
            <a:pPr marL="414000">
              <a:lnSpc>
                <a:spcPct val="90000"/>
              </a:lnSpc>
              <a:buNone/>
            </a:pPr>
            <a:r>
              <a:rPr lang="en-US" altLang="en-US" sz="2400" dirty="0">
                <a:solidFill>
                  <a:srgbClr val="000000"/>
                </a:solidFill>
                <a:latin typeface="Courier New" panose="02070309020205020404" pitchFamily="49" charset="0"/>
              </a:rPr>
              <a:t>phrase += "on a bun";</a:t>
            </a:r>
          </a:p>
          <a:p>
            <a:pPr marL="414000">
              <a:lnSpc>
                <a:spcPct val="90000"/>
              </a:lnSpc>
              <a:buNone/>
            </a:pPr>
            <a:r>
              <a:rPr lang="en-US" altLang="en-US" sz="2400" dirty="0">
                <a:solidFill>
                  <a:srgbClr val="000000"/>
                </a:solidFill>
                <a:latin typeface="Courier New" panose="02070309020205020404" pitchFamily="49" charset="0"/>
              </a:rPr>
              <a:t>for (int i = 0; i &lt; 16; i++)</a:t>
            </a:r>
          </a:p>
          <a:p>
            <a:pPr marL="1332000">
              <a:lnSpc>
                <a:spcPct val="90000"/>
              </a:lnSpc>
              <a:buNone/>
            </a:pPr>
            <a:r>
              <a:rPr lang="en-US" altLang="en-US" sz="2400" dirty="0">
                <a:solidFill>
                  <a:srgbClr val="000000"/>
                </a:solidFill>
                <a:latin typeface="Courier New" panose="02070309020205020404" pitchFamily="49" charset="0"/>
              </a:rPr>
              <a:t>cout &lt;&lt; phrase[i]; // displays</a:t>
            </a:r>
          </a:p>
          <a:p>
            <a:pPr marL="2818800" indent="0">
              <a:lnSpc>
                <a:spcPct val="90000"/>
              </a:lnSpc>
              <a:buNone/>
            </a:pPr>
            <a:r>
              <a:rPr lang="en-US" altLang="en-US" sz="2400" dirty="0">
                <a:solidFill>
                  <a:srgbClr val="000000"/>
                </a:solidFill>
                <a:latin typeface="Courier New" panose="02070309020205020404" pitchFamily="49" charset="0"/>
              </a:rPr>
              <a:t>// "Hot Dog on a bun"</a:t>
            </a:r>
          </a:p>
        </p:txBody>
      </p:sp>
      <p:sp>
        <p:nvSpPr>
          <p:cNvPr id="4" name="Slide Number Placeholder 3">
            <a:extLst>
              <a:ext uri="{FF2B5EF4-FFF2-40B4-BE49-F238E27FC236}">
                <a16:creationId xmlns:a16="http://schemas.microsoft.com/office/drawing/2014/main" id="{E133B169-EA63-2CB6-A7F1-A83A236AA092}"/>
              </a:ext>
            </a:extLst>
          </p:cNvPr>
          <p:cNvSpPr>
            <a:spLocks noGrp="1"/>
          </p:cNvSpPr>
          <p:nvPr>
            <p:ph type="sldNum" sz="quarter" idx="10"/>
          </p:nvPr>
        </p:nvSpPr>
        <p:spPr/>
        <p:txBody>
          <a:bodyPr/>
          <a:lstStyle/>
          <a:p>
            <a:fld id="{307D4125-138F-4077-81E1-205BE6DEB070}" type="slidenum">
              <a:rPr lang="en-US" altLang="en-US" smtClean="0"/>
              <a:pPr/>
              <a:t>41</a:t>
            </a:fld>
            <a:endParaRPr lang="en-US" altLang="en-US" dirty="0"/>
          </a:p>
        </p:txBody>
      </p:sp>
    </p:spTree>
    <p:extLst>
      <p:ext uri="{BB962C8B-B14F-4D97-AF65-F5344CB8AC3E}">
        <p14:creationId xmlns:p14="http://schemas.microsoft.com/office/powerpoint/2010/main" val="3732333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that demonstrates the c plus plus string class. The main function defines the three string objects str1, str2, and str3. The program assigns the values to all three string objects: str1 equals &quot;ABC&quot;, str2 equals &quot;DEF&quot; and str3 equals str1 plus str2. The output displays all three string objects. The program concatenates a string onto str3 and displays it."/>
          <p:cNvPicPr>
            <a:picLocks noChangeAspect="1" noChangeArrowheads="1"/>
          </p:cNvPicPr>
          <p:nvPr/>
        </p:nvPicPr>
        <p:blipFill rotWithShape="1">
          <a:blip r:embed="rId2">
            <a:extLst>
              <a:ext uri="{28A0092B-C50C-407E-A947-70E740481C1C}">
                <a14:useLocalDpi xmlns:a14="http://schemas.microsoft.com/office/drawing/2010/main" val="0"/>
              </a:ext>
            </a:extLst>
          </a:blip>
          <a:srcRect t="7895"/>
          <a:stretch/>
        </p:blipFill>
        <p:spPr bwMode="auto">
          <a:xfrm>
            <a:off x="100012" y="1005840"/>
            <a:ext cx="6578454" cy="585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The screenshot shows the program output to demonstrate the c plus plus string class. The output reads, &quot;ABC, DEF, ABCDEF, and ABCDEFGHI.&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510790"/>
            <a:ext cx="32575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59C90261-44EE-F423-E25D-FA6F82081983}"/>
              </a:ext>
            </a:extLst>
          </p:cNvPr>
          <p:cNvSpPr>
            <a:spLocks noGrp="1"/>
          </p:cNvSpPr>
          <p:nvPr>
            <p:ph type="sldNum" sz="quarter" idx="10"/>
          </p:nvPr>
        </p:nvSpPr>
        <p:spPr/>
        <p:txBody>
          <a:bodyPr/>
          <a:lstStyle/>
          <a:p>
            <a:fld id="{307D4125-138F-4077-81E1-205BE6DEB070}" type="slidenum">
              <a:rPr lang="en-US" altLang="en-US" smtClean="0"/>
              <a:pPr/>
              <a:t>42</a:t>
            </a:fld>
            <a:endParaRPr lang="en-US" altLang="en-US" dirty="0"/>
          </a:p>
        </p:txBody>
      </p:sp>
      <p:sp>
        <p:nvSpPr>
          <p:cNvPr id="6" name="Title 1">
            <a:extLst>
              <a:ext uri="{FF2B5EF4-FFF2-40B4-BE49-F238E27FC236}">
                <a16:creationId xmlns:a16="http://schemas.microsoft.com/office/drawing/2014/main" id="{A2645C93-1E2B-1B1A-D63A-6B3190338C12}"/>
              </a:ext>
            </a:extLst>
          </p:cNvPr>
          <p:cNvSpPr txBox="1">
            <a:spLocks/>
          </p:cNvSpPr>
          <p:nvPr/>
        </p:nvSpPr>
        <p:spPr bwMode="auto">
          <a:xfrm>
            <a:off x="0" y="0"/>
            <a:ext cx="121920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altLang="en-US" kern="0" dirty="0"/>
              <a:t>Demonstration of </a:t>
            </a:r>
            <a:r>
              <a:rPr lang="en-US" altLang="en-US" kern="0" dirty="0">
                <a:latin typeface="Courier New" panose="02070309020205020404" pitchFamily="49" charset="0"/>
              </a:rPr>
              <a:t>string</a:t>
            </a:r>
            <a:r>
              <a:rPr lang="en-US" altLang="en-US" kern="0" dirty="0"/>
              <a:t> Operators</a:t>
            </a:r>
            <a:endParaRPr lang="en-IN" sz="1800" kern="0" dirty="0"/>
          </a:p>
        </p:txBody>
      </p:sp>
    </p:spTree>
    <p:extLst>
      <p:ext uri="{BB962C8B-B14F-4D97-AF65-F5344CB8AC3E}">
        <p14:creationId xmlns:p14="http://schemas.microsoft.com/office/powerpoint/2010/main" val="387107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string</a:t>
            </a:r>
            <a:r>
              <a:rPr lang="en-US" altLang="en-US" dirty="0"/>
              <a:t> Member Functions</a:t>
            </a:r>
            <a:r>
              <a:rPr lang="en-US" altLang="en-US" sz="1800" dirty="0"/>
              <a:t> (1 of 2)</a:t>
            </a:r>
            <a:endParaRPr lang="en-IN" sz="1800" dirty="0"/>
          </a:p>
        </p:txBody>
      </p:sp>
      <p:sp>
        <p:nvSpPr>
          <p:cNvPr id="3" name="Content Placeholder 2"/>
          <p:cNvSpPr>
            <a:spLocks noGrp="1"/>
          </p:cNvSpPr>
          <p:nvPr>
            <p:ph idx="1"/>
          </p:nvPr>
        </p:nvSpPr>
        <p:spPr/>
        <p:txBody>
          <a:bodyPr/>
          <a:lstStyle/>
          <a:p>
            <a:pPr>
              <a:lnSpc>
                <a:spcPct val="85000"/>
              </a:lnSpc>
            </a:pPr>
            <a:r>
              <a:rPr lang="en-US" altLang="en-US" sz="2800" dirty="0">
                <a:solidFill>
                  <a:srgbClr val="000000"/>
                </a:solidFill>
              </a:rPr>
              <a:t>Are behind many overloaded operators</a:t>
            </a:r>
          </a:p>
          <a:p>
            <a:pPr>
              <a:lnSpc>
                <a:spcPct val="85000"/>
              </a:lnSpc>
            </a:pPr>
            <a:r>
              <a:rPr lang="en-US" altLang="en-US" sz="2800" dirty="0">
                <a:solidFill>
                  <a:srgbClr val="000000"/>
                </a:solidFill>
              </a:rPr>
              <a:t>Categories:</a:t>
            </a:r>
          </a:p>
          <a:p>
            <a:pPr lvl="1">
              <a:lnSpc>
                <a:spcPct val="85000"/>
              </a:lnSpc>
            </a:pPr>
            <a:r>
              <a:rPr lang="en-US" altLang="en-US" sz="2400" dirty="0">
                <a:solidFill>
                  <a:srgbClr val="000000"/>
                </a:solidFill>
              </a:rPr>
              <a:t>assignment: </a:t>
            </a:r>
            <a:r>
              <a:rPr lang="en-US" altLang="en-US" sz="2400" dirty="0">
                <a:solidFill>
                  <a:srgbClr val="000000"/>
                </a:solidFill>
                <a:latin typeface="Courier New" panose="02070309020205020404" pitchFamily="49" charset="0"/>
              </a:rPr>
              <a:t>assign, copy, data</a:t>
            </a:r>
            <a:endParaRPr lang="en-US" altLang="en-US" sz="2400" dirty="0">
              <a:solidFill>
                <a:srgbClr val="000000"/>
              </a:solidFill>
            </a:endParaRPr>
          </a:p>
          <a:p>
            <a:pPr lvl="1">
              <a:lnSpc>
                <a:spcPct val="85000"/>
              </a:lnSpc>
            </a:pPr>
            <a:r>
              <a:rPr lang="en-US" altLang="en-US" sz="2400" dirty="0">
                <a:solidFill>
                  <a:srgbClr val="000000"/>
                </a:solidFill>
              </a:rPr>
              <a:t>modification: </a:t>
            </a:r>
            <a:r>
              <a:rPr lang="en-US" altLang="en-US" sz="2400" dirty="0">
                <a:solidFill>
                  <a:srgbClr val="000000"/>
                </a:solidFill>
                <a:latin typeface="Courier New" panose="02070309020205020404" pitchFamily="49" charset="0"/>
              </a:rPr>
              <a:t>append,</a:t>
            </a:r>
            <a:r>
              <a:rPr lang="en-US" altLang="en-US" sz="2400" dirty="0">
                <a:solidFill>
                  <a:srgbClr val="000000"/>
                </a:solidFill>
              </a:rPr>
              <a:t> </a:t>
            </a:r>
            <a:r>
              <a:rPr lang="en-US" altLang="en-US" sz="2400" dirty="0">
                <a:solidFill>
                  <a:srgbClr val="000000"/>
                </a:solidFill>
                <a:latin typeface="Courier New" panose="02070309020205020404" pitchFamily="49" charset="0"/>
              </a:rPr>
              <a:t>clear, erase, insert, replace, swap</a:t>
            </a:r>
            <a:endParaRPr lang="en-US" altLang="en-US" sz="2400" dirty="0">
              <a:solidFill>
                <a:srgbClr val="000000"/>
              </a:solidFill>
            </a:endParaRPr>
          </a:p>
          <a:p>
            <a:pPr lvl="1">
              <a:lnSpc>
                <a:spcPct val="85000"/>
              </a:lnSpc>
            </a:pPr>
            <a:r>
              <a:rPr lang="en-US" altLang="en-US" sz="2400" dirty="0">
                <a:solidFill>
                  <a:srgbClr val="000000"/>
                </a:solidFill>
              </a:rPr>
              <a:t>space management: </a:t>
            </a:r>
            <a:r>
              <a:rPr lang="en-US" altLang="en-US" sz="2400" dirty="0">
                <a:solidFill>
                  <a:srgbClr val="000000"/>
                </a:solidFill>
                <a:latin typeface="Courier New" panose="02070309020205020404" pitchFamily="49" charset="0"/>
              </a:rPr>
              <a:t>capacity, empty, length, resize, size</a:t>
            </a:r>
            <a:endParaRPr lang="en-US" altLang="en-US" sz="2400" dirty="0">
              <a:solidFill>
                <a:srgbClr val="000000"/>
              </a:solidFill>
            </a:endParaRPr>
          </a:p>
          <a:p>
            <a:pPr lvl="1">
              <a:lnSpc>
                <a:spcPct val="85000"/>
              </a:lnSpc>
            </a:pPr>
            <a:r>
              <a:rPr lang="en-US" altLang="en-US" sz="2400" dirty="0">
                <a:solidFill>
                  <a:srgbClr val="000000"/>
                </a:solidFill>
              </a:rPr>
              <a:t>substrings: </a:t>
            </a:r>
            <a:r>
              <a:rPr lang="en-US" altLang="en-US" sz="2400" dirty="0">
                <a:solidFill>
                  <a:srgbClr val="000000"/>
                </a:solidFill>
                <a:latin typeface="Courier New" panose="02070309020205020404" pitchFamily="49" charset="0"/>
              </a:rPr>
              <a:t>find, front, back, at, substr</a:t>
            </a:r>
            <a:endParaRPr lang="en-US" altLang="en-US" sz="2400" dirty="0">
              <a:solidFill>
                <a:srgbClr val="000000"/>
              </a:solidFill>
            </a:endParaRPr>
          </a:p>
          <a:p>
            <a:pPr lvl="1">
              <a:lnSpc>
                <a:spcPct val="85000"/>
              </a:lnSpc>
            </a:pPr>
            <a:r>
              <a:rPr lang="en-US" altLang="en-US" sz="2400" dirty="0">
                <a:solidFill>
                  <a:srgbClr val="000000"/>
                </a:solidFill>
              </a:rPr>
              <a:t>comparison: </a:t>
            </a:r>
            <a:r>
              <a:rPr lang="en-US" altLang="en-US" sz="2400" dirty="0">
                <a:solidFill>
                  <a:srgbClr val="000000"/>
                </a:solidFill>
                <a:latin typeface="Courier New" panose="02070309020205020404" pitchFamily="49" charset="0"/>
              </a:rPr>
              <a:t>compare</a:t>
            </a:r>
          </a:p>
          <a:p>
            <a:pPr>
              <a:lnSpc>
                <a:spcPct val="85000"/>
              </a:lnSpc>
            </a:pPr>
            <a:r>
              <a:rPr lang="en-US" altLang="en-US" sz="2800" dirty="0">
                <a:solidFill>
                  <a:srgbClr val="000000"/>
                </a:solidFill>
              </a:rPr>
              <a:t>See Table 10-8 for a list of functions.</a:t>
            </a:r>
          </a:p>
        </p:txBody>
      </p:sp>
      <p:sp>
        <p:nvSpPr>
          <p:cNvPr id="4" name="Slide Number Placeholder 3">
            <a:extLst>
              <a:ext uri="{FF2B5EF4-FFF2-40B4-BE49-F238E27FC236}">
                <a16:creationId xmlns:a16="http://schemas.microsoft.com/office/drawing/2014/main" id="{717B7024-2D7C-DE5E-5FBD-369F3457B0D7}"/>
              </a:ext>
            </a:extLst>
          </p:cNvPr>
          <p:cNvSpPr>
            <a:spLocks noGrp="1"/>
          </p:cNvSpPr>
          <p:nvPr>
            <p:ph type="sldNum" sz="quarter" idx="10"/>
          </p:nvPr>
        </p:nvSpPr>
        <p:spPr/>
        <p:txBody>
          <a:bodyPr/>
          <a:lstStyle/>
          <a:p>
            <a:fld id="{307D4125-138F-4077-81E1-205BE6DEB070}" type="slidenum">
              <a:rPr lang="en-US" altLang="en-US" smtClean="0"/>
              <a:pPr/>
              <a:t>43</a:t>
            </a:fld>
            <a:endParaRPr lang="en-US" altLang="en-US" dirty="0"/>
          </a:p>
        </p:txBody>
      </p:sp>
    </p:spTree>
    <p:extLst>
      <p:ext uri="{BB962C8B-B14F-4D97-AF65-F5344CB8AC3E}">
        <p14:creationId xmlns:p14="http://schemas.microsoft.com/office/powerpoint/2010/main" val="2802313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string</a:t>
            </a:r>
            <a:r>
              <a:rPr lang="en-US" altLang="en-US" dirty="0"/>
              <a:t> Member Functions</a:t>
            </a:r>
            <a:r>
              <a:rPr lang="en-US" altLang="en-US" sz="1800" dirty="0"/>
              <a:t> (2 of 2)</a:t>
            </a:r>
            <a:endParaRPr lang="en-IN" sz="1800" dirty="0"/>
          </a:p>
        </p:txBody>
      </p:sp>
      <p:sp>
        <p:nvSpPr>
          <p:cNvPr id="3" name="Content Placeholder 2"/>
          <p:cNvSpPr>
            <a:spLocks noGrp="1"/>
          </p:cNvSpPr>
          <p:nvPr>
            <p:ph idx="1"/>
          </p:nvPr>
        </p:nvSpPr>
        <p:spPr/>
        <p:txBody>
          <a:bodyPr/>
          <a:lstStyle/>
          <a:p>
            <a:pPr lvl="0">
              <a:lnSpc>
                <a:spcPct val="80000"/>
              </a:lnSpc>
              <a:buNone/>
            </a:pPr>
            <a:r>
              <a:rPr lang="en-US" altLang="en-US" sz="2400" dirty="0">
                <a:solidFill>
                  <a:srgbClr val="000000"/>
                </a:solidFill>
                <a:latin typeface="Courier New" panose="02070309020205020404" pitchFamily="49" charset="0"/>
              </a:rPr>
              <a:t>string word1, word2, phrase;</a:t>
            </a:r>
          </a:p>
          <a:p>
            <a:pPr lvl="0">
              <a:lnSpc>
                <a:spcPct val="80000"/>
              </a:lnSpc>
              <a:buNone/>
            </a:pPr>
            <a:r>
              <a:rPr lang="en-US" altLang="en-US" sz="2400" dirty="0">
                <a:solidFill>
                  <a:srgbClr val="000000"/>
                </a:solidFill>
                <a:latin typeface="Courier New" panose="02070309020205020404" pitchFamily="49" charset="0"/>
              </a:rPr>
              <a:t>cin &gt;&gt; word1; // word1 is "Hot"</a:t>
            </a:r>
          </a:p>
          <a:p>
            <a:pPr lvl="0">
              <a:lnSpc>
                <a:spcPct val="80000"/>
              </a:lnSpc>
              <a:buNone/>
            </a:pPr>
            <a:r>
              <a:rPr lang="en-US" altLang="en-US" sz="2400" dirty="0">
                <a:solidFill>
                  <a:srgbClr val="000000"/>
                </a:solidFill>
                <a:latin typeface="Courier New" panose="02070309020205020404" pitchFamily="49" charset="0"/>
              </a:rPr>
              <a:t>word2.assign("Dog");</a:t>
            </a:r>
          </a:p>
          <a:p>
            <a:pPr lvl="0">
              <a:lnSpc>
                <a:spcPct val="80000"/>
              </a:lnSpc>
              <a:buNone/>
            </a:pPr>
            <a:r>
              <a:rPr lang="en-US" altLang="en-US" sz="2400" dirty="0">
                <a:solidFill>
                  <a:srgbClr val="000000"/>
                </a:solidFill>
                <a:latin typeface="Courier New" panose="02070309020205020404" pitchFamily="49" charset="0"/>
              </a:rPr>
              <a:t>phrase.append(word1);</a:t>
            </a:r>
          </a:p>
          <a:p>
            <a:pPr lvl="0">
              <a:lnSpc>
                <a:spcPct val="80000"/>
              </a:lnSpc>
              <a:buNone/>
            </a:pPr>
            <a:r>
              <a:rPr lang="en-US" altLang="en-US" sz="2400" dirty="0">
                <a:solidFill>
                  <a:srgbClr val="000000"/>
                </a:solidFill>
                <a:latin typeface="Courier New" panose="02070309020205020404" pitchFamily="49" charset="0"/>
              </a:rPr>
              <a:t>phrase.append(word2); // phrase has "Hot Dog"</a:t>
            </a:r>
          </a:p>
          <a:p>
            <a:pPr lvl="0">
              <a:lnSpc>
                <a:spcPct val="80000"/>
              </a:lnSpc>
              <a:buNone/>
            </a:pPr>
            <a:r>
              <a:rPr lang="en-US" altLang="en-US" sz="2400" dirty="0">
                <a:solidFill>
                  <a:srgbClr val="000000"/>
                </a:solidFill>
                <a:latin typeface="Courier New" panose="02070309020205020404" pitchFamily="49" charset="0"/>
              </a:rPr>
              <a:t>phrase.append("with mustard relish", 13);</a:t>
            </a:r>
          </a:p>
          <a:p>
            <a:pPr marL="1980000">
              <a:lnSpc>
                <a:spcPct val="80000"/>
              </a:lnSpc>
              <a:buNone/>
            </a:pPr>
            <a:r>
              <a:rPr lang="en-US" altLang="en-US" sz="2400" dirty="0">
                <a:solidFill>
                  <a:srgbClr val="000000"/>
                </a:solidFill>
                <a:latin typeface="Courier New" panose="02070309020205020404" pitchFamily="49" charset="0"/>
              </a:rPr>
              <a:t>// phrase has "Hot Dog with mustard"</a:t>
            </a:r>
          </a:p>
          <a:p>
            <a:pPr lvl="0">
              <a:lnSpc>
                <a:spcPct val="80000"/>
              </a:lnSpc>
              <a:buNone/>
            </a:pPr>
            <a:r>
              <a:rPr lang="en-US" altLang="en-US" sz="2400" dirty="0">
                <a:solidFill>
                  <a:srgbClr val="000000"/>
                </a:solidFill>
                <a:latin typeface="Courier New" panose="02070309020205020404" pitchFamily="49" charset="0"/>
              </a:rPr>
              <a:t>phrase.insert(8, "on a bun");</a:t>
            </a:r>
          </a:p>
          <a:p>
            <a:pPr lvl="0">
              <a:lnSpc>
                <a:spcPct val="80000"/>
              </a:lnSpc>
              <a:buNone/>
            </a:pPr>
            <a:r>
              <a:rPr lang="en-US" altLang="en-US" sz="2400" dirty="0">
                <a:solidFill>
                  <a:srgbClr val="000000"/>
                </a:solidFill>
                <a:latin typeface="Courier New" panose="02070309020205020404" pitchFamily="49" charset="0"/>
              </a:rPr>
              <a:t>cout &lt;&lt; phrase &lt;&lt; endl; // displays</a:t>
            </a:r>
          </a:p>
          <a:p>
            <a:pPr marL="1980000">
              <a:lnSpc>
                <a:spcPct val="80000"/>
              </a:lnSpc>
              <a:buNone/>
            </a:pPr>
            <a:r>
              <a:rPr lang="en-US" altLang="en-US" sz="2400" dirty="0">
                <a:solidFill>
                  <a:srgbClr val="000000"/>
                </a:solidFill>
                <a:latin typeface="Courier New" panose="02070309020205020404" pitchFamily="49" charset="0"/>
              </a:rPr>
              <a:t>// "Hot Dog on a bun with mustard"</a:t>
            </a:r>
          </a:p>
        </p:txBody>
      </p:sp>
      <p:sp>
        <p:nvSpPr>
          <p:cNvPr id="4" name="Slide Number Placeholder 3">
            <a:extLst>
              <a:ext uri="{FF2B5EF4-FFF2-40B4-BE49-F238E27FC236}">
                <a16:creationId xmlns:a16="http://schemas.microsoft.com/office/drawing/2014/main" id="{49BBCB68-7B52-6C7B-D94F-8B253589717F}"/>
              </a:ext>
            </a:extLst>
          </p:cNvPr>
          <p:cNvSpPr>
            <a:spLocks noGrp="1"/>
          </p:cNvSpPr>
          <p:nvPr>
            <p:ph type="sldNum" sz="quarter" idx="10"/>
          </p:nvPr>
        </p:nvSpPr>
        <p:spPr/>
        <p:txBody>
          <a:bodyPr/>
          <a:lstStyle/>
          <a:p>
            <a:fld id="{307D4125-138F-4077-81E1-205BE6DEB070}" type="slidenum">
              <a:rPr lang="en-US" altLang="en-US" smtClean="0"/>
              <a:pPr/>
              <a:t>44</a:t>
            </a:fld>
            <a:endParaRPr lang="en-US" altLang="en-US" dirty="0"/>
          </a:p>
        </p:txBody>
      </p:sp>
    </p:spTree>
    <p:extLst>
      <p:ext uri="{BB962C8B-B14F-4D97-AF65-F5344CB8AC3E}">
        <p14:creationId xmlns:p14="http://schemas.microsoft.com/office/powerpoint/2010/main" val="743128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nSpc>
                <a:spcPct val="80000"/>
              </a:lnSpc>
            </a:pPr>
            <a:r>
              <a:rPr lang="en-US" altLang="en-US" dirty="0">
                <a:latin typeface="Courier New" panose="02070309020205020404" pitchFamily="49" charset="0"/>
              </a:rPr>
              <a:t>string</a:t>
            </a:r>
            <a:r>
              <a:rPr lang="en-US" altLang="en-US" dirty="0"/>
              <a:t> Member Functions </a:t>
            </a:r>
            <a:r>
              <a:rPr lang="en-US" altLang="en-US"/>
              <a:t>in Program</a:t>
            </a:r>
            <a:endParaRPr lang="en-IN" dirty="0"/>
          </a:p>
        </p:txBody>
      </p:sp>
      <p:sp>
        <p:nvSpPr>
          <p:cNvPr id="3" name="Slide Number Placeholder 2">
            <a:extLst>
              <a:ext uri="{FF2B5EF4-FFF2-40B4-BE49-F238E27FC236}">
                <a16:creationId xmlns:a16="http://schemas.microsoft.com/office/drawing/2014/main" id="{BB12EB34-A9FF-993B-3A00-95A7CDEDB588}"/>
              </a:ext>
            </a:extLst>
          </p:cNvPr>
          <p:cNvSpPr>
            <a:spLocks noGrp="1"/>
          </p:cNvSpPr>
          <p:nvPr>
            <p:ph type="sldNum" sz="quarter" idx="10"/>
          </p:nvPr>
        </p:nvSpPr>
        <p:spPr/>
        <p:txBody>
          <a:bodyPr/>
          <a:lstStyle/>
          <a:p>
            <a:fld id="{307D4125-138F-4077-81E1-205BE6DEB070}" type="slidenum">
              <a:rPr lang="en-US" altLang="en-US" smtClean="0"/>
              <a:pPr/>
              <a:t>45</a:t>
            </a:fld>
            <a:endParaRPr lang="en-US" altLang="en-US" dirty="0"/>
          </a:p>
        </p:txBody>
      </p:sp>
      <p:pic>
        <p:nvPicPr>
          <p:cNvPr id="4" name="Picture 1" descr="The screenshot shows the program that demonstrates a string object's length  member function. The main function defines the string variable 'town.' The user enters the name of the town he or she lives in . The output displays the name of the town. The program output with example input in bold displays the name of the town: Jacksonville. The output reads, &quot;Your town's name has 12 characters.&quot;"/>
          <p:cNvPicPr>
            <a:picLocks noChangeAspect="1" noChangeArrowheads="1"/>
          </p:cNvPicPr>
          <p:nvPr/>
        </p:nvPicPr>
        <p:blipFill rotWithShape="1">
          <a:blip r:embed="rId2">
            <a:extLst>
              <a:ext uri="{28A0092B-C50C-407E-A947-70E740481C1C}">
                <a14:useLocalDpi xmlns:a14="http://schemas.microsoft.com/office/drawing/2010/main" val="0"/>
              </a:ext>
            </a:extLst>
          </a:blip>
          <a:srcRect t="9752"/>
          <a:stretch/>
        </p:blipFill>
        <p:spPr bwMode="auto">
          <a:xfrm>
            <a:off x="1988212" y="1005840"/>
            <a:ext cx="8215576" cy="585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78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 Case Conversion</a:t>
            </a:r>
            <a:r>
              <a:rPr lang="en-US" altLang="en-US" sz="1800" dirty="0"/>
              <a:t> (2 of 2)</a:t>
            </a:r>
            <a:endParaRPr lang="en-IN" sz="1800" dirty="0"/>
          </a:p>
        </p:txBody>
      </p:sp>
      <p:sp>
        <p:nvSpPr>
          <p:cNvPr id="3" name="Content Placeholder 2"/>
          <p:cNvSpPr>
            <a:spLocks noGrp="1"/>
          </p:cNvSpPr>
          <p:nvPr>
            <p:ph idx="1"/>
          </p:nvPr>
        </p:nvSpPr>
        <p:spPr/>
        <p:txBody>
          <a:bodyPr/>
          <a:lstStyle/>
          <a:p>
            <a:pPr>
              <a:lnSpc>
                <a:spcPct val="90000"/>
              </a:lnSpc>
            </a:pPr>
            <a:r>
              <a:rPr lang="en-US" altLang="en-US" sz="2800" b="1" dirty="0">
                <a:solidFill>
                  <a:srgbClr val="000000"/>
                </a:solidFill>
              </a:rPr>
              <a:t>The </a:t>
            </a:r>
            <a:r>
              <a:rPr lang="en-US" altLang="en-US" b="1" spc="-50" dirty="0" err="1">
                <a:solidFill>
                  <a:srgbClr val="000000"/>
                </a:solidFill>
                <a:latin typeface="Courier New" panose="02070309020205020404" pitchFamily="49" charset="0"/>
                <a:cs typeface="Courier New" panose="02070309020205020404" pitchFamily="49" charset="0"/>
              </a:rPr>
              <a:t>tolower</a:t>
            </a:r>
            <a:r>
              <a:rPr lang="en-US" altLang="en-US" b="1" spc="-50" dirty="0">
                <a:solidFill>
                  <a:srgbClr val="000000"/>
                </a:solidFill>
                <a:latin typeface="Courier New" panose="02070309020205020404" pitchFamily="49" charset="0"/>
                <a:cs typeface="Courier New" panose="02070309020205020404" pitchFamily="49" charset="0"/>
              </a:rPr>
              <a:t> </a:t>
            </a:r>
            <a:r>
              <a:rPr lang="en-US" altLang="en-US" sz="2800" b="1" dirty="0">
                <a:solidFill>
                  <a:srgbClr val="000000"/>
                </a:solidFill>
              </a:rPr>
              <a:t>Function</a:t>
            </a:r>
            <a:r>
              <a:rPr lang="en-US" altLang="en-US" sz="2800" dirty="0">
                <a:solidFill>
                  <a:srgbClr val="000000"/>
                </a:solidFill>
              </a:rPr>
              <a:t>:</a:t>
            </a:r>
          </a:p>
          <a:p>
            <a:pPr indent="0">
              <a:lnSpc>
                <a:spcPct val="90000"/>
              </a:lnSpc>
              <a:buNone/>
            </a:pPr>
            <a:r>
              <a:rPr lang="en-US" altLang="en-US" b="1" spc="-50" dirty="0">
                <a:solidFill>
                  <a:srgbClr val="000000"/>
                </a:solidFill>
                <a:latin typeface="Courier New" panose="02070309020205020404" pitchFamily="49" charset="0"/>
                <a:cs typeface="Courier New" panose="02070309020205020404" pitchFamily="49" charset="0"/>
              </a:rPr>
              <a:t>tolower</a:t>
            </a:r>
            <a:r>
              <a:rPr lang="en-US" altLang="en-US" sz="2400" dirty="0">
                <a:solidFill>
                  <a:srgbClr val="000000"/>
                </a:solidFill>
              </a:rPr>
              <a:t>: if </a:t>
            </a:r>
            <a:r>
              <a:rPr lang="en-US" altLang="en-US" b="1" spc="-50" dirty="0">
                <a:solidFill>
                  <a:srgbClr val="000000"/>
                </a:solidFill>
                <a:latin typeface="Courier New" panose="02070309020205020404" pitchFamily="49" charset="0"/>
                <a:cs typeface="Courier New" panose="02070309020205020404" pitchFamily="49" charset="0"/>
              </a:rPr>
              <a:t>char</a:t>
            </a:r>
            <a:r>
              <a:rPr lang="en-US" altLang="en-US" sz="2400" dirty="0">
                <a:solidFill>
                  <a:srgbClr val="000000"/>
                </a:solidFill>
              </a:rPr>
              <a:t> argument is uppercase letter, return lowercase equivalent; otherwise, return input unchanged</a:t>
            </a:r>
          </a:p>
          <a:p>
            <a:pPr marL="748800" lvl="1" indent="0">
              <a:lnSpc>
                <a:spcPct val="76000"/>
              </a:lnSpc>
              <a:buNone/>
            </a:pPr>
            <a:r>
              <a:rPr lang="en-US" altLang="en-US" sz="2400" dirty="0">
                <a:solidFill>
                  <a:srgbClr val="000000"/>
                </a:solidFill>
                <a:latin typeface="Courier New" panose="02070309020205020404" pitchFamily="49" charset="0"/>
              </a:rPr>
              <a:t>char ch1 = 'H';</a:t>
            </a:r>
          </a:p>
          <a:p>
            <a:pPr marL="748800" lvl="1" indent="0">
              <a:lnSpc>
                <a:spcPct val="76000"/>
              </a:lnSpc>
              <a:buNone/>
            </a:pPr>
            <a:r>
              <a:rPr lang="en-US" altLang="en-US" sz="2400" dirty="0">
                <a:solidFill>
                  <a:srgbClr val="000000"/>
                </a:solidFill>
                <a:latin typeface="Courier New" panose="02070309020205020404" pitchFamily="49" charset="0"/>
              </a:rPr>
              <a:t>char ch2 = 'e';</a:t>
            </a:r>
          </a:p>
          <a:p>
            <a:pPr marL="748800" lvl="1" indent="0">
              <a:lnSpc>
                <a:spcPct val="76000"/>
              </a:lnSpc>
              <a:buNone/>
            </a:pPr>
            <a:r>
              <a:rPr lang="en-US" altLang="en-US" sz="2400" dirty="0">
                <a:solidFill>
                  <a:srgbClr val="000000"/>
                </a:solidFill>
                <a:latin typeface="Courier New" panose="02070309020205020404" pitchFamily="49" charset="0"/>
              </a:rPr>
              <a:t>char ch3 = '!';</a:t>
            </a:r>
          </a:p>
          <a:p>
            <a:pPr marL="748800" lvl="1" indent="0">
              <a:lnSpc>
                <a:spcPct val="90000"/>
              </a:lnSpc>
              <a:buNone/>
            </a:pPr>
            <a:r>
              <a:rPr lang="en-US" altLang="en-US" sz="2400" dirty="0">
                <a:solidFill>
                  <a:srgbClr val="000000"/>
                </a:solidFill>
                <a:latin typeface="Courier New" panose="02070309020205020404" pitchFamily="49" charset="0"/>
              </a:rPr>
              <a:t>cout &lt;&lt; </a:t>
            </a:r>
            <a:r>
              <a:rPr lang="en-US" altLang="en-US" sz="2400" dirty="0" err="1">
                <a:solidFill>
                  <a:srgbClr val="000000"/>
                </a:solidFill>
                <a:latin typeface="Courier New" panose="02070309020205020404" pitchFamily="49" charset="0"/>
              </a:rPr>
              <a:t>tolower</a:t>
            </a:r>
            <a:r>
              <a:rPr lang="en-US" altLang="en-US" sz="2400" dirty="0">
                <a:solidFill>
                  <a:srgbClr val="000000"/>
                </a:solidFill>
                <a:latin typeface="Courier New" panose="02070309020205020404" pitchFamily="49" charset="0"/>
              </a:rPr>
              <a:t>(ch1); // displays 'h</a:t>
            </a:r>
            <a:r>
              <a:rPr lang="en-US" altLang="en-US" sz="2400" dirty="0">
                <a:latin typeface="Courier New" panose="02070309020205020404" pitchFamily="49" charset="0"/>
              </a:rPr>
              <a:t>'</a:t>
            </a:r>
          </a:p>
          <a:p>
            <a:pPr marL="748800" lvl="1" indent="0">
              <a:lnSpc>
                <a:spcPct val="90000"/>
              </a:lnSpc>
              <a:buNone/>
            </a:pPr>
            <a:r>
              <a:rPr lang="en-US" altLang="en-US" sz="2400" dirty="0">
                <a:solidFill>
                  <a:srgbClr val="000000"/>
                </a:solidFill>
                <a:latin typeface="Courier New" panose="02070309020205020404" pitchFamily="49" charset="0"/>
              </a:rPr>
              <a:t>cout &lt;&lt; </a:t>
            </a:r>
            <a:r>
              <a:rPr lang="en-US" altLang="en-US" sz="2400" dirty="0" err="1">
                <a:solidFill>
                  <a:srgbClr val="000000"/>
                </a:solidFill>
                <a:latin typeface="Courier New" panose="02070309020205020404" pitchFamily="49" charset="0"/>
              </a:rPr>
              <a:t>tolower</a:t>
            </a:r>
            <a:r>
              <a:rPr lang="en-US" altLang="en-US" sz="2400" dirty="0">
                <a:solidFill>
                  <a:srgbClr val="000000"/>
                </a:solidFill>
                <a:latin typeface="Courier New" panose="02070309020205020404" pitchFamily="49" charset="0"/>
              </a:rPr>
              <a:t>(ch2); // displays 'e</a:t>
            </a:r>
            <a:r>
              <a:rPr lang="en-US" altLang="en-US" sz="2400" dirty="0">
                <a:latin typeface="Courier New" panose="02070309020205020404" pitchFamily="49" charset="0"/>
              </a:rPr>
              <a:t>'</a:t>
            </a:r>
          </a:p>
          <a:p>
            <a:pPr marL="748800" lvl="1" indent="0">
              <a:lnSpc>
                <a:spcPct val="90000"/>
              </a:lnSpc>
              <a:buNone/>
            </a:pPr>
            <a:r>
              <a:rPr lang="en-US" altLang="en-US" sz="2400" dirty="0">
                <a:solidFill>
                  <a:srgbClr val="000000"/>
                </a:solidFill>
                <a:latin typeface="Courier New" panose="02070309020205020404" pitchFamily="49" charset="0"/>
              </a:rPr>
              <a:t>cout &lt;&lt; </a:t>
            </a:r>
            <a:r>
              <a:rPr lang="en-US" altLang="en-US" sz="2400" dirty="0" err="1">
                <a:solidFill>
                  <a:srgbClr val="000000"/>
                </a:solidFill>
                <a:latin typeface="Courier New" panose="02070309020205020404" pitchFamily="49" charset="0"/>
              </a:rPr>
              <a:t>tolower</a:t>
            </a:r>
            <a:r>
              <a:rPr lang="en-US" altLang="en-US" sz="2400" dirty="0">
                <a:solidFill>
                  <a:srgbClr val="000000"/>
                </a:solidFill>
                <a:latin typeface="Courier New" panose="02070309020205020404" pitchFamily="49" charset="0"/>
              </a:rPr>
              <a:t>(ch3); // displays '!'</a:t>
            </a:r>
            <a:endParaRPr lang="en-US" altLang="en-US" sz="2400" dirty="0">
              <a:solidFill>
                <a:srgbClr val="000000"/>
              </a:solidFill>
            </a:endParaRPr>
          </a:p>
        </p:txBody>
      </p:sp>
      <p:sp>
        <p:nvSpPr>
          <p:cNvPr id="4" name="Slide Number Placeholder 3">
            <a:extLst>
              <a:ext uri="{FF2B5EF4-FFF2-40B4-BE49-F238E27FC236}">
                <a16:creationId xmlns:a16="http://schemas.microsoft.com/office/drawing/2014/main" id="{F575EF9D-CE8A-F07D-5B87-BA3D2F54F36F}"/>
              </a:ext>
            </a:extLst>
          </p:cNvPr>
          <p:cNvSpPr>
            <a:spLocks noGrp="1"/>
          </p:cNvSpPr>
          <p:nvPr>
            <p:ph type="sldNum" sz="quarter" idx="10"/>
          </p:nvPr>
        </p:nvSpPr>
        <p:spPr/>
        <p:txBody>
          <a:bodyPr/>
          <a:lstStyle/>
          <a:p>
            <a:fld id="{307D4125-138F-4077-81E1-205BE6DEB070}" type="slidenum">
              <a:rPr lang="en-US" altLang="en-US" smtClean="0"/>
              <a:pPr/>
              <a:t>5</a:t>
            </a:fld>
            <a:endParaRPr lang="en-US" altLang="en-US" dirty="0"/>
          </a:p>
        </p:txBody>
      </p:sp>
    </p:spTree>
    <p:extLst>
      <p:ext uri="{BB962C8B-B14F-4D97-AF65-F5344CB8AC3E}">
        <p14:creationId xmlns:p14="http://schemas.microsoft.com/office/powerpoint/2010/main" val="192749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C-Strings</a:t>
            </a:r>
            <a:r>
              <a:rPr lang="en-US" altLang="en-US" sz="1800" dirty="0"/>
              <a:t> (1 of 2)</a:t>
            </a:r>
            <a:endParaRPr lang="en-IN" sz="1800" dirty="0"/>
          </a:p>
        </p:txBody>
      </p:sp>
      <p:sp>
        <p:nvSpPr>
          <p:cNvPr id="4" name="Content Placeholder 3"/>
          <p:cNvSpPr>
            <a:spLocks noGrp="1"/>
          </p:cNvSpPr>
          <p:nvPr>
            <p:ph idx="1"/>
          </p:nvPr>
        </p:nvSpPr>
        <p:spPr/>
        <p:txBody>
          <a:bodyPr/>
          <a:lstStyle/>
          <a:p>
            <a:r>
              <a:rPr lang="en-US" altLang="en-US" b="1" dirty="0">
                <a:solidFill>
                  <a:srgbClr val="000000"/>
                </a:solidFill>
              </a:rPr>
              <a:t>C-string</a:t>
            </a:r>
            <a:r>
              <a:rPr lang="en-US" altLang="en-US" dirty="0">
                <a:solidFill>
                  <a:srgbClr val="000000"/>
                </a:solidFill>
              </a:rPr>
              <a:t> is a sequence of characters stored in adjacent memory locations and terminated by </a:t>
            </a:r>
            <a:r>
              <a:rPr lang="en-US" altLang="en-US" dirty="0">
                <a:solidFill>
                  <a:srgbClr val="000000"/>
                </a:solidFill>
                <a:latin typeface="Courier New" panose="02070309020205020404" pitchFamily="49" charset="0"/>
              </a:rPr>
              <a:t>NULL</a:t>
            </a:r>
            <a:r>
              <a:rPr lang="en-US" altLang="en-US" dirty="0">
                <a:solidFill>
                  <a:srgbClr val="000000"/>
                </a:solidFill>
              </a:rPr>
              <a:t> character.</a:t>
            </a:r>
          </a:p>
          <a:p>
            <a:r>
              <a:rPr lang="en-US" altLang="en-US" dirty="0">
                <a:solidFill>
                  <a:srgbClr val="000000"/>
                </a:solidFill>
              </a:rPr>
              <a:t>A null character or null terminator is a byte holding the ASCII code 0.</a:t>
            </a:r>
          </a:p>
          <a:p>
            <a:r>
              <a:rPr lang="en-US" altLang="en-US" spc="-100" dirty="0">
                <a:solidFill>
                  <a:srgbClr val="000000"/>
                </a:solidFill>
              </a:rPr>
              <a:t>The purpose of the null terminator is to mark the end of the C-string. Without it, there would be no way for a program to know the length of a C-string.</a:t>
            </a:r>
          </a:p>
          <a:p>
            <a:r>
              <a:rPr lang="en-US" altLang="en-US" dirty="0">
                <a:solidFill>
                  <a:srgbClr val="000000"/>
                </a:solidFill>
              </a:rPr>
              <a:t>In C++, all string literals are stored in memory as C-strings.</a:t>
            </a:r>
          </a:p>
          <a:p>
            <a:r>
              <a:rPr lang="en-US" altLang="en-US" b="1" dirty="0">
                <a:solidFill>
                  <a:srgbClr val="000000"/>
                </a:solidFill>
              </a:rPr>
              <a:t>String literal (string constant)</a:t>
            </a:r>
            <a:r>
              <a:rPr lang="en-US" altLang="en-US" dirty="0">
                <a:solidFill>
                  <a:srgbClr val="000000"/>
                </a:solidFill>
              </a:rPr>
              <a:t>: sequence of characters enclosed in double quotes " " :</a:t>
            </a:r>
          </a:p>
          <a:p>
            <a:pPr marL="936000" indent="0">
              <a:spcBef>
                <a:spcPts val="200"/>
              </a:spcBef>
              <a:buNone/>
            </a:pPr>
            <a:r>
              <a:rPr lang="en-US" altLang="en-US" dirty="0">
                <a:solidFill>
                  <a:srgbClr val="000000"/>
                </a:solidFill>
                <a:latin typeface="Courier New" panose="02070309020205020404" pitchFamily="49" charset="0"/>
              </a:rPr>
              <a:t>"Hi there!“</a:t>
            </a:r>
          </a:p>
          <a:p>
            <a:pPr marL="0" indent="0">
              <a:spcBef>
                <a:spcPts val="200"/>
              </a:spcBef>
              <a:buNone/>
            </a:pPr>
            <a:endParaRPr lang="en-US" dirty="0">
              <a:solidFill>
                <a:srgbClr val="000000"/>
              </a:solidFill>
              <a:latin typeface="Courier New" panose="02070309020205020404" pitchFamily="49" charset="0"/>
            </a:endParaRPr>
          </a:p>
          <a:p>
            <a:pPr marL="0" indent="0">
              <a:spcBef>
                <a:spcPts val="200"/>
              </a:spcBef>
              <a:buNone/>
            </a:pPr>
            <a:r>
              <a:rPr lang="en-US" b="1" dirty="0"/>
              <a:t>NOTE</a:t>
            </a:r>
            <a:r>
              <a:rPr lang="en-US" dirty="0"/>
              <a:t>: Remember that \0 (“slash zero”) is the escape sequence representing the null terminator. It stands for the ASCII code 0. </a:t>
            </a:r>
            <a:endParaRPr lang="en-IN" dirty="0"/>
          </a:p>
        </p:txBody>
      </p:sp>
      <p:sp>
        <p:nvSpPr>
          <p:cNvPr id="3" name="Slide Number Placeholder 2">
            <a:extLst>
              <a:ext uri="{FF2B5EF4-FFF2-40B4-BE49-F238E27FC236}">
                <a16:creationId xmlns:a16="http://schemas.microsoft.com/office/drawing/2014/main" id="{910ACF1E-DE52-04B1-3037-AA53D6AF91B8}"/>
              </a:ext>
            </a:extLst>
          </p:cNvPr>
          <p:cNvSpPr>
            <a:spLocks noGrp="1"/>
          </p:cNvSpPr>
          <p:nvPr>
            <p:ph type="sldNum" sz="quarter" idx="10"/>
          </p:nvPr>
        </p:nvSpPr>
        <p:spPr/>
        <p:txBody>
          <a:bodyPr/>
          <a:lstStyle/>
          <a:p>
            <a:fld id="{307D4125-138F-4077-81E1-205BE6DEB070}" type="slidenum">
              <a:rPr lang="en-US" altLang="en-US" smtClean="0"/>
              <a:pPr/>
              <a:t>6</a:t>
            </a:fld>
            <a:endParaRPr lang="en-US" altLang="en-US" dirty="0"/>
          </a:p>
        </p:txBody>
      </p:sp>
      <p:pic>
        <p:nvPicPr>
          <p:cNvPr id="5" name="Picture 4" descr="A screenshot shows a rectangular block containing ten boxes. The letters in the boxes reads as follows, &quot;H i space t h e r e ! \0."/>
          <p:cNvPicPr>
            <a:picLocks noChangeAspect="1"/>
          </p:cNvPicPr>
          <p:nvPr/>
        </p:nvPicPr>
        <p:blipFill rotWithShape="1">
          <a:blip r:embed="rId2"/>
          <a:srcRect l="1979" t="16667" r="887" b="8333"/>
          <a:stretch/>
        </p:blipFill>
        <p:spPr>
          <a:xfrm>
            <a:off x="4343400" y="4724400"/>
            <a:ext cx="6165273" cy="623455"/>
          </a:xfrm>
          <a:prstGeom prst="rect">
            <a:avLst/>
          </a:prstGeom>
        </p:spPr>
      </p:pic>
    </p:spTree>
    <p:extLst>
      <p:ext uri="{BB962C8B-B14F-4D97-AF65-F5344CB8AC3E}">
        <p14:creationId xmlns:p14="http://schemas.microsoft.com/office/powerpoint/2010/main" val="131443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C-Strings</a:t>
            </a:r>
            <a:r>
              <a:rPr lang="en-US" altLang="en-US" sz="1800" dirty="0"/>
              <a:t> (2 of 2)</a:t>
            </a:r>
            <a:endParaRPr lang="en-IN" sz="1800" dirty="0"/>
          </a:p>
        </p:txBody>
      </p:sp>
      <p:sp>
        <p:nvSpPr>
          <p:cNvPr id="3" name="Content Placeholder 2"/>
          <p:cNvSpPr>
            <a:spLocks noGrp="1"/>
          </p:cNvSpPr>
          <p:nvPr>
            <p:ph idx="1"/>
          </p:nvPr>
        </p:nvSpPr>
        <p:spPr/>
        <p:txBody>
          <a:bodyPr/>
          <a:lstStyle/>
          <a:p>
            <a:pPr>
              <a:lnSpc>
                <a:spcPct val="85000"/>
              </a:lnSpc>
              <a:spcBef>
                <a:spcPts val="0"/>
              </a:spcBef>
            </a:pPr>
            <a:r>
              <a:rPr lang="en-US" altLang="en-US" sz="2800" dirty="0">
                <a:solidFill>
                  <a:srgbClr val="000000"/>
                </a:solidFill>
              </a:rPr>
              <a:t>Array of </a:t>
            </a:r>
            <a:r>
              <a:rPr lang="en-US" altLang="en-US" sz="2800" b="1" dirty="0">
                <a:solidFill>
                  <a:srgbClr val="000000"/>
                </a:solidFill>
                <a:latin typeface="Courier New" panose="02070309020205020404" pitchFamily="49" charset="0"/>
              </a:rPr>
              <a:t>char</a:t>
            </a:r>
            <a:r>
              <a:rPr lang="en-US" altLang="en-US" sz="2800" dirty="0">
                <a:solidFill>
                  <a:srgbClr val="000000"/>
                </a:solidFill>
              </a:rPr>
              <a:t>s can be used to define storage for string:</a:t>
            </a:r>
            <a:br>
              <a:rPr lang="en-US" altLang="en-US" sz="2800" dirty="0">
                <a:solidFill>
                  <a:srgbClr val="000000"/>
                </a:solidFill>
              </a:rPr>
            </a:br>
            <a:r>
              <a:rPr lang="en-US" altLang="en-US" sz="2800" dirty="0">
                <a:solidFill>
                  <a:srgbClr val="000000"/>
                </a:solidFill>
                <a:latin typeface="Courier New" panose="02070309020205020404" pitchFamily="49" charset="0"/>
              </a:rPr>
              <a:t>const int SIZE = 20;</a:t>
            </a:r>
            <a:br>
              <a:rPr lang="en-US" altLang="en-US" sz="2800" dirty="0">
                <a:solidFill>
                  <a:srgbClr val="000000"/>
                </a:solidFill>
                <a:latin typeface="Courier New" panose="02070309020205020404" pitchFamily="49" charset="0"/>
              </a:rPr>
            </a:br>
            <a:r>
              <a:rPr lang="en-US" altLang="en-US" sz="2800" dirty="0">
                <a:solidFill>
                  <a:srgbClr val="000000"/>
                </a:solidFill>
                <a:latin typeface="Courier New" panose="02070309020205020404" pitchFamily="49" charset="0"/>
              </a:rPr>
              <a:t>char city[SIZE];</a:t>
            </a:r>
          </a:p>
          <a:p>
            <a:pPr>
              <a:lnSpc>
                <a:spcPct val="85000"/>
              </a:lnSpc>
              <a:spcBef>
                <a:spcPts val="0"/>
              </a:spcBef>
            </a:pPr>
            <a:r>
              <a:rPr lang="en-US" altLang="en-US" sz="2800" dirty="0">
                <a:solidFill>
                  <a:srgbClr val="000000"/>
                </a:solidFill>
              </a:rPr>
              <a:t>Leave room for </a:t>
            </a:r>
            <a:r>
              <a:rPr lang="en-US" altLang="en-US" sz="2800" dirty="0">
                <a:solidFill>
                  <a:srgbClr val="000000"/>
                </a:solidFill>
                <a:latin typeface="Courier New" panose="02070309020205020404" pitchFamily="49" charset="0"/>
              </a:rPr>
              <a:t>NULL</a:t>
            </a:r>
            <a:r>
              <a:rPr lang="en-US" altLang="en-US" sz="2800" dirty="0">
                <a:solidFill>
                  <a:srgbClr val="000000"/>
                </a:solidFill>
              </a:rPr>
              <a:t> at the end</a:t>
            </a:r>
          </a:p>
          <a:p>
            <a:pPr>
              <a:lnSpc>
                <a:spcPct val="85000"/>
              </a:lnSpc>
              <a:spcBef>
                <a:spcPts val="0"/>
              </a:spcBef>
            </a:pPr>
            <a:r>
              <a:rPr lang="en-US" altLang="en-US" sz="2800" dirty="0">
                <a:solidFill>
                  <a:srgbClr val="000000"/>
                </a:solidFill>
              </a:rPr>
              <a:t>Developer can implicitly size a char array by initializing it with a string literal, as shown here:</a:t>
            </a:r>
          </a:p>
          <a:p>
            <a:pPr marL="914400" indent="0">
              <a:lnSpc>
                <a:spcPct val="85000"/>
              </a:lnSpc>
              <a:spcBef>
                <a:spcPts val="0"/>
              </a:spcBef>
              <a:buNone/>
            </a:pPr>
            <a:r>
              <a:rPr lang="en-US" altLang="en-US" dirty="0">
                <a:solidFill>
                  <a:srgbClr val="000000"/>
                </a:solidFill>
                <a:latin typeface="Courier New" panose="02070309020205020404" pitchFamily="49" charset="0"/>
              </a:rPr>
              <a:t>char name[] = </a:t>
            </a:r>
            <a:r>
              <a:rPr lang="en-US" altLang="en-US" sz="2800" dirty="0">
                <a:solidFill>
                  <a:srgbClr val="000000"/>
                </a:solidFill>
              </a:rPr>
              <a:t>"Jasmine"; </a:t>
            </a:r>
          </a:p>
          <a:p>
            <a:pPr>
              <a:lnSpc>
                <a:spcPct val="85000"/>
              </a:lnSpc>
              <a:spcBef>
                <a:spcPts val="0"/>
              </a:spcBef>
            </a:pPr>
            <a:r>
              <a:rPr lang="en-US" altLang="en-US" sz="2800" dirty="0">
                <a:solidFill>
                  <a:srgbClr val="000000"/>
                </a:solidFill>
              </a:rPr>
              <a:t>After this code executes, the </a:t>
            </a:r>
            <a:r>
              <a:rPr lang="en-US" altLang="en-US" sz="2800" b="1" dirty="0">
                <a:solidFill>
                  <a:srgbClr val="000000"/>
                </a:solidFill>
              </a:rPr>
              <a:t>name</a:t>
            </a:r>
            <a:r>
              <a:rPr lang="en-US" altLang="en-US" sz="2800" dirty="0">
                <a:solidFill>
                  <a:srgbClr val="000000"/>
                </a:solidFill>
              </a:rPr>
              <a:t> array will be created with eight elements, initialized with the characters '</a:t>
            </a:r>
            <a:r>
              <a:rPr lang="en-US" altLang="en-US" sz="2800" dirty="0" err="1">
                <a:solidFill>
                  <a:srgbClr val="000000"/>
                </a:solidFill>
              </a:rPr>
              <a:t>J','a</a:t>
            </a:r>
            <a:r>
              <a:rPr lang="en-US" altLang="en-US" sz="2800" dirty="0">
                <a:solidFill>
                  <a:srgbClr val="000000"/>
                </a:solidFill>
              </a:rPr>
              <a:t>', 's', 'm', '</a:t>
            </a:r>
            <a:r>
              <a:rPr lang="en-US" altLang="en-US" sz="2800" dirty="0" err="1">
                <a:solidFill>
                  <a:srgbClr val="000000"/>
                </a:solidFill>
              </a:rPr>
              <a:t>i</a:t>
            </a:r>
            <a:r>
              <a:rPr lang="en-US" altLang="en-US" sz="2800" dirty="0">
                <a:solidFill>
                  <a:srgbClr val="000000"/>
                </a:solidFill>
              </a:rPr>
              <a:t>', 'n', 'e', and '\0'.</a:t>
            </a:r>
          </a:p>
          <a:p>
            <a:pPr>
              <a:lnSpc>
                <a:spcPct val="85000"/>
              </a:lnSpc>
              <a:spcBef>
                <a:spcPts val="0"/>
              </a:spcBef>
            </a:pPr>
            <a:r>
              <a:rPr lang="en-US" altLang="en-US" sz="2800" dirty="0">
                <a:solidFill>
                  <a:srgbClr val="000000"/>
                </a:solidFill>
              </a:rPr>
              <a:t>C-string input can be performed by using </a:t>
            </a:r>
            <a:r>
              <a:rPr lang="en-US" altLang="en-US" sz="2800" dirty="0" err="1">
                <a:solidFill>
                  <a:srgbClr val="000000"/>
                </a:solidFill>
                <a:latin typeface="Courier New" panose="02070309020205020404" pitchFamily="49" charset="0"/>
              </a:rPr>
              <a:t>cin</a:t>
            </a:r>
            <a:r>
              <a:rPr lang="en-US" altLang="en-US" sz="2800" dirty="0">
                <a:solidFill>
                  <a:srgbClr val="000000"/>
                </a:solidFill>
              </a:rPr>
              <a:t> object</a:t>
            </a:r>
          </a:p>
          <a:p>
            <a:pPr lvl="1">
              <a:lnSpc>
                <a:spcPct val="85000"/>
              </a:lnSpc>
              <a:spcBef>
                <a:spcPts val="0"/>
              </a:spcBef>
            </a:pPr>
            <a:r>
              <a:rPr lang="en-US" altLang="en-US" dirty="0">
                <a:solidFill>
                  <a:srgbClr val="000000"/>
                </a:solidFill>
              </a:rPr>
              <a:t>Input is whitespace-terminated. Allows the user to enter a string (with no whitespace characters) </a:t>
            </a:r>
          </a:p>
          <a:p>
            <a:pPr lvl="1">
              <a:lnSpc>
                <a:spcPct val="85000"/>
              </a:lnSpc>
              <a:spcBef>
                <a:spcPts val="0"/>
              </a:spcBef>
            </a:pPr>
            <a:r>
              <a:rPr lang="en-US" altLang="en-US" dirty="0">
                <a:solidFill>
                  <a:srgbClr val="000000"/>
                </a:solidFill>
              </a:rPr>
              <a:t>No check to see if enough space</a:t>
            </a:r>
          </a:p>
          <a:p>
            <a:pPr>
              <a:lnSpc>
                <a:spcPct val="85000"/>
              </a:lnSpc>
              <a:spcBef>
                <a:spcPts val="0"/>
              </a:spcBef>
            </a:pPr>
            <a:r>
              <a:rPr lang="en-US" altLang="en-US" sz="2800" dirty="0">
                <a:solidFill>
                  <a:srgbClr val="000000"/>
                </a:solidFill>
              </a:rPr>
              <a:t>For input containing whitespace, and to control amount of input, use </a:t>
            </a:r>
            <a:r>
              <a:rPr lang="en-US" altLang="en-US" sz="2800" dirty="0" err="1">
                <a:solidFill>
                  <a:srgbClr val="000000"/>
                </a:solidFill>
                <a:latin typeface="Courier New" panose="02070309020205020404" pitchFamily="49" charset="0"/>
              </a:rPr>
              <a:t>cin.getline</a:t>
            </a:r>
            <a:r>
              <a:rPr lang="en-US" altLang="en-US" sz="2800" dirty="0">
                <a:solidFill>
                  <a:srgbClr val="000000"/>
                </a:solidFill>
                <a:latin typeface="Courier New" panose="02070309020205020404" pitchFamily="49" charset="0"/>
              </a:rPr>
              <a:t>().</a:t>
            </a:r>
            <a:r>
              <a:rPr lang="en-US" altLang="en-US" dirty="0">
                <a:solidFill>
                  <a:srgbClr val="000000"/>
                </a:solidFill>
              </a:rPr>
              <a:t>For example  </a:t>
            </a:r>
            <a:r>
              <a:rPr lang="en-US" altLang="en-US" sz="2800" dirty="0" err="1">
                <a:solidFill>
                  <a:srgbClr val="000000"/>
                </a:solidFill>
                <a:latin typeface="Courier New" panose="02070309020205020404" pitchFamily="49" charset="0"/>
              </a:rPr>
              <a:t>cin.getline</a:t>
            </a:r>
            <a:r>
              <a:rPr lang="en-US" altLang="en-US" sz="2800" dirty="0">
                <a:solidFill>
                  <a:srgbClr val="000000"/>
                </a:solidFill>
                <a:latin typeface="Courier New" panose="02070309020205020404" pitchFamily="49" charset="0"/>
              </a:rPr>
              <a:t>(city, SIZE)</a:t>
            </a:r>
          </a:p>
        </p:txBody>
      </p:sp>
      <p:sp>
        <p:nvSpPr>
          <p:cNvPr id="4" name="Slide Number Placeholder 3">
            <a:extLst>
              <a:ext uri="{FF2B5EF4-FFF2-40B4-BE49-F238E27FC236}">
                <a16:creationId xmlns:a16="http://schemas.microsoft.com/office/drawing/2014/main" id="{23A1BFAF-EF76-FB46-8DC2-7B1C9AE6ED55}"/>
              </a:ext>
            </a:extLst>
          </p:cNvPr>
          <p:cNvSpPr>
            <a:spLocks noGrp="1"/>
          </p:cNvSpPr>
          <p:nvPr>
            <p:ph type="sldNum" sz="quarter" idx="10"/>
          </p:nvPr>
        </p:nvSpPr>
        <p:spPr/>
        <p:txBody>
          <a:bodyPr/>
          <a:lstStyle/>
          <a:p>
            <a:fld id="{307D4125-138F-4077-81E1-205BE6DEB070}" type="slidenum">
              <a:rPr lang="en-US" altLang="en-US" smtClean="0"/>
              <a:pPr/>
              <a:t>7</a:t>
            </a:fld>
            <a:endParaRPr lang="en-US" altLang="en-US" dirty="0"/>
          </a:p>
        </p:txBody>
      </p:sp>
    </p:spTree>
    <p:extLst>
      <p:ext uri="{BB962C8B-B14F-4D97-AF65-F5344CB8AC3E}">
        <p14:creationId xmlns:p14="http://schemas.microsoft.com/office/powerpoint/2010/main" val="402791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Displaying C-Strings in a Program</a:t>
            </a:r>
            <a:r>
              <a:rPr lang="en-US" altLang="en-US" sz="1800" dirty="0"/>
              <a:t> (1 of 2)</a:t>
            </a:r>
            <a:endParaRPr lang="en-IN" sz="1800" dirty="0"/>
          </a:p>
        </p:txBody>
      </p:sp>
      <p:sp>
        <p:nvSpPr>
          <p:cNvPr id="5" name="Content Placeholder 4">
            <a:extLst>
              <a:ext uri="{FF2B5EF4-FFF2-40B4-BE49-F238E27FC236}">
                <a16:creationId xmlns:a16="http://schemas.microsoft.com/office/drawing/2014/main" id="{3679B83D-0C88-1B15-82D1-F435D8328532}"/>
              </a:ext>
            </a:extLst>
          </p:cNvPr>
          <p:cNvSpPr>
            <a:spLocks noGrp="1"/>
          </p:cNvSpPr>
          <p:nvPr>
            <p:ph idx="1"/>
          </p:nvPr>
        </p:nvSpPr>
        <p:spPr/>
        <p:txBody>
          <a:bodyPr/>
          <a:lstStyle/>
          <a:p>
            <a:r>
              <a:rPr lang="en-US" dirty="0"/>
              <a:t>Following program displays a string stored in an array. It uses a loop to display each character in the array until the null terminator is encountered.</a:t>
            </a:r>
          </a:p>
        </p:txBody>
      </p:sp>
      <p:sp>
        <p:nvSpPr>
          <p:cNvPr id="3" name="Slide Number Placeholder 2">
            <a:extLst>
              <a:ext uri="{FF2B5EF4-FFF2-40B4-BE49-F238E27FC236}">
                <a16:creationId xmlns:a16="http://schemas.microsoft.com/office/drawing/2014/main" id="{8669475A-2A11-7D0A-3260-FE66AD3334F6}"/>
              </a:ext>
            </a:extLst>
          </p:cNvPr>
          <p:cNvSpPr>
            <a:spLocks noGrp="1"/>
          </p:cNvSpPr>
          <p:nvPr>
            <p:ph type="sldNum" sz="quarter" idx="10"/>
          </p:nvPr>
        </p:nvSpPr>
        <p:spPr/>
        <p:txBody>
          <a:bodyPr/>
          <a:lstStyle/>
          <a:p>
            <a:fld id="{307D4125-138F-4077-81E1-205BE6DEB070}" type="slidenum">
              <a:rPr lang="en-US" altLang="en-US" smtClean="0"/>
              <a:pPr/>
              <a:t>8</a:t>
            </a:fld>
            <a:endParaRPr lang="en-US" altLang="en-US" dirty="0"/>
          </a:p>
        </p:txBody>
      </p:sp>
      <p:pic>
        <p:nvPicPr>
          <p:cNvPr id="4" name="Picture 1" descr="The screenshot shows the program that displays a string stored in a char array. The main statement includes the array size, array to hold a line of input, and the loop counter variable. The program gets a line of input from the user. The getline function displays the input string stored in the character array."/>
          <p:cNvPicPr>
            <a:picLocks noChangeAspect="1" noChangeArrowheads="1"/>
          </p:cNvPicPr>
          <p:nvPr/>
        </p:nvPicPr>
        <p:blipFill rotWithShape="1">
          <a:blip r:embed="rId2">
            <a:extLst>
              <a:ext uri="{28A0092B-C50C-407E-A947-70E740481C1C}">
                <a14:useLocalDpi xmlns:a14="http://schemas.microsoft.com/office/drawing/2010/main" val="0"/>
              </a:ext>
            </a:extLst>
          </a:blip>
          <a:srcRect t="13623"/>
          <a:stretch/>
        </p:blipFill>
        <p:spPr bwMode="auto">
          <a:xfrm>
            <a:off x="1752600" y="2574953"/>
            <a:ext cx="8686800" cy="42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521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Displaying C-Strings in a Program</a:t>
            </a:r>
            <a:r>
              <a:rPr lang="en-US" altLang="en-US" sz="1800" dirty="0"/>
              <a:t> (2 of 2)</a:t>
            </a:r>
            <a:endParaRPr lang="en-IN" sz="1800" dirty="0"/>
          </a:p>
        </p:txBody>
      </p:sp>
      <p:sp>
        <p:nvSpPr>
          <p:cNvPr id="3" name="Slide Number Placeholder 2">
            <a:extLst>
              <a:ext uri="{FF2B5EF4-FFF2-40B4-BE49-F238E27FC236}">
                <a16:creationId xmlns:a16="http://schemas.microsoft.com/office/drawing/2014/main" id="{4CE1AEE9-1A2E-E7EC-7356-B4CED0F25270}"/>
              </a:ext>
            </a:extLst>
          </p:cNvPr>
          <p:cNvSpPr>
            <a:spLocks noGrp="1"/>
          </p:cNvSpPr>
          <p:nvPr>
            <p:ph type="sldNum" sz="quarter" idx="10"/>
          </p:nvPr>
        </p:nvSpPr>
        <p:spPr/>
        <p:txBody>
          <a:bodyPr/>
          <a:lstStyle/>
          <a:p>
            <a:fld id="{307D4125-138F-4077-81E1-205BE6DEB070}" type="slidenum">
              <a:rPr lang="en-US" altLang="en-US" smtClean="0"/>
              <a:pPr/>
              <a:t>9</a:t>
            </a:fld>
            <a:endParaRPr lang="en-US" altLang="en-US" dirty="0"/>
          </a:p>
        </p:txBody>
      </p:sp>
      <p:pic>
        <p:nvPicPr>
          <p:cNvPr id="4" name="Picture 1" descr="The screenshot shows the program that displays a string stored in a char array. The main statement includes the array size, array to hold a line of input, and the loop counter variable. The program gets a line of input from the user. The getline function displays the input string stored in the character array. The while statement displays the input character one at a time. It checks if the line count is not equal to the null termination character. It displays the output and continues until the condition is false. The program output with the example input in bold shows the statement that asks the user to enter a sentence of no more than 79 characters. The input is C plus plus is a powerful programming language. The output reads, &quot;The sentence you entered is: C plus plus is a powerful programming languag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3994"/>
            <a:ext cx="8686800" cy="502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70659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2272</TotalTime>
  <Words>2912</Words>
  <Application>Microsoft Office PowerPoint</Application>
  <PresentationFormat>Widescreen</PresentationFormat>
  <Paragraphs>328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Cambria</vt:lpstr>
      <vt:lpstr>Consolas</vt:lpstr>
      <vt:lpstr>Courier New</vt:lpstr>
      <vt:lpstr>Default Design</vt:lpstr>
      <vt:lpstr>Characters, C-Strings, and More About the string Class</vt:lpstr>
      <vt:lpstr>Character Testing</vt:lpstr>
      <vt:lpstr>Character Testing Program</vt:lpstr>
      <vt:lpstr>Character Case Conversion (1 of 2)</vt:lpstr>
      <vt:lpstr>Character Case Conversion (2 of 2)</vt:lpstr>
      <vt:lpstr>C-Strings (1 of 2)</vt:lpstr>
      <vt:lpstr>C-Strings (2 of 2)</vt:lpstr>
      <vt:lpstr>Displaying C-Strings in a Program (1 of 2)</vt:lpstr>
      <vt:lpstr>Displaying C-Strings in a Program (2 of 2)</vt:lpstr>
      <vt:lpstr>Library Functions for Working with C-Strings (1 of 8)</vt:lpstr>
      <vt:lpstr>Library Functions for Working with C-Strings (2 of 8)</vt:lpstr>
      <vt:lpstr>Library Functions for Working with C-Strings (3 of 8)</vt:lpstr>
      <vt:lpstr>Library Functions for Working with C-Strings (4 of 8)</vt:lpstr>
      <vt:lpstr>Library Functions for Working with C-Strings (5 of 8)</vt:lpstr>
      <vt:lpstr>Library Functions for Working with C-Strings (6 of 8)</vt:lpstr>
      <vt:lpstr>Library Functions for Working with C-Strings (7 of 8)</vt:lpstr>
      <vt:lpstr>Library Functions for Working with C-Strings (8 of 8)</vt:lpstr>
      <vt:lpstr>C-string Inside a C-string (1 of 2)</vt:lpstr>
      <vt:lpstr>C-string Inside a C-string (2 of 2)</vt:lpstr>
      <vt:lpstr>The strcmp Function</vt:lpstr>
      <vt:lpstr>C-String/Numeric Conversion Functions (1 of 2)</vt:lpstr>
      <vt:lpstr>C-String/Numeric Conversion Functions (2 of 2)</vt:lpstr>
      <vt:lpstr>C-String/Numeric Conversion Functions - Notes</vt:lpstr>
      <vt:lpstr>string to Number Conversion</vt:lpstr>
      <vt:lpstr>The to_string Function</vt:lpstr>
      <vt:lpstr>Writing Your Own C-String Handling Functions</vt:lpstr>
      <vt:lpstr>Function to copy a C-String from one array to another array</vt:lpstr>
      <vt:lpstr>Function to replace space with null terminator</vt:lpstr>
      <vt:lpstr>The C++ string Class</vt:lpstr>
      <vt:lpstr>Using the string class in a Program</vt:lpstr>
      <vt:lpstr>Input into a string Object (1 of 2)</vt:lpstr>
      <vt:lpstr>Using cin and string objects</vt:lpstr>
      <vt:lpstr>Input into a string Object (2 of 2)</vt:lpstr>
      <vt:lpstr>string Comparison</vt:lpstr>
      <vt:lpstr> </vt:lpstr>
      <vt:lpstr>  </vt:lpstr>
      <vt:lpstr>Other Definitions of C++ strings</vt:lpstr>
      <vt:lpstr>Using auto To Define a string Object (1 of 2)</vt:lpstr>
      <vt:lpstr>Using auto To Define a string Object (2 of 2)</vt:lpstr>
      <vt:lpstr>string Operators (1 of 2)</vt:lpstr>
      <vt:lpstr>string Operators (2 of 2)</vt:lpstr>
      <vt:lpstr>   </vt:lpstr>
      <vt:lpstr>string Member Functions (1 of 2)</vt:lpstr>
      <vt:lpstr>string Member Functions (2 of 2)</vt:lpstr>
      <vt:lpstr>string Member Functions in Program</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Syed Naseem Afzal</cp:lastModifiedBy>
  <cp:revision>232</cp:revision>
  <dcterms:created xsi:type="dcterms:W3CDTF">2011-02-16T20:47:20Z</dcterms:created>
  <dcterms:modified xsi:type="dcterms:W3CDTF">2024-02-19T04:23:37Z</dcterms:modified>
</cp:coreProperties>
</file>