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321" r:id="rId2"/>
    <p:sldId id="323" r:id="rId3"/>
    <p:sldId id="372" r:id="rId4"/>
    <p:sldId id="373" r:id="rId5"/>
    <p:sldId id="324" r:id="rId6"/>
    <p:sldId id="325" r:id="rId7"/>
    <p:sldId id="326" r:id="rId8"/>
    <p:sldId id="327" r:id="rId9"/>
    <p:sldId id="328" r:id="rId10"/>
    <p:sldId id="374" r:id="rId11"/>
    <p:sldId id="329" r:id="rId12"/>
    <p:sldId id="330" r:id="rId13"/>
    <p:sldId id="331" r:id="rId14"/>
    <p:sldId id="332" r:id="rId15"/>
    <p:sldId id="369" r:id="rId16"/>
    <p:sldId id="334" r:id="rId17"/>
    <p:sldId id="370" r:id="rId18"/>
    <p:sldId id="276" r:id="rId19"/>
    <p:sldId id="335" r:id="rId20"/>
    <p:sldId id="336" r:id="rId21"/>
    <p:sldId id="371" r:id="rId22"/>
    <p:sldId id="337" r:id="rId23"/>
    <p:sldId id="338" r:id="rId24"/>
    <p:sldId id="339" r:id="rId25"/>
    <p:sldId id="375" r:id="rId26"/>
    <p:sldId id="341" r:id="rId27"/>
    <p:sldId id="376"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67" r:id="rId46"/>
    <p:sldId id="360" r:id="rId47"/>
    <p:sldId id="361" r:id="rId48"/>
    <p:sldId id="362" r:id="rId49"/>
    <p:sldId id="363" r:id="rId50"/>
    <p:sldId id="364" r:id="rId51"/>
    <p:sldId id="319" r:id="rId52"/>
    <p:sldId id="368" r:id="rId53"/>
    <p:sldId id="377" r:id="rId5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624" userDrawn="1">
          <p15:clr>
            <a:srgbClr val="A4A3A4"/>
          </p15:clr>
        </p15:guide>
        <p15:guide id="2" pos="473" userDrawn="1">
          <p15:clr>
            <a:srgbClr val="A4A3A4"/>
          </p15:clr>
        </p15:guide>
        <p15:guide id="3" pos="1428" userDrawn="1">
          <p15:clr>
            <a:srgbClr val="A4A3A4"/>
          </p15:clr>
        </p15:guide>
        <p15:guide id="4" orient="horz" pos="432" userDrawn="1">
          <p15:clr>
            <a:srgbClr val="A4A3A4"/>
          </p15:clr>
        </p15:guide>
        <p15:guide id="5" pos="4631" userDrawn="1">
          <p15:clr>
            <a:srgbClr val="A4A3A4"/>
          </p15:clr>
        </p15:guide>
        <p15:guide id="6" orient="horz" pos="355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797"/>
    <a:srgbClr val="FA8218"/>
    <a:srgbClr val="0488AE"/>
    <a:srgbClr val="E6FCFE"/>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071" autoAdjust="0"/>
    <p:restoredTop sz="88723" autoAdjust="0"/>
  </p:normalViewPr>
  <p:slideViewPr>
    <p:cSldViewPr showGuides="1">
      <p:cViewPr varScale="1">
        <p:scale>
          <a:sx n="105" d="100"/>
          <a:sy n="105" d="100"/>
        </p:scale>
        <p:origin x="114" y="582"/>
      </p:cViewPr>
      <p:guideLst>
        <p:guide orient="horz" pos="624"/>
        <p:guide pos="473"/>
        <p:guide pos="1428"/>
        <p:guide orient="horz" pos="432"/>
        <p:guide pos="4631"/>
        <p:guide orient="horz" pos="3555"/>
      </p:guideLst>
    </p:cSldViewPr>
  </p:slideViewPr>
  <p:outlineViewPr>
    <p:cViewPr>
      <p:scale>
        <a:sx n="33" d="100"/>
        <a:sy n="33" d="100"/>
      </p:scale>
      <p:origin x="0" y="-25788"/>
    </p:cViewPr>
  </p:outlineViewPr>
  <p:notesTextViewPr>
    <p:cViewPr>
      <p:scale>
        <a:sx n="100" d="100"/>
        <a:sy n="100" d="100"/>
      </p:scale>
      <p:origin x="0" y="0"/>
    </p:cViewPr>
  </p:notesTextViewPr>
  <p:sorterViewPr>
    <p:cViewPr>
      <p:scale>
        <a:sx n="100" d="100"/>
        <a:sy n="100" d="100"/>
      </p:scale>
      <p:origin x="0" y="-8946"/>
    </p:cViewPr>
  </p:sorterViewPr>
  <p:notesViewPr>
    <p:cSldViewPr showGuides="1">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A32BF342-C7E1-4445-9969-FB07D2D027C2}" type="datetimeFigureOut">
              <a:rPr lang="en-US"/>
              <a:pPr>
                <a:defRPr/>
              </a:pPr>
              <a:t>2/18/2024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FD428AC-A797-4C49-81C4-023C71691B79}" type="slidenum">
              <a:rPr lang="en-US" altLang="en-US"/>
              <a:pPr/>
              <a:t>‹#›</a:t>
            </a:fld>
            <a:endParaRPr lang="en-US" altLang="en-US" dirty="0"/>
          </a:p>
        </p:txBody>
      </p:sp>
    </p:spTree>
    <p:extLst>
      <p:ext uri="{BB962C8B-B14F-4D97-AF65-F5344CB8AC3E}">
        <p14:creationId xmlns:p14="http://schemas.microsoft.com/office/powerpoint/2010/main" val="3930409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FB73DC09-D044-478E-BDDC-5950B61A01DB}" type="datetimeFigureOut">
              <a:rPr lang="en-US"/>
              <a:pPr>
                <a:defRPr/>
              </a:pPr>
              <a:t>2/18/2024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5C4062C6-2875-44EC-9093-3384A3EE921A}" type="slidenum">
              <a:rPr lang="en-US" altLang="en-US"/>
              <a:pPr/>
              <a:t>‹#›</a:t>
            </a:fld>
            <a:endParaRPr lang="en-US" altLang="en-US" dirty="0"/>
          </a:p>
        </p:txBody>
      </p:sp>
    </p:spTree>
    <p:extLst>
      <p:ext uri="{BB962C8B-B14F-4D97-AF65-F5344CB8AC3E}">
        <p14:creationId xmlns:p14="http://schemas.microsoft.com/office/powerpoint/2010/main" val="20272810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0" y="1981200"/>
            <a:ext cx="12188952" cy="1371600"/>
          </a:xfrm>
        </p:spPr>
        <p:txBody>
          <a:bodyPr/>
          <a:lstStyle>
            <a:lvl1pPr algn="ctr">
              <a:defRPr sz="6000">
                <a:solidFill>
                  <a:schemeClr val="tx1"/>
                </a:solidFill>
              </a:defRPr>
            </a:lvl1pPr>
          </a:lstStyle>
          <a:p>
            <a:r>
              <a:rPr lang="en-US" dirty="0"/>
              <a:t>Section #</a:t>
            </a:r>
          </a:p>
        </p:txBody>
      </p:sp>
      <p:sp>
        <p:nvSpPr>
          <p:cNvPr id="11267" name="Rectangle 3"/>
          <p:cNvSpPr>
            <a:spLocks noGrp="1" noChangeArrowheads="1"/>
          </p:cNvSpPr>
          <p:nvPr>
            <p:ph type="subTitle" idx="1"/>
          </p:nvPr>
        </p:nvSpPr>
        <p:spPr>
          <a:xfrm>
            <a:off x="1524" y="3352800"/>
            <a:ext cx="12188952" cy="1371600"/>
          </a:xfrm>
        </p:spPr>
        <p:txBody>
          <a:bodyPr anchor="ctr"/>
          <a:lstStyle>
            <a:lvl1pPr marL="0" indent="0" algn="ctr">
              <a:buFontTx/>
              <a:buNone/>
              <a:defRPr sz="5400" b="1"/>
            </a:lvl1pPr>
          </a:lstStyle>
          <a:p>
            <a:r>
              <a:rPr lang="en-US"/>
              <a:t>Click to edit Master subtitle style</a:t>
            </a:r>
          </a:p>
        </p:txBody>
      </p:sp>
    </p:spTree>
    <p:extLst>
      <p:ext uri="{BB962C8B-B14F-4D97-AF65-F5344CB8AC3E}">
        <p14:creationId xmlns:p14="http://schemas.microsoft.com/office/powerpoint/2010/main" val="1666529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347EB420-AFEA-4DBC-99BD-632B41EDA48D}" type="slidenum">
              <a:rPr lang="en-US" altLang="en-US"/>
              <a:pPr/>
              <a:t>‹#›</a:t>
            </a:fld>
            <a:endParaRPr lang="en-US" altLang="en-US" dirty="0"/>
          </a:p>
        </p:txBody>
      </p:sp>
    </p:spTree>
    <p:extLst>
      <p:ext uri="{BB962C8B-B14F-4D97-AF65-F5344CB8AC3E}">
        <p14:creationId xmlns:p14="http://schemas.microsoft.com/office/powerpoint/2010/main" val="213510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39771CC6-2654-4DC2-9C32-902ABCA55AB7}" type="slidenum">
              <a:rPr lang="en-US" altLang="en-US"/>
              <a:pPr/>
              <a:t>‹#›</a:t>
            </a:fld>
            <a:endParaRPr lang="en-US" altLang="en-US" dirty="0"/>
          </a:p>
        </p:txBody>
      </p:sp>
    </p:spTree>
    <p:extLst>
      <p:ext uri="{BB962C8B-B14F-4D97-AF65-F5344CB8AC3E}">
        <p14:creationId xmlns:p14="http://schemas.microsoft.com/office/powerpoint/2010/main" val="240192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Cambria" panose="02040503050406030204" pitchFamily="18" charset="0"/>
              <a:buChar char="◙"/>
              <a:defRPr>
                <a:solidFill>
                  <a:schemeClr val="tx1"/>
                </a:solidFill>
              </a:defRPr>
            </a:lvl1pPr>
            <a:lvl2pPr marL="684213" indent="-341313">
              <a:buFont typeface="Arial" panose="020B0604020202020204" pitchFamily="34" charset="0"/>
              <a:buChar char="◘"/>
              <a:defRPr>
                <a:solidFill>
                  <a:schemeClr val="tx1"/>
                </a:solidFill>
              </a:defRPr>
            </a:lvl2pPr>
            <a:lvl3pPr marL="1025525" indent="-339725">
              <a:buFont typeface="Arial" panose="020B0604020202020204" pitchFamily="34" charset="0"/>
              <a:buChar char="■"/>
              <a:defRPr>
                <a:solidFill>
                  <a:schemeClr val="tx1"/>
                </a:solidFill>
              </a:defRPr>
            </a:lvl3pPr>
            <a:lvl4pPr marL="1376363" indent="-349250">
              <a:buFont typeface="Arial" panose="020B0604020202020204" pitchFamily="34" charset="0"/>
              <a:buChar char="□"/>
              <a:defRPr>
                <a:solidFill>
                  <a:schemeClr val="tx1"/>
                </a:solidFill>
              </a:defRPr>
            </a:lvl4pPr>
            <a:lvl5pPr marL="1598613" indent="-228600">
              <a:buFont typeface="Arial" panose="020B0604020202020204"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60424565-9848-4764-832E-58D1C44F619B}" type="slidenum">
              <a:rPr lang="en-US" altLang="en-US"/>
              <a:pPr/>
              <a:t>‹#›</a:t>
            </a:fld>
            <a:endParaRPr lang="en-US" altLang="en-US" dirty="0"/>
          </a:p>
        </p:txBody>
      </p:sp>
    </p:spTree>
    <p:extLst>
      <p:ext uri="{BB962C8B-B14F-4D97-AF65-F5344CB8AC3E}">
        <p14:creationId xmlns:p14="http://schemas.microsoft.com/office/powerpoint/2010/main" val="114367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A178E6A0-3075-41CA-8D47-EF4C2A9D0837}" type="slidenum">
              <a:rPr lang="en-US" altLang="en-US"/>
              <a:pPr/>
              <a:t>‹#›</a:t>
            </a:fld>
            <a:endParaRPr lang="en-US" altLang="en-US" dirty="0"/>
          </a:p>
        </p:txBody>
      </p:sp>
    </p:spTree>
    <p:extLst>
      <p:ext uri="{BB962C8B-B14F-4D97-AF65-F5344CB8AC3E}">
        <p14:creationId xmlns:p14="http://schemas.microsoft.com/office/powerpoint/2010/main" val="101861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31EED6B5-7193-4D72-A61C-08A3565E4EEE}" type="slidenum">
              <a:rPr lang="en-US" altLang="en-US"/>
              <a:pPr/>
              <a:t>‹#›</a:t>
            </a:fld>
            <a:endParaRPr lang="en-US" altLang="en-US" dirty="0"/>
          </a:p>
        </p:txBody>
      </p:sp>
    </p:spTree>
    <p:extLst>
      <p:ext uri="{BB962C8B-B14F-4D97-AF65-F5344CB8AC3E}">
        <p14:creationId xmlns:p14="http://schemas.microsoft.com/office/powerpoint/2010/main" val="316619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A282DC04-B8C7-4A9F-8D58-8683B62317BA}" type="slidenum">
              <a:rPr lang="en-US" altLang="en-US"/>
              <a:pPr/>
              <a:t>‹#›</a:t>
            </a:fld>
            <a:endParaRPr lang="en-US" altLang="en-US" dirty="0"/>
          </a:p>
        </p:txBody>
      </p:sp>
    </p:spTree>
    <p:extLst>
      <p:ext uri="{BB962C8B-B14F-4D97-AF65-F5344CB8AC3E}">
        <p14:creationId xmlns:p14="http://schemas.microsoft.com/office/powerpoint/2010/main" val="385326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D84A72AC-9FDC-4CB1-A0D8-466E018B1CA9}" type="slidenum">
              <a:rPr lang="en-US" altLang="en-US"/>
              <a:pPr/>
              <a:t>‹#›</a:t>
            </a:fld>
            <a:endParaRPr lang="en-US" altLang="en-US" dirty="0"/>
          </a:p>
        </p:txBody>
      </p:sp>
    </p:spTree>
    <p:extLst>
      <p:ext uri="{BB962C8B-B14F-4D97-AF65-F5344CB8AC3E}">
        <p14:creationId xmlns:p14="http://schemas.microsoft.com/office/powerpoint/2010/main" val="1594793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E9A38B60-3040-4B1C-BCB0-CF0EA18E2EBB}" type="slidenum">
              <a:rPr lang="en-US" altLang="en-US"/>
              <a:pPr/>
              <a:t>‹#›</a:t>
            </a:fld>
            <a:endParaRPr lang="en-US" altLang="en-US" dirty="0"/>
          </a:p>
        </p:txBody>
      </p:sp>
    </p:spTree>
    <p:extLst>
      <p:ext uri="{BB962C8B-B14F-4D97-AF65-F5344CB8AC3E}">
        <p14:creationId xmlns:p14="http://schemas.microsoft.com/office/powerpoint/2010/main" val="1375703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4206AF3D-339B-486B-B8AD-4995F35F8758}" type="slidenum">
              <a:rPr lang="en-US" altLang="en-US"/>
              <a:pPr/>
              <a:t>‹#›</a:t>
            </a:fld>
            <a:endParaRPr lang="en-US" altLang="en-US" dirty="0"/>
          </a:p>
        </p:txBody>
      </p:sp>
    </p:spTree>
    <p:extLst>
      <p:ext uri="{BB962C8B-B14F-4D97-AF65-F5344CB8AC3E}">
        <p14:creationId xmlns:p14="http://schemas.microsoft.com/office/powerpoint/2010/main" val="114390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8BCCB075-081D-49E2-AFF2-7431AD9B920B}" type="slidenum">
              <a:rPr lang="en-US" altLang="en-US"/>
              <a:pPr/>
              <a:t>‹#›</a:t>
            </a:fld>
            <a:endParaRPr lang="en-US" altLang="en-US" dirty="0"/>
          </a:p>
        </p:txBody>
      </p:sp>
    </p:spTree>
    <p:extLst>
      <p:ext uri="{BB962C8B-B14F-4D97-AF65-F5344CB8AC3E}">
        <p14:creationId xmlns:p14="http://schemas.microsoft.com/office/powerpoint/2010/main" val="296575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 y="0"/>
            <a:ext cx="12188952"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87680" y="1143000"/>
            <a:ext cx="1170432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Rectangle 6"/>
          <p:cNvSpPr>
            <a:spLocks noGrp="1" noChangeArrowheads="1"/>
          </p:cNvSpPr>
          <p:nvPr>
            <p:ph type="sldNum" sz="quarter" idx="4"/>
          </p:nvPr>
        </p:nvSpPr>
        <p:spPr bwMode="auto">
          <a:xfrm>
            <a:off x="11643360" y="6629400"/>
            <a:ext cx="54864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400" b="1"/>
            </a:lvl1pPr>
          </a:lstStyle>
          <a:p>
            <a:fld id="{09D75BC7-968C-49E7-BE85-6C995366DFB2}"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sldLayoutIdLst>
    <p:sldLayoutId id="2147483911"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hf hdr="0" ftr="0" dt="0"/>
  <p:txStyles>
    <p:title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ts val="600"/>
        </a:spcBef>
        <a:spcAft>
          <a:spcPct val="0"/>
        </a:spcAft>
        <a:buClr>
          <a:schemeClr val="tx1"/>
        </a:buClr>
        <a:buFont typeface="Cambria" panose="02040503050406030204" pitchFamily="18" charset="0"/>
        <a:buChar char="◙"/>
        <a:defRPr sz="2800">
          <a:solidFill>
            <a:schemeClr val="tx1"/>
          </a:solidFill>
          <a:latin typeface="+mn-lt"/>
          <a:ea typeface="+mn-ea"/>
          <a:cs typeface="+mn-cs"/>
        </a:defRPr>
      </a:lvl1pPr>
      <a:lvl2pPr marL="684213" indent="-341313" algn="l" rtl="0" eaLnBrk="0" fontAlgn="base" hangingPunct="0">
        <a:spcBef>
          <a:spcPts val="600"/>
        </a:spcBef>
        <a:spcAft>
          <a:spcPct val="0"/>
        </a:spcAft>
        <a:buClr>
          <a:schemeClr val="tx1"/>
        </a:buClr>
        <a:buFont typeface="Arial" panose="020B0604020202020204" pitchFamily="34" charset="0"/>
        <a:buChar char="◘"/>
        <a:defRPr sz="2600">
          <a:solidFill>
            <a:schemeClr val="tx1"/>
          </a:solidFill>
          <a:latin typeface="+mn-lt"/>
          <a:cs typeface="+mn-cs"/>
        </a:defRPr>
      </a:lvl2pPr>
      <a:lvl3pPr marL="1025525" indent="-339725" algn="l" rtl="0" eaLnBrk="0" fontAlgn="base" hangingPunct="0">
        <a:spcBef>
          <a:spcPts val="600"/>
        </a:spcBef>
        <a:spcAft>
          <a:spcPct val="0"/>
        </a:spcAft>
        <a:buClr>
          <a:schemeClr val="tx1"/>
        </a:buClr>
        <a:buFont typeface="Arial" panose="020B0604020202020204" pitchFamily="34" charset="0"/>
        <a:buChar char="■"/>
        <a:defRPr sz="2400">
          <a:solidFill>
            <a:schemeClr val="tx1"/>
          </a:solidFill>
          <a:latin typeface="+mn-lt"/>
          <a:cs typeface="+mn-cs"/>
        </a:defRPr>
      </a:lvl3pPr>
      <a:lvl4pPr marL="1376363" indent="-349250" algn="l" rtl="0" eaLnBrk="0" fontAlgn="base" hangingPunct="0">
        <a:spcBef>
          <a:spcPts val="600"/>
        </a:spcBef>
        <a:spcAft>
          <a:spcPct val="0"/>
        </a:spcAft>
        <a:buClr>
          <a:schemeClr val="tx1"/>
        </a:buClr>
        <a:buFont typeface="Arial" panose="020B0604020202020204" pitchFamily="34" charset="0"/>
        <a:buChar char="□"/>
        <a:defRPr sz="2200">
          <a:solidFill>
            <a:schemeClr val="tx1"/>
          </a:solidFill>
          <a:latin typeface="+mn-lt"/>
          <a:cs typeface="+mn-cs"/>
        </a:defRPr>
      </a:lvl4pPr>
      <a:lvl5pPr marL="1598613" indent="-228600" algn="l" rtl="0" eaLnBrk="0" fontAlgn="base" hangingPunct="0">
        <a:spcBef>
          <a:spcPts val="600"/>
        </a:spcBef>
        <a:spcAft>
          <a:spcPct val="0"/>
        </a:spcAft>
        <a:buClr>
          <a:schemeClr val="tx1"/>
        </a:buClr>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43200"/>
            <a:ext cx="12192000" cy="1371600"/>
          </a:xfrm>
        </p:spPr>
        <p:txBody>
          <a:bodyPr/>
          <a:lstStyle/>
          <a:p>
            <a:pPr lvl="0" eaLnBrk="1" hangingPunct="1">
              <a:lnSpc>
                <a:spcPct val="135000"/>
              </a:lnSpc>
              <a:spcBef>
                <a:spcPct val="50000"/>
              </a:spcBef>
            </a:pPr>
            <a:r>
              <a:rPr lang="en-US" altLang="en-US" b="1" kern="1200" dirty="0">
                <a:solidFill>
                  <a:srgbClr val="000000"/>
                </a:solidFill>
                <a:latin typeface="Arial" panose="020B0604020202020204" pitchFamily="34" charset="0"/>
                <a:cs typeface="Arial" panose="020B0604020202020204" pitchFamily="34" charset="0"/>
              </a:rPr>
              <a:t>Pointers</a:t>
            </a:r>
            <a:endParaRPr lang="en-US" dirty="0"/>
          </a:p>
        </p:txBody>
      </p:sp>
    </p:spTree>
    <p:extLst>
      <p:ext uri="{BB962C8B-B14F-4D97-AF65-F5344CB8AC3E}">
        <p14:creationId xmlns:p14="http://schemas.microsoft.com/office/powerpoint/2010/main" val="1679400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Something Like Pointers:</a:t>
            </a:r>
            <a:br>
              <a:rPr lang="en-US" altLang="en-US" dirty="0"/>
            </a:br>
            <a:r>
              <a:rPr lang="en-US" altLang="en-US" dirty="0"/>
              <a:t>Reference Variables</a:t>
            </a:r>
            <a:r>
              <a:rPr lang="en-US" altLang="en-US" sz="1800" dirty="0"/>
              <a:t> (3 of 3)</a:t>
            </a:r>
            <a:endParaRPr lang="en-US" sz="1800" dirty="0"/>
          </a:p>
        </p:txBody>
      </p:sp>
      <p:sp>
        <p:nvSpPr>
          <p:cNvPr id="3" name="Content Placeholder 2"/>
          <p:cNvSpPr>
            <a:spLocks noGrp="1"/>
          </p:cNvSpPr>
          <p:nvPr>
            <p:ph idx="1"/>
          </p:nvPr>
        </p:nvSpPr>
        <p:spPr/>
        <p:txBody>
          <a:bodyPr/>
          <a:lstStyle/>
          <a:p>
            <a:pPr>
              <a:lnSpc>
                <a:spcPct val="90000"/>
              </a:lnSpc>
              <a:spcBef>
                <a:spcPts val="0"/>
              </a:spcBef>
            </a:pPr>
            <a:r>
              <a:rPr lang="en-US" altLang="en-US" sz="2800" dirty="0">
                <a:solidFill>
                  <a:srgbClr val="000000"/>
                </a:solidFill>
              </a:rPr>
              <a:t>Inside the </a:t>
            </a:r>
            <a:r>
              <a:rPr lang="en-US" altLang="en-US" dirty="0" err="1">
                <a:solidFill>
                  <a:srgbClr val="000000"/>
                </a:solidFill>
                <a:latin typeface="Courier New" panose="02070309020205020404" pitchFamily="49" charset="0"/>
              </a:rPr>
              <a:t>getOrder</a:t>
            </a:r>
            <a:r>
              <a:rPr lang="en-US" altLang="en-US" sz="2800" dirty="0">
                <a:solidFill>
                  <a:srgbClr val="000000"/>
                </a:solidFill>
              </a:rPr>
              <a:t> function, the </a:t>
            </a:r>
            <a:r>
              <a:rPr lang="en-US" altLang="en-US" dirty="0">
                <a:solidFill>
                  <a:srgbClr val="000000"/>
                </a:solidFill>
                <a:latin typeface="Courier New" panose="02070309020205020404" pitchFamily="49" charset="0"/>
              </a:rPr>
              <a:t>donuts</a:t>
            </a:r>
            <a:r>
              <a:rPr lang="en-US" altLang="en-US" sz="2800" dirty="0">
                <a:solidFill>
                  <a:srgbClr val="000000"/>
                </a:solidFill>
              </a:rPr>
              <a:t> parameter references the </a:t>
            </a:r>
            <a:r>
              <a:rPr lang="en-US" altLang="en-US" dirty="0" err="1">
                <a:solidFill>
                  <a:srgbClr val="000000"/>
                </a:solidFill>
                <a:latin typeface="Courier New" panose="02070309020205020404" pitchFamily="49" charset="0"/>
              </a:rPr>
              <a:t>jellyDonuts</a:t>
            </a:r>
            <a:r>
              <a:rPr lang="en-US" altLang="en-US" sz="2800" dirty="0">
                <a:solidFill>
                  <a:srgbClr val="000000"/>
                </a:solidFill>
              </a:rPr>
              <a:t> variable. Anything done to the </a:t>
            </a:r>
            <a:r>
              <a:rPr lang="en-US" altLang="en-US" dirty="0">
                <a:solidFill>
                  <a:srgbClr val="000000"/>
                </a:solidFill>
                <a:latin typeface="Courier New" panose="02070309020205020404" pitchFamily="49" charset="0"/>
              </a:rPr>
              <a:t>donuts</a:t>
            </a:r>
            <a:r>
              <a:rPr lang="en-US" altLang="en-US" sz="2800" dirty="0">
                <a:solidFill>
                  <a:srgbClr val="000000"/>
                </a:solidFill>
              </a:rPr>
              <a:t> parameter is actually done to the </a:t>
            </a:r>
            <a:r>
              <a:rPr lang="en-US" altLang="en-US" dirty="0" err="1">
                <a:solidFill>
                  <a:srgbClr val="000000"/>
                </a:solidFill>
                <a:latin typeface="Courier New" panose="02070309020205020404" pitchFamily="49" charset="0"/>
              </a:rPr>
              <a:t>jellyDonuts</a:t>
            </a:r>
            <a:r>
              <a:rPr lang="en-US" altLang="en-US" sz="2800" dirty="0">
                <a:solidFill>
                  <a:srgbClr val="000000"/>
                </a:solidFill>
              </a:rPr>
              <a:t> variable.</a:t>
            </a:r>
          </a:p>
          <a:p>
            <a:pPr>
              <a:lnSpc>
                <a:spcPct val="90000"/>
              </a:lnSpc>
              <a:spcBef>
                <a:spcPts val="0"/>
              </a:spcBef>
            </a:pPr>
            <a:r>
              <a:rPr lang="en-US" altLang="en-US" sz="2800" spc="-100" dirty="0">
                <a:solidFill>
                  <a:srgbClr val="000000"/>
                </a:solidFill>
              </a:rPr>
              <a:t>When the user enters a value, the </a:t>
            </a:r>
            <a:r>
              <a:rPr lang="en-US" altLang="en-US" spc="-100" dirty="0" err="1">
                <a:solidFill>
                  <a:srgbClr val="000000"/>
                </a:solidFill>
                <a:latin typeface="Courier New" panose="02070309020205020404" pitchFamily="49" charset="0"/>
              </a:rPr>
              <a:t>cin</a:t>
            </a:r>
            <a:r>
              <a:rPr lang="en-US" altLang="en-US" sz="2800" spc="-100" dirty="0">
                <a:solidFill>
                  <a:srgbClr val="000000"/>
                </a:solidFill>
              </a:rPr>
              <a:t> statement uses the </a:t>
            </a:r>
            <a:r>
              <a:rPr lang="en-US" altLang="en-US" spc="-100" dirty="0">
                <a:solidFill>
                  <a:srgbClr val="000000"/>
                </a:solidFill>
                <a:latin typeface="Courier New" panose="02070309020205020404" pitchFamily="49" charset="0"/>
              </a:rPr>
              <a:t>donuts</a:t>
            </a:r>
            <a:r>
              <a:rPr lang="en-US" altLang="en-US" sz="2800" spc="-100" dirty="0">
                <a:solidFill>
                  <a:srgbClr val="000000"/>
                </a:solidFill>
              </a:rPr>
              <a:t> reference variable to indirectly store the value in the </a:t>
            </a:r>
            <a:r>
              <a:rPr lang="en-US" altLang="en-US" spc="-100" dirty="0" err="1">
                <a:solidFill>
                  <a:srgbClr val="000000"/>
                </a:solidFill>
                <a:latin typeface="Courier New" panose="02070309020205020404" pitchFamily="49" charset="0"/>
              </a:rPr>
              <a:t>jellyDonuts</a:t>
            </a:r>
            <a:r>
              <a:rPr lang="en-US" altLang="en-US" sz="2800" spc="-100" dirty="0">
                <a:solidFill>
                  <a:srgbClr val="000000"/>
                </a:solidFill>
              </a:rPr>
              <a:t> variable.</a:t>
            </a:r>
          </a:p>
          <a:p>
            <a:pPr>
              <a:lnSpc>
                <a:spcPct val="90000"/>
              </a:lnSpc>
              <a:spcBef>
                <a:spcPts val="0"/>
              </a:spcBef>
            </a:pPr>
            <a:r>
              <a:rPr lang="en-US" altLang="en-US" sz="2800" dirty="0">
                <a:solidFill>
                  <a:srgbClr val="000000"/>
                </a:solidFill>
              </a:rPr>
              <a:t>Notice the connection between the </a:t>
            </a:r>
            <a:r>
              <a:rPr lang="en-US" altLang="en-US" dirty="0">
                <a:solidFill>
                  <a:srgbClr val="000000"/>
                </a:solidFill>
                <a:latin typeface="Courier New" panose="02070309020205020404" pitchFamily="49" charset="0"/>
              </a:rPr>
              <a:t>donuts</a:t>
            </a:r>
            <a:r>
              <a:rPr lang="en-US" altLang="en-US" sz="2800" dirty="0">
                <a:solidFill>
                  <a:srgbClr val="000000"/>
                </a:solidFill>
              </a:rPr>
              <a:t> reference variable and the </a:t>
            </a:r>
            <a:r>
              <a:rPr lang="en-US" altLang="en-US" dirty="0" err="1">
                <a:solidFill>
                  <a:srgbClr val="000000"/>
                </a:solidFill>
                <a:latin typeface="Courier New" panose="02070309020205020404" pitchFamily="49" charset="0"/>
              </a:rPr>
              <a:t>jellyDonuts</a:t>
            </a:r>
            <a:r>
              <a:rPr lang="en-US" altLang="en-US" sz="2800" dirty="0">
                <a:solidFill>
                  <a:srgbClr val="000000"/>
                </a:solidFill>
              </a:rPr>
              <a:t> argument is automatically established by C++ when the function is called.</a:t>
            </a:r>
          </a:p>
          <a:p>
            <a:pPr>
              <a:lnSpc>
                <a:spcPct val="90000"/>
              </a:lnSpc>
              <a:spcBef>
                <a:spcPts val="0"/>
              </a:spcBef>
            </a:pPr>
            <a:r>
              <a:rPr lang="en-US" altLang="en-US" sz="2800" dirty="0">
                <a:solidFill>
                  <a:srgbClr val="000000"/>
                </a:solidFill>
              </a:rPr>
              <a:t>When programmer is writing this code, he don’t have to go through the trouble of finding the memory address of the </a:t>
            </a:r>
            <a:r>
              <a:rPr lang="en-US" altLang="en-US" dirty="0" err="1">
                <a:solidFill>
                  <a:srgbClr val="000000"/>
                </a:solidFill>
                <a:latin typeface="Courier New" panose="02070309020205020404" pitchFamily="49" charset="0"/>
              </a:rPr>
              <a:t>jellyDonuts</a:t>
            </a:r>
            <a:r>
              <a:rPr lang="en-US" altLang="en-US" sz="2800" dirty="0">
                <a:solidFill>
                  <a:srgbClr val="000000"/>
                </a:solidFill>
              </a:rPr>
              <a:t> variable then properly storing that address in the </a:t>
            </a:r>
            <a:r>
              <a:rPr lang="en-US" altLang="en-US" dirty="0">
                <a:solidFill>
                  <a:srgbClr val="000000"/>
                </a:solidFill>
                <a:latin typeface="Courier New" panose="02070309020205020404" pitchFamily="49" charset="0"/>
              </a:rPr>
              <a:t>donuts</a:t>
            </a:r>
            <a:r>
              <a:rPr lang="en-US" altLang="en-US" sz="2800" dirty="0">
                <a:solidFill>
                  <a:srgbClr val="000000"/>
                </a:solidFill>
              </a:rPr>
              <a:t> reference ­variable.</a:t>
            </a:r>
          </a:p>
          <a:p>
            <a:pPr>
              <a:lnSpc>
                <a:spcPct val="90000"/>
              </a:lnSpc>
              <a:spcBef>
                <a:spcPts val="0"/>
              </a:spcBef>
            </a:pPr>
            <a:r>
              <a:rPr lang="en-US" altLang="en-US" sz="2800" dirty="0">
                <a:solidFill>
                  <a:srgbClr val="000000"/>
                </a:solidFill>
              </a:rPr>
              <a:t>When programmer is storing a value in the </a:t>
            </a:r>
            <a:r>
              <a:rPr lang="en-US" altLang="en-US" dirty="0">
                <a:solidFill>
                  <a:srgbClr val="000000"/>
                </a:solidFill>
                <a:latin typeface="Courier New" panose="02070309020205020404" pitchFamily="49" charset="0"/>
              </a:rPr>
              <a:t>donuts</a:t>
            </a:r>
            <a:r>
              <a:rPr lang="en-US" altLang="en-US" sz="2800" dirty="0">
                <a:solidFill>
                  <a:srgbClr val="000000"/>
                </a:solidFill>
              </a:rPr>
              <a:t> variable, he don’t have to specify that the value should actually be stored in the </a:t>
            </a:r>
            <a:r>
              <a:rPr lang="en-US" altLang="en-US" dirty="0" err="1">
                <a:solidFill>
                  <a:srgbClr val="000000"/>
                </a:solidFill>
                <a:latin typeface="Courier New" panose="02070309020205020404" pitchFamily="49" charset="0"/>
              </a:rPr>
              <a:t>jellyDonuts</a:t>
            </a:r>
            <a:r>
              <a:rPr lang="en-US" altLang="en-US" sz="2800" dirty="0">
                <a:solidFill>
                  <a:srgbClr val="000000"/>
                </a:solidFill>
              </a:rPr>
              <a:t> variable. C++ handles all of that automatically.</a:t>
            </a:r>
          </a:p>
        </p:txBody>
      </p:sp>
      <p:sp>
        <p:nvSpPr>
          <p:cNvPr id="4" name="Slide Number Placeholder 3">
            <a:extLst>
              <a:ext uri="{FF2B5EF4-FFF2-40B4-BE49-F238E27FC236}">
                <a16:creationId xmlns:a16="http://schemas.microsoft.com/office/drawing/2014/main" id="{34169519-E8B2-689B-5313-52B8BC280169}"/>
              </a:ext>
            </a:extLst>
          </p:cNvPr>
          <p:cNvSpPr>
            <a:spLocks noGrp="1"/>
          </p:cNvSpPr>
          <p:nvPr>
            <p:ph type="sldNum" sz="quarter" idx="10"/>
          </p:nvPr>
        </p:nvSpPr>
        <p:spPr/>
        <p:txBody>
          <a:bodyPr/>
          <a:lstStyle/>
          <a:p>
            <a:fld id="{60424565-9848-4764-832E-58D1C44F619B}" type="slidenum">
              <a:rPr lang="en-US" altLang="en-US" smtClean="0"/>
              <a:pPr/>
              <a:t>10</a:t>
            </a:fld>
            <a:endParaRPr lang="en-US" altLang="en-US" dirty="0"/>
          </a:p>
        </p:txBody>
      </p:sp>
    </p:spTree>
    <p:extLst>
      <p:ext uri="{BB962C8B-B14F-4D97-AF65-F5344CB8AC3E}">
        <p14:creationId xmlns:p14="http://schemas.microsoft.com/office/powerpoint/2010/main" val="4057422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 Variables</a:t>
            </a:r>
            <a:r>
              <a:rPr lang="en-US" altLang="en-US" sz="1800" dirty="0"/>
              <a:t> (1 of 4)</a:t>
            </a:r>
            <a:endParaRPr lang="en-US" sz="1800" dirty="0"/>
          </a:p>
        </p:txBody>
      </p:sp>
      <p:sp>
        <p:nvSpPr>
          <p:cNvPr id="3" name="Content Placeholder 2"/>
          <p:cNvSpPr>
            <a:spLocks noGrp="1"/>
          </p:cNvSpPr>
          <p:nvPr>
            <p:ph idx="1"/>
          </p:nvPr>
        </p:nvSpPr>
        <p:spPr/>
        <p:txBody>
          <a:bodyPr/>
          <a:lstStyle/>
          <a:p>
            <a:pPr>
              <a:spcBef>
                <a:spcPts val="0"/>
              </a:spcBef>
            </a:pPr>
            <a:r>
              <a:rPr lang="en-US" altLang="en-US" sz="2800" dirty="0">
                <a:solidFill>
                  <a:srgbClr val="000000"/>
                </a:solidFill>
              </a:rPr>
              <a:t>Pointer variables are yet another way using a memory address to work with a piece of data.</a:t>
            </a:r>
          </a:p>
          <a:p>
            <a:pPr>
              <a:spcBef>
                <a:spcPts val="0"/>
              </a:spcBef>
            </a:pPr>
            <a:r>
              <a:rPr lang="en-US" altLang="en-US" sz="2800" dirty="0">
                <a:solidFill>
                  <a:srgbClr val="000000"/>
                </a:solidFill>
              </a:rPr>
              <a:t>Pointer variables are similar to arrays and reference variables, but pointer variables operate at amore "low-level" than arrays and reference variables.</a:t>
            </a:r>
          </a:p>
          <a:p>
            <a:pPr>
              <a:spcBef>
                <a:spcPts val="0"/>
              </a:spcBef>
            </a:pPr>
            <a:r>
              <a:rPr lang="en-US" altLang="en-US" sz="2800" dirty="0">
                <a:solidFill>
                  <a:srgbClr val="000000"/>
                </a:solidFill>
              </a:rPr>
              <a:t>This means that C++ does not automatically do as much work for the programmer with pointer variables as it does with reference variables. </a:t>
            </a:r>
          </a:p>
          <a:p>
            <a:pPr>
              <a:spcBef>
                <a:spcPts val="0"/>
              </a:spcBef>
            </a:pPr>
            <a:r>
              <a:rPr lang="en-US" altLang="en-US" sz="2800" dirty="0">
                <a:solidFill>
                  <a:srgbClr val="000000"/>
                </a:solidFill>
              </a:rPr>
              <a:t>In order to make a pointer variable reference another item in memory, programmers are responsible for finding the address they want to store in the pointer and correctly using it.</a:t>
            </a:r>
          </a:p>
          <a:p>
            <a:pPr>
              <a:spcBef>
                <a:spcPts val="0"/>
              </a:spcBef>
            </a:pPr>
            <a:r>
              <a:rPr lang="en-US" altLang="en-US" sz="2800" dirty="0">
                <a:solidFill>
                  <a:srgbClr val="000000"/>
                </a:solidFill>
              </a:rPr>
              <a:t>Programmer’s code has to specify that the value should be stored in the location referenced by the pointer variable, and not in the pointer variable itself.</a:t>
            </a:r>
          </a:p>
        </p:txBody>
      </p:sp>
      <p:sp>
        <p:nvSpPr>
          <p:cNvPr id="4" name="Slide Number Placeholder 3">
            <a:extLst>
              <a:ext uri="{FF2B5EF4-FFF2-40B4-BE49-F238E27FC236}">
                <a16:creationId xmlns:a16="http://schemas.microsoft.com/office/drawing/2014/main" id="{26033C6E-7B82-8DAE-A5FA-48F5CFEEEC10}"/>
              </a:ext>
            </a:extLst>
          </p:cNvPr>
          <p:cNvSpPr>
            <a:spLocks noGrp="1"/>
          </p:cNvSpPr>
          <p:nvPr>
            <p:ph type="sldNum" sz="quarter" idx="10"/>
          </p:nvPr>
        </p:nvSpPr>
        <p:spPr/>
        <p:txBody>
          <a:bodyPr/>
          <a:lstStyle/>
          <a:p>
            <a:fld id="{60424565-9848-4764-832E-58D1C44F619B}" type="slidenum">
              <a:rPr lang="en-US" altLang="en-US" smtClean="0"/>
              <a:pPr/>
              <a:t>11</a:t>
            </a:fld>
            <a:endParaRPr lang="en-US" altLang="en-US" dirty="0"/>
          </a:p>
        </p:txBody>
      </p:sp>
    </p:spTree>
    <p:extLst>
      <p:ext uri="{BB962C8B-B14F-4D97-AF65-F5344CB8AC3E}">
        <p14:creationId xmlns:p14="http://schemas.microsoft.com/office/powerpoint/2010/main" val="4205270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 Variables</a:t>
            </a:r>
            <a:r>
              <a:rPr lang="en-US" altLang="en-US" sz="1800" dirty="0"/>
              <a:t> (2 of 4)</a:t>
            </a:r>
            <a:endParaRPr lang="en-US" sz="1800" dirty="0"/>
          </a:p>
        </p:txBody>
      </p:sp>
      <p:sp>
        <p:nvSpPr>
          <p:cNvPr id="3" name="Content Placeholder 2"/>
          <p:cNvSpPr>
            <a:spLocks noGrp="1"/>
          </p:cNvSpPr>
          <p:nvPr>
            <p:ph idx="1"/>
          </p:nvPr>
        </p:nvSpPr>
        <p:spPr/>
        <p:txBody>
          <a:bodyPr/>
          <a:lstStyle/>
          <a:p>
            <a:r>
              <a:rPr lang="en-US" altLang="en-US" b="1" dirty="0">
                <a:solidFill>
                  <a:srgbClr val="000000"/>
                </a:solidFill>
              </a:rPr>
              <a:t>Definition</a:t>
            </a:r>
            <a:r>
              <a:rPr lang="en-US" altLang="en-US" dirty="0">
                <a:solidFill>
                  <a:srgbClr val="000000"/>
                </a:solidFill>
              </a:rPr>
              <a:t> of a pointer variable looks much like any other definition.</a:t>
            </a:r>
          </a:p>
          <a:p>
            <a:pPr lvl="1" indent="0">
              <a:buClr>
                <a:srgbClr val="3333CC"/>
              </a:buClr>
              <a:buNone/>
            </a:pPr>
            <a:r>
              <a:rPr lang="en-US" altLang="en-US" dirty="0">
                <a:solidFill>
                  <a:srgbClr val="000000"/>
                </a:solidFill>
                <a:latin typeface="Courier New" panose="02070309020205020404" pitchFamily="49" charset="0"/>
              </a:rPr>
              <a:t>int *intptr;</a:t>
            </a:r>
          </a:p>
          <a:p>
            <a:r>
              <a:rPr lang="en-US" altLang="en-US" dirty="0">
                <a:solidFill>
                  <a:srgbClr val="000000"/>
                </a:solidFill>
              </a:rPr>
              <a:t>The asterisk in front of the variable name indicates that </a:t>
            </a:r>
            <a:r>
              <a:rPr lang="en-US" altLang="en-US" dirty="0" err="1">
                <a:solidFill>
                  <a:srgbClr val="000000"/>
                </a:solidFill>
                <a:latin typeface="Courier New" panose="02070309020205020404" pitchFamily="49" charset="0"/>
              </a:rPr>
              <a:t>intptr</a:t>
            </a:r>
            <a:r>
              <a:rPr lang="en-US" altLang="en-US" dirty="0">
                <a:solidFill>
                  <a:srgbClr val="000000"/>
                </a:solidFill>
              </a:rPr>
              <a:t> is a pointer variable. The </a:t>
            </a:r>
            <a:r>
              <a:rPr lang="en-US" altLang="en-US" dirty="0">
                <a:solidFill>
                  <a:srgbClr val="000000"/>
                </a:solidFill>
                <a:latin typeface="Courier New" panose="02070309020205020404" pitchFamily="49" charset="0"/>
              </a:rPr>
              <a:t>int</a:t>
            </a:r>
            <a:r>
              <a:rPr lang="en-US" altLang="en-US" dirty="0">
                <a:solidFill>
                  <a:srgbClr val="000000"/>
                </a:solidFill>
              </a:rPr>
              <a:t> data type indicates that </a:t>
            </a:r>
            <a:r>
              <a:rPr lang="en-US" altLang="en-US" dirty="0" err="1">
                <a:solidFill>
                  <a:srgbClr val="000000"/>
                </a:solidFill>
                <a:latin typeface="Courier New" panose="02070309020205020404" pitchFamily="49" charset="0"/>
              </a:rPr>
              <a:t>intptr</a:t>
            </a:r>
            <a:r>
              <a:rPr lang="en-US" altLang="en-US" dirty="0">
                <a:solidFill>
                  <a:srgbClr val="000000"/>
                </a:solidFill>
              </a:rPr>
              <a:t> can be used to hold the address of an integer variable.</a:t>
            </a:r>
          </a:p>
          <a:p>
            <a:r>
              <a:rPr lang="en-US" altLang="en-US" dirty="0">
                <a:solidFill>
                  <a:srgbClr val="000000"/>
                </a:solidFill>
              </a:rPr>
              <a:t>Read as:</a:t>
            </a:r>
          </a:p>
          <a:p>
            <a:pPr indent="0">
              <a:buNone/>
            </a:pPr>
            <a:r>
              <a:rPr lang="en-US" altLang="en-US" dirty="0">
                <a:solidFill>
                  <a:srgbClr val="000000"/>
                </a:solidFill>
              </a:rPr>
              <a:t>“</a:t>
            </a:r>
            <a:r>
              <a:rPr lang="en-US" altLang="en-US" dirty="0">
                <a:solidFill>
                  <a:srgbClr val="000000"/>
                </a:solidFill>
                <a:latin typeface="Courier New" panose="02070309020205020404" pitchFamily="49" charset="0"/>
              </a:rPr>
              <a:t>intptr</a:t>
            </a:r>
            <a:r>
              <a:rPr lang="en-US" altLang="en-US" dirty="0">
                <a:solidFill>
                  <a:srgbClr val="000000"/>
                </a:solidFill>
              </a:rPr>
              <a:t> can hold the address of an int”</a:t>
            </a:r>
          </a:p>
          <a:p>
            <a:r>
              <a:rPr lang="en-US" altLang="en-US" dirty="0">
                <a:solidFill>
                  <a:srgbClr val="000000"/>
                </a:solidFill>
              </a:rPr>
              <a:t>Spacing in definition does not matter:</a:t>
            </a:r>
          </a:p>
          <a:p>
            <a:pPr lvl="1" indent="0">
              <a:buClr>
                <a:srgbClr val="3333CC"/>
              </a:buClr>
              <a:buNone/>
              <a:tabLst>
                <a:tab pos="4114800" algn="l"/>
              </a:tabLst>
            </a:pPr>
            <a:r>
              <a:rPr lang="en-US" altLang="en-US" dirty="0">
                <a:solidFill>
                  <a:srgbClr val="000000"/>
                </a:solidFill>
                <a:latin typeface="Courier New" panose="02070309020205020404" pitchFamily="49" charset="0"/>
              </a:rPr>
              <a:t>int * intptr; 	// same as above</a:t>
            </a:r>
          </a:p>
          <a:p>
            <a:pPr lvl="1" indent="0">
              <a:buClr>
                <a:srgbClr val="3333CC"/>
              </a:buClr>
              <a:buNone/>
              <a:tabLst>
                <a:tab pos="4114800" algn="l"/>
              </a:tabLst>
            </a:pPr>
            <a:r>
              <a:rPr lang="en-US" altLang="en-US" dirty="0">
                <a:solidFill>
                  <a:srgbClr val="000000"/>
                </a:solidFill>
                <a:latin typeface="Courier New" panose="02070309020205020404" pitchFamily="49" charset="0"/>
              </a:rPr>
              <a:t>int* intptr; 	// same as above</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EEBCAE08-4C11-1805-DF72-EFFBACDC0E37}"/>
              </a:ext>
            </a:extLst>
          </p:cNvPr>
          <p:cNvSpPr>
            <a:spLocks noGrp="1"/>
          </p:cNvSpPr>
          <p:nvPr>
            <p:ph type="sldNum" sz="quarter" idx="10"/>
          </p:nvPr>
        </p:nvSpPr>
        <p:spPr/>
        <p:txBody>
          <a:bodyPr/>
          <a:lstStyle/>
          <a:p>
            <a:fld id="{60424565-9848-4764-832E-58D1C44F619B}" type="slidenum">
              <a:rPr lang="en-US" altLang="en-US" smtClean="0"/>
              <a:pPr/>
              <a:t>12</a:t>
            </a:fld>
            <a:endParaRPr lang="en-US" altLang="en-US" dirty="0"/>
          </a:p>
        </p:txBody>
      </p:sp>
    </p:spTree>
    <p:extLst>
      <p:ext uri="{BB962C8B-B14F-4D97-AF65-F5344CB8AC3E}">
        <p14:creationId xmlns:p14="http://schemas.microsoft.com/office/powerpoint/2010/main" val="4265477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 Variables</a:t>
            </a:r>
            <a:r>
              <a:rPr lang="en-US" altLang="en-US" sz="1800" dirty="0"/>
              <a:t> (3 of 4)</a:t>
            </a:r>
            <a:endParaRPr lang="en-US" sz="1800"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Assigning an address to a pointer variable:</a:t>
            </a:r>
          </a:p>
          <a:p>
            <a:pPr marL="690563" lvl="1" indent="3175">
              <a:lnSpc>
                <a:spcPct val="90000"/>
              </a:lnSpc>
              <a:buClr>
                <a:srgbClr val="3333CC"/>
              </a:buClr>
              <a:buNone/>
            </a:pPr>
            <a:r>
              <a:rPr lang="en-US" altLang="en-US" sz="2800" dirty="0">
                <a:solidFill>
                  <a:srgbClr val="000000"/>
                </a:solidFill>
                <a:latin typeface="Courier New" panose="02070309020205020404" pitchFamily="49" charset="0"/>
              </a:rPr>
              <a:t>int *intptr;</a:t>
            </a:r>
            <a:endParaRPr lang="en-US" altLang="en-US" sz="2800" dirty="0">
              <a:solidFill>
                <a:srgbClr val="000000"/>
              </a:solidFill>
            </a:endParaRPr>
          </a:p>
          <a:p>
            <a:pPr marL="690563" lvl="1" indent="3175">
              <a:lnSpc>
                <a:spcPct val="90000"/>
              </a:lnSpc>
              <a:buClr>
                <a:srgbClr val="3333CC"/>
              </a:buClr>
              <a:buNone/>
            </a:pPr>
            <a:r>
              <a:rPr lang="en-US" altLang="en-US" sz="2800" dirty="0">
                <a:solidFill>
                  <a:srgbClr val="000000"/>
                </a:solidFill>
                <a:latin typeface="Courier New" panose="02070309020205020404" pitchFamily="49" charset="0"/>
              </a:rPr>
              <a:t>intptr = &amp;num;</a:t>
            </a:r>
          </a:p>
          <a:p>
            <a:pPr>
              <a:lnSpc>
                <a:spcPct val="90000"/>
              </a:lnSpc>
            </a:pPr>
            <a:r>
              <a:rPr lang="en-US" altLang="en-US" dirty="0">
                <a:solidFill>
                  <a:srgbClr val="000000"/>
                </a:solidFill>
              </a:rPr>
              <a:t>Memory layout:</a:t>
            </a:r>
            <a:endParaRPr lang="en-US" dirty="0"/>
          </a:p>
        </p:txBody>
      </p:sp>
      <p:pic>
        <p:nvPicPr>
          <p:cNvPr id="19" name="Picture 18" descr="The screenshot shows the memory layout of a pointer variable. The address of intptr 0x4a00 is assigned to the 'num' variable, whose value is 25. The address of num is 0x4a00. &#10;"/>
          <p:cNvPicPr>
            <a:picLocks noChangeAspect="1"/>
          </p:cNvPicPr>
          <p:nvPr/>
        </p:nvPicPr>
        <p:blipFill>
          <a:blip r:embed="rId2"/>
          <a:stretch>
            <a:fillRect/>
          </a:stretch>
        </p:blipFill>
        <p:spPr>
          <a:xfrm>
            <a:off x="2164080" y="3124187"/>
            <a:ext cx="7863840" cy="1816081"/>
          </a:xfrm>
          <a:prstGeom prst="rect">
            <a:avLst/>
          </a:prstGeom>
        </p:spPr>
      </p:pic>
      <p:sp>
        <p:nvSpPr>
          <p:cNvPr id="4" name="Slide Number Placeholder 3">
            <a:extLst>
              <a:ext uri="{FF2B5EF4-FFF2-40B4-BE49-F238E27FC236}">
                <a16:creationId xmlns:a16="http://schemas.microsoft.com/office/drawing/2014/main" id="{D0917A39-CB6B-E265-D3BC-AAAF3ECEA689}"/>
              </a:ext>
            </a:extLst>
          </p:cNvPr>
          <p:cNvSpPr>
            <a:spLocks noGrp="1"/>
          </p:cNvSpPr>
          <p:nvPr>
            <p:ph type="sldNum" sz="quarter" idx="10"/>
          </p:nvPr>
        </p:nvSpPr>
        <p:spPr/>
        <p:txBody>
          <a:bodyPr/>
          <a:lstStyle/>
          <a:p>
            <a:fld id="{60424565-9848-4764-832E-58D1C44F619B}" type="slidenum">
              <a:rPr lang="en-US" altLang="en-US" smtClean="0"/>
              <a:pPr/>
              <a:t>13</a:t>
            </a:fld>
            <a:endParaRPr lang="en-US" altLang="en-US" dirty="0"/>
          </a:p>
        </p:txBody>
      </p:sp>
    </p:spTree>
    <p:extLst>
      <p:ext uri="{BB962C8B-B14F-4D97-AF65-F5344CB8AC3E}">
        <p14:creationId xmlns:p14="http://schemas.microsoft.com/office/powerpoint/2010/main" val="7151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 Variables</a:t>
            </a:r>
            <a:r>
              <a:rPr lang="en-US" altLang="en-US" sz="1800" dirty="0"/>
              <a:t> (4 of 4)</a:t>
            </a:r>
            <a:endParaRPr lang="en-US" sz="1800" dirty="0"/>
          </a:p>
        </p:txBody>
      </p:sp>
      <p:sp>
        <p:nvSpPr>
          <p:cNvPr id="3" name="Content Placeholder 2"/>
          <p:cNvSpPr>
            <a:spLocks noGrp="1"/>
          </p:cNvSpPr>
          <p:nvPr>
            <p:ph idx="1"/>
          </p:nvPr>
        </p:nvSpPr>
        <p:spPr/>
        <p:txBody>
          <a:bodyPr/>
          <a:lstStyle/>
          <a:p>
            <a:pPr lvl="0">
              <a:defRPr/>
            </a:pPr>
            <a:r>
              <a:rPr lang="en-US" dirty="0">
                <a:solidFill>
                  <a:srgbClr val="000000"/>
                </a:solidFill>
              </a:rPr>
              <a:t>Initialize pointer variables with the special value </a:t>
            </a:r>
            <a:r>
              <a:rPr lang="en-US" dirty="0">
                <a:solidFill>
                  <a:srgbClr val="000000"/>
                </a:solidFill>
                <a:latin typeface="Courier New" panose="02070309020205020404" pitchFamily="49" charset="0"/>
                <a:cs typeface="Courier New" panose="02070309020205020404" pitchFamily="49" charset="0"/>
              </a:rPr>
              <a:t>nullptr</a:t>
            </a:r>
            <a:r>
              <a:rPr lang="en-US" dirty="0">
                <a:solidFill>
                  <a:srgbClr val="000000"/>
                </a:solidFill>
              </a:rPr>
              <a:t>.</a:t>
            </a:r>
          </a:p>
          <a:p>
            <a:pPr lvl="0">
              <a:defRPr/>
            </a:pPr>
            <a:r>
              <a:rPr lang="en-US" dirty="0">
                <a:solidFill>
                  <a:srgbClr val="000000"/>
                </a:solidFill>
              </a:rPr>
              <a:t>In C++ 11, the </a:t>
            </a:r>
            <a:r>
              <a:rPr lang="en-US" dirty="0">
                <a:solidFill>
                  <a:srgbClr val="000000"/>
                </a:solidFill>
                <a:latin typeface="Courier New" panose="02070309020205020404" pitchFamily="49" charset="0"/>
                <a:cs typeface="Courier New" panose="02070309020205020404" pitchFamily="49" charset="0"/>
              </a:rPr>
              <a:t>nullptr</a:t>
            </a:r>
            <a:r>
              <a:rPr lang="en-US" dirty="0">
                <a:solidFill>
                  <a:srgbClr val="000000"/>
                </a:solidFill>
              </a:rPr>
              <a:t> key word was introduced to represent the address </a:t>
            </a:r>
            <a:r>
              <a:rPr lang="en-US" dirty="0">
                <a:solidFill>
                  <a:srgbClr val="000000"/>
                </a:solidFill>
                <a:latin typeface="Courier New" panose="02070309020205020404" pitchFamily="49" charset="0"/>
                <a:cs typeface="Courier New" panose="02070309020205020404" pitchFamily="49" charset="0"/>
              </a:rPr>
              <a:t>0</a:t>
            </a:r>
            <a:r>
              <a:rPr lang="en-US" dirty="0">
                <a:solidFill>
                  <a:srgbClr val="000000"/>
                </a:solidFill>
              </a:rPr>
              <a:t>.</a:t>
            </a:r>
          </a:p>
          <a:p>
            <a:pPr lvl="0">
              <a:defRPr/>
            </a:pPr>
            <a:r>
              <a:rPr lang="en-US" dirty="0">
                <a:solidFill>
                  <a:srgbClr val="000000"/>
                </a:solidFill>
              </a:rPr>
              <a:t>With older compiler that does not support the C++ 11 standard, pointer variables should be initialize with the integer 0, or the value </a:t>
            </a:r>
            <a:r>
              <a:rPr lang="en-US" dirty="0">
                <a:solidFill>
                  <a:srgbClr val="000000"/>
                </a:solidFill>
                <a:latin typeface="Courier New" panose="02070309020205020404" pitchFamily="49" charset="0"/>
                <a:cs typeface="Courier New" panose="02070309020205020404" pitchFamily="49" charset="0"/>
              </a:rPr>
              <a:t>NULL</a:t>
            </a:r>
            <a:r>
              <a:rPr lang="en-US" dirty="0">
                <a:solidFill>
                  <a:srgbClr val="000000"/>
                </a:solidFill>
              </a:rPr>
              <a:t>.</a:t>
            </a:r>
          </a:p>
          <a:p>
            <a:pPr lvl="1">
              <a:defRPr/>
            </a:pPr>
            <a:r>
              <a:rPr lang="en-US" dirty="0">
                <a:solidFill>
                  <a:srgbClr val="000000"/>
                </a:solidFill>
              </a:rPr>
              <a:t>The value </a:t>
            </a:r>
            <a:r>
              <a:rPr lang="en-US" sz="2800" dirty="0">
                <a:solidFill>
                  <a:srgbClr val="000000"/>
                </a:solidFill>
                <a:latin typeface="Courier New" panose="02070309020205020404" pitchFamily="49" charset="0"/>
                <a:ea typeface="+mn-ea"/>
                <a:cs typeface="Courier New" panose="02070309020205020404" pitchFamily="49" charset="0"/>
              </a:rPr>
              <a:t>NULL</a:t>
            </a:r>
            <a:r>
              <a:rPr lang="en-US" dirty="0">
                <a:solidFill>
                  <a:srgbClr val="000000"/>
                </a:solidFill>
              </a:rPr>
              <a:t> is defined in the </a:t>
            </a:r>
            <a:r>
              <a:rPr lang="en-US" dirty="0">
                <a:solidFill>
                  <a:srgbClr val="000000"/>
                </a:solidFill>
                <a:latin typeface="Courier New" panose="02070309020205020404" pitchFamily="49" charset="0"/>
                <a:cs typeface="Courier New" panose="02070309020205020404" pitchFamily="49" charset="0"/>
              </a:rPr>
              <a:t>&lt;iostream&gt;</a:t>
            </a:r>
            <a:r>
              <a:rPr lang="en-US" dirty="0">
                <a:solidFill>
                  <a:srgbClr val="000000"/>
                </a:solidFill>
              </a:rPr>
              <a:t> header file (as well as other header files) to represent the value 0.</a:t>
            </a:r>
          </a:p>
          <a:p>
            <a:pPr lvl="0">
              <a:defRPr/>
            </a:pPr>
            <a:r>
              <a:rPr lang="en-US" dirty="0">
                <a:solidFill>
                  <a:srgbClr val="000000"/>
                </a:solidFill>
              </a:rPr>
              <a:t>Here is an example of how to define a pointer variable and initialize it with the value </a:t>
            </a:r>
            <a:r>
              <a:rPr lang="en-US" dirty="0">
                <a:solidFill>
                  <a:srgbClr val="000000"/>
                </a:solidFill>
                <a:latin typeface="Courier New" panose="02070309020205020404" pitchFamily="49" charset="0"/>
                <a:cs typeface="Courier New" panose="02070309020205020404" pitchFamily="49" charset="0"/>
              </a:rPr>
              <a:t>nullptr</a:t>
            </a:r>
            <a:r>
              <a:rPr lang="en-US" dirty="0">
                <a:solidFill>
                  <a:srgbClr val="000000"/>
                </a:solidFill>
              </a:rPr>
              <a:t>:</a:t>
            </a:r>
            <a:endParaRPr lang="en-US" sz="1050" dirty="0">
              <a:solidFill>
                <a:srgbClr val="000000"/>
              </a:solidFill>
            </a:endParaRPr>
          </a:p>
          <a:p>
            <a:pPr marL="1828800" indent="0">
              <a:spcBef>
                <a:spcPts val="2400"/>
              </a:spcBef>
              <a:buNone/>
              <a:defRPr/>
            </a:pPr>
            <a:r>
              <a:rPr lang="en-US" dirty="0">
                <a:solidFill>
                  <a:srgbClr val="000000"/>
                </a:solidFill>
                <a:latin typeface="Courier New" panose="02070309020205020404" pitchFamily="49" charset="0"/>
                <a:cs typeface="Courier New" panose="02070309020205020404" pitchFamily="49" charset="0"/>
              </a:rPr>
              <a:t>int *ptr = nullptr;</a:t>
            </a:r>
          </a:p>
        </p:txBody>
      </p:sp>
      <p:sp>
        <p:nvSpPr>
          <p:cNvPr id="4" name="Slide Number Placeholder 3">
            <a:extLst>
              <a:ext uri="{FF2B5EF4-FFF2-40B4-BE49-F238E27FC236}">
                <a16:creationId xmlns:a16="http://schemas.microsoft.com/office/drawing/2014/main" id="{3D962011-CA96-F387-7ED1-53D2C7F6417A}"/>
              </a:ext>
            </a:extLst>
          </p:cNvPr>
          <p:cNvSpPr>
            <a:spLocks noGrp="1"/>
          </p:cNvSpPr>
          <p:nvPr>
            <p:ph type="sldNum" sz="quarter" idx="10"/>
          </p:nvPr>
        </p:nvSpPr>
        <p:spPr/>
        <p:txBody>
          <a:bodyPr/>
          <a:lstStyle/>
          <a:p>
            <a:fld id="{60424565-9848-4764-832E-58D1C44F619B}" type="slidenum">
              <a:rPr lang="en-US" altLang="en-US" smtClean="0"/>
              <a:pPr/>
              <a:t>14</a:t>
            </a:fld>
            <a:endParaRPr lang="en-US" altLang="en-US" dirty="0"/>
          </a:p>
        </p:txBody>
      </p:sp>
    </p:spTree>
    <p:extLst>
      <p:ext uri="{BB962C8B-B14F-4D97-AF65-F5344CB8AC3E}">
        <p14:creationId xmlns:p14="http://schemas.microsoft.com/office/powerpoint/2010/main" val="354741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p:txBody>
          <a:bodyPr/>
          <a:lstStyle/>
          <a:p>
            <a:r>
              <a:rPr lang="en-US" altLang="en-US" dirty="0"/>
              <a:t>Program Example of Pointer Variable</a:t>
            </a:r>
          </a:p>
        </p:txBody>
      </p:sp>
      <p:pic>
        <p:nvPicPr>
          <p:cNvPr id="2" name="Picture 1" descr="The screenshot shows the program source code to store the address of a variable in a pointer. The main statement displays an integer variable x is initialized with value 25, and a pointer variable asterisk ptr initialized as a nullpointer. The variable ptr stores the address of x. The output statement displays the value and the address of x. The program output reads, &quot;The value in x is 25. The address of x is 0x7e00.&#10;"/>
          <p:cNvPicPr>
            <a:picLocks noChangeAspect="1"/>
          </p:cNvPicPr>
          <p:nvPr/>
        </p:nvPicPr>
        <p:blipFill rotWithShape="1">
          <a:blip r:embed="rId2"/>
          <a:srcRect t="12635"/>
          <a:stretch/>
        </p:blipFill>
        <p:spPr>
          <a:xfrm>
            <a:off x="621403" y="1097280"/>
            <a:ext cx="10949195" cy="5760720"/>
          </a:xfrm>
          <a:prstGeom prst="rect">
            <a:avLst/>
          </a:prstGeom>
        </p:spPr>
      </p:pic>
      <p:sp>
        <p:nvSpPr>
          <p:cNvPr id="3" name="Slide Number Placeholder 2">
            <a:extLst>
              <a:ext uri="{FF2B5EF4-FFF2-40B4-BE49-F238E27FC236}">
                <a16:creationId xmlns:a16="http://schemas.microsoft.com/office/drawing/2014/main" id="{CD7CE446-FAA3-F323-D9F7-004AED1FEFA3}"/>
              </a:ext>
            </a:extLst>
          </p:cNvPr>
          <p:cNvSpPr>
            <a:spLocks noGrp="1"/>
          </p:cNvSpPr>
          <p:nvPr>
            <p:ph type="sldNum" sz="quarter" idx="10"/>
          </p:nvPr>
        </p:nvSpPr>
        <p:spPr/>
        <p:txBody>
          <a:bodyPr/>
          <a:lstStyle/>
          <a:p>
            <a:fld id="{D84A72AC-9FDC-4CB1-A0D8-466E018B1CA9}" type="slidenum">
              <a:rPr lang="en-US" altLang="en-US" smtClean="0"/>
              <a:pPr/>
              <a:t>15</a:t>
            </a:fld>
            <a:endParaRPr lang="en-US" altLang="en-US" dirty="0"/>
          </a:p>
        </p:txBody>
      </p:sp>
    </p:spTree>
    <p:extLst>
      <p:ext uri="{BB962C8B-B14F-4D97-AF65-F5344CB8AC3E}">
        <p14:creationId xmlns:p14="http://schemas.microsoft.com/office/powerpoint/2010/main" val="166720814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Indirection Operator</a:t>
            </a:r>
            <a:endParaRPr lang="en-US" dirty="0"/>
          </a:p>
        </p:txBody>
      </p:sp>
      <p:sp>
        <p:nvSpPr>
          <p:cNvPr id="3" name="Content Placeholder 2"/>
          <p:cNvSpPr>
            <a:spLocks noGrp="1"/>
          </p:cNvSpPr>
          <p:nvPr>
            <p:ph idx="1"/>
          </p:nvPr>
        </p:nvSpPr>
        <p:spPr/>
        <p:txBody>
          <a:bodyPr/>
          <a:lstStyle/>
          <a:p>
            <a:r>
              <a:rPr lang="en-US" altLang="en-US" dirty="0">
                <a:solidFill>
                  <a:srgbClr val="000000"/>
                </a:solidFill>
              </a:rPr>
              <a:t>Pointer could be used to change the contents of the variable.</a:t>
            </a:r>
          </a:p>
          <a:p>
            <a:r>
              <a:rPr lang="en-US" altLang="en-US" dirty="0">
                <a:solidFill>
                  <a:srgbClr val="000000"/>
                </a:solidFill>
              </a:rPr>
              <a:t>The </a:t>
            </a:r>
            <a:r>
              <a:rPr lang="en-US" altLang="en-US" b="1" dirty="0">
                <a:solidFill>
                  <a:srgbClr val="000000"/>
                </a:solidFill>
              </a:rPr>
              <a:t>indirection operator</a:t>
            </a:r>
            <a:r>
              <a:rPr lang="en-US" altLang="en-US" dirty="0">
                <a:solidFill>
                  <a:srgbClr val="000000"/>
                </a:solidFill>
              </a:rPr>
              <a:t> (</a:t>
            </a:r>
            <a:r>
              <a:rPr lang="en-US" altLang="en-US" dirty="0">
                <a:solidFill>
                  <a:srgbClr val="000000"/>
                </a:solidFill>
                <a:latin typeface="Courier New" panose="02070309020205020404" pitchFamily="49" charset="0"/>
              </a:rPr>
              <a:t>*</a:t>
            </a:r>
            <a:r>
              <a:rPr lang="en-US" altLang="en-US" dirty="0">
                <a:solidFill>
                  <a:srgbClr val="000000"/>
                </a:solidFill>
              </a:rPr>
              <a:t>) dereferences a pointer. When the indirection operator is placed in front of a pointer variable name, it dereferences the pointer.</a:t>
            </a:r>
          </a:p>
          <a:p>
            <a:r>
              <a:rPr lang="en-US" altLang="en-US" dirty="0">
                <a:solidFill>
                  <a:srgbClr val="000000"/>
                </a:solidFill>
              </a:rPr>
              <a:t>It allows you to access the item that the pointer points to.</a:t>
            </a:r>
            <a:endParaRPr lang="en-US" altLang="en-US" dirty="0">
              <a:solidFill>
                <a:srgbClr val="000000"/>
              </a:solidFill>
              <a:latin typeface="Courier New" panose="02070309020205020404" pitchFamily="49" charset="0"/>
            </a:endParaRPr>
          </a:p>
        </p:txBody>
      </p:sp>
      <p:pic>
        <p:nvPicPr>
          <p:cNvPr id="7" name="Picture 6" descr="The program source code represents the indirection operator. The code displays the integer variable x is initialized with value 25. The pointer variable asterisk intptr is assigned with the address of x. The statement asterisk intptr prints the value 25.&#10;"/>
          <p:cNvPicPr>
            <a:picLocks noChangeAspect="1"/>
          </p:cNvPicPr>
          <p:nvPr/>
        </p:nvPicPr>
        <p:blipFill rotWithShape="1">
          <a:blip r:embed="rId2"/>
          <a:srcRect l="5532" t="51960" r="18221" b="1915"/>
          <a:stretch/>
        </p:blipFill>
        <p:spPr>
          <a:xfrm>
            <a:off x="838200" y="3657600"/>
            <a:ext cx="6382328" cy="2336800"/>
          </a:xfrm>
          <a:prstGeom prst="rect">
            <a:avLst/>
          </a:prstGeom>
        </p:spPr>
      </p:pic>
      <p:sp>
        <p:nvSpPr>
          <p:cNvPr id="4" name="Slide Number Placeholder 3">
            <a:extLst>
              <a:ext uri="{FF2B5EF4-FFF2-40B4-BE49-F238E27FC236}">
                <a16:creationId xmlns:a16="http://schemas.microsoft.com/office/drawing/2014/main" id="{7F6ECCB3-6DC1-DAFF-073C-1D18DCFCE160}"/>
              </a:ext>
            </a:extLst>
          </p:cNvPr>
          <p:cNvSpPr>
            <a:spLocks noGrp="1"/>
          </p:cNvSpPr>
          <p:nvPr>
            <p:ph type="sldNum" sz="quarter" idx="10"/>
          </p:nvPr>
        </p:nvSpPr>
        <p:spPr/>
        <p:txBody>
          <a:bodyPr/>
          <a:lstStyle/>
          <a:p>
            <a:fld id="{60424565-9848-4764-832E-58D1C44F619B}" type="slidenum">
              <a:rPr lang="en-US" altLang="en-US" smtClean="0"/>
              <a:pPr/>
              <a:t>16</a:t>
            </a:fld>
            <a:endParaRPr lang="en-US" altLang="en-US" dirty="0"/>
          </a:p>
        </p:txBody>
      </p:sp>
    </p:spTree>
    <p:extLst>
      <p:ext uri="{BB962C8B-B14F-4D97-AF65-F5344CB8AC3E}">
        <p14:creationId xmlns:p14="http://schemas.microsoft.com/office/powerpoint/2010/main" val="88170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p:txBody>
          <a:bodyPr/>
          <a:lstStyle/>
          <a:p>
            <a:r>
              <a:rPr lang="en-US" altLang="en-US" dirty="0"/>
              <a:t>Program Example of Indirection Operator</a:t>
            </a:r>
            <a:r>
              <a:rPr lang="en-US" altLang="en-US" sz="1800" dirty="0"/>
              <a:t> (1 of 2)</a:t>
            </a:r>
          </a:p>
        </p:txBody>
      </p:sp>
      <p:pic>
        <p:nvPicPr>
          <p:cNvPr id="25603" name="Picture 2" descr="The screenshot shows the program source code that demonstrates the use of the indirection operator. The main statement displays an integer variable x is initialized with value 25, and a pointer variable asterisk ptr initialized as a nullpointer. The variable ptr stores the address of x. The program uses both x and ptr to display the value in x. The program output displays the contents of x twice. The code assigns 100 to the location pointed to by the variable ptr, that assigns the value 100 to x.&#10;"/>
          <p:cNvPicPr>
            <a:picLocks noChangeAspect="1" noChangeArrowheads="1"/>
          </p:cNvPicPr>
          <p:nvPr/>
        </p:nvPicPr>
        <p:blipFill rotWithShape="1">
          <a:blip r:embed="rId2">
            <a:extLst>
              <a:ext uri="{28A0092B-C50C-407E-A947-70E740481C1C}">
                <a14:useLocalDpi xmlns:a14="http://schemas.microsoft.com/office/drawing/2010/main" val="0"/>
              </a:ext>
            </a:extLst>
          </a:blip>
          <a:srcRect t="11291"/>
          <a:stretch/>
        </p:blipFill>
        <p:spPr bwMode="auto">
          <a:xfrm>
            <a:off x="792480" y="1097281"/>
            <a:ext cx="10607040" cy="575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E62FCCD-4FB5-E6FD-060A-84EA65915452}"/>
              </a:ext>
            </a:extLst>
          </p:cNvPr>
          <p:cNvSpPr>
            <a:spLocks noGrp="1"/>
          </p:cNvSpPr>
          <p:nvPr>
            <p:ph type="sldNum" sz="quarter" idx="10"/>
          </p:nvPr>
        </p:nvSpPr>
        <p:spPr/>
        <p:txBody>
          <a:bodyPr/>
          <a:lstStyle/>
          <a:p>
            <a:fld id="{D84A72AC-9FDC-4CB1-A0D8-466E018B1CA9}" type="slidenum">
              <a:rPr lang="en-US" altLang="en-US" smtClean="0"/>
              <a:pPr/>
              <a:t>17</a:t>
            </a:fld>
            <a:endParaRPr lang="en-US" altLang="en-US" dirty="0"/>
          </a:p>
        </p:txBody>
      </p:sp>
    </p:spTree>
    <p:extLst>
      <p:ext uri="{BB962C8B-B14F-4D97-AF65-F5344CB8AC3E}">
        <p14:creationId xmlns:p14="http://schemas.microsoft.com/office/powerpoint/2010/main" val="201029453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p:txBody>
          <a:bodyPr/>
          <a:lstStyle/>
          <a:p>
            <a:r>
              <a:rPr lang="en-US" altLang="en-US" dirty="0"/>
              <a:t>Program Example of Indirection Operator</a:t>
            </a:r>
            <a:r>
              <a:rPr lang="en-US" altLang="en-US" sz="1800" dirty="0"/>
              <a:t> (2 of 2)</a:t>
            </a:r>
          </a:p>
        </p:txBody>
      </p:sp>
      <p:pic>
        <p:nvPicPr>
          <p:cNvPr id="26627" name="Picture 1" descr="The screenshot shows the program source code that demonstrates the use of the indirection operator. The main statement displays an integer variable x is initialized with value 25, and a pointer variable asterisk ptr initialized as a nullpointer. The variable ptr stores the address of x. The program uses both x and ptr to display the value in x. The program output displays the contents of x twice. The code assigns 100 to the location pointed to by the variable ptr, that assigns the value 100 to x. The program output reads, &quot;Here is the value in x, printed twice: 25, 25. Once again, here is the value in x: 100, 10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 y="1323973"/>
            <a:ext cx="10607040" cy="525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1A92DEF2-C724-F497-D16B-53C0EA3F0218}"/>
              </a:ext>
            </a:extLst>
          </p:cNvPr>
          <p:cNvSpPr>
            <a:spLocks noGrp="1"/>
          </p:cNvSpPr>
          <p:nvPr>
            <p:ph type="sldNum" sz="quarter" idx="10"/>
          </p:nvPr>
        </p:nvSpPr>
        <p:spPr/>
        <p:txBody>
          <a:bodyPr/>
          <a:lstStyle/>
          <a:p>
            <a:fld id="{D84A72AC-9FDC-4CB1-A0D8-466E018B1CA9}" type="slidenum">
              <a:rPr lang="en-US" altLang="en-US" smtClean="0"/>
              <a:pPr/>
              <a:t>18</a:t>
            </a:fld>
            <a:endParaRPr lang="en-US" altLang="en-US"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The Relationship Between Arrays and Pointers</a:t>
            </a:r>
            <a:r>
              <a:rPr lang="en-US" altLang="en-US" sz="1800" dirty="0"/>
              <a:t> (1 of 2)</a:t>
            </a:r>
            <a:endParaRPr lang="en-US" sz="1800" dirty="0"/>
          </a:p>
        </p:txBody>
      </p:sp>
      <p:sp>
        <p:nvSpPr>
          <p:cNvPr id="3" name="Content Placeholder 2"/>
          <p:cNvSpPr>
            <a:spLocks noGrp="1"/>
          </p:cNvSpPr>
          <p:nvPr>
            <p:ph idx="1"/>
          </p:nvPr>
        </p:nvSpPr>
        <p:spPr/>
        <p:txBody>
          <a:bodyPr/>
          <a:lstStyle/>
          <a:p>
            <a:pPr lvl="0"/>
            <a:r>
              <a:rPr lang="en-US" altLang="en-US" dirty="0">
                <a:solidFill>
                  <a:srgbClr val="000000"/>
                </a:solidFill>
              </a:rPr>
              <a:t>Array name, without brackets and a subscript, actually represents the starting address of array</a:t>
            </a:r>
          </a:p>
          <a:p>
            <a:pPr lvl="1" indent="0">
              <a:buNone/>
            </a:pPr>
            <a:r>
              <a:rPr lang="en-US" altLang="en-US" dirty="0">
                <a:solidFill>
                  <a:srgbClr val="000000"/>
                </a:solidFill>
                <a:latin typeface="Courier New" panose="02070309020205020404" pitchFamily="49" charset="0"/>
              </a:rPr>
              <a:t>int vals[] = {4, 7, 11};</a:t>
            </a:r>
          </a:p>
        </p:txBody>
      </p:sp>
      <p:sp>
        <p:nvSpPr>
          <p:cNvPr id="4" name="Content Placeholder 3"/>
          <p:cNvSpPr>
            <a:spLocks noGrp="1"/>
          </p:cNvSpPr>
          <p:nvPr>
            <p:ph sz="half" idx="4294967295"/>
          </p:nvPr>
        </p:nvSpPr>
        <p:spPr>
          <a:xfrm>
            <a:off x="487680" y="3683000"/>
            <a:ext cx="11704320" cy="2413000"/>
          </a:xfrm>
        </p:spPr>
        <p:txBody>
          <a:bodyPr/>
          <a:lstStyle/>
          <a:p>
            <a:pPr marL="0" indent="0" eaLnBrk="1" hangingPunct="1">
              <a:spcBef>
                <a:spcPct val="0"/>
              </a:spcBef>
              <a:buNone/>
            </a:pPr>
            <a:r>
              <a:rPr lang="en-US" altLang="en-US" kern="1200" dirty="0">
                <a:solidFill>
                  <a:srgbClr val="000000"/>
                </a:solidFill>
                <a:latin typeface="Arial" panose="020B0604020202020204" pitchFamily="34" charset="0"/>
                <a:cs typeface="Arial" panose="020B0604020202020204" pitchFamily="34" charset="0"/>
              </a:rPr>
              <a:t>starting address of </a:t>
            </a:r>
            <a:r>
              <a:rPr lang="en-US" altLang="en-US" kern="1200" dirty="0">
                <a:solidFill>
                  <a:srgbClr val="000000"/>
                </a:solidFill>
                <a:latin typeface="Courier New" panose="02070309020205020404" pitchFamily="49" charset="0"/>
                <a:cs typeface="Arial" panose="020B0604020202020204" pitchFamily="34" charset="0"/>
              </a:rPr>
              <a:t>vals</a:t>
            </a:r>
            <a:r>
              <a:rPr lang="en-US" altLang="en-US" kern="1200" dirty="0">
                <a:solidFill>
                  <a:srgbClr val="000000"/>
                </a:solidFill>
                <a:latin typeface="Arial" panose="020B0604020202020204" pitchFamily="34" charset="0"/>
                <a:cs typeface="Arial" panose="020B0604020202020204" pitchFamily="34" charset="0"/>
              </a:rPr>
              <a:t>: </a:t>
            </a:r>
            <a:r>
              <a:rPr lang="en-US" altLang="en-US" kern="1200" dirty="0">
                <a:solidFill>
                  <a:srgbClr val="000000"/>
                </a:solidFill>
                <a:latin typeface="Courier New" panose="02070309020205020404" pitchFamily="49" charset="0"/>
                <a:cs typeface="Arial" panose="020B0604020202020204" pitchFamily="34" charset="0"/>
              </a:rPr>
              <a:t>0x4a00</a:t>
            </a:r>
            <a:endParaRPr lang="en-US" altLang="en-US" dirty="0"/>
          </a:p>
          <a:p>
            <a:pPr marL="685800" lvl="1" indent="0">
              <a:spcBef>
                <a:spcPts val="600"/>
              </a:spcBef>
              <a:buNone/>
              <a:tabLst>
                <a:tab pos="4800600" algn="l"/>
              </a:tabLst>
            </a:pPr>
            <a:r>
              <a:rPr lang="en-US" altLang="en-US" sz="2800" dirty="0">
                <a:solidFill>
                  <a:srgbClr val="000000"/>
                </a:solidFill>
                <a:latin typeface="Courier New" panose="02070309020205020404" pitchFamily="49" charset="0"/>
              </a:rPr>
              <a:t>cout &lt;&lt; </a:t>
            </a:r>
            <a:r>
              <a:rPr lang="en-US" altLang="en-US" sz="2800" dirty="0" err="1">
                <a:solidFill>
                  <a:srgbClr val="000000"/>
                </a:solidFill>
                <a:latin typeface="Courier New" panose="02070309020205020404" pitchFamily="49" charset="0"/>
              </a:rPr>
              <a:t>vals</a:t>
            </a:r>
            <a:r>
              <a:rPr lang="en-US" altLang="en-US" sz="2800" dirty="0">
                <a:solidFill>
                  <a:srgbClr val="000000"/>
                </a:solidFill>
                <a:latin typeface="Courier New" panose="02070309020205020404" pitchFamily="49" charset="0"/>
              </a:rPr>
              <a:t>;	// displays</a:t>
            </a:r>
          </a:p>
          <a:p>
            <a:pPr marL="685800" lvl="1" indent="0">
              <a:buNone/>
              <a:tabLst>
                <a:tab pos="4800600" algn="l"/>
              </a:tabLst>
            </a:pPr>
            <a:r>
              <a:rPr lang="en-US" altLang="en-US" sz="2800" dirty="0">
                <a:solidFill>
                  <a:srgbClr val="000000"/>
                </a:solidFill>
                <a:latin typeface="Courier New" panose="02070309020205020404" pitchFamily="49" charset="0"/>
              </a:rPr>
              <a:t>	// 0x4a00</a:t>
            </a:r>
          </a:p>
          <a:p>
            <a:pPr marL="685800" lvl="1" indent="0">
              <a:buNone/>
              <a:tabLst>
                <a:tab pos="4800600" algn="l"/>
              </a:tabLst>
            </a:pPr>
            <a:r>
              <a:rPr lang="en-US" altLang="en-US" sz="2800" dirty="0">
                <a:solidFill>
                  <a:srgbClr val="000000"/>
                </a:solidFill>
                <a:latin typeface="Courier New" panose="02070309020205020404" pitchFamily="49" charset="0"/>
              </a:rPr>
              <a:t>cout &lt;&lt; vals[0];	// displays 4</a:t>
            </a:r>
          </a:p>
        </p:txBody>
      </p:sp>
      <p:pic>
        <p:nvPicPr>
          <p:cNvPr id="6" name="Picture 5" descr="The screenshot shows the contents of the 'vals' array. The values are arranged in a sequence from left to right in their respective memory locations: 4, 7, and 11.&#10;"/>
          <p:cNvPicPr>
            <a:picLocks noChangeAspect="1"/>
          </p:cNvPicPr>
          <p:nvPr/>
        </p:nvPicPr>
        <p:blipFill>
          <a:blip r:embed="rId2"/>
          <a:stretch>
            <a:fillRect/>
          </a:stretch>
        </p:blipFill>
        <p:spPr>
          <a:xfrm>
            <a:off x="2133600" y="2782768"/>
            <a:ext cx="2182557" cy="646232"/>
          </a:xfrm>
          <a:prstGeom prst="rect">
            <a:avLst/>
          </a:prstGeom>
        </p:spPr>
      </p:pic>
      <p:sp>
        <p:nvSpPr>
          <p:cNvPr id="5" name="Slide Number Placeholder 4">
            <a:extLst>
              <a:ext uri="{FF2B5EF4-FFF2-40B4-BE49-F238E27FC236}">
                <a16:creationId xmlns:a16="http://schemas.microsoft.com/office/drawing/2014/main" id="{B0F735F2-FF10-F12F-0D9E-6A2DB9BAE16B}"/>
              </a:ext>
            </a:extLst>
          </p:cNvPr>
          <p:cNvSpPr>
            <a:spLocks noGrp="1"/>
          </p:cNvSpPr>
          <p:nvPr>
            <p:ph type="sldNum" sz="quarter" idx="10"/>
          </p:nvPr>
        </p:nvSpPr>
        <p:spPr/>
        <p:txBody>
          <a:bodyPr/>
          <a:lstStyle/>
          <a:p>
            <a:fld id="{60424565-9848-4764-832E-58D1C44F619B}" type="slidenum">
              <a:rPr lang="en-US" altLang="en-US" smtClean="0"/>
              <a:pPr/>
              <a:t>19</a:t>
            </a:fld>
            <a:endParaRPr lang="en-US" altLang="en-US" dirty="0"/>
          </a:p>
        </p:txBody>
      </p:sp>
    </p:spTree>
    <p:extLst>
      <p:ext uri="{BB962C8B-B14F-4D97-AF65-F5344CB8AC3E}">
        <p14:creationId xmlns:p14="http://schemas.microsoft.com/office/powerpoint/2010/main" val="347201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Getting the Address of a Variable</a:t>
            </a:r>
            <a:endParaRPr lang="en-US" dirty="0"/>
          </a:p>
        </p:txBody>
      </p:sp>
      <p:sp>
        <p:nvSpPr>
          <p:cNvPr id="3" name="Content Placeholder 2"/>
          <p:cNvSpPr>
            <a:spLocks noGrp="1"/>
          </p:cNvSpPr>
          <p:nvPr>
            <p:ph idx="1"/>
          </p:nvPr>
        </p:nvSpPr>
        <p:spPr/>
        <p:txBody>
          <a:bodyPr/>
          <a:lstStyle/>
          <a:p>
            <a:r>
              <a:rPr lang="en-US" altLang="en-US" dirty="0">
                <a:solidFill>
                  <a:srgbClr val="000000"/>
                </a:solidFill>
              </a:rPr>
              <a:t>Each  variable in program is stored at a unique memory location which has a unique memory address</a:t>
            </a:r>
          </a:p>
          <a:p>
            <a:r>
              <a:rPr lang="en-US" altLang="en-US" dirty="0">
                <a:solidFill>
                  <a:srgbClr val="000000"/>
                </a:solidFill>
              </a:rPr>
              <a:t>Every variable is allocated a section of memory large enough to hold a value of the variable’s data type. On a PC, for instance, it’s common for 1 byte to be allocated for chars, 2 bytes for shorts, 4 bytes for </a:t>
            </a:r>
            <a:r>
              <a:rPr lang="en-US" altLang="en-US" dirty="0" err="1">
                <a:solidFill>
                  <a:srgbClr val="000000"/>
                </a:solidFill>
              </a:rPr>
              <a:t>ints</a:t>
            </a:r>
            <a:r>
              <a:rPr lang="en-US" altLang="en-US" dirty="0">
                <a:solidFill>
                  <a:srgbClr val="000000"/>
                </a:solidFill>
              </a:rPr>
              <a:t>, longs, and floats, and 8 bytes for doubles.</a:t>
            </a:r>
          </a:p>
          <a:p>
            <a:r>
              <a:rPr lang="en-US" altLang="en-US" dirty="0">
                <a:solidFill>
                  <a:srgbClr val="000000"/>
                </a:solidFill>
              </a:rPr>
              <a:t>Each byte of memory has a unique address. A variable’s address is the address of the first byte allocated to that variable.</a:t>
            </a:r>
          </a:p>
          <a:p>
            <a:r>
              <a:rPr lang="en-US" altLang="en-US" dirty="0">
                <a:solidFill>
                  <a:srgbClr val="000000"/>
                </a:solidFill>
              </a:rPr>
              <a:t>Use address operator </a:t>
            </a:r>
            <a:r>
              <a:rPr lang="en-US" altLang="en-US" dirty="0">
                <a:solidFill>
                  <a:srgbClr val="000000"/>
                </a:solidFill>
                <a:latin typeface="Courier New" panose="02070309020205020404" pitchFamily="49" charset="0"/>
              </a:rPr>
              <a:t>&amp;</a:t>
            </a:r>
            <a:r>
              <a:rPr lang="en-US" altLang="en-US" dirty="0">
                <a:solidFill>
                  <a:srgbClr val="000000"/>
                </a:solidFill>
              </a:rPr>
              <a:t> to get address of a variable:</a:t>
            </a:r>
          </a:p>
          <a:p>
            <a:pPr lvl="1" indent="0">
              <a:spcBef>
                <a:spcPts val="300"/>
              </a:spcBef>
              <a:buNone/>
            </a:pPr>
            <a:r>
              <a:rPr lang="en-US" altLang="en-US" sz="2800" dirty="0">
                <a:solidFill>
                  <a:srgbClr val="000000"/>
                </a:solidFill>
                <a:latin typeface="Courier New" panose="02070309020205020404" pitchFamily="49" charset="0"/>
              </a:rPr>
              <a:t>int num = -99;</a:t>
            </a:r>
          </a:p>
          <a:p>
            <a:pPr lvl="1" indent="0">
              <a:spcBef>
                <a:spcPts val="300"/>
              </a:spcBef>
              <a:buNone/>
              <a:tabLst>
                <a:tab pos="4572000" algn="l"/>
              </a:tabLst>
            </a:pPr>
            <a:r>
              <a:rPr lang="en-US" altLang="en-US" sz="2800" dirty="0">
                <a:solidFill>
                  <a:srgbClr val="000000"/>
                </a:solidFill>
                <a:latin typeface="Courier New" panose="02070309020205020404" pitchFamily="49" charset="0"/>
              </a:rPr>
              <a:t>cout &lt;&lt; &amp;num;	// prints address in hexadecimal</a:t>
            </a:r>
            <a:endParaRPr lang="en-US" altLang="en-US" sz="2800" dirty="0">
              <a:solidFill>
                <a:srgbClr val="000000"/>
              </a:solidFill>
            </a:endParaRPr>
          </a:p>
        </p:txBody>
      </p:sp>
      <p:sp>
        <p:nvSpPr>
          <p:cNvPr id="4" name="Slide Number Placeholder 3">
            <a:extLst>
              <a:ext uri="{FF2B5EF4-FFF2-40B4-BE49-F238E27FC236}">
                <a16:creationId xmlns:a16="http://schemas.microsoft.com/office/drawing/2014/main" id="{1BF28EBD-F2FA-30A3-90FA-C8BC802FAD0D}"/>
              </a:ext>
            </a:extLst>
          </p:cNvPr>
          <p:cNvSpPr>
            <a:spLocks noGrp="1"/>
          </p:cNvSpPr>
          <p:nvPr>
            <p:ph type="sldNum" sz="quarter" idx="10"/>
          </p:nvPr>
        </p:nvSpPr>
        <p:spPr/>
        <p:txBody>
          <a:bodyPr/>
          <a:lstStyle/>
          <a:p>
            <a:fld id="{60424565-9848-4764-832E-58D1C44F619B}" type="slidenum">
              <a:rPr lang="en-US" altLang="en-US" smtClean="0"/>
              <a:pPr/>
              <a:t>2</a:t>
            </a:fld>
            <a:endParaRPr lang="en-US" altLang="en-US" dirty="0"/>
          </a:p>
        </p:txBody>
      </p:sp>
    </p:spTree>
    <p:extLst>
      <p:ext uri="{BB962C8B-B14F-4D97-AF65-F5344CB8AC3E}">
        <p14:creationId xmlns:p14="http://schemas.microsoft.com/office/powerpoint/2010/main" val="3842773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The Relationship Between Arrays and Pointers</a:t>
            </a:r>
            <a:r>
              <a:rPr lang="en-US" altLang="en-US" sz="1800" dirty="0"/>
              <a:t> (2 of 2)</a:t>
            </a:r>
            <a:endParaRPr lang="en-US" sz="1800" dirty="0"/>
          </a:p>
        </p:txBody>
      </p:sp>
      <p:sp>
        <p:nvSpPr>
          <p:cNvPr id="3" name="Content Placeholder 2"/>
          <p:cNvSpPr>
            <a:spLocks noGrp="1"/>
          </p:cNvSpPr>
          <p:nvPr>
            <p:ph idx="1"/>
          </p:nvPr>
        </p:nvSpPr>
        <p:spPr/>
        <p:txBody>
          <a:bodyPr/>
          <a:lstStyle/>
          <a:p>
            <a:r>
              <a:rPr lang="en-US" altLang="en-US" dirty="0">
                <a:solidFill>
                  <a:srgbClr val="000000"/>
                </a:solidFill>
              </a:rPr>
              <a:t>Array name can be used as a pointer constant:</a:t>
            </a:r>
          </a:p>
          <a:p>
            <a:pPr lvl="1" indent="0">
              <a:buClr>
                <a:srgbClr val="3333CC"/>
              </a:buClr>
              <a:buNone/>
            </a:pPr>
            <a:r>
              <a:rPr lang="en-US" altLang="en-US" dirty="0">
                <a:solidFill>
                  <a:srgbClr val="000000"/>
                </a:solidFill>
                <a:latin typeface="Courier New" panose="02070309020205020404" pitchFamily="49" charset="0"/>
              </a:rPr>
              <a:t>int vals[] = {4, 7, 11};</a:t>
            </a:r>
          </a:p>
          <a:p>
            <a:pPr lvl="1" indent="0">
              <a:buClr>
                <a:srgbClr val="3333CC"/>
              </a:buClr>
              <a:buNone/>
              <a:tabLst>
                <a:tab pos="4800600" algn="l"/>
              </a:tabLst>
            </a:pPr>
            <a:r>
              <a:rPr lang="en-US" altLang="en-US" dirty="0">
                <a:solidFill>
                  <a:srgbClr val="000000"/>
                </a:solidFill>
                <a:latin typeface="Courier New" panose="02070309020205020404" pitchFamily="49" charset="0"/>
              </a:rPr>
              <a:t>cout &lt;&lt; *</a:t>
            </a:r>
            <a:r>
              <a:rPr lang="en-US" altLang="en-US" dirty="0" err="1">
                <a:solidFill>
                  <a:srgbClr val="000000"/>
                </a:solidFill>
                <a:latin typeface="Courier New" panose="02070309020205020404" pitchFamily="49" charset="0"/>
              </a:rPr>
              <a:t>vals</a:t>
            </a:r>
            <a:r>
              <a:rPr lang="en-US" altLang="en-US" dirty="0">
                <a:solidFill>
                  <a:srgbClr val="000000"/>
                </a:solidFill>
                <a:latin typeface="Courier New" panose="02070309020205020404" pitchFamily="49" charset="0"/>
              </a:rPr>
              <a:t>;	// displays 4</a:t>
            </a:r>
            <a:endParaRPr lang="en-US" altLang="en-US" dirty="0">
              <a:solidFill>
                <a:srgbClr val="000000"/>
              </a:solidFill>
            </a:endParaRPr>
          </a:p>
          <a:p>
            <a:r>
              <a:rPr lang="en-US" altLang="en-US" dirty="0">
                <a:solidFill>
                  <a:srgbClr val="000000"/>
                </a:solidFill>
              </a:rPr>
              <a:t>Pointer can be used as an array name:</a:t>
            </a:r>
          </a:p>
          <a:p>
            <a:pPr lvl="1" indent="0">
              <a:buClr>
                <a:srgbClr val="3333CC"/>
              </a:buClr>
              <a:buNone/>
            </a:pPr>
            <a:r>
              <a:rPr lang="en-US" altLang="en-US" dirty="0">
                <a:solidFill>
                  <a:srgbClr val="000000"/>
                </a:solidFill>
                <a:latin typeface="Courier New" panose="02070309020205020404" pitchFamily="49" charset="0"/>
              </a:rPr>
              <a:t>int *valptr = vals;</a:t>
            </a:r>
          </a:p>
          <a:p>
            <a:pPr lvl="1" indent="0">
              <a:buClr>
                <a:srgbClr val="3333CC"/>
              </a:buClr>
              <a:buNone/>
              <a:tabLst>
                <a:tab pos="4800600" algn="l"/>
              </a:tabLst>
            </a:pPr>
            <a:r>
              <a:rPr lang="en-US" altLang="en-US" dirty="0">
                <a:solidFill>
                  <a:srgbClr val="000000"/>
                </a:solidFill>
                <a:latin typeface="Courier New" panose="02070309020205020404" pitchFamily="49" charset="0"/>
              </a:rPr>
              <a:t>cout &lt;&lt; valptr[1];	// displays 7</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4BBA4A1C-DDED-40CB-8625-2BD82C0B382A}"/>
              </a:ext>
            </a:extLst>
          </p:cNvPr>
          <p:cNvSpPr>
            <a:spLocks noGrp="1"/>
          </p:cNvSpPr>
          <p:nvPr>
            <p:ph type="sldNum" sz="quarter" idx="10"/>
          </p:nvPr>
        </p:nvSpPr>
        <p:spPr/>
        <p:txBody>
          <a:bodyPr/>
          <a:lstStyle/>
          <a:p>
            <a:fld id="{60424565-9848-4764-832E-58D1C44F619B}" type="slidenum">
              <a:rPr lang="en-US" altLang="en-US" smtClean="0"/>
              <a:pPr/>
              <a:t>20</a:t>
            </a:fld>
            <a:endParaRPr lang="en-US" altLang="en-US" dirty="0"/>
          </a:p>
        </p:txBody>
      </p:sp>
    </p:spTree>
    <p:extLst>
      <p:ext uri="{BB962C8B-B14F-4D97-AF65-F5344CB8AC3E}">
        <p14:creationId xmlns:p14="http://schemas.microsoft.com/office/powerpoint/2010/main" val="2972151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r>
              <a:rPr lang="en-US" altLang="en-US" dirty="0"/>
              <a:t>The Array Name Being Dereferenced</a:t>
            </a:r>
          </a:p>
        </p:txBody>
      </p:sp>
      <p:pic>
        <p:nvPicPr>
          <p:cNvPr id="32771" name="Picture 1" descr="The screenshot presents the program source code to display an array name dereferenced with the indirection operator. The main statement displays the array variable numbers initialized with a list of values: 10, 20, 30, 40, 50. The output statement prints the first element of the array. The program output reads, &quot;The first element of the array is 10.&quot;&#10;"/>
          <p:cNvPicPr>
            <a:picLocks noChangeAspect="1" noChangeArrowheads="1"/>
          </p:cNvPicPr>
          <p:nvPr/>
        </p:nvPicPr>
        <p:blipFill rotWithShape="1">
          <a:blip r:embed="rId2">
            <a:extLst>
              <a:ext uri="{28A0092B-C50C-407E-A947-70E740481C1C}">
                <a14:useLocalDpi xmlns:a14="http://schemas.microsoft.com/office/drawing/2010/main" val="0"/>
              </a:ext>
            </a:extLst>
          </a:blip>
          <a:srcRect t="13978"/>
          <a:stretch/>
        </p:blipFill>
        <p:spPr bwMode="auto">
          <a:xfrm>
            <a:off x="289560" y="1097280"/>
            <a:ext cx="11612880" cy="5737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D0923D7-59C1-1B91-5C72-2C9B9A130EEE}"/>
              </a:ext>
            </a:extLst>
          </p:cNvPr>
          <p:cNvSpPr>
            <a:spLocks noGrp="1"/>
          </p:cNvSpPr>
          <p:nvPr>
            <p:ph type="sldNum" sz="quarter" idx="10"/>
          </p:nvPr>
        </p:nvSpPr>
        <p:spPr/>
        <p:txBody>
          <a:bodyPr/>
          <a:lstStyle/>
          <a:p>
            <a:fld id="{D84A72AC-9FDC-4CB1-A0D8-466E018B1CA9}" type="slidenum">
              <a:rPr lang="en-US" altLang="en-US" smtClean="0"/>
              <a:pPr/>
              <a:t>21</a:t>
            </a:fld>
            <a:endParaRPr lang="en-US" altLang="en-US" dirty="0"/>
          </a:p>
        </p:txBody>
      </p:sp>
    </p:spTree>
    <p:extLst>
      <p:ext uri="{BB962C8B-B14F-4D97-AF65-F5344CB8AC3E}">
        <p14:creationId xmlns:p14="http://schemas.microsoft.com/office/powerpoint/2010/main" val="151659234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Pointers in Expressions</a:t>
            </a:r>
            <a:endParaRPr lang="en-US" dirty="0"/>
          </a:p>
        </p:txBody>
      </p:sp>
      <p:sp>
        <p:nvSpPr>
          <p:cNvPr id="3" name="Content Placeholder 2"/>
          <p:cNvSpPr>
            <a:spLocks noGrp="1"/>
          </p:cNvSpPr>
          <p:nvPr>
            <p:ph idx="1"/>
          </p:nvPr>
        </p:nvSpPr>
        <p:spPr/>
        <p:txBody>
          <a:bodyPr/>
          <a:lstStyle/>
          <a:p>
            <a:pPr lvl="0">
              <a:spcBef>
                <a:spcPts val="0"/>
              </a:spcBef>
              <a:buNone/>
            </a:pPr>
            <a:r>
              <a:rPr lang="en-US" altLang="en-US" dirty="0">
                <a:solidFill>
                  <a:srgbClr val="000000"/>
                </a:solidFill>
              </a:rPr>
              <a:t>Given:</a:t>
            </a:r>
          </a:p>
          <a:p>
            <a:pPr lvl="1">
              <a:spcBef>
                <a:spcPts val="0"/>
              </a:spcBef>
              <a:buNone/>
            </a:pPr>
            <a:r>
              <a:rPr lang="en-US" altLang="en-US" sz="2800" dirty="0">
                <a:solidFill>
                  <a:srgbClr val="000000"/>
                </a:solidFill>
                <a:latin typeface="Courier New" panose="02070309020205020404" pitchFamily="49" charset="0"/>
              </a:rPr>
              <a:t>int vals[]={4,7,11}, *valptr;</a:t>
            </a:r>
          </a:p>
          <a:p>
            <a:pPr lvl="1">
              <a:spcBef>
                <a:spcPts val="0"/>
              </a:spcBef>
              <a:buNone/>
            </a:pPr>
            <a:r>
              <a:rPr lang="en-US" altLang="en-US" sz="2800" dirty="0">
                <a:solidFill>
                  <a:srgbClr val="000000"/>
                </a:solidFill>
                <a:latin typeface="Courier New" panose="02070309020205020404" pitchFamily="49" charset="0"/>
              </a:rPr>
              <a:t>valptr = vals;</a:t>
            </a:r>
          </a:p>
          <a:p>
            <a:pPr>
              <a:spcBef>
                <a:spcPts val="0"/>
              </a:spcBef>
              <a:buClr>
                <a:srgbClr val="000000"/>
              </a:buClr>
            </a:pPr>
            <a:r>
              <a:rPr lang="en-US" altLang="en-US" spc="-100" dirty="0">
                <a:solidFill>
                  <a:srgbClr val="000000"/>
                </a:solidFill>
              </a:rPr>
              <a:t>What is </a:t>
            </a:r>
            <a:r>
              <a:rPr lang="en-US" altLang="en-US" spc="-100" dirty="0">
                <a:solidFill>
                  <a:srgbClr val="000000"/>
                </a:solidFill>
                <a:latin typeface="Courier New" panose="02070309020205020404" pitchFamily="49" charset="0"/>
              </a:rPr>
              <a:t>valptr + 1</a:t>
            </a:r>
            <a:r>
              <a:rPr lang="en-US" altLang="en-US" spc="-100" dirty="0">
                <a:solidFill>
                  <a:srgbClr val="000000"/>
                </a:solidFill>
              </a:rPr>
              <a:t>? It means (address in </a:t>
            </a:r>
            <a:r>
              <a:rPr lang="en-US" altLang="en-US" spc="-100" dirty="0">
                <a:solidFill>
                  <a:srgbClr val="000000"/>
                </a:solidFill>
                <a:latin typeface="Courier New" panose="02070309020205020404" pitchFamily="49" charset="0"/>
              </a:rPr>
              <a:t>valptr</a:t>
            </a:r>
            <a:r>
              <a:rPr lang="en-US" altLang="en-US" spc="-100" dirty="0">
                <a:solidFill>
                  <a:srgbClr val="000000"/>
                </a:solidFill>
              </a:rPr>
              <a:t>) + (1 * size of an int)</a:t>
            </a:r>
          </a:p>
          <a:p>
            <a:pPr lvl="1">
              <a:spcBef>
                <a:spcPts val="0"/>
              </a:spcBef>
              <a:buClr>
                <a:srgbClr val="000000"/>
              </a:buClr>
              <a:buNone/>
              <a:tabLst>
                <a:tab pos="5486400" algn="l"/>
              </a:tabLst>
            </a:pPr>
            <a:r>
              <a:rPr lang="en-US" altLang="en-US" sz="2800" dirty="0">
                <a:solidFill>
                  <a:srgbClr val="000000"/>
                </a:solidFill>
                <a:latin typeface="Courier New" panose="02070309020205020404" pitchFamily="49" charset="0"/>
              </a:rPr>
              <a:t>cout &lt;&lt; *(valptr+1);	//displays 7</a:t>
            </a:r>
          </a:p>
          <a:p>
            <a:pPr lvl="1">
              <a:spcBef>
                <a:spcPts val="0"/>
              </a:spcBef>
              <a:buClr>
                <a:srgbClr val="000000"/>
              </a:buClr>
              <a:buNone/>
              <a:tabLst>
                <a:tab pos="5486400" algn="l"/>
              </a:tabLst>
            </a:pPr>
            <a:r>
              <a:rPr lang="en-US" altLang="en-US" sz="2800" dirty="0">
                <a:solidFill>
                  <a:srgbClr val="000000"/>
                </a:solidFill>
                <a:latin typeface="Courier New" panose="02070309020205020404" pitchFamily="49" charset="0"/>
              </a:rPr>
              <a:t>cout &lt;&lt; *(valptr+2);	//displays 11</a:t>
            </a:r>
          </a:p>
          <a:p>
            <a:pPr>
              <a:spcBef>
                <a:spcPts val="0"/>
              </a:spcBef>
              <a:buClr>
                <a:srgbClr val="000000"/>
              </a:buClr>
            </a:pPr>
            <a:r>
              <a:rPr lang="en-US" altLang="en-US" dirty="0">
                <a:solidFill>
                  <a:srgbClr val="000000"/>
                </a:solidFill>
              </a:rPr>
              <a:t>Must use </a:t>
            </a:r>
            <a:r>
              <a:rPr lang="en-US" altLang="en-US" dirty="0">
                <a:solidFill>
                  <a:srgbClr val="000000"/>
                </a:solidFill>
                <a:latin typeface="Courier New" panose="02070309020205020404" pitchFamily="49" charset="0"/>
              </a:rPr>
              <a:t>( )</a:t>
            </a:r>
            <a:r>
              <a:rPr lang="en-US" altLang="en-US" dirty="0">
                <a:solidFill>
                  <a:srgbClr val="000000"/>
                </a:solidFill>
              </a:rPr>
              <a:t> as shown in the expressions</a:t>
            </a:r>
          </a:p>
          <a:p>
            <a:pPr>
              <a:spcBef>
                <a:spcPts val="0"/>
              </a:spcBef>
              <a:buClr>
                <a:srgbClr val="000000"/>
              </a:buClr>
              <a:buNone/>
            </a:pPr>
            <a:r>
              <a:rPr lang="en-US" altLang="en-US" b="1" dirty="0">
                <a:solidFill>
                  <a:srgbClr val="000000"/>
                </a:solidFill>
              </a:rPr>
              <a:t>NOTE:</a:t>
            </a:r>
            <a:r>
              <a:rPr lang="en-US" altLang="en-US" dirty="0">
                <a:solidFill>
                  <a:srgbClr val="000000"/>
                </a:solidFill>
              </a:rPr>
              <a:t> The parentheses are critical when adding values to pointers. The * operator has precedence over the + operator, so the expression *number + 1 is not equivalent to *(number + 1). *number + 1 adds one to the contents of the first element of the array, while *(number + 1) adds one to the address in number, then dereferences it.</a:t>
            </a:r>
          </a:p>
        </p:txBody>
      </p:sp>
      <p:sp>
        <p:nvSpPr>
          <p:cNvPr id="4" name="Slide Number Placeholder 3">
            <a:extLst>
              <a:ext uri="{FF2B5EF4-FFF2-40B4-BE49-F238E27FC236}">
                <a16:creationId xmlns:a16="http://schemas.microsoft.com/office/drawing/2014/main" id="{2F527DE3-C310-D622-B0DB-75871CB64BB3}"/>
              </a:ext>
            </a:extLst>
          </p:cNvPr>
          <p:cNvSpPr>
            <a:spLocks noGrp="1"/>
          </p:cNvSpPr>
          <p:nvPr>
            <p:ph type="sldNum" sz="quarter" idx="10"/>
          </p:nvPr>
        </p:nvSpPr>
        <p:spPr/>
        <p:txBody>
          <a:bodyPr/>
          <a:lstStyle/>
          <a:p>
            <a:fld id="{60424565-9848-4764-832E-58D1C44F619B}" type="slidenum">
              <a:rPr lang="en-US" altLang="en-US" smtClean="0"/>
              <a:pPr/>
              <a:t>22</a:t>
            </a:fld>
            <a:endParaRPr lang="en-US" altLang="en-US" dirty="0"/>
          </a:p>
        </p:txBody>
      </p:sp>
    </p:spTree>
    <p:extLst>
      <p:ext uri="{BB962C8B-B14F-4D97-AF65-F5344CB8AC3E}">
        <p14:creationId xmlns:p14="http://schemas.microsoft.com/office/powerpoint/2010/main" val="3341252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 Access</a:t>
            </a:r>
            <a:r>
              <a:rPr lang="en-US" altLang="en-US" sz="1800" dirty="0"/>
              <a:t> (1 of 2)</a:t>
            </a:r>
            <a:endParaRPr lang="en-US" sz="1800" dirty="0"/>
          </a:p>
        </p:txBody>
      </p:sp>
      <p:sp>
        <p:nvSpPr>
          <p:cNvPr id="3" name="Content Placeholder 2"/>
          <p:cNvSpPr>
            <a:spLocks noGrp="1"/>
          </p:cNvSpPr>
          <p:nvPr>
            <p:ph idx="1"/>
          </p:nvPr>
        </p:nvSpPr>
        <p:spPr/>
        <p:txBody>
          <a:bodyPr/>
          <a:lstStyle/>
          <a:p>
            <a:r>
              <a:rPr lang="en-US" altLang="en-US" sz="2800" dirty="0">
                <a:solidFill>
                  <a:srgbClr val="000000"/>
                </a:solidFill>
              </a:rPr>
              <a:t>Array elements can be accessed in many ways:</a:t>
            </a:r>
          </a:p>
          <a:p>
            <a:endParaRPr lang="en-US" altLang="en-US" dirty="0">
              <a:solidFill>
                <a:srgbClr val="000000"/>
              </a:solidFill>
            </a:endParaRPr>
          </a:p>
          <a:p>
            <a:endParaRPr lang="en-US" altLang="en-US" sz="2800" dirty="0">
              <a:solidFill>
                <a:srgbClr val="000000"/>
              </a:solidFill>
            </a:endParaRPr>
          </a:p>
          <a:p>
            <a:endParaRPr lang="en-US" altLang="en-US" dirty="0">
              <a:solidFill>
                <a:srgbClr val="000000"/>
              </a:solidFill>
            </a:endParaRPr>
          </a:p>
          <a:p>
            <a:endParaRPr lang="en-US" altLang="en-US" sz="2800" dirty="0">
              <a:solidFill>
                <a:srgbClr val="000000"/>
              </a:solidFill>
            </a:endParaRPr>
          </a:p>
          <a:p>
            <a:endParaRPr lang="en-US" altLang="en-US" dirty="0">
              <a:solidFill>
                <a:srgbClr val="000000"/>
              </a:solidFill>
            </a:endParaRPr>
          </a:p>
          <a:p>
            <a:endParaRPr lang="en-US" altLang="en-US" sz="2800" dirty="0">
              <a:solidFill>
                <a:srgbClr val="000000"/>
              </a:solidFill>
            </a:endParaRPr>
          </a:p>
          <a:p>
            <a:endParaRPr lang="en-US" altLang="en-US" dirty="0">
              <a:solidFill>
                <a:srgbClr val="000000"/>
              </a:solidFill>
            </a:endParaRPr>
          </a:p>
          <a:p>
            <a:endParaRPr lang="en-US" altLang="en-US" sz="2800" dirty="0">
              <a:solidFill>
                <a:srgbClr val="000000"/>
              </a:solidFill>
            </a:endParaRPr>
          </a:p>
          <a:p>
            <a:r>
              <a:rPr lang="en-US" altLang="en-US" dirty="0">
                <a:solidFill>
                  <a:srgbClr val="000000"/>
                </a:solidFill>
              </a:rPr>
              <a:t>When working with arrays, remember the following rule:</a:t>
            </a:r>
          </a:p>
          <a:p>
            <a:pPr marL="914400" indent="0">
              <a:buNone/>
            </a:pPr>
            <a:r>
              <a:rPr lang="en-US" altLang="en-US" dirty="0">
                <a:solidFill>
                  <a:srgbClr val="000000"/>
                </a:solidFill>
                <a:latin typeface="Courier New" panose="02070309020205020404" pitchFamily="49" charset="0"/>
              </a:rPr>
              <a:t>array</a:t>
            </a:r>
            <a:r>
              <a:rPr lang="en-US" altLang="en-US" sz="2800" dirty="0">
                <a:solidFill>
                  <a:srgbClr val="000000"/>
                </a:solidFill>
              </a:rPr>
              <a:t>[</a:t>
            </a:r>
            <a:r>
              <a:rPr lang="en-US" altLang="en-US" dirty="0">
                <a:solidFill>
                  <a:srgbClr val="000000"/>
                </a:solidFill>
                <a:latin typeface="Courier New" panose="02070309020205020404" pitchFamily="49" charset="0"/>
              </a:rPr>
              <a:t>index</a:t>
            </a:r>
            <a:r>
              <a:rPr lang="en-US" altLang="en-US" sz="2800" dirty="0">
                <a:solidFill>
                  <a:srgbClr val="000000"/>
                </a:solidFill>
              </a:rPr>
              <a:t>] is equivalent to *(</a:t>
            </a:r>
            <a:r>
              <a:rPr lang="en-US" altLang="en-US" dirty="0">
                <a:solidFill>
                  <a:srgbClr val="000000"/>
                </a:solidFill>
                <a:latin typeface="Courier New" panose="02070309020205020404" pitchFamily="49" charset="0"/>
              </a:rPr>
              <a:t>array</a:t>
            </a:r>
            <a:r>
              <a:rPr lang="en-US" altLang="en-US" sz="2800" dirty="0">
                <a:solidFill>
                  <a:srgbClr val="000000"/>
                </a:solidFill>
              </a:rPr>
              <a:t> + </a:t>
            </a:r>
            <a:r>
              <a:rPr lang="en-US" altLang="en-US" dirty="0">
                <a:solidFill>
                  <a:srgbClr val="000000"/>
                </a:solidFill>
                <a:latin typeface="Courier New" panose="02070309020205020404" pitchFamily="49" charset="0"/>
              </a:rPr>
              <a:t>index</a:t>
            </a:r>
            <a:r>
              <a:rPr lang="en-US" altLang="en-US" sz="2800" dirty="0">
                <a:solidFill>
                  <a:srgbClr val="000000"/>
                </a:solidFill>
              </a:rPr>
              <a:t>) </a:t>
            </a:r>
          </a:p>
        </p:txBody>
      </p:sp>
      <p:graphicFrame>
        <p:nvGraphicFramePr>
          <p:cNvPr id="5" name="Table 4" descr="The Table displays the array access methods and its examples. The array access methods are as follows. Array name and square brackets - vals open bracket 2 close bracket equals 17; pointer to array and square brackets - valptr open bracket 2 close bracket equals 17; array name and subscript arithmetic - asterisk open parentheses vals plus 2 close parentheses equals 17; pointer to array and subscript arithmetic - asterisk open parentheses valptr plus 2 close parentheses equals 17.&#10;"/>
          <p:cNvGraphicFramePr>
            <a:graphicFrameLocks noGrp="1"/>
          </p:cNvGraphicFramePr>
          <p:nvPr>
            <p:extLst>
              <p:ext uri="{D42A27DB-BD31-4B8C-83A1-F6EECF244321}">
                <p14:modId xmlns:p14="http://schemas.microsoft.com/office/powerpoint/2010/main" val="641721415"/>
              </p:ext>
            </p:extLst>
          </p:nvPr>
        </p:nvGraphicFramePr>
        <p:xfrm>
          <a:off x="990600" y="1828800"/>
          <a:ext cx="7315200" cy="3627120"/>
        </p:xfrm>
        <a:graphic>
          <a:graphicData uri="http://schemas.openxmlformats.org/drawingml/2006/table">
            <a:tbl>
              <a:tblPr firstRow="1" firstCol="1">
                <a:tableStyleId>{1E171933-4619-4E11-9A3F-F7608DF75F80}</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711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a:ln>
                            <a:noFill/>
                          </a:ln>
                          <a:solidFill>
                            <a:schemeClr val="bg1"/>
                          </a:solidFill>
                          <a:effectLst/>
                        </a:rPr>
                        <a:t>Array access method</a:t>
                      </a:r>
                      <a:endParaRPr kumimoji="0" lang="en-US" sz="2800" b="0" i="0" u="none" strike="noStrike" cap="none" normalizeH="0" baseline="0" dirty="0">
                        <a:ln>
                          <a:noFill/>
                        </a:ln>
                        <a:solidFill>
                          <a:schemeClr val="bg1"/>
                        </a:solidFill>
                        <a:effectLst/>
                        <a:latin typeface="Arial" charset="0"/>
                        <a:ea typeface="ヒラギノ角ゴ Pro W3" pitchFamily="112"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a:ln>
                            <a:noFill/>
                          </a:ln>
                          <a:solidFill>
                            <a:schemeClr val="bg1"/>
                          </a:solidFill>
                          <a:effectLst/>
                        </a:rPr>
                        <a:t>Example</a:t>
                      </a:r>
                      <a:endParaRPr kumimoji="0" lang="en-US" sz="2800" b="0" i="0" u="none" strike="noStrike" cap="none" normalizeH="0" baseline="0" dirty="0">
                        <a:ln>
                          <a:noFill/>
                        </a:ln>
                        <a:solidFill>
                          <a:schemeClr val="bg1"/>
                        </a:solidFill>
                        <a:effectLst/>
                        <a:latin typeface="Arial" charset="0"/>
                        <a:ea typeface="ヒラギノ角ゴ Pro W3" pitchFamily="112" charset="-128"/>
                      </a:endParaRPr>
                    </a:p>
                  </a:txBody>
                  <a:tcPr horzOverflow="overflow"/>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array name and []</a:t>
                      </a:r>
                      <a:endParaRPr kumimoji="0" lang="en-US" sz="2400" b="0" i="0" u="none" strike="noStrike" cap="none" normalizeH="0" baseline="0" dirty="0">
                        <a:ln>
                          <a:noFill/>
                        </a:ln>
                        <a:solidFill>
                          <a:schemeClr val="tx1"/>
                        </a:solidFill>
                        <a:effectLst/>
                        <a:latin typeface="Courier New" pitchFamily="112" charset="0"/>
                        <a:ea typeface="ヒラギノ角ゴ Pro W3" pitchFamily="112"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vals[2] = 17;</a:t>
                      </a:r>
                      <a:endParaRPr kumimoji="0" lang="en-US" sz="2400" b="0" i="0" u="none" strike="noStrike" cap="none" normalizeH="0" baseline="0" dirty="0">
                        <a:ln>
                          <a:noFill/>
                        </a:ln>
                        <a:solidFill>
                          <a:schemeClr val="tx1"/>
                        </a:solidFill>
                        <a:effectLst/>
                        <a:latin typeface="Courier New" pitchFamily="112" charset="0"/>
                        <a:ea typeface="ヒラギノ角ゴ Pro W3" pitchFamily="112" charset="-128"/>
                      </a:endParaRPr>
                    </a:p>
                  </a:txBody>
                  <a:tcPr horzOverflow="overflow"/>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pointer to array and []</a:t>
                      </a:r>
                      <a:endParaRPr kumimoji="0" lang="en-US" sz="2400" b="0" i="0" u="none" strike="noStrike" cap="none" normalizeH="0" baseline="0" dirty="0">
                        <a:ln>
                          <a:noFill/>
                        </a:ln>
                        <a:solidFill>
                          <a:schemeClr val="tx1"/>
                        </a:solidFill>
                        <a:effectLst/>
                        <a:latin typeface="Courier New" pitchFamily="112" charset="0"/>
                        <a:ea typeface="ヒラギノ角ゴ Pro W3" pitchFamily="112"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valptr[2] = 17;</a:t>
                      </a:r>
                      <a:endParaRPr kumimoji="0" lang="en-US" sz="2400" b="0" i="0" u="none" strike="noStrike" cap="none" normalizeH="0" baseline="0" dirty="0">
                        <a:ln>
                          <a:noFill/>
                        </a:ln>
                        <a:solidFill>
                          <a:schemeClr val="tx1"/>
                        </a:solidFill>
                        <a:effectLst/>
                        <a:latin typeface="Courier New" pitchFamily="112" charset="0"/>
                        <a:ea typeface="ヒラギノ角ゴ Pro W3" pitchFamily="112" charset="-128"/>
                      </a:endParaRPr>
                    </a:p>
                  </a:txBody>
                  <a:tcPr horzOverflow="overflow"/>
                </a:tc>
                <a:extLst>
                  <a:ext uri="{0D108BD9-81ED-4DB2-BD59-A6C34878D82A}">
                    <a16:rowId xmlns:a16="http://schemas.microsoft.com/office/drawing/2014/main" val="10002"/>
                  </a:ext>
                </a:extLst>
              </a:tr>
              <a:tr h="700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array name and subscript arithmetic</a:t>
                      </a:r>
                      <a:endParaRPr kumimoji="0" lang="en-US" sz="2400" b="0" i="0" u="none" strike="noStrike" cap="none" normalizeH="0" baseline="0" dirty="0">
                        <a:ln>
                          <a:noFill/>
                        </a:ln>
                        <a:solidFill>
                          <a:schemeClr val="tx1"/>
                        </a:solidFill>
                        <a:effectLst/>
                        <a:latin typeface="Arial" charset="0"/>
                        <a:ea typeface="ヒラギノ角ゴ Pro W3" pitchFamily="112"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*(vals + 2) = 17;</a:t>
                      </a:r>
                      <a:endParaRPr kumimoji="0" lang="en-US" sz="2400" b="0" i="0" u="none" strike="noStrike" cap="none" normalizeH="0" baseline="0" dirty="0">
                        <a:ln>
                          <a:noFill/>
                        </a:ln>
                        <a:solidFill>
                          <a:schemeClr val="tx1"/>
                        </a:solidFill>
                        <a:effectLst/>
                        <a:latin typeface="Courier New" pitchFamily="112" charset="0"/>
                        <a:ea typeface="ヒラギノ角ゴ Pro W3" pitchFamily="112" charset="-128"/>
                      </a:endParaRPr>
                    </a:p>
                  </a:txBody>
                  <a:tcPr horzOverflow="overflow"/>
                </a:tc>
                <a:extLst>
                  <a:ext uri="{0D108BD9-81ED-4DB2-BD59-A6C34878D82A}">
                    <a16:rowId xmlns:a16="http://schemas.microsoft.com/office/drawing/2014/main" val="10003"/>
                  </a:ext>
                </a:extLst>
              </a:tr>
              <a:tr h="700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pointer to array and subscript arithmetic</a:t>
                      </a:r>
                      <a:endParaRPr kumimoji="0" lang="en-US" sz="2400" b="0" i="0" u="none" strike="noStrike" cap="none" normalizeH="0" baseline="0" dirty="0">
                        <a:ln>
                          <a:noFill/>
                        </a:ln>
                        <a:solidFill>
                          <a:schemeClr val="tx1"/>
                        </a:solidFill>
                        <a:effectLst/>
                        <a:latin typeface="Arial" charset="0"/>
                        <a:ea typeface="ヒラギノ角ゴ Pro W3" pitchFamily="112"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*(valptr + 2) = 17;</a:t>
                      </a:r>
                      <a:endParaRPr kumimoji="0" lang="en-US" sz="2400" b="0" i="0" u="none" strike="noStrike" cap="none" normalizeH="0" baseline="0" dirty="0">
                        <a:ln>
                          <a:noFill/>
                        </a:ln>
                        <a:solidFill>
                          <a:schemeClr val="tx1"/>
                        </a:solidFill>
                        <a:effectLst/>
                        <a:latin typeface="Courier New" pitchFamily="112" charset="0"/>
                        <a:ea typeface="ヒラギノ角ゴ Pro W3" pitchFamily="112" charset="-128"/>
                      </a:endParaRPr>
                    </a:p>
                  </a:txBody>
                  <a:tcPr horzOverflow="overflow"/>
                </a:tc>
                <a:extLst>
                  <a:ext uri="{0D108BD9-81ED-4DB2-BD59-A6C34878D82A}">
                    <a16:rowId xmlns:a16="http://schemas.microsoft.com/office/drawing/2014/main" val="10004"/>
                  </a:ext>
                </a:extLst>
              </a:tr>
            </a:tbl>
          </a:graphicData>
        </a:graphic>
      </p:graphicFrame>
      <p:sp>
        <p:nvSpPr>
          <p:cNvPr id="4" name="Slide Number Placeholder 3">
            <a:extLst>
              <a:ext uri="{FF2B5EF4-FFF2-40B4-BE49-F238E27FC236}">
                <a16:creationId xmlns:a16="http://schemas.microsoft.com/office/drawing/2014/main" id="{B00BCEF5-09F7-52E5-D7AC-365D776DD533}"/>
              </a:ext>
            </a:extLst>
          </p:cNvPr>
          <p:cNvSpPr>
            <a:spLocks noGrp="1"/>
          </p:cNvSpPr>
          <p:nvPr>
            <p:ph type="sldNum" sz="quarter" idx="10"/>
          </p:nvPr>
        </p:nvSpPr>
        <p:spPr/>
        <p:txBody>
          <a:bodyPr/>
          <a:lstStyle/>
          <a:p>
            <a:fld id="{60424565-9848-4764-832E-58D1C44F619B}" type="slidenum">
              <a:rPr lang="en-US" altLang="en-US" smtClean="0"/>
              <a:pPr/>
              <a:t>23</a:t>
            </a:fld>
            <a:endParaRPr lang="en-US" altLang="en-US" dirty="0"/>
          </a:p>
        </p:txBody>
      </p:sp>
    </p:spTree>
    <p:extLst>
      <p:ext uri="{BB962C8B-B14F-4D97-AF65-F5344CB8AC3E}">
        <p14:creationId xmlns:p14="http://schemas.microsoft.com/office/powerpoint/2010/main" val="4032751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 Access</a:t>
            </a:r>
            <a:r>
              <a:rPr lang="en-US" altLang="en-US" sz="1800" dirty="0"/>
              <a:t> (2 of 2)</a:t>
            </a:r>
            <a:endParaRPr lang="en-US" sz="1800" dirty="0"/>
          </a:p>
        </p:txBody>
      </p:sp>
      <p:sp>
        <p:nvSpPr>
          <p:cNvPr id="3" name="Content Placeholder 2"/>
          <p:cNvSpPr>
            <a:spLocks noGrp="1"/>
          </p:cNvSpPr>
          <p:nvPr>
            <p:ph idx="1"/>
          </p:nvPr>
        </p:nvSpPr>
        <p:spPr/>
        <p:txBody>
          <a:bodyPr/>
          <a:lstStyle/>
          <a:p>
            <a:pPr>
              <a:spcBef>
                <a:spcPct val="50000"/>
              </a:spcBef>
            </a:pPr>
            <a:r>
              <a:rPr lang="en-US" altLang="en-US" dirty="0">
                <a:solidFill>
                  <a:srgbClr val="000000"/>
                </a:solidFill>
              </a:rPr>
              <a:t>Conversion:  </a:t>
            </a:r>
            <a:r>
              <a:rPr lang="en-US" altLang="en-US" dirty="0">
                <a:solidFill>
                  <a:srgbClr val="000000"/>
                </a:solidFill>
                <a:latin typeface="Courier New" panose="02070309020205020404" pitchFamily="49" charset="0"/>
              </a:rPr>
              <a:t>vals[i]</a:t>
            </a:r>
            <a:r>
              <a:rPr lang="en-US" altLang="en-US" dirty="0">
                <a:solidFill>
                  <a:srgbClr val="000000"/>
                </a:solidFill>
              </a:rPr>
              <a:t> is equivalent to </a:t>
            </a:r>
            <a:r>
              <a:rPr lang="en-US" altLang="en-US" dirty="0">
                <a:solidFill>
                  <a:srgbClr val="000000"/>
                </a:solidFill>
                <a:latin typeface="Courier New" panose="02070309020205020404" pitchFamily="49" charset="0"/>
              </a:rPr>
              <a:t>*(vals + i)</a:t>
            </a:r>
            <a:endParaRPr lang="en-US" altLang="en-US" dirty="0">
              <a:solidFill>
                <a:srgbClr val="000000"/>
              </a:solidFill>
            </a:endParaRPr>
          </a:p>
          <a:p>
            <a:pPr>
              <a:spcBef>
                <a:spcPct val="50000"/>
              </a:spcBef>
            </a:pPr>
            <a:r>
              <a:rPr lang="en-US" altLang="en-US" dirty="0">
                <a:solidFill>
                  <a:srgbClr val="000000"/>
                </a:solidFill>
              </a:rPr>
              <a:t>No bounds checking performed on array access, whether using array name or a pointer</a:t>
            </a:r>
          </a:p>
          <a:p>
            <a:pPr>
              <a:spcBef>
                <a:spcPct val="50000"/>
              </a:spcBef>
            </a:pPr>
            <a:r>
              <a:rPr lang="en-US" altLang="en-US" b="1" dirty="0">
                <a:solidFill>
                  <a:srgbClr val="000000"/>
                </a:solidFill>
              </a:rPr>
              <a:t>WARNING</a:t>
            </a:r>
            <a:r>
              <a:rPr lang="en-US" altLang="en-US" dirty="0">
                <a:solidFill>
                  <a:srgbClr val="000000"/>
                </a:solidFill>
              </a:rPr>
              <a:t>: Remember that C++ performs no bounds checking with arrays. When stepping through an array with a pointer, it’s possible to give the pointer an address outside of the array.</a:t>
            </a:r>
          </a:p>
        </p:txBody>
      </p:sp>
      <p:sp>
        <p:nvSpPr>
          <p:cNvPr id="4" name="Slide Number Placeholder 3">
            <a:extLst>
              <a:ext uri="{FF2B5EF4-FFF2-40B4-BE49-F238E27FC236}">
                <a16:creationId xmlns:a16="http://schemas.microsoft.com/office/drawing/2014/main" id="{F8646B7C-4392-47C2-BDD8-459D70D752E1}"/>
              </a:ext>
            </a:extLst>
          </p:cNvPr>
          <p:cNvSpPr>
            <a:spLocks noGrp="1"/>
          </p:cNvSpPr>
          <p:nvPr>
            <p:ph type="sldNum" sz="quarter" idx="10"/>
          </p:nvPr>
        </p:nvSpPr>
        <p:spPr/>
        <p:txBody>
          <a:bodyPr/>
          <a:lstStyle/>
          <a:p>
            <a:fld id="{60424565-9848-4764-832E-58D1C44F619B}" type="slidenum">
              <a:rPr lang="en-US" altLang="en-US" smtClean="0"/>
              <a:pPr/>
              <a:t>24</a:t>
            </a:fld>
            <a:endParaRPr lang="en-US" altLang="en-US" dirty="0"/>
          </a:p>
        </p:txBody>
      </p:sp>
    </p:spTree>
    <p:extLst>
      <p:ext uri="{BB962C8B-B14F-4D97-AF65-F5344CB8AC3E}">
        <p14:creationId xmlns:p14="http://schemas.microsoft.com/office/powerpoint/2010/main" val="3298800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Example of Close Relationship Between Array Name and Pointer</a:t>
            </a:r>
            <a:endParaRPr lang="en-US" dirty="0"/>
          </a:p>
        </p:txBody>
      </p:sp>
      <p:pic>
        <p:nvPicPr>
          <p:cNvPr id="4" name="Picture 1" descr="The screenshot shows the program source code to demonstrate the array access method. The  main statement assigns the values to the variable double coins [Num underscore coins], the pointer to a double, and the array index. Here, the address of the coin array is assigned to doublePtr. The program displays the contents in the coin array by using the subscripts with the pointer. The contents of the array are displayed again, by using pointer notation with the array name. The program output displays the values in the coin array twice: 0.05, 0.1, 0.25, 0.5, and 1.&#10;"/>
          <p:cNvPicPr>
            <a:picLocks noChangeAspect="1" noChangeArrowheads="1"/>
          </p:cNvPicPr>
          <p:nvPr/>
        </p:nvPicPr>
        <p:blipFill rotWithShape="1">
          <a:blip r:embed="rId2">
            <a:extLst>
              <a:ext uri="{28A0092B-C50C-407E-A947-70E740481C1C}">
                <a14:useLocalDpi xmlns:a14="http://schemas.microsoft.com/office/drawing/2010/main" val="0"/>
              </a:ext>
            </a:extLst>
          </a:blip>
          <a:srcRect l="725" r="11346" b="26882"/>
          <a:stretch/>
        </p:blipFill>
        <p:spPr bwMode="auto">
          <a:xfrm>
            <a:off x="1" y="1219200"/>
            <a:ext cx="9096499" cy="557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8BE7EB9E-942E-1F17-F350-4805DF8BDBEF}"/>
              </a:ext>
            </a:extLst>
          </p:cNvPr>
          <p:cNvSpPr>
            <a:spLocks noGrp="1"/>
          </p:cNvSpPr>
          <p:nvPr>
            <p:ph type="sldNum" sz="quarter" idx="10"/>
          </p:nvPr>
        </p:nvSpPr>
        <p:spPr/>
        <p:txBody>
          <a:bodyPr/>
          <a:lstStyle/>
          <a:p>
            <a:fld id="{D84A72AC-9FDC-4CB1-A0D8-466E018B1CA9}" type="slidenum">
              <a:rPr lang="en-US" altLang="en-US" smtClean="0"/>
              <a:pPr/>
              <a:t>25</a:t>
            </a:fld>
            <a:endParaRPr lang="en-US" altLang="en-US" dirty="0"/>
          </a:p>
        </p:txBody>
      </p:sp>
      <p:pic>
        <p:nvPicPr>
          <p:cNvPr id="6" name="Picture 1" descr="The screenshot shows the program source code to demonstrate the array access method. The  main statement assigns the values to the variable double coins [Num underscore coins], the pointer to a double, and the array index. Here, the address of the coin array is assigned to doublePtr. The program displays the contents in the coin array by using the subscripts with the pointer. The contents of the array are displayed again, by using pointer notation with the array name. The program output displays the values in the coin array twice: 0.05, 0.1, 0.25, 0.5, and 1.&#10;">
            <a:extLst>
              <a:ext uri="{FF2B5EF4-FFF2-40B4-BE49-F238E27FC236}">
                <a16:creationId xmlns:a16="http://schemas.microsoft.com/office/drawing/2014/main" id="{CBBD6138-3377-C7FA-437C-DE822871CB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69" t="75775" r="36473"/>
          <a:stretch/>
        </p:blipFill>
        <p:spPr bwMode="auto">
          <a:xfrm>
            <a:off x="7239000" y="5484607"/>
            <a:ext cx="4648200" cy="1373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0869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 Arithmetic</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rPr>
              <a:t>Operations on pointer variables:</a:t>
            </a:r>
          </a:p>
        </p:txBody>
      </p:sp>
      <p:graphicFrame>
        <p:nvGraphicFramePr>
          <p:cNvPr id="5" name="Table 4" descr="The table displays the pointer arithmetic operation and its examples. The arithmetic operators in pointers are as follows. Increment and decrement operator; addition and subtraction (pointer and int); Add AND, subtract AND (pointer and int); and difference (pointer from pointer). &#10;"/>
          <p:cNvGraphicFramePr>
            <a:graphicFrameLocks noGrp="1"/>
          </p:cNvGraphicFramePr>
          <p:nvPr>
            <p:extLst>
              <p:ext uri="{D42A27DB-BD31-4B8C-83A1-F6EECF244321}">
                <p14:modId xmlns:p14="http://schemas.microsoft.com/office/powerpoint/2010/main" val="1112207395"/>
              </p:ext>
            </p:extLst>
          </p:nvPr>
        </p:nvGraphicFramePr>
        <p:xfrm>
          <a:off x="990600" y="1752600"/>
          <a:ext cx="10515600" cy="4209098"/>
        </p:xfrm>
        <a:graphic>
          <a:graphicData uri="http://schemas.openxmlformats.org/drawingml/2006/table">
            <a:tbl>
              <a:tblPr firstRow="1" firstCol="1">
                <a:tableStyleId>{1E171933-4619-4E11-9A3F-F7608DF75F80}</a:tableStyleId>
              </a:tblPr>
              <a:tblGrid>
                <a:gridCol w="41148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1092200">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800" b="0" u="none" strike="noStrike" cap="none" normalizeH="0" baseline="0" dirty="0">
                          <a:ln>
                            <a:noFill/>
                          </a:ln>
                          <a:solidFill>
                            <a:schemeClr val="bg1"/>
                          </a:solidFill>
                          <a:effectLst/>
                        </a:rPr>
                        <a:t>Operation</a:t>
                      </a:r>
                      <a:endParaRPr kumimoji="0" lang="en-US" sz="2800" b="0" i="0" u="none" strike="noStrike" cap="none" normalizeH="0" baseline="0" dirty="0">
                        <a:ln>
                          <a:noFill/>
                        </a:ln>
                        <a:solidFill>
                          <a:schemeClr val="bg1"/>
                        </a:solidFill>
                        <a:effectLst/>
                        <a:latin typeface="Arial" charset="0"/>
                        <a:ea typeface="ヒラギノ角ゴ Pro W3" pitchFamily="112" charset="-128"/>
                      </a:endParaRPr>
                    </a:p>
                  </a:txBody>
                  <a:tcPr horzOverflow="overflow"/>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800" b="0" u="none" strike="noStrike" cap="none" normalizeH="0" baseline="0" dirty="0">
                          <a:ln>
                            <a:noFill/>
                          </a:ln>
                          <a:solidFill>
                            <a:schemeClr val="bg1"/>
                          </a:solidFill>
                          <a:effectLst/>
                        </a:rPr>
                        <a:t>Example</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2800" b="0" u="none" strike="noStrike" cap="none" normalizeH="0" baseline="0" dirty="0">
                          <a:ln>
                            <a:noFill/>
                          </a:ln>
                          <a:solidFill>
                            <a:schemeClr val="bg1"/>
                          </a:solidFill>
                          <a:effectLst/>
                        </a:rPr>
                        <a:t>int vals[]={4,7,11}; </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2800" b="0" u="none" strike="noStrike" cap="none" normalizeH="0" baseline="0" dirty="0">
                          <a:ln>
                            <a:noFill/>
                          </a:ln>
                          <a:solidFill>
                            <a:schemeClr val="bg1"/>
                          </a:solidFill>
                          <a:effectLst/>
                        </a:rPr>
                        <a:t>int *valptr = vals;</a:t>
                      </a:r>
                      <a:endParaRPr kumimoji="0" lang="en-US" sz="2800" b="0" i="0" u="none" strike="noStrike" cap="none" normalizeH="0" baseline="0" dirty="0">
                        <a:ln>
                          <a:noFill/>
                        </a:ln>
                        <a:solidFill>
                          <a:schemeClr val="bg1"/>
                        </a:solidFill>
                        <a:effectLst/>
                        <a:latin typeface="Courier New" pitchFamily="112" charset="0"/>
                        <a:ea typeface="ヒラギノ角ゴ Pro W3" pitchFamily="112" charset="-128"/>
                      </a:endParaRPr>
                    </a:p>
                  </a:txBody>
                  <a:tcPr horzOverflow="overflow"/>
                </a:tc>
                <a:extLst>
                  <a:ext uri="{0D108BD9-81ED-4DB2-BD59-A6C34878D82A}">
                    <a16:rowId xmlns:a16="http://schemas.microsoft.com/office/drawing/2014/main" val="10000"/>
                  </a:ext>
                </a:extLst>
              </a:tr>
              <a:tr h="668338">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 −−</a:t>
                      </a:r>
                      <a:endParaRPr kumimoji="0" lang="en-US" sz="2400" b="0" i="0" u="none" strike="noStrike" cap="none" normalizeH="0" baseline="0" dirty="0">
                        <a:ln>
                          <a:noFill/>
                        </a:ln>
                        <a:solidFill>
                          <a:schemeClr val="tx1"/>
                        </a:solidFill>
                        <a:effectLst/>
                        <a:latin typeface="Courier New" pitchFamily="112" charset="0"/>
                        <a:ea typeface="ヒラギノ角ゴ Pro W3" pitchFamily="112" charset="-128"/>
                      </a:endParaRPr>
                    </a:p>
                  </a:txBody>
                  <a:tcPr horzOverflow="overflow"/>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valptr++; // points at 7</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valptr--; // now points at 4</a:t>
                      </a:r>
                      <a:endParaRPr kumimoji="0" lang="en-US" sz="2400" b="0" i="0" u="none" strike="noStrike" cap="none" normalizeH="0" baseline="0" dirty="0">
                        <a:ln>
                          <a:noFill/>
                        </a:ln>
                        <a:solidFill>
                          <a:schemeClr val="tx1"/>
                        </a:solidFill>
                        <a:effectLst/>
                        <a:latin typeface="Courier New" pitchFamily="112" charset="0"/>
                        <a:ea typeface="ヒラギノ角ゴ Pro W3" pitchFamily="112" charset="-128"/>
                      </a:endParaRPr>
                    </a:p>
                  </a:txBody>
                  <a:tcPr horzOverflow="overflow"/>
                </a:tc>
                <a:extLst>
                  <a:ext uri="{0D108BD9-81ED-4DB2-BD59-A6C34878D82A}">
                    <a16:rowId xmlns:a16="http://schemas.microsoft.com/office/drawing/2014/main" val="10001"/>
                  </a:ext>
                </a:extLst>
              </a:tr>
              <a:tr h="527050">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 − (pointer and int)</a:t>
                      </a:r>
                      <a:endParaRPr kumimoji="0" lang="en-US" sz="2400" b="0" i="0" u="none" strike="noStrike" cap="none" normalizeH="0" baseline="0" dirty="0">
                        <a:ln>
                          <a:noFill/>
                        </a:ln>
                        <a:solidFill>
                          <a:schemeClr val="tx1"/>
                        </a:solidFill>
                        <a:effectLst/>
                        <a:latin typeface="Arial" charset="0"/>
                        <a:ea typeface="ヒラギノ角ゴ Pro W3" pitchFamily="112" charset="-128"/>
                      </a:endParaRPr>
                    </a:p>
                  </a:txBody>
                  <a:tcPr horzOverflow="overflow"/>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cout &lt;&lt; *(valptr + 2); // 11</a:t>
                      </a:r>
                      <a:endParaRPr kumimoji="0" lang="en-US" sz="2400" b="0" i="0" u="none" strike="noStrike" cap="none" normalizeH="0" baseline="0" dirty="0">
                        <a:ln>
                          <a:noFill/>
                        </a:ln>
                        <a:solidFill>
                          <a:schemeClr val="tx1"/>
                        </a:solidFill>
                        <a:effectLst/>
                        <a:latin typeface="Courier New" pitchFamily="112" charset="0"/>
                        <a:ea typeface="ヒラギノ角ゴ Pro W3" pitchFamily="112" charset="-128"/>
                      </a:endParaRPr>
                    </a:p>
                  </a:txBody>
                  <a:tcPr horzOverflow="overflow"/>
                </a:tc>
                <a:extLst>
                  <a:ext uri="{0D108BD9-81ED-4DB2-BD59-A6C34878D82A}">
                    <a16:rowId xmlns:a16="http://schemas.microsoft.com/office/drawing/2014/main" val="10002"/>
                  </a:ext>
                </a:extLst>
              </a:tr>
              <a:tr h="668338">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 −= (pointer and int)</a:t>
                      </a:r>
                      <a:endParaRPr kumimoji="0" lang="en-US" sz="2400" b="0" i="0" u="none" strike="noStrike" cap="none" normalizeH="0" baseline="0" dirty="0">
                        <a:ln>
                          <a:noFill/>
                        </a:ln>
                        <a:solidFill>
                          <a:schemeClr val="tx1"/>
                        </a:solidFill>
                        <a:effectLst/>
                        <a:latin typeface="Arial" charset="0"/>
                        <a:ea typeface="ヒラギノ角ゴ Pro W3" pitchFamily="112" charset="-128"/>
                      </a:endParaRPr>
                    </a:p>
                  </a:txBody>
                  <a:tcPr horzOverflow="overflow"/>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valptr = vals; // points at 4</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valptr += 2;   // points at 11</a:t>
                      </a:r>
                      <a:endParaRPr kumimoji="0" lang="en-US" sz="2400" b="0" i="0" u="none" strike="noStrike" cap="none" normalizeH="0" baseline="0" dirty="0">
                        <a:ln>
                          <a:noFill/>
                        </a:ln>
                        <a:solidFill>
                          <a:schemeClr val="tx1"/>
                        </a:solidFill>
                        <a:effectLst/>
                        <a:latin typeface="Courier New" pitchFamily="112" charset="0"/>
                        <a:ea typeface="ヒラギノ角ゴ Pro W3" pitchFamily="112" charset="-128"/>
                      </a:endParaRPr>
                    </a:p>
                  </a:txBody>
                  <a:tcPr horzOverflow="overflow"/>
                </a:tc>
                <a:extLst>
                  <a:ext uri="{0D108BD9-81ED-4DB2-BD59-A6C34878D82A}">
                    <a16:rowId xmlns:a16="http://schemas.microsoft.com/office/drawing/2014/main" val="10003"/>
                  </a:ext>
                </a:extLst>
              </a:tr>
              <a:tr h="835024">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 (pointer from pointer)</a:t>
                      </a:r>
                      <a:endParaRPr kumimoji="0" lang="en-US" sz="2400" b="0" i="0" u="none" strike="noStrike" cap="none" normalizeH="0" baseline="0" dirty="0">
                        <a:ln>
                          <a:noFill/>
                        </a:ln>
                        <a:solidFill>
                          <a:schemeClr val="tx1"/>
                        </a:solidFill>
                        <a:effectLst/>
                        <a:latin typeface="Arial" charset="0"/>
                        <a:ea typeface="ヒラギノ角ゴ Pro W3" pitchFamily="112" charset="-128"/>
                      </a:endParaRPr>
                    </a:p>
                  </a:txBody>
                  <a:tcPr horzOverflow="overflow"/>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cout &lt;&lt; valptr–val; // difference</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//(number of ints) between valptr</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 and val</a:t>
                      </a:r>
                      <a:endParaRPr kumimoji="0" lang="en-US" sz="2400" b="0" i="0" u="none" strike="noStrike" cap="none" normalizeH="0" baseline="0" dirty="0">
                        <a:ln>
                          <a:noFill/>
                        </a:ln>
                        <a:solidFill>
                          <a:schemeClr val="tx1"/>
                        </a:solidFill>
                        <a:effectLst/>
                        <a:latin typeface="Courier New" pitchFamily="112" charset="0"/>
                        <a:ea typeface="ヒラギノ角ゴ Pro W3" pitchFamily="112" charset="-128"/>
                      </a:endParaRPr>
                    </a:p>
                  </a:txBody>
                  <a:tcPr horzOverflow="overflow"/>
                </a:tc>
                <a:extLst>
                  <a:ext uri="{0D108BD9-81ED-4DB2-BD59-A6C34878D82A}">
                    <a16:rowId xmlns:a16="http://schemas.microsoft.com/office/drawing/2014/main" val="10004"/>
                  </a:ext>
                </a:extLst>
              </a:tr>
            </a:tbl>
          </a:graphicData>
        </a:graphic>
      </p:graphicFrame>
      <p:sp>
        <p:nvSpPr>
          <p:cNvPr id="4" name="Slide Number Placeholder 3">
            <a:extLst>
              <a:ext uri="{FF2B5EF4-FFF2-40B4-BE49-F238E27FC236}">
                <a16:creationId xmlns:a16="http://schemas.microsoft.com/office/drawing/2014/main" id="{9CD1C44F-74D4-4447-A002-4B49AB03D81B}"/>
              </a:ext>
            </a:extLst>
          </p:cNvPr>
          <p:cNvSpPr>
            <a:spLocks noGrp="1"/>
          </p:cNvSpPr>
          <p:nvPr>
            <p:ph type="sldNum" sz="quarter" idx="10"/>
          </p:nvPr>
        </p:nvSpPr>
        <p:spPr/>
        <p:txBody>
          <a:bodyPr/>
          <a:lstStyle/>
          <a:p>
            <a:fld id="{60424565-9848-4764-832E-58D1C44F619B}" type="slidenum">
              <a:rPr lang="en-US" altLang="en-US" smtClean="0"/>
              <a:pPr/>
              <a:t>26</a:t>
            </a:fld>
            <a:endParaRPr lang="en-US" altLang="en-US" dirty="0"/>
          </a:p>
        </p:txBody>
      </p:sp>
    </p:spTree>
    <p:extLst>
      <p:ext uri="{BB962C8B-B14F-4D97-AF65-F5344CB8AC3E}">
        <p14:creationId xmlns:p14="http://schemas.microsoft.com/office/powerpoint/2010/main" val="2107936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noChangeArrowheads="1"/>
          </p:cNvSpPr>
          <p:nvPr>
            <p:ph type="title"/>
          </p:nvPr>
        </p:nvSpPr>
        <p:spPr/>
        <p:txBody>
          <a:bodyPr/>
          <a:lstStyle/>
          <a:p>
            <a:r>
              <a:rPr lang="en-US" altLang="en-US" dirty="0"/>
              <a:t>Example of Pointer Arithmetic</a:t>
            </a:r>
          </a:p>
        </p:txBody>
      </p:sp>
      <p:pic>
        <p:nvPicPr>
          <p:cNvPr id="44035" name="Picture 1" descr="The screenshot shows the program that displays the pointers arithmetic. The main statement declares the values for the integers size, set size, asterisk numPtr, and the counter variable for loops. The variable nt size is initialized with the value 8. The set[size} points to the values: 5, 10, 15, 20, 25, 30, 35, 40. Here, the numPtr points to the set array, and the pointer display the array contents using the increment operator for the pointer. The program output displays the array contents in reverse order by using decrement operator to the pointer inside the for-loop. The program output displays the numbers in the set in the correct order and in reverse: &quot;The numbers in the set are: 5, 10, 15, 20, 25, 30, 35, 40. The numbers in the set backward are: 40, 35, 30, 25, 20, 15, 10, 5.&quot;&#10;"/>
          <p:cNvPicPr>
            <a:picLocks noChangeAspect="1" noChangeArrowheads="1"/>
          </p:cNvPicPr>
          <p:nvPr/>
        </p:nvPicPr>
        <p:blipFill rotWithShape="1">
          <a:blip r:embed="rId2">
            <a:extLst>
              <a:ext uri="{28A0092B-C50C-407E-A947-70E740481C1C}">
                <a14:useLocalDpi xmlns:a14="http://schemas.microsoft.com/office/drawing/2010/main" val="0"/>
              </a:ext>
            </a:extLst>
          </a:blip>
          <a:srcRect l="2656" r="1304" b="23242"/>
          <a:stretch/>
        </p:blipFill>
        <p:spPr bwMode="auto">
          <a:xfrm>
            <a:off x="-1" y="914400"/>
            <a:ext cx="7272162"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1B124276-1688-E47F-6F70-4E1F964B5071}"/>
              </a:ext>
            </a:extLst>
          </p:cNvPr>
          <p:cNvSpPr>
            <a:spLocks noGrp="1"/>
          </p:cNvSpPr>
          <p:nvPr>
            <p:ph type="sldNum" sz="quarter" idx="10"/>
          </p:nvPr>
        </p:nvSpPr>
        <p:spPr/>
        <p:txBody>
          <a:bodyPr/>
          <a:lstStyle/>
          <a:p>
            <a:fld id="{D84A72AC-9FDC-4CB1-A0D8-466E018B1CA9}" type="slidenum">
              <a:rPr lang="en-US" altLang="en-US" smtClean="0"/>
              <a:pPr/>
              <a:t>27</a:t>
            </a:fld>
            <a:endParaRPr lang="en-US" altLang="en-US" dirty="0"/>
          </a:p>
        </p:txBody>
      </p:sp>
      <p:pic>
        <p:nvPicPr>
          <p:cNvPr id="3" name="Picture 1" descr="The screenshot shows the program that displays the pointers arithmetic. The main statement declares the values for the integers size, set size, asterisk numPtr, and the counter variable for loops. The variable nt size is initialized with the value 8. The set[size} points to the values: 5, 10, 15, 20, 25, 30, 35, 40. Here, the numPtr points to the set array, and the pointer display the array contents using the increment operator for the pointer. The program output displays the array contents in reverse order by using decrement operator to the pointer inside the for-loop. The program output displays the numbers in the set in the correct order and in reverse: &quot;The numbers in the set are: 5, 10, 15, 20, 25, 30, 35, 40. The numbers in the set backward are: 40, 35, 30, 25, 20, 15, 10, 5.&quot;&#10;">
            <a:extLst>
              <a:ext uri="{FF2B5EF4-FFF2-40B4-BE49-F238E27FC236}">
                <a16:creationId xmlns:a16="http://schemas.microsoft.com/office/drawing/2014/main" id="{8DA848A2-0BC9-9507-B03D-C1415E8EBC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6" t="83466" r="47295"/>
          <a:stretch/>
        </p:blipFill>
        <p:spPr bwMode="auto">
          <a:xfrm>
            <a:off x="7391400" y="5486400"/>
            <a:ext cx="4059934"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734975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Initializing Pointers</a:t>
            </a:r>
            <a:endParaRPr lang="en-US" dirty="0"/>
          </a:p>
        </p:txBody>
      </p:sp>
      <p:sp>
        <p:nvSpPr>
          <p:cNvPr id="3" name="Content Placeholder 2"/>
          <p:cNvSpPr>
            <a:spLocks noGrp="1"/>
          </p:cNvSpPr>
          <p:nvPr>
            <p:ph idx="1"/>
          </p:nvPr>
        </p:nvSpPr>
        <p:spPr/>
        <p:txBody>
          <a:bodyPr/>
          <a:lstStyle/>
          <a:p>
            <a:pPr>
              <a:lnSpc>
                <a:spcPct val="90000"/>
              </a:lnSpc>
              <a:spcBef>
                <a:spcPts val="300"/>
              </a:spcBef>
            </a:pPr>
            <a:r>
              <a:rPr lang="en-US" altLang="en-US" dirty="0">
                <a:solidFill>
                  <a:srgbClr val="000000"/>
                </a:solidFill>
              </a:rPr>
              <a:t>Can initialize at definition time:</a:t>
            </a:r>
          </a:p>
          <a:p>
            <a:pPr lvl="1" indent="0">
              <a:lnSpc>
                <a:spcPct val="90000"/>
              </a:lnSpc>
              <a:spcBef>
                <a:spcPts val="300"/>
              </a:spcBef>
              <a:buClr>
                <a:srgbClr val="3333CC"/>
              </a:buClr>
              <a:buNone/>
            </a:pPr>
            <a:r>
              <a:rPr lang="en-US" altLang="en-US" sz="2800" dirty="0">
                <a:solidFill>
                  <a:srgbClr val="000000"/>
                </a:solidFill>
                <a:latin typeface="Courier New" panose="02070309020205020404" pitchFamily="49" charset="0"/>
              </a:rPr>
              <a:t>int num, *numptr = &amp;num;</a:t>
            </a:r>
          </a:p>
          <a:p>
            <a:pPr lvl="1" indent="0">
              <a:lnSpc>
                <a:spcPct val="90000"/>
              </a:lnSpc>
              <a:spcBef>
                <a:spcPts val="300"/>
              </a:spcBef>
              <a:buClr>
                <a:srgbClr val="3333CC"/>
              </a:buClr>
              <a:buNone/>
            </a:pPr>
            <a:r>
              <a:rPr lang="en-US" altLang="en-US" sz="2800" dirty="0">
                <a:solidFill>
                  <a:srgbClr val="000000"/>
                </a:solidFill>
                <a:latin typeface="Courier New" panose="02070309020205020404" pitchFamily="49" charset="0"/>
              </a:rPr>
              <a:t>int val[3], *valptr = val;</a:t>
            </a:r>
          </a:p>
          <a:p>
            <a:pPr>
              <a:lnSpc>
                <a:spcPct val="90000"/>
              </a:lnSpc>
              <a:spcBef>
                <a:spcPts val="300"/>
              </a:spcBef>
            </a:pPr>
            <a:r>
              <a:rPr lang="en-US" altLang="en-US" dirty="0">
                <a:solidFill>
                  <a:srgbClr val="000000"/>
                </a:solidFill>
              </a:rPr>
              <a:t>A pointer can only be initialized with the address of an object that has already been defined. The following is illegal, because pint is being initialized with the address of an object that does not exist yet:</a:t>
            </a:r>
          </a:p>
          <a:p>
            <a:pPr marL="685800" indent="0">
              <a:lnSpc>
                <a:spcPct val="90000"/>
              </a:lnSpc>
              <a:spcBef>
                <a:spcPts val="300"/>
              </a:spcBef>
              <a:buNone/>
            </a:pPr>
            <a:r>
              <a:rPr lang="en-US" altLang="en-US" dirty="0">
                <a:solidFill>
                  <a:srgbClr val="000000"/>
                </a:solidFill>
                <a:latin typeface="Courier New" panose="02070309020205020404" pitchFamily="49" charset="0"/>
              </a:rPr>
              <a:t>int *pint = &amp;</a:t>
            </a:r>
            <a:r>
              <a:rPr lang="en-US" altLang="en-US" dirty="0" err="1">
                <a:solidFill>
                  <a:srgbClr val="000000"/>
                </a:solidFill>
                <a:latin typeface="Courier New" panose="02070309020205020404" pitchFamily="49" charset="0"/>
              </a:rPr>
              <a:t>myValue</a:t>
            </a:r>
            <a:r>
              <a:rPr lang="en-US" altLang="en-US" dirty="0">
                <a:solidFill>
                  <a:srgbClr val="000000"/>
                </a:solidFill>
                <a:latin typeface="Courier New" panose="02070309020205020404" pitchFamily="49" charset="0"/>
              </a:rPr>
              <a:t>;  // Illegal! </a:t>
            </a:r>
          </a:p>
          <a:p>
            <a:pPr marL="685800" indent="0">
              <a:lnSpc>
                <a:spcPct val="90000"/>
              </a:lnSpc>
              <a:spcBef>
                <a:spcPts val="300"/>
              </a:spcBef>
              <a:buNone/>
            </a:pPr>
            <a:r>
              <a:rPr lang="en-US" altLang="en-US" dirty="0">
                <a:solidFill>
                  <a:srgbClr val="000000"/>
                </a:solidFill>
                <a:latin typeface="Courier New" panose="02070309020205020404" pitchFamily="49" charset="0"/>
              </a:rPr>
              <a:t>int </a:t>
            </a:r>
            <a:r>
              <a:rPr lang="en-US" altLang="en-US" dirty="0" err="1">
                <a:solidFill>
                  <a:srgbClr val="000000"/>
                </a:solidFill>
                <a:latin typeface="Courier New" panose="02070309020205020404" pitchFamily="49" charset="0"/>
              </a:rPr>
              <a:t>myValue</a:t>
            </a:r>
            <a:r>
              <a:rPr lang="en-US" altLang="en-US" dirty="0">
                <a:solidFill>
                  <a:srgbClr val="000000"/>
                </a:solidFill>
                <a:latin typeface="Courier New" panose="02070309020205020404" pitchFamily="49" charset="0"/>
              </a:rPr>
              <a:t>;</a:t>
            </a:r>
            <a:endParaRPr lang="en-US" altLang="en-US" dirty="0">
              <a:solidFill>
                <a:srgbClr val="000000"/>
              </a:solidFill>
            </a:endParaRPr>
          </a:p>
          <a:p>
            <a:pPr>
              <a:lnSpc>
                <a:spcPct val="90000"/>
              </a:lnSpc>
              <a:spcBef>
                <a:spcPts val="300"/>
              </a:spcBef>
            </a:pPr>
            <a:r>
              <a:rPr lang="en-US" altLang="en-US" dirty="0">
                <a:solidFill>
                  <a:srgbClr val="000000"/>
                </a:solidFill>
              </a:rPr>
              <a:t>Cannot mix data types:</a:t>
            </a:r>
          </a:p>
          <a:p>
            <a:pPr lvl="1" indent="0">
              <a:lnSpc>
                <a:spcPct val="90000"/>
              </a:lnSpc>
              <a:spcBef>
                <a:spcPts val="300"/>
              </a:spcBef>
              <a:buClr>
                <a:srgbClr val="3333CC"/>
              </a:buClr>
              <a:buNone/>
            </a:pPr>
            <a:r>
              <a:rPr lang="en-US" altLang="en-US" sz="2800" dirty="0">
                <a:solidFill>
                  <a:srgbClr val="000000"/>
                </a:solidFill>
                <a:latin typeface="Courier New" panose="02070309020205020404" pitchFamily="49" charset="0"/>
              </a:rPr>
              <a:t>double cost;</a:t>
            </a:r>
          </a:p>
          <a:p>
            <a:pPr lvl="1" indent="0">
              <a:lnSpc>
                <a:spcPct val="90000"/>
              </a:lnSpc>
              <a:spcBef>
                <a:spcPts val="300"/>
              </a:spcBef>
              <a:buClr>
                <a:srgbClr val="3333CC"/>
              </a:buClr>
              <a:buNone/>
            </a:pPr>
            <a:r>
              <a:rPr lang="en-US" altLang="en-US" sz="2800" dirty="0">
                <a:solidFill>
                  <a:srgbClr val="000000"/>
                </a:solidFill>
                <a:latin typeface="Courier New" panose="02070309020205020404" pitchFamily="49" charset="0"/>
              </a:rPr>
              <a:t>int *ptr = &amp;cost; // won</a:t>
            </a:r>
            <a:r>
              <a:rPr lang="en-US" altLang="en-US" sz="2800" dirty="0">
                <a:solidFill>
                  <a:srgbClr val="000000"/>
                </a:solidFill>
              </a:rPr>
              <a:t>’</a:t>
            </a:r>
            <a:r>
              <a:rPr lang="en-US" altLang="en-US" sz="2800" dirty="0">
                <a:solidFill>
                  <a:srgbClr val="000000"/>
                </a:solidFill>
                <a:latin typeface="Courier New" panose="02070309020205020404" pitchFamily="49" charset="0"/>
              </a:rPr>
              <a:t>t work</a:t>
            </a:r>
          </a:p>
          <a:p>
            <a:pPr>
              <a:lnSpc>
                <a:spcPct val="90000"/>
              </a:lnSpc>
              <a:spcBef>
                <a:spcPts val="300"/>
              </a:spcBef>
            </a:pPr>
            <a:r>
              <a:rPr lang="en-US" altLang="en-US" dirty="0">
                <a:solidFill>
                  <a:srgbClr val="000000"/>
                </a:solidFill>
              </a:rPr>
              <a:t>Can test for an invalid address for </a:t>
            </a:r>
            <a:r>
              <a:rPr lang="en-US" altLang="en-US" dirty="0">
                <a:solidFill>
                  <a:srgbClr val="000000"/>
                </a:solidFill>
                <a:latin typeface="Courier New" panose="02070309020205020404" pitchFamily="49" charset="0"/>
              </a:rPr>
              <a:t>ptr</a:t>
            </a:r>
            <a:r>
              <a:rPr lang="en-US" altLang="en-US" dirty="0">
                <a:solidFill>
                  <a:srgbClr val="000000"/>
                </a:solidFill>
              </a:rPr>
              <a:t> with:</a:t>
            </a:r>
          </a:p>
          <a:p>
            <a:pPr lvl="1" indent="0">
              <a:lnSpc>
                <a:spcPct val="90000"/>
              </a:lnSpc>
              <a:spcBef>
                <a:spcPts val="300"/>
              </a:spcBef>
              <a:buClr>
                <a:srgbClr val="3333CC"/>
              </a:buClr>
              <a:buNone/>
            </a:pPr>
            <a:r>
              <a:rPr lang="en-US" altLang="en-US" sz="2800" dirty="0">
                <a:solidFill>
                  <a:srgbClr val="000000"/>
                </a:solidFill>
                <a:latin typeface="Courier New" panose="02070309020205020404" pitchFamily="49" charset="0"/>
              </a:rPr>
              <a:t>if (!ptr) ...</a:t>
            </a:r>
            <a:endParaRPr lang="en-US" altLang="en-US" sz="2800" dirty="0">
              <a:solidFill>
                <a:srgbClr val="000000"/>
              </a:solidFill>
            </a:endParaRPr>
          </a:p>
        </p:txBody>
      </p:sp>
      <p:sp>
        <p:nvSpPr>
          <p:cNvPr id="4" name="Slide Number Placeholder 3">
            <a:extLst>
              <a:ext uri="{FF2B5EF4-FFF2-40B4-BE49-F238E27FC236}">
                <a16:creationId xmlns:a16="http://schemas.microsoft.com/office/drawing/2014/main" id="{C994A9BC-61F0-1A12-9747-E7DB38E523BA}"/>
              </a:ext>
            </a:extLst>
          </p:cNvPr>
          <p:cNvSpPr>
            <a:spLocks noGrp="1"/>
          </p:cNvSpPr>
          <p:nvPr>
            <p:ph type="sldNum" sz="quarter" idx="10"/>
          </p:nvPr>
        </p:nvSpPr>
        <p:spPr/>
        <p:txBody>
          <a:bodyPr/>
          <a:lstStyle/>
          <a:p>
            <a:fld id="{60424565-9848-4764-832E-58D1C44F619B}" type="slidenum">
              <a:rPr lang="en-US" altLang="en-US" smtClean="0"/>
              <a:pPr/>
              <a:t>28</a:t>
            </a:fld>
            <a:endParaRPr lang="en-US" altLang="en-US" dirty="0"/>
          </a:p>
        </p:txBody>
      </p:sp>
    </p:spTree>
    <p:extLst>
      <p:ext uri="{BB962C8B-B14F-4D97-AF65-F5344CB8AC3E}">
        <p14:creationId xmlns:p14="http://schemas.microsoft.com/office/powerpoint/2010/main" val="3445460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Comparing Pointers</a:t>
            </a:r>
            <a:endParaRPr lang="en-US"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C++ relational operators (&gt;, &lt;, &gt;=, &lt;=, ==, !=) can be used to compare addresses in pointers</a:t>
            </a:r>
          </a:p>
          <a:p>
            <a:pPr>
              <a:lnSpc>
                <a:spcPct val="90000"/>
              </a:lnSpc>
            </a:pPr>
            <a:r>
              <a:rPr lang="en-US" altLang="en-US" dirty="0">
                <a:solidFill>
                  <a:srgbClr val="000000"/>
                </a:solidFill>
              </a:rPr>
              <a:t>If one address comes before another address in memory, the first address is considered “less than” the second.</a:t>
            </a:r>
          </a:p>
          <a:p>
            <a:pPr>
              <a:lnSpc>
                <a:spcPct val="90000"/>
              </a:lnSpc>
            </a:pPr>
            <a:r>
              <a:rPr lang="en-US" altLang="en-US" dirty="0">
                <a:solidFill>
                  <a:srgbClr val="000000"/>
                </a:solidFill>
              </a:rPr>
              <a:t>Comparing addresses </a:t>
            </a:r>
            <a:r>
              <a:rPr lang="en-US" altLang="en-US" u="sng" dirty="0">
                <a:solidFill>
                  <a:srgbClr val="000000"/>
                </a:solidFill>
              </a:rPr>
              <a:t>in</a:t>
            </a:r>
            <a:r>
              <a:rPr lang="en-US" altLang="en-US" dirty="0">
                <a:solidFill>
                  <a:srgbClr val="000000"/>
                </a:solidFill>
              </a:rPr>
              <a:t> pointers is not the same as comparing contents </a:t>
            </a:r>
            <a:r>
              <a:rPr lang="en-US" altLang="en-US" u="sng" dirty="0">
                <a:solidFill>
                  <a:srgbClr val="000000"/>
                </a:solidFill>
              </a:rPr>
              <a:t>pointed at by</a:t>
            </a:r>
            <a:r>
              <a:rPr lang="en-US" altLang="en-US" dirty="0">
                <a:solidFill>
                  <a:srgbClr val="000000"/>
                </a:solidFill>
              </a:rPr>
              <a:t> pointers:</a:t>
            </a:r>
          </a:p>
          <a:p>
            <a:pPr>
              <a:lnSpc>
                <a:spcPct val="90000"/>
              </a:lnSpc>
            </a:pPr>
            <a:r>
              <a:rPr lang="en-US" altLang="en-US" dirty="0">
                <a:solidFill>
                  <a:srgbClr val="000000"/>
                </a:solidFill>
              </a:rPr>
              <a:t>The following </a:t>
            </a:r>
            <a:r>
              <a:rPr lang="en-US" altLang="en-US" b="1" dirty="0">
                <a:solidFill>
                  <a:srgbClr val="000000"/>
                </a:solidFill>
                <a:latin typeface="Courier New" panose="02070309020205020404" pitchFamily="49" charset="0"/>
              </a:rPr>
              <a:t>if</a:t>
            </a:r>
            <a:r>
              <a:rPr lang="en-US" altLang="en-US" dirty="0">
                <a:solidFill>
                  <a:srgbClr val="000000"/>
                </a:solidFill>
              </a:rPr>
              <a:t> statement compares the addresses stored in the pointer variables ptr1 and ptr2:</a:t>
            </a:r>
          </a:p>
          <a:p>
            <a:pPr lvl="1" indent="0">
              <a:lnSpc>
                <a:spcPct val="90000"/>
              </a:lnSpc>
              <a:buNone/>
              <a:tabLst>
                <a:tab pos="5486400" algn="l"/>
              </a:tabLst>
            </a:pPr>
            <a:r>
              <a:rPr lang="en-US" altLang="en-US" sz="2800" dirty="0">
                <a:solidFill>
                  <a:srgbClr val="000000"/>
                </a:solidFill>
                <a:latin typeface="Courier New" panose="02070309020205020404" pitchFamily="49" charset="0"/>
              </a:rPr>
              <a:t>if (ptr1 == ptr2)	// compares addresses</a:t>
            </a:r>
          </a:p>
          <a:p>
            <a:pPr marL="342900" lvl="1" indent="-342900">
              <a:lnSpc>
                <a:spcPct val="90000"/>
              </a:lnSpc>
              <a:tabLst>
                <a:tab pos="403225" algn="l"/>
                <a:tab pos="5486400" algn="l"/>
              </a:tabLst>
            </a:pPr>
            <a:r>
              <a:rPr lang="en-US" altLang="en-US" sz="2800" dirty="0">
                <a:solidFill>
                  <a:srgbClr val="000000"/>
                </a:solidFill>
                <a:ea typeface="+mn-ea"/>
              </a:rPr>
              <a:t>The following </a:t>
            </a:r>
            <a:r>
              <a:rPr lang="en-US" altLang="en-US" sz="2800" b="1" dirty="0">
                <a:solidFill>
                  <a:srgbClr val="000000"/>
                </a:solidFill>
                <a:latin typeface="Courier New" panose="02070309020205020404" pitchFamily="49" charset="0"/>
              </a:rPr>
              <a:t>if</a:t>
            </a:r>
            <a:r>
              <a:rPr lang="en-US" altLang="en-US" sz="2800" dirty="0">
                <a:solidFill>
                  <a:srgbClr val="000000"/>
                </a:solidFill>
              </a:rPr>
              <a:t> </a:t>
            </a:r>
            <a:r>
              <a:rPr lang="en-US" altLang="en-US" sz="2800" dirty="0">
                <a:solidFill>
                  <a:srgbClr val="000000"/>
                </a:solidFill>
                <a:ea typeface="+mn-ea"/>
              </a:rPr>
              <a:t>statement, compares the values that ptr1 and ptr2 point to:</a:t>
            </a:r>
          </a:p>
          <a:p>
            <a:pPr lvl="1" indent="0">
              <a:lnSpc>
                <a:spcPct val="90000"/>
              </a:lnSpc>
              <a:buNone/>
              <a:tabLst>
                <a:tab pos="5486400" algn="l"/>
              </a:tabLst>
            </a:pPr>
            <a:r>
              <a:rPr lang="en-US" altLang="en-US" sz="2800" dirty="0">
                <a:solidFill>
                  <a:srgbClr val="000000"/>
                </a:solidFill>
                <a:latin typeface="Courier New" panose="02070309020205020404" pitchFamily="49" charset="0"/>
              </a:rPr>
              <a:t>if (*ptr1 == *ptr2)	// compares contents</a:t>
            </a:r>
          </a:p>
        </p:txBody>
      </p:sp>
      <p:sp>
        <p:nvSpPr>
          <p:cNvPr id="4" name="Slide Number Placeholder 3">
            <a:extLst>
              <a:ext uri="{FF2B5EF4-FFF2-40B4-BE49-F238E27FC236}">
                <a16:creationId xmlns:a16="http://schemas.microsoft.com/office/drawing/2014/main" id="{3E3197FD-AE4A-6D8E-DE85-F8B1CC60B210}"/>
              </a:ext>
            </a:extLst>
          </p:cNvPr>
          <p:cNvSpPr>
            <a:spLocks noGrp="1"/>
          </p:cNvSpPr>
          <p:nvPr>
            <p:ph type="sldNum" sz="quarter" idx="10"/>
          </p:nvPr>
        </p:nvSpPr>
        <p:spPr/>
        <p:txBody>
          <a:bodyPr/>
          <a:lstStyle/>
          <a:p>
            <a:fld id="{60424565-9848-4764-832E-58D1C44F619B}" type="slidenum">
              <a:rPr lang="en-US" altLang="en-US" smtClean="0"/>
              <a:pPr/>
              <a:t>29</a:t>
            </a:fld>
            <a:endParaRPr lang="en-US" altLang="en-US" dirty="0"/>
          </a:p>
        </p:txBody>
      </p:sp>
    </p:spTree>
    <p:extLst>
      <p:ext uri="{BB962C8B-B14F-4D97-AF65-F5344CB8AC3E}">
        <p14:creationId xmlns:p14="http://schemas.microsoft.com/office/powerpoint/2010/main" val="166714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728E-FA1B-AB06-2A08-04B29445EC38}"/>
              </a:ext>
            </a:extLst>
          </p:cNvPr>
          <p:cNvSpPr>
            <a:spLocks noGrp="1"/>
          </p:cNvSpPr>
          <p:nvPr>
            <p:ph type="title"/>
          </p:nvPr>
        </p:nvSpPr>
        <p:spPr/>
        <p:txBody>
          <a:bodyPr/>
          <a:lstStyle/>
          <a:p>
            <a:r>
              <a:rPr lang="en-US" altLang="en-US" dirty="0"/>
              <a:t>Address of a Variable</a:t>
            </a:r>
            <a:endParaRPr lang="en-US" dirty="0"/>
          </a:p>
        </p:txBody>
      </p:sp>
      <p:sp>
        <p:nvSpPr>
          <p:cNvPr id="3" name="Content Placeholder 2">
            <a:extLst>
              <a:ext uri="{FF2B5EF4-FFF2-40B4-BE49-F238E27FC236}">
                <a16:creationId xmlns:a16="http://schemas.microsoft.com/office/drawing/2014/main" id="{84BEE54C-FA44-01B6-673D-93688D8FB9CC}"/>
              </a:ext>
            </a:extLst>
          </p:cNvPr>
          <p:cNvSpPr>
            <a:spLocks noGrp="1"/>
          </p:cNvSpPr>
          <p:nvPr>
            <p:ph idx="1"/>
          </p:nvPr>
        </p:nvSpPr>
        <p:spPr/>
        <p:txBody>
          <a:bodyPr/>
          <a:lstStyle/>
          <a:p>
            <a:pPr>
              <a:spcBef>
                <a:spcPts val="0"/>
              </a:spcBef>
            </a:pPr>
            <a:r>
              <a:rPr lang="en-US" dirty="0"/>
              <a:t>Suppose the following variables are defined in a program:</a:t>
            </a:r>
          </a:p>
          <a:p>
            <a:pPr marL="457200" indent="0">
              <a:spcBef>
                <a:spcPts val="0"/>
              </a:spcBef>
              <a:buNone/>
            </a:pPr>
            <a:r>
              <a:rPr lang="en-US" dirty="0">
                <a:solidFill>
                  <a:srgbClr val="000000"/>
                </a:solidFill>
                <a:latin typeface="Courier New" panose="02070309020205020404" pitchFamily="49" charset="0"/>
              </a:rPr>
              <a:t>char letter; </a:t>
            </a:r>
          </a:p>
          <a:p>
            <a:pPr marL="457200" indent="0">
              <a:spcBef>
                <a:spcPts val="0"/>
              </a:spcBef>
              <a:buNone/>
            </a:pPr>
            <a:r>
              <a:rPr lang="en-US" dirty="0">
                <a:solidFill>
                  <a:srgbClr val="000000"/>
                </a:solidFill>
                <a:latin typeface="Courier New" panose="02070309020205020404" pitchFamily="49" charset="0"/>
              </a:rPr>
              <a:t>short number; </a:t>
            </a:r>
          </a:p>
          <a:p>
            <a:pPr marL="457200" indent="0">
              <a:spcBef>
                <a:spcPts val="0"/>
              </a:spcBef>
              <a:buNone/>
            </a:pPr>
            <a:r>
              <a:rPr lang="en-US" dirty="0">
                <a:solidFill>
                  <a:srgbClr val="000000"/>
                </a:solidFill>
                <a:latin typeface="Courier New" panose="02070309020205020404" pitchFamily="49" charset="0"/>
              </a:rPr>
              <a:t>float amount; </a:t>
            </a:r>
          </a:p>
          <a:p>
            <a:pPr>
              <a:spcBef>
                <a:spcPts val="0"/>
              </a:spcBef>
            </a:pPr>
            <a:r>
              <a:rPr lang="en-US" dirty="0"/>
              <a:t>Following figure illustrates how they might be arranged in memory and shows their addresses.</a:t>
            </a:r>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r>
              <a:rPr lang="en-US" b="1" dirty="0"/>
              <a:t>Note:</a:t>
            </a:r>
            <a:r>
              <a:rPr lang="en-US" dirty="0"/>
              <a:t> The addresses of the variables shown here, are arbitrary values used only for illustration purposes.</a:t>
            </a:r>
          </a:p>
          <a:p>
            <a:pPr>
              <a:spcBef>
                <a:spcPts val="0"/>
              </a:spcBef>
            </a:pPr>
            <a:endParaRPr lang="en-US" dirty="0"/>
          </a:p>
        </p:txBody>
      </p:sp>
      <p:sp>
        <p:nvSpPr>
          <p:cNvPr id="4" name="Slide Number Placeholder 3">
            <a:extLst>
              <a:ext uri="{FF2B5EF4-FFF2-40B4-BE49-F238E27FC236}">
                <a16:creationId xmlns:a16="http://schemas.microsoft.com/office/drawing/2014/main" id="{3C577EE4-1EE0-A9E4-CB73-4DD45713ADC8}"/>
              </a:ext>
            </a:extLst>
          </p:cNvPr>
          <p:cNvSpPr>
            <a:spLocks noGrp="1"/>
          </p:cNvSpPr>
          <p:nvPr>
            <p:ph type="sldNum" sz="quarter" idx="10"/>
          </p:nvPr>
        </p:nvSpPr>
        <p:spPr/>
        <p:txBody>
          <a:bodyPr/>
          <a:lstStyle/>
          <a:p>
            <a:fld id="{60424565-9848-4764-832E-58D1C44F619B}" type="slidenum">
              <a:rPr lang="en-US" altLang="en-US" smtClean="0"/>
              <a:pPr/>
              <a:t>3</a:t>
            </a:fld>
            <a:endParaRPr lang="en-US" altLang="en-US" dirty="0"/>
          </a:p>
        </p:txBody>
      </p:sp>
      <p:pic>
        <p:nvPicPr>
          <p:cNvPr id="7" name="Picture 6">
            <a:extLst>
              <a:ext uri="{FF2B5EF4-FFF2-40B4-BE49-F238E27FC236}">
                <a16:creationId xmlns:a16="http://schemas.microsoft.com/office/drawing/2014/main" id="{41A8ED4A-CE79-D7E0-B37B-20CCC8F3E099}"/>
              </a:ext>
            </a:extLst>
          </p:cNvPr>
          <p:cNvPicPr>
            <a:picLocks noChangeAspect="1"/>
          </p:cNvPicPr>
          <p:nvPr/>
        </p:nvPicPr>
        <p:blipFill>
          <a:blip r:embed="rId2"/>
          <a:stretch>
            <a:fillRect/>
          </a:stretch>
        </p:blipFill>
        <p:spPr>
          <a:xfrm>
            <a:off x="1752600" y="3733800"/>
            <a:ext cx="8172450" cy="1828800"/>
          </a:xfrm>
          <a:prstGeom prst="rect">
            <a:avLst/>
          </a:prstGeom>
        </p:spPr>
      </p:pic>
    </p:spTree>
    <p:extLst>
      <p:ext uri="{BB962C8B-B14F-4D97-AF65-F5344CB8AC3E}">
        <p14:creationId xmlns:p14="http://schemas.microsoft.com/office/powerpoint/2010/main" val="3940739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Pointers as Function Parameters</a:t>
            </a:r>
            <a:endParaRPr lang="en-US" dirty="0"/>
          </a:p>
        </p:txBody>
      </p:sp>
      <p:sp>
        <p:nvSpPr>
          <p:cNvPr id="3" name="Content Placeholder 2"/>
          <p:cNvSpPr>
            <a:spLocks noGrp="1"/>
          </p:cNvSpPr>
          <p:nvPr>
            <p:ph idx="1"/>
          </p:nvPr>
        </p:nvSpPr>
        <p:spPr/>
        <p:txBody>
          <a:bodyPr/>
          <a:lstStyle/>
          <a:p>
            <a:pPr lvl="0">
              <a:lnSpc>
                <a:spcPct val="85000"/>
              </a:lnSpc>
              <a:defRPr/>
            </a:pPr>
            <a:r>
              <a:rPr lang="en-US" altLang="en-US" dirty="0">
                <a:solidFill>
                  <a:srgbClr val="000000"/>
                </a:solidFill>
              </a:rPr>
              <a:t>A pointer can be a function parameter </a:t>
            </a:r>
          </a:p>
          <a:p>
            <a:pPr lvl="0">
              <a:lnSpc>
                <a:spcPct val="85000"/>
              </a:lnSpc>
              <a:defRPr/>
            </a:pPr>
            <a:r>
              <a:rPr lang="en-US" altLang="en-US" dirty="0">
                <a:solidFill>
                  <a:srgbClr val="000000"/>
                </a:solidFill>
              </a:rPr>
              <a:t>Works like reference variable to allow change to argument from within function</a:t>
            </a:r>
          </a:p>
          <a:p>
            <a:pPr lvl="0">
              <a:lnSpc>
                <a:spcPct val="85000"/>
              </a:lnSpc>
              <a:defRPr/>
            </a:pPr>
            <a:r>
              <a:rPr lang="en-US" altLang="en-US" dirty="0">
                <a:solidFill>
                  <a:srgbClr val="000000"/>
                </a:solidFill>
              </a:rPr>
              <a:t>Requires:</a:t>
            </a:r>
          </a:p>
          <a:p>
            <a:pPr marL="939800" lvl="1" indent="-533400">
              <a:lnSpc>
                <a:spcPct val="85000"/>
              </a:lnSpc>
              <a:buClr>
                <a:srgbClr val="000000"/>
              </a:buClr>
              <a:buSzPct val="80000"/>
              <a:buFontTx/>
              <a:buAutoNum type="arabicParenR"/>
              <a:defRPr/>
            </a:pPr>
            <a:r>
              <a:rPr lang="en-US" altLang="en-US" sz="2800" dirty="0">
                <a:solidFill>
                  <a:srgbClr val="000000"/>
                </a:solidFill>
              </a:rPr>
              <a:t>asterisk * on parameter in prototype and heading</a:t>
            </a:r>
          </a:p>
          <a:p>
            <a:pPr marL="457200" lvl="1" indent="0">
              <a:lnSpc>
                <a:spcPct val="85000"/>
              </a:lnSpc>
              <a:buNone/>
              <a:defRPr/>
            </a:pPr>
            <a:r>
              <a:rPr lang="en-US" altLang="en-US" sz="2800" dirty="0">
                <a:solidFill>
                  <a:srgbClr val="000000"/>
                </a:solidFill>
                <a:latin typeface="Courier New" panose="02070309020205020404" pitchFamily="49" charset="0"/>
              </a:rPr>
              <a:t>void getNum(int *ptr); // ptr is pointer to an int</a:t>
            </a:r>
          </a:p>
          <a:p>
            <a:pPr marL="939800" lvl="1" indent="-533400">
              <a:lnSpc>
                <a:spcPct val="85000"/>
              </a:lnSpc>
              <a:buClr>
                <a:srgbClr val="000000"/>
              </a:buClr>
              <a:buSzPct val="80000"/>
              <a:buFontTx/>
              <a:buAutoNum type="arabicParenR" startAt="2"/>
              <a:defRPr/>
            </a:pPr>
            <a:r>
              <a:rPr lang="en-US" altLang="en-US" sz="2800" dirty="0">
                <a:solidFill>
                  <a:srgbClr val="000000"/>
                </a:solidFill>
              </a:rPr>
              <a:t>asterisk </a:t>
            </a:r>
            <a:r>
              <a:rPr lang="en-US" altLang="en-US" sz="2800" b="1" dirty="0">
                <a:solidFill>
                  <a:srgbClr val="000000"/>
                </a:solidFill>
                <a:latin typeface="Courier New" panose="02070309020205020404" pitchFamily="49" charset="0"/>
              </a:rPr>
              <a:t>*</a:t>
            </a:r>
            <a:r>
              <a:rPr lang="en-US" altLang="en-US" sz="2800" b="1" dirty="0">
                <a:solidFill>
                  <a:srgbClr val="000000"/>
                </a:solidFill>
              </a:rPr>
              <a:t> </a:t>
            </a:r>
            <a:r>
              <a:rPr lang="en-US" altLang="en-US" sz="2800" dirty="0">
                <a:solidFill>
                  <a:srgbClr val="000000"/>
                </a:solidFill>
              </a:rPr>
              <a:t>in body to dereference the pointer</a:t>
            </a:r>
          </a:p>
          <a:p>
            <a:pPr marL="457200" indent="0">
              <a:lnSpc>
                <a:spcPct val="85000"/>
              </a:lnSpc>
              <a:buNone/>
              <a:defRPr/>
            </a:pPr>
            <a:r>
              <a:rPr lang="en-US" altLang="en-US" dirty="0">
                <a:solidFill>
                  <a:srgbClr val="000000"/>
                </a:solidFill>
                <a:latin typeface="Courier New" panose="02070309020205020404" pitchFamily="49" charset="0"/>
              </a:rPr>
              <a:t>cin &gt;&gt; *ptr;</a:t>
            </a:r>
          </a:p>
          <a:p>
            <a:pPr marL="939800" lvl="1" indent="-533400">
              <a:lnSpc>
                <a:spcPct val="85000"/>
              </a:lnSpc>
              <a:buClr>
                <a:srgbClr val="000000"/>
              </a:buClr>
              <a:buSzPct val="80000"/>
              <a:buFontTx/>
              <a:buAutoNum type="arabicParenR" startAt="3"/>
              <a:defRPr/>
            </a:pPr>
            <a:r>
              <a:rPr lang="en-US" altLang="en-US" sz="2800" dirty="0">
                <a:solidFill>
                  <a:srgbClr val="000000"/>
                </a:solidFill>
              </a:rPr>
              <a:t>address as argument to the function</a:t>
            </a:r>
            <a:endParaRPr lang="en-US" altLang="en-US" sz="2800" dirty="0">
              <a:solidFill>
                <a:srgbClr val="000000"/>
              </a:solidFill>
              <a:latin typeface="Courier New" panose="02070309020205020404" pitchFamily="49" charset="0"/>
            </a:endParaRPr>
          </a:p>
          <a:p>
            <a:pPr marL="457200" lvl="1" indent="0">
              <a:lnSpc>
                <a:spcPct val="85000"/>
              </a:lnSpc>
              <a:buClr>
                <a:srgbClr val="000000"/>
              </a:buClr>
              <a:buNone/>
              <a:defRPr/>
            </a:pPr>
            <a:r>
              <a:rPr lang="en-US" altLang="en-US" sz="2800" dirty="0">
                <a:solidFill>
                  <a:srgbClr val="000000"/>
                </a:solidFill>
                <a:latin typeface="Courier New" panose="02070309020205020404" pitchFamily="49" charset="0"/>
              </a:rPr>
              <a:t>getNum(&amp;num); // pass address of num to getNum</a:t>
            </a:r>
            <a:endParaRPr lang="en-US" altLang="en-US" sz="2800" dirty="0">
              <a:solidFill>
                <a:srgbClr val="000000"/>
              </a:solidFill>
            </a:endParaRPr>
          </a:p>
        </p:txBody>
      </p:sp>
      <p:sp>
        <p:nvSpPr>
          <p:cNvPr id="4" name="Slide Number Placeholder 3">
            <a:extLst>
              <a:ext uri="{FF2B5EF4-FFF2-40B4-BE49-F238E27FC236}">
                <a16:creationId xmlns:a16="http://schemas.microsoft.com/office/drawing/2014/main" id="{AFB4E873-2F7A-85E3-A01E-F66DC6F60C44}"/>
              </a:ext>
            </a:extLst>
          </p:cNvPr>
          <p:cNvSpPr>
            <a:spLocks noGrp="1"/>
          </p:cNvSpPr>
          <p:nvPr>
            <p:ph type="sldNum" sz="quarter" idx="10"/>
          </p:nvPr>
        </p:nvSpPr>
        <p:spPr/>
        <p:txBody>
          <a:bodyPr/>
          <a:lstStyle/>
          <a:p>
            <a:fld id="{60424565-9848-4764-832E-58D1C44F619B}" type="slidenum">
              <a:rPr lang="en-US" altLang="en-US" smtClean="0"/>
              <a:pPr/>
              <a:t>30</a:t>
            </a:fld>
            <a:endParaRPr lang="en-US" altLang="en-US" dirty="0"/>
          </a:p>
        </p:txBody>
      </p:sp>
    </p:spTree>
    <p:extLst>
      <p:ext uri="{BB962C8B-B14F-4D97-AF65-F5344CB8AC3E}">
        <p14:creationId xmlns:p14="http://schemas.microsoft.com/office/powerpoint/2010/main" val="2657694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t>Example of Pointers as Function Parameters</a:t>
            </a:r>
            <a:endParaRPr lang="en-US" sz="4400" dirty="0"/>
          </a:p>
        </p:txBody>
      </p:sp>
      <p:sp>
        <p:nvSpPr>
          <p:cNvPr id="3" name="Content Placeholder 2"/>
          <p:cNvSpPr>
            <a:spLocks noGrp="1"/>
          </p:cNvSpPr>
          <p:nvPr>
            <p:ph idx="1"/>
          </p:nvPr>
        </p:nvSpPr>
        <p:spPr/>
        <p:txBody>
          <a:bodyPr/>
          <a:lstStyle/>
          <a:p>
            <a:pPr lvl="0">
              <a:lnSpc>
                <a:spcPct val="85000"/>
              </a:lnSpc>
              <a:buNone/>
            </a:pPr>
            <a:r>
              <a:rPr lang="en-US" altLang="en-US" dirty="0">
                <a:solidFill>
                  <a:srgbClr val="000000"/>
                </a:solidFill>
                <a:latin typeface="Courier New" panose="02070309020205020404" pitchFamily="49" charset="0"/>
              </a:rPr>
              <a:t>void swap(int *x, int *y)</a:t>
            </a:r>
          </a:p>
          <a:p>
            <a:pPr lvl="0">
              <a:lnSpc>
                <a:spcPct val="85000"/>
              </a:lnSpc>
              <a:buNone/>
            </a:pPr>
            <a:r>
              <a:rPr lang="en-US" altLang="en-US" dirty="0">
                <a:solidFill>
                  <a:srgbClr val="000000"/>
                </a:solidFill>
                <a:latin typeface="Courier New" panose="02070309020205020404" pitchFamily="49" charset="0"/>
              </a:rPr>
              <a:t>{ int temp;</a:t>
            </a:r>
          </a:p>
          <a:p>
            <a:pPr indent="0">
              <a:lnSpc>
                <a:spcPct val="85000"/>
              </a:lnSpc>
              <a:buNone/>
            </a:pPr>
            <a:r>
              <a:rPr lang="en-US" altLang="en-US" dirty="0">
                <a:solidFill>
                  <a:srgbClr val="000000"/>
                </a:solidFill>
                <a:latin typeface="Courier New" panose="02070309020205020404" pitchFamily="49" charset="0"/>
              </a:rPr>
              <a:t>temp = *x;</a:t>
            </a:r>
          </a:p>
          <a:p>
            <a:pPr indent="0">
              <a:lnSpc>
                <a:spcPct val="85000"/>
              </a:lnSpc>
              <a:buNone/>
            </a:pPr>
            <a:r>
              <a:rPr lang="en-US" altLang="en-US" dirty="0">
                <a:solidFill>
                  <a:srgbClr val="000000"/>
                </a:solidFill>
                <a:latin typeface="Courier New" panose="02070309020205020404" pitchFamily="49" charset="0"/>
              </a:rPr>
              <a:t>*x = *y;</a:t>
            </a:r>
          </a:p>
          <a:p>
            <a:pPr indent="0">
              <a:lnSpc>
                <a:spcPct val="85000"/>
              </a:lnSpc>
              <a:buNone/>
            </a:pPr>
            <a:r>
              <a:rPr lang="en-US" altLang="en-US" dirty="0">
                <a:solidFill>
                  <a:srgbClr val="000000"/>
                </a:solidFill>
                <a:latin typeface="Courier New" panose="02070309020205020404" pitchFamily="49" charset="0"/>
              </a:rPr>
              <a:t>*y = temp;</a:t>
            </a:r>
          </a:p>
          <a:p>
            <a:pPr lvl="0">
              <a:lnSpc>
                <a:spcPct val="85000"/>
              </a:lnSpc>
              <a:buNone/>
            </a:pPr>
            <a:r>
              <a:rPr lang="en-US" altLang="en-US" dirty="0">
                <a:solidFill>
                  <a:srgbClr val="000000"/>
                </a:solidFill>
                <a:latin typeface="Courier New" panose="02070309020205020404" pitchFamily="49" charset="0"/>
              </a:rPr>
              <a:t>}</a:t>
            </a:r>
          </a:p>
          <a:p>
            <a:pPr>
              <a:lnSpc>
                <a:spcPct val="85000"/>
              </a:lnSpc>
              <a:spcBef>
                <a:spcPts val="3600"/>
              </a:spcBef>
              <a:buNone/>
            </a:pPr>
            <a:r>
              <a:rPr lang="en-US" altLang="en-US" dirty="0">
                <a:solidFill>
                  <a:srgbClr val="000000"/>
                </a:solidFill>
                <a:latin typeface="Courier New" panose="02070309020205020404" pitchFamily="49" charset="0"/>
              </a:rPr>
              <a:t>int num1 = 2, num2 = −3;</a:t>
            </a:r>
          </a:p>
          <a:p>
            <a:pPr lvl="0">
              <a:lnSpc>
                <a:spcPct val="85000"/>
              </a:lnSpc>
              <a:buNone/>
            </a:pPr>
            <a:r>
              <a:rPr lang="en-US" altLang="en-US" dirty="0">
                <a:solidFill>
                  <a:srgbClr val="000000"/>
                </a:solidFill>
                <a:latin typeface="Courier New" panose="02070309020205020404" pitchFamily="49" charset="0"/>
              </a:rPr>
              <a:t>swap(&amp;num1, &amp;num2);</a:t>
            </a:r>
          </a:p>
        </p:txBody>
      </p:sp>
      <p:sp>
        <p:nvSpPr>
          <p:cNvPr id="4" name="Slide Number Placeholder 3">
            <a:extLst>
              <a:ext uri="{FF2B5EF4-FFF2-40B4-BE49-F238E27FC236}">
                <a16:creationId xmlns:a16="http://schemas.microsoft.com/office/drawing/2014/main" id="{C597FA02-CFC2-7B31-E0E8-2E691EDD646B}"/>
              </a:ext>
            </a:extLst>
          </p:cNvPr>
          <p:cNvSpPr>
            <a:spLocks noGrp="1"/>
          </p:cNvSpPr>
          <p:nvPr>
            <p:ph type="sldNum" sz="quarter" idx="10"/>
          </p:nvPr>
        </p:nvSpPr>
        <p:spPr/>
        <p:txBody>
          <a:bodyPr/>
          <a:lstStyle/>
          <a:p>
            <a:fld id="{60424565-9848-4764-832E-58D1C44F619B}" type="slidenum">
              <a:rPr lang="en-US" altLang="en-US" smtClean="0"/>
              <a:pPr/>
              <a:t>31</a:t>
            </a:fld>
            <a:endParaRPr lang="en-US" altLang="en-US" dirty="0"/>
          </a:p>
        </p:txBody>
      </p:sp>
    </p:spTree>
    <p:extLst>
      <p:ext uri="{BB962C8B-B14F-4D97-AF65-F5344CB8AC3E}">
        <p14:creationId xmlns:p14="http://schemas.microsoft.com/office/powerpoint/2010/main" val="2460356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Pointers as Function Parameters</a:t>
            </a:r>
            <a:r>
              <a:rPr lang="en-US" altLang="en-US" sz="1800" dirty="0"/>
              <a:t> (1 of 2)</a:t>
            </a:r>
            <a:endParaRPr lang="en-US" sz="1800" dirty="0"/>
          </a:p>
        </p:txBody>
      </p:sp>
      <p:pic>
        <p:nvPicPr>
          <p:cNvPr id="4" name="Picture 1" descr="The screenshot shows the program source code that uses two functions to accept the addresses of variables as arguments. The main statement displays the two function prototypes getNumber and doubleValue with empty parameter lists. The program calls the variable getNumber and doubleValue and passes the address of the number. The program output displays the value in number.&#10;"/>
          <p:cNvPicPr>
            <a:picLocks noChangeAspect="1" noChangeArrowheads="1"/>
          </p:cNvPicPr>
          <p:nvPr/>
        </p:nvPicPr>
        <p:blipFill rotWithShape="1">
          <a:blip r:embed="rId2">
            <a:extLst>
              <a:ext uri="{28A0092B-C50C-407E-A947-70E740481C1C}">
                <a14:useLocalDpi xmlns:a14="http://schemas.microsoft.com/office/drawing/2010/main" val="0"/>
              </a:ext>
            </a:extLst>
          </a:blip>
          <a:srcRect t="8602"/>
          <a:stretch/>
        </p:blipFill>
        <p:spPr bwMode="auto">
          <a:xfrm>
            <a:off x="2346960" y="1084045"/>
            <a:ext cx="7498080" cy="5773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C98D1307-6601-3737-3E2E-8B96DE592193}"/>
              </a:ext>
            </a:extLst>
          </p:cNvPr>
          <p:cNvSpPr>
            <a:spLocks noGrp="1"/>
          </p:cNvSpPr>
          <p:nvPr>
            <p:ph type="sldNum" sz="quarter" idx="10"/>
          </p:nvPr>
        </p:nvSpPr>
        <p:spPr/>
        <p:txBody>
          <a:bodyPr/>
          <a:lstStyle/>
          <a:p>
            <a:fld id="{D84A72AC-9FDC-4CB1-A0D8-466E018B1CA9}" type="slidenum">
              <a:rPr lang="en-US" altLang="en-US" smtClean="0"/>
              <a:pPr/>
              <a:t>32</a:t>
            </a:fld>
            <a:endParaRPr lang="en-US" altLang="en-US" dirty="0"/>
          </a:p>
        </p:txBody>
      </p:sp>
    </p:spTree>
    <p:extLst>
      <p:ext uri="{BB962C8B-B14F-4D97-AF65-F5344CB8AC3E}">
        <p14:creationId xmlns:p14="http://schemas.microsoft.com/office/powerpoint/2010/main" val="928052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Pointers as Function Parameters</a:t>
            </a:r>
            <a:r>
              <a:rPr lang="en-US" altLang="en-US" sz="1800" dirty="0"/>
              <a:t> (2 of 2)</a:t>
            </a:r>
            <a:endParaRPr lang="en-US" sz="1800" dirty="0"/>
          </a:p>
        </p:txBody>
      </p:sp>
      <p:pic>
        <p:nvPicPr>
          <p:cNvPr id="6" name="Picture 1" descr="The screenshot shows the program source code that uses two functions to accept the addresses of variables as arguments. The main statement displays the two function prototypes getNumber and doubleValue with empty parameter lists. The program calls the variable getNumber and doubleValue and passes the address of the number. The program output displays the value in number. The parameter, input is a pointer. This function asks the user for a number. The value entered is stored in the variable pointed to by the input. The program asks the user to enter an integer number. The parameter, val, is a pointer. This function multiplies the variable pointed to by val by two. The program output with example input in bold reads, &quot;Enter an integer number.&quot; The input 10 is in bold. The output reads, &quot;That value doubled is 20.&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960" y="1009421"/>
            <a:ext cx="7498080" cy="5848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33A837A4-782E-EB79-BF49-CE3274BF80DD}"/>
              </a:ext>
            </a:extLst>
          </p:cNvPr>
          <p:cNvSpPr>
            <a:spLocks noGrp="1"/>
          </p:cNvSpPr>
          <p:nvPr>
            <p:ph type="sldNum" sz="quarter" idx="10"/>
          </p:nvPr>
        </p:nvSpPr>
        <p:spPr/>
        <p:txBody>
          <a:bodyPr/>
          <a:lstStyle/>
          <a:p>
            <a:fld id="{D84A72AC-9FDC-4CB1-A0D8-466E018B1CA9}" type="slidenum">
              <a:rPr lang="en-US" altLang="en-US" smtClean="0"/>
              <a:pPr/>
              <a:t>33</a:t>
            </a:fld>
            <a:endParaRPr lang="en-US" altLang="en-US" dirty="0"/>
          </a:p>
        </p:txBody>
      </p:sp>
    </p:spTree>
    <p:extLst>
      <p:ext uri="{BB962C8B-B14F-4D97-AF65-F5344CB8AC3E}">
        <p14:creationId xmlns:p14="http://schemas.microsoft.com/office/powerpoint/2010/main" val="61891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Pointers to Constants</a:t>
            </a:r>
            <a:r>
              <a:rPr lang="en-US" altLang="en-US" sz="1800" dirty="0"/>
              <a:t> (1 of 3)</a:t>
            </a:r>
            <a:endParaRPr lang="en-US" sz="1800" dirty="0"/>
          </a:p>
        </p:txBody>
      </p:sp>
      <p:sp>
        <p:nvSpPr>
          <p:cNvPr id="3" name="Content Placeholder 2"/>
          <p:cNvSpPr>
            <a:spLocks noGrp="1"/>
          </p:cNvSpPr>
          <p:nvPr>
            <p:ph idx="1"/>
          </p:nvPr>
        </p:nvSpPr>
        <p:spPr/>
        <p:txBody>
          <a:bodyPr/>
          <a:lstStyle/>
          <a:p>
            <a:r>
              <a:rPr lang="en-US" altLang="en-US" dirty="0">
                <a:solidFill>
                  <a:srgbClr val="000000"/>
                </a:solidFill>
              </a:rPr>
              <a:t>If we want to store the address of a constant in a pointer, then we need to store it in a pointer-to-const.</a:t>
            </a:r>
          </a:p>
        </p:txBody>
      </p:sp>
      <p:sp>
        <p:nvSpPr>
          <p:cNvPr id="4" name="Slide Number Placeholder 3">
            <a:extLst>
              <a:ext uri="{FF2B5EF4-FFF2-40B4-BE49-F238E27FC236}">
                <a16:creationId xmlns:a16="http://schemas.microsoft.com/office/drawing/2014/main" id="{08CD0209-B8A3-974D-0724-A748A187AE7A}"/>
              </a:ext>
            </a:extLst>
          </p:cNvPr>
          <p:cNvSpPr>
            <a:spLocks noGrp="1"/>
          </p:cNvSpPr>
          <p:nvPr>
            <p:ph type="sldNum" sz="quarter" idx="10"/>
          </p:nvPr>
        </p:nvSpPr>
        <p:spPr/>
        <p:txBody>
          <a:bodyPr/>
          <a:lstStyle/>
          <a:p>
            <a:fld id="{60424565-9848-4764-832E-58D1C44F619B}" type="slidenum">
              <a:rPr lang="en-US" altLang="en-US" smtClean="0"/>
              <a:pPr/>
              <a:t>34</a:t>
            </a:fld>
            <a:endParaRPr lang="en-US" altLang="en-US" dirty="0"/>
          </a:p>
        </p:txBody>
      </p:sp>
    </p:spTree>
    <p:extLst>
      <p:ext uri="{BB962C8B-B14F-4D97-AF65-F5344CB8AC3E}">
        <p14:creationId xmlns:p14="http://schemas.microsoft.com/office/powerpoint/2010/main" val="3510283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Pointers to Constants</a:t>
            </a:r>
            <a:r>
              <a:rPr lang="en-US" altLang="en-US" sz="1800" dirty="0"/>
              <a:t> (2 of 3)</a:t>
            </a:r>
            <a:endParaRPr lang="en-US" sz="1800"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Example: Suppose we have the following definitions:</a:t>
            </a:r>
          </a:p>
          <a:p>
            <a:pPr marL="347472" indent="0">
              <a:lnSpc>
                <a:spcPct val="90000"/>
              </a:lnSpc>
              <a:spcBef>
                <a:spcPts val="3400"/>
              </a:spcBef>
              <a:buNone/>
            </a:pPr>
            <a:r>
              <a:rPr lang="en-US" altLang="en-US" sz="2800" dirty="0">
                <a:solidFill>
                  <a:srgbClr val="000000"/>
                </a:solidFill>
                <a:latin typeface="Courier New" panose="02070309020205020404" pitchFamily="49" charset="0"/>
              </a:rPr>
              <a:t>const int SIZE = 6;</a:t>
            </a:r>
            <a:br>
              <a:rPr lang="en-US" altLang="en-US" sz="2800" dirty="0">
                <a:solidFill>
                  <a:srgbClr val="000000"/>
                </a:solidFill>
                <a:latin typeface="Courier New" panose="02070309020205020404" pitchFamily="49" charset="0"/>
              </a:rPr>
            </a:br>
            <a:r>
              <a:rPr lang="en-US" altLang="en-US" sz="2800" dirty="0">
                <a:solidFill>
                  <a:srgbClr val="000000"/>
                </a:solidFill>
                <a:latin typeface="Courier New" panose="02070309020205020404" pitchFamily="49" charset="0"/>
              </a:rPr>
              <a:t>const double payRates[SIZE] =</a:t>
            </a:r>
          </a:p>
          <a:p>
            <a:pPr marL="1417320" indent="0">
              <a:lnSpc>
                <a:spcPct val="90000"/>
              </a:lnSpc>
              <a:spcBef>
                <a:spcPts val="0"/>
              </a:spcBef>
              <a:buNone/>
            </a:pPr>
            <a:r>
              <a:rPr lang="en-US" altLang="en-US" sz="2800" dirty="0">
                <a:solidFill>
                  <a:srgbClr val="000000"/>
                </a:solidFill>
                <a:latin typeface="Courier New" panose="02070309020205020404" pitchFamily="49" charset="0"/>
              </a:rPr>
              <a:t>{ 18.55, 17.45, 12.85,</a:t>
            </a:r>
          </a:p>
          <a:p>
            <a:pPr marL="1828800" indent="0">
              <a:lnSpc>
                <a:spcPct val="90000"/>
              </a:lnSpc>
              <a:spcBef>
                <a:spcPts val="672"/>
              </a:spcBef>
              <a:buNone/>
            </a:pPr>
            <a:r>
              <a:rPr lang="en-US" altLang="en-US" sz="2800" dirty="0">
                <a:solidFill>
                  <a:srgbClr val="000000"/>
                </a:solidFill>
                <a:latin typeface="Courier New" panose="02070309020205020404" pitchFamily="49" charset="0"/>
              </a:rPr>
              <a:t>14.97, 10.35, 18.89 };</a:t>
            </a:r>
          </a:p>
          <a:p>
            <a:pPr>
              <a:lnSpc>
                <a:spcPct val="90000"/>
              </a:lnSpc>
            </a:pPr>
            <a:r>
              <a:rPr lang="en-US" altLang="en-US" dirty="0">
                <a:solidFill>
                  <a:srgbClr val="000000"/>
                </a:solidFill>
              </a:rPr>
              <a:t>In this code, </a:t>
            </a:r>
            <a:r>
              <a:rPr lang="en-US" altLang="en-US" dirty="0">
                <a:solidFill>
                  <a:srgbClr val="000000"/>
                </a:solidFill>
                <a:latin typeface="Courier New" panose="02070309020205020404" pitchFamily="49" charset="0"/>
              </a:rPr>
              <a:t>payRates</a:t>
            </a:r>
            <a:r>
              <a:rPr lang="en-US" altLang="en-US" dirty="0">
                <a:solidFill>
                  <a:srgbClr val="000000"/>
                </a:solidFill>
              </a:rPr>
              <a:t> is an array of constant doubles.</a:t>
            </a:r>
          </a:p>
        </p:txBody>
      </p:sp>
      <p:sp>
        <p:nvSpPr>
          <p:cNvPr id="4" name="Slide Number Placeholder 3">
            <a:extLst>
              <a:ext uri="{FF2B5EF4-FFF2-40B4-BE49-F238E27FC236}">
                <a16:creationId xmlns:a16="http://schemas.microsoft.com/office/drawing/2014/main" id="{24D02CBD-5FF0-1E31-3EA0-AFE4D5AAC724}"/>
              </a:ext>
            </a:extLst>
          </p:cNvPr>
          <p:cNvSpPr>
            <a:spLocks noGrp="1"/>
          </p:cNvSpPr>
          <p:nvPr>
            <p:ph type="sldNum" sz="quarter" idx="10"/>
          </p:nvPr>
        </p:nvSpPr>
        <p:spPr/>
        <p:txBody>
          <a:bodyPr/>
          <a:lstStyle/>
          <a:p>
            <a:fld id="{60424565-9848-4764-832E-58D1C44F619B}" type="slidenum">
              <a:rPr lang="en-US" altLang="en-US" smtClean="0"/>
              <a:pPr/>
              <a:t>35</a:t>
            </a:fld>
            <a:endParaRPr lang="en-US" altLang="en-US" dirty="0"/>
          </a:p>
        </p:txBody>
      </p:sp>
    </p:spTree>
    <p:extLst>
      <p:ext uri="{BB962C8B-B14F-4D97-AF65-F5344CB8AC3E}">
        <p14:creationId xmlns:p14="http://schemas.microsoft.com/office/powerpoint/2010/main" val="1621387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Pointers to Constants</a:t>
            </a:r>
            <a:r>
              <a:rPr lang="en-US" altLang="en-US" sz="1800" dirty="0"/>
              <a:t> (3 of 3)</a:t>
            </a:r>
            <a:endParaRPr lang="en-US" sz="1800" dirty="0"/>
          </a:p>
        </p:txBody>
      </p:sp>
      <p:sp>
        <p:nvSpPr>
          <p:cNvPr id="3" name="Content Placeholder 2"/>
          <p:cNvSpPr>
            <a:spLocks noGrp="1"/>
          </p:cNvSpPr>
          <p:nvPr>
            <p:ph idx="1"/>
          </p:nvPr>
        </p:nvSpPr>
        <p:spPr/>
        <p:txBody>
          <a:bodyPr/>
          <a:lstStyle/>
          <a:p>
            <a:pPr lvl="0">
              <a:lnSpc>
                <a:spcPct val="90000"/>
              </a:lnSpc>
            </a:pPr>
            <a:r>
              <a:rPr lang="en-US" altLang="en-US" dirty="0">
                <a:solidFill>
                  <a:srgbClr val="000000"/>
                </a:solidFill>
              </a:rPr>
              <a:t>Suppose we wish to pass the </a:t>
            </a:r>
            <a:r>
              <a:rPr lang="en-US" altLang="en-US" dirty="0">
                <a:solidFill>
                  <a:srgbClr val="000000"/>
                </a:solidFill>
                <a:latin typeface="Courier New" panose="02070309020205020404" pitchFamily="49" charset="0"/>
              </a:rPr>
              <a:t>payRates</a:t>
            </a:r>
            <a:r>
              <a:rPr lang="en-US" altLang="en-US" dirty="0">
                <a:solidFill>
                  <a:srgbClr val="000000"/>
                </a:solidFill>
              </a:rPr>
              <a:t> array to a function? Here's an example of how we can do it.</a:t>
            </a:r>
          </a:p>
        </p:txBody>
      </p:sp>
      <p:sp>
        <p:nvSpPr>
          <p:cNvPr id="4" name="Content Placeholder 3"/>
          <p:cNvSpPr>
            <a:spLocks noGrp="1"/>
          </p:cNvSpPr>
          <p:nvPr>
            <p:ph sz="half" idx="4294967295"/>
          </p:nvPr>
        </p:nvSpPr>
        <p:spPr>
          <a:xfrm>
            <a:off x="487680" y="2133600"/>
            <a:ext cx="11704320" cy="4192588"/>
          </a:xfrm>
        </p:spPr>
        <p:txBody>
          <a:bodyPr/>
          <a:lstStyle/>
          <a:p>
            <a:pPr marL="0" indent="0" eaLnBrk="1" hangingPunct="1">
              <a:lnSpc>
                <a:spcPct val="90000"/>
              </a:lnSpc>
              <a:spcBef>
                <a:spcPct val="0"/>
              </a:spcBef>
              <a:buNone/>
            </a:pPr>
            <a:r>
              <a:rPr lang="en-US" altLang="en-US" kern="1200" dirty="0">
                <a:latin typeface="Courier New" panose="02070309020205020404" pitchFamily="49" charset="0"/>
                <a:cs typeface="Arial" panose="020B0604020202020204" pitchFamily="34" charset="0"/>
              </a:rPr>
              <a:t>void displayPayRates(const double *rates, int size)</a:t>
            </a:r>
            <a:br>
              <a:rPr lang="en-US" altLang="en-US" kern="1200" dirty="0">
                <a:latin typeface="Courier New" panose="02070309020205020404" pitchFamily="49" charset="0"/>
                <a:cs typeface="Arial" panose="020B0604020202020204" pitchFamily="34" charset="0"/>
              </a:rPr>
            </a:br>
            <a:r>
              <a:rPr lang="en-US" altLang="en-US" kern="1200" dirty="0">
                <a:latin typeface="Courier New" panose="02070309020205020404" pitchFamily="49" charset="0"/>
                <a:cs typeface="Arial" panose="020B0604020202020204" pitchFamily="34" charset="0"/>
              </a:rPr>
              <a:t>{</a:t>
            </a:r>
          </a:p>
          <a:p>
            <a:pPr marL="457200" indent="0" eaLnBrk="1" hangingPunct="1">
              <a:lnSpc>
                <a:spcPct val="90000"/>
              </a:lnSpc>
              <a:spcBef>
                <a:spcPct val="0"/>
              </a:spcBef>
              <a:buNone/>
            </a:pPr>
            <a:r>
              <a:rPr lang="en-US" altLang="en-US" kern="1200" dirty="0">
                <a:latin typeface="Courier New" panose="02070309020205020404" pitchFamily="49" charset="0"/>
                <a:cs typeface="Arial" panose="020B0604020202020204" pitchFamily="34" charset="0"/>
              </a:rPr>
              <a:t>for (int count = 0; count &lt; size; count++)</a:t>
            </a:r>
            <a:br>
              <a:rPr lang="en-US" altLang="en-US" kern="1200" dirty="0">
                <a:latin typeface="Courier New" panose="02070309020205020404" pitchFamily="49" charset="0"/>
                <a:cs typeface="Arial" panose="020B0604020202020204" pitchFamily="34" charset="0"/>
              </a:rPr>
            </a:br>
            <a:r>
              <a:rPr lang="en-US" altLang="en-US" kern="1200" dirty="0">
                <a:latin typeface="Courier New" panose="02070309020205020404" pitchFamily="49" charset="0"/>
                <a:cs typeface="Arial" panose="020B0604020202020204" pitchFamily="34" charset="0"/>
              </a:rPr>
              <a:t>{</a:t>
            </a:r>
          </a:p>
          <a:p>
            <a:pPr marL="914400" indent="0" eaLnBrk="1" hangingPunct="1">
              <a:lnSpc>
                <a:spcPct val="90000"/>
              </a:lnSpc>
              <a:spcBef>
                <a:spcPct val="0"/>
              </a:spcBef>
              <a:buNone/>
            </a:pPr>
            <a:r>
              <a:rPr lang="en-US" altLang="en-US" kern="1200" dirty="0">
                <a:latin typeface="Courier New" panose="02070309020205020404" pitchFamily="49" charset="0"/>
                <a:cs typeface="Arial" panose="020B0604020202020204" pitchFamily="34" charset="0"/>
              </a:rPr>
              <a:t>cout &lt;&lt; "Pay rate for employee " &lt;&lt; (count + 1)</a:t>
            </a:r>
          </a:p>
          <a:p>
            <a:pPr marL="1691640" indent="0" eaLnBrk="1" hangingPunct="1">
              <a:lnSpc>
                <a:spcPct val="90000"/>
              </a:lnSpc>
              <a:spcBef>
                <a:spcPct val="0"/>
              </a:spcBef>
              <a:buNone/>
            </a:pPr>
            <a:r>
              <a:rPr lang="en-US" altLang="en-US" kern="1200" dirty="0">
                <a:latin typeface="Courier New" panose="02070309020205020404" pitchFamily="49" charset="0"/>
                <a:cs typeface="Arial" panose="020B0604020202020204" pitchFamily="34" charset="0"/>
              </a:rPr>
              <a:t>&lt;&lt; " is $" &lt;&lt; *(rates + count) &lt;&lt; endl;</a:t>
            </a:r>
          </a:p>
          <a:p>
            <a:pPr marL="457200" indent="0" eaLnBrk="1" hangingPunct="1">
              <a:lnSpc>
                <a:spcPct val="90000"/>
              </a:lnSpc>
              <a:spcBef>
                <a:spcPct val="0"/>
              </a:spcBef>
              <a:buNone/>
            </a:pPr>
            <a:r>
              <a:rPr lang="en-US" altLang="en-US" kern="1200" dirty="0">
                <a:latin typeface="Courier New" panose="02070309020205020404" pitchFamily="49" charset="0"/>
                <a:cs typeface="Arial" panose="020B0604020202020204" pitchFamily="34" charset="0"/>
              </a:rPr>
              <a:t>}</a:t>
            </a:r>
          </a:p>
          <a:p>
            <a:pPr marL="0" indent="0" eaLnBrk="1" hangingPunct="1">
              <a:lnSpc>
                <a:spcPct val="90000"/>
              </a:lnSpc>
              <a:spcBef>
                <a:spcPct val="0"/>
              </a:spcBef>
              <a:buNone/>
            </a:pPr>
            <a:r>
              <a:rPr lang="en-US" altLang="en-US" kern="1200" dirty="0">
                <a:latin typeface="Courier New" panose="02070309020205020404" pitchFamily="49" charset="0"/>
                <a:cs typeface="Arial" panose="020B0604020202020204" pitchFamily="34" charset="0"/>
              </a:rPr>
              <a:t>}</a:t>
            </a:r>
          </a:p>
          <a:p>
            <a:pPr eaLnBrk="1" hangingPunct="1">
              <a:spcBef>
                <a:spcPts val="2800"/>
              </a:spcBef>
            </a:pPr>
            <a:r>
              <a:rPr lang="en-US" altLang="en-US" kern="1200" dirty="0">
                <a:latin typeface="Arial" panose="020B0604020202020204" pitchFamily="34" charset="0"/>
                <a:cs typeface="Arial" panose="020B0604020202020204" pitchFamily="34" charset="0"/>
              </a:rPr>
              <a:t>The parameter, </a:t>
            </a:r>
            <a:r>
              <a:rPr lang="en-US" altLang="en-US" kern="1200" dirty="0">
                <a:latin typeface="Courier New" panose="02070309020205020404" pitchFamily="49" charset="0"/>
                <a:cs typeface="Arial" panose="020B0604020202020204" pitchFamily="34" charset="0"/>
              </a:rPr>
              <a:t>rates</a:t>
            </a:r>
            <a:r>
              <a:rPr lang="en-US" altLang="en-US" kern="1200" dirty="0">
                <a:latin typeface="Arial" panose="020B0604020202020204" pitchFamily="34" charset="0"/>
                <a:cs typeface="Arial" panose="020B0604020202020204" pitchFamily="34" charset="0"/>
              </a:rPr>
              <a:t>, is a pointer to </a:t>
            </a:r>
            <a:r>
              <a:rPr lang="en-US" altLang="en-US" kern="1200" dirty="0">
                <a:latin typeface="Courier New" panose="02070309020205020404" pitchFamily="49" charset="0"/>
                <a:cs typeface="Arial" panose="020B0604020202020204" pitchFamily="34" charset="0"/>
              </a:rPr>
              <a:t>const double</a:t>
            </a:r>
            <a:r>
              <a:rPr lang="en-US" altLang="en-US" kern="1200" dirty="0">
                <a:latin typeface="Arial" panose="020B0604020202020204" pitchFamily="34" charset="0"/>
                <a:cs typeface="Arial" panose="020B0604020202020204" pitchFamily="34" charset="0"/>
              </a:rPr>
              <a:t>.</a:t>
            </a:r>
          </a:p>
        </p:txBody>
      </p:sp>
      <p:sp>
        <p:nvSpPr>
          <p:cNvPr id="5" name="Slide Number Placeholder 4">
            <a:extLst>
              <a:ext uri="{FF2B5EF4-FFF2-40B4-BE49-F238E27FC236}">
                <a16:creationId xmlns:a16="http://schemas.microsoft.com/office/drawing/2014/main" id="{FD60D21C-00B6-8969-0448-3C0CBB417463}"/>
              </a:ext>
            </a:extLst>
          </p:cNvPr>
          <p:cNvSpPr>
            <a:spLocks noGrp="1"/>
          </p:cNvSpPr>
          <p:nvPr>
            <p:ph type="sldNum" sz="quarter" idx="10"/>
          </p:nvPr>
        </p:nvSpPr>
        <p:spPr/>
        <p:txBody>
          <a:bodyPr/>
          <a:lstStyle/>
          <a:p>
            <a:fld id="{60424565-9848-4764-832E-58D1C44F619B}" type="slidenum">
              <a:rPr lang="en-US" altLang="en-US" smtClean="0"/>
              <a:pPr/>
              <a:t>36</a:t>
            </a:fld>
            <a:endParaRPr lang="en-US" altLang="en-US" dirty="0"/>
          </a:p>
        </p:txBody>
      </p:sp>
    </p:spTree>
    <p:extLst>
      <p:ext uri="{BB962C8B-B14F-4D97-AF65-F5344CB8AC3E}">
        <p14:creationId xmlns:p14="http://schemas.microsoft.com/office/powerpoint/2010/main" val="2040120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Declaration of a Pointer to Constant</a:t>
            </a:r>
            <a:endParaRPr lang="en-US" dirty="0"/>
          </a:p>
        </p:txBody>
      </p:sp>
      <p:sp>
        <p:nvSpPr>
          <p:cNvPr id="3" name="Content Placeholder 2">
            <a:extLst>
              <a:ext uri="{FF2B5EF4-FFF2-40B4-BE49-F238E27FC236}">
                <a16:creationId xmlns:a16="http://schemas.microsoft.com/office/drawing/2014/main" id="{2D034653-0A61-3899-3EC5-4DB0EC2BC889}"/>
              </a:ext>
            </a:extLst>
          </p:cNvPr>
          <p:cNvSpPr>
            <a:spLocks noGrp="1"/>
          </p:cNvSpPr>
          <p:nvPr>
            <p:ph idx="1"/>
          </p:nvPr>
        </p:nvSpPr>
        <p:spPr/>
        <p:txBody>
          <a:bodyPr/>
          <a:lstStyle/>
          <a:p>
            <a:r>
              <a:rPr lang="en-US" b="1" kern="1200" dirty="0">
                <a:latin typeface="Courier New" panose="02070309020205020404" pitchFamily="49" charset="0"/>
                <a:cs typeface="Arial" panose="020B0604020202020204" pitchFamily="34" charset="0"/>
              </a:rPr>
              <a:t>rates</a:t>
            </a:r>
            <a:r>
              <a:rPr lang="en-US" dirty="0"/>
              <a:t> is a pointer to </a:t>
            </a:r>
            <a:r>
              <a:rPr lang="en-US" b="1" kern="1200" dirty="0">
                <a:latin typeface="Courier New" panose="02070309020205020404" pitchFamily="49" charset="0"/>
                <a:cs typeface="Arial" panose="020B0604020202020204" pitchFamily="34" charset="0"/>
              </a:rPr>
              <a:t>const double</a:t>
            </a:r>
          </a:p>
          <a:p>
            <a:endParaRPr lang="en-US" b="1" kern="1200" dirty="0">
              <a:latin typeface="Courier New" panose="02070309020205020404" pitchFamily="49" charset="0"/>
              <a:cs typeface="Arial" panose="020B0604020202020204" pitchFamily="34" charset="0"/>
            </a:endParaRPr>
          </a:p>
          <a:p>
            <a:endParaRPr lang="en-US" b="1" kern="1200" dirty="0">
              <a:latin typeface="Courier New" panose="02070309020205020404" pitchFamily="49" charset="0"/>
              <a:cs typeface="Arial" panose="020B0604020202020204" pitchFamily="34" charset="0"/>
            </a:endParaRPr>
          </a:p>
          <a:p>
            <a:endParaRPr lang="en-US" b="1" kern="1200" dirty="0">
              <a:latin typeface="Courier New" panose="02070309020205020404" pitchFamily="49" charset="0"/>
              <a:cs typeface="Arial" panose="020B0604020202020204" pitchFamily="34" charset="0"/>
            </a:endParaRPr>
          </a:p>
          <a:p>
            <a:endParaRPr lang="en-US" b="1" kern="1200" dirty="0">
              <a:latin typeface="Courier New" panose="02070309020205020404" pitchFamily="49" charset="0"/>
              <a:cs typeface="Arial" panose="020B0604020202020204" pitchFamily="34" charset="0"/>
            </a:endParaRPr>
          </a:p>
          <a:p>
            <a:endParaRPr lang="en-US" b="1" kern="1200" dirty="0">
              <a:latin typeface="Courier New" panose="02070309020205020404" pitchFamily="49" charset="0"/>
              <a:cs typeface="Arial" panose="020B0604020202020204" pitchFamily="34" charset="0"/>
            </a:endParaRPr>
          </a:p>
          <a:p>
            <a:endParaRPr lang="en-US" b="1" kern="1200" dirty="0">
              <a:latin typeface="Courier New" panose="02070309020205020404" pitchFamily="49" charset="0"/>
              <a:cs typeface="Arial" panose="020B0604020202020204" pitchFamily="34" charset="0"/>
            </a:endParaRPr>
          </a:p>
          <a:p>
            <a:endParaRPr lang="en-US" b="1" kern="1200" dirty="0">
              <a:latin typeface="Courier New" panose="02070309020205020404" pitchFamily="49" charset="0"/>
              <a:cs typeface="Arial" panose="020B0604020202020204" pitchFamily="34" charset="0"/>
            </a:endParaRPr>
          </a:p>
          <a:p>
            <a:r>
              <a:rPr lang="en-US" dirty="0"/>
              <a:t>Although a constant’s address can be passed only to a pointer to </a:t>
            </a:r>
            <a:r>
              <a:rPr lang="en-US" b="1" kern="1200" dirty="0">
                <a:latin typeface="Courier New" panose="02070309020205020404" pitchFamily="49" charset="0"/>
                <a:cs typeface="Arial" panose="020B0604020202020204" pitchFamily="34" charset="0"/>
              </a:rPr>
              <a:t>const</a:t>
            </a:r>
            <a:r>
              <a:rPr lang="en-US" dirty="0"/>
              <a:t>, a pointer to </a:t>
            </a:r>
            <a:r>
              <a:rPr lang="en-US" b="1" kern="1200" dirty="0">
                <a:latin typeface="Courier New" panose="02070309020205020404" pitchFamily="49" charset="0"/>
                <a:cs typeface="Arial" panose="020B0604020202020204" pitchFamily="34" charset="0"/>
              </a:rPr>
              <a:t>const </a:t>
            </a:r>
            <a:r>
              <a:rPr lang="en-US" dirty="0"/>
              <a:t>can also receive the address of a nonconstant item.</a:t>
            </a:r>
          </a:p>
          <a:p>
            <a:endParaRPr lang="en-US" b="1" kern="1200" dirty="0">
              <a:latin typeface="Courier New" panose="02070309020205020404" pitchFamily="49" charset="0"/>
              <a:cs typeface="Arial" panose="020B0604020202020204" pitchFamily="34" charset="0"/>
            </a:endParaRPr>
          </a:p>
        </p:txBody>
      </p:sp>
      <p:pic>
        <p:nvPicPr>
          <p:cNvPr id="4" name="Picture 3" descr="The screenshot shows the program source code to declare a pointer to a constant. In the line, const double asterisk rates, the asterisk indicates that the 'rates' is a pointer, and the const double is what the rates points to.&#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96" y="1752600"/>
            <a:ext cx="675080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2167DA2-1F46-0100-07B7-BF9448F1292E}"/>
              </a:ext>
            </a:extLst>
          </p:cNvPr>
          <p:cNvSpPr>
            <a:spLocks noGrp="1"/>
          </p:cNvSpPr>
          <p:nvPr>
            <p:ph type="sldNum" sz="quarter" idx="10"/>
          </p:nvPr>
        </p:nvSpPr>
        <p:spPr/>
        <p:txBody>
          <a:bodyPr/>
          <a:lstStyle/>
          <a:p>
            <a:fld id="{60424565-9848-4764-832E-58D1C44F619B}" type="slidenum">
              <a:rPr lang="en-US" altLang="en-US" smtClean="0"/>
              <a:pPr/>
              <a:t>37</a:t>
            </a:fld>
            <a:endParaRPr lang="en-US" altLang="en-US" dirty="0"/>
          </a:p>
        </p:txBody>
      </p:sp>
    </p:spTree>
    <p:extLst>
      <p:ext uri="{BB962C8B-B14F-4D97-AF65-F5344CB8AC3E}">
        <p14:creationId xmlns:p14="http://schemas.microsoft.com/office/powerpoint/2010/main" val="1565286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Constant Pointers</a:t>
            </a:r>
            <a:r>
              <a:rPr lang="en-US" altLang="en-US" sz="1800" dirty="0"/>
              <a:t> (1 of 2)</a:t>
            </a:r>
            <a:endParaRPr lang="en-US" sz="1800" dirty="0"/>
          </a:p>
        </p:txBody>
      </p:sp>
      <p:sp>
        <p:nvSpPr>
          <p:cNvPr id="3" name="Content Placeholder 2"/>
          <p:cNvSpPr>
            <a:spLocks noGrp="1"/>
          </p:cNvSpPr>
          <p:nvPr>
            <p:ph idx="1"/>
          </p:nvPr>
        </p:nvSpPr>
        <p:spPr/>
        <p:txBody>
          <a:bodyPr/>
          <a:lstStyle/>
          <a:p>
            <a:r>
              <a:rPr lang="en-US" altLang="en-US" b="1" kern="1200" dirty="0">
                <a:latin typeface="Courier New" panose="02070309020205020404" pitchFamily="49" charset="0"/>
                <a:cs typeface="Arial" panose="020B0604020202020204" pitchFamily="34" charset="0"/>
              </a:rPr>
              <a:t>const</a:t>
            </a:r>
            <a:r>
              <a:rPr lang="en-US" altLang="en-US" dirty="0">
                <a:solidFill>
                  <a:srgbClr val="000000"/>
                </a:solidFill>
              </a:rPr>
              <a:t> key word can also be used to define a constant pointer. </a:t>
            </a:r>
          </a:p>
          <a:p>
            <a:r>
              <a:rPr lang="en-US" altLang="en-US" dirty="0">
                <a:solidFill>
                  <a:srgbClr val="000000"/>
                </a:solidFill>
              </a:rPr>
              <a:t>A constant pointer is a pointer that is initialized with an address, and cannot point to anything else.</a:t>
            </a:r>
          </a:p>
          <a:p>
            <a:r>
              <a:rPr lang="en-US" altLang="en-US" dirty="0">
                <a:solidFill>
                  <a:srgbClr val="000000"/>
                </a:solidFill>
              </a:rPr>
              <a:t>Following are the differences between a pointer to </a:t>
            </a:r>
            <a:r>
              <a:rPr lang="en-US" altLang="en-US" b="1" kern="1200" dirty="0">
                <a:latin typeface="Courier New" panose="02070309020205020404" pitchFamily="49" charset="0"/>
                <a:cs typeface="Arial" panose="020B0604020202020204" pitchFamily="34" charset="0"/>
              </a:rPr>
              <a:t>const</a:t>
            </a:r>
            <a:r>
              <a:rPr lang="en-US" altLang="en-US" dirty="0">
                <a:solidFill>
                  <a:srgbClr val="000000"/>
                </a:solidFill>
              </a:rPr>
              <a:t> and a </a:t>
            </a:r>
            <a:r>
              <a:rPr lang="en-US" altLang="en-US" b="1" kern="1200" dirty="0">
                <a:latin typeface="Courier New" panose="02070309020205020404" pitchFamily="49" charset="0"/>
                <a:cs typeface="Arial" panose="020B0604020202020204" pitchFamily="34" charset="0"/>
              </a:rPr>
              <a:t>const</a:t>
            </a:r>
            <a:r>
              <a:rPr lang="en-US" altLang="en-US" dirty="0">
                <a:solidFill>
                  <a:srgbClr val="000000"/>
                </a:solidFill>
              </a:rPr>
              <a:t> pointer: </a:t>
            </a:r>
          </a:p>
          <a:p>
            <a:r>
              <a:rPr lang="en-US" altLang="en-US" dirty="0">
                <a:solidFill>
                  <a:srgbClr val="000000"/>
                </a:solidFill>
              </a:rPr>
              <a:t>A pointer to </a:t>
            </a:r>
            <a:r>
              <a:rPr lang="en-US" altLang="en-US" b="1" kern="1200" dirty="0">
                <a:latin typeface="Courier New" panose="02070309020205020404" pitchFamily="49" charset="0"/>
                <a:cs typeface="Arial" panose="020B0604020202020204" pitchFamily="34" charset="0"/>
              </a:rPr>
              <a:t>const</a:t>
            </a:r>
            <a:r>
              <a:rPr lang="en-US" altLang="en-US" dirty="0">
                <a:solidFill>
                  <a:srgbClr val="000000"/>
                </a:solidFill>
              </a:rPr>
              <a:t> points to a constant item. The data that the pointer points to cannot change, but the pointer itself can change.</a:t>
            </a:r>
          </a:p>
          <a:p>
            <a:r>
              <a:rPr lang="en-US" altLang="en-US" dirty="0">
                <a:solidFill>
                  <a:srgbClr val="000000"/>
                </a:solidFill>
              </a:rPr>
              <a:t>While a </a:t>
            </a:r>
            <a:r>
              <a:rPr lang="en-US" altLang="en-US" b="1" kern="1200" dirty="0">
                <a:latin typeface="Courier New" panose="02070309020205020404" pitchFamily="49" charset="0"/>
                <a:cs typeface="Arial" panose="020B0604020202020204" pitchFamily="34" charset="0"/>
              </a:rPr>
              <a:t>const</a:t>
            </a:r>
            <a:r>
              <a:rPr lang="en-US" altLang="en-US" dirty="0">
                <a:solidFill>
                  <a:srgbClr val="000000"/>
                </a:solidFill>
              </a:rPr>
              <a:t> pointer, it is the pointer itself that is constant. Once the pointer is initialized with an address, it cannot point to anything else.</a:t>
            </a:r>
          </a:p>
          <a:p>
            <a:r>
              <a:rPr lang="en-US" altLang="en-US" dirty="0">
                <a:solidFill>
                  <a:srgbClr val="000000"/>
                </a:solidFill>
              </a:rPr>
              <a:t>The following code shows an example of a </a:t>
            </a:r>
            <a:r>
              <a:rPr lang="en-US" altLang="en-US" b="1" kern="1200" dirty="0">
                <a:latin typeface="Courier New" panose="02070309020205020404" pitchFamily="49" charset="0"/>
                <a:cs typeface="Arial" panose="020B0604020202020204" pitchFamily="34" charset="0"/>
              </a:rPr>
              <a:t>const</a:t>
            </a:r>
            <a:r>
              <a:rPr lang="en-US" altLang="en-US" dirty="0">
                <a:solidFill>
                  <a:srgbClr val="000000"/>
                </a:solidFill>
              </a:rPr>
              <a:t> pointer:</a:t>
            </a:r>
          </a:p>
          <a:p>
            <a:pPr marL="347472" indent="0">
              <a:spcBef>
                <a:spcPts val="0"/>
              </a:spcBef>
              <a:buNone/>
            </a:pPr>
            <a:r>
              <a:rPr lang="en-US" altLang="en-US" dirty="0">
                <a:solidFill>
                  <a:srgbClr val="000000"/>
                </a:solidFill>
                <a:latin typeface="Courier New" panose="02070309020205020404" pitchFamily="49" charset="0"/>
              </a:rPr>
              <a:t>int value = 22;</a:t>
            </a:r>
            <a:br>
              <a:rPr lang="en-US" altLang="en-US" dirty="0">
                <a:solidFill>
                  <a:srgbClr val="000000"/>
                </a:solidFill>
                <a:latin typeface="Courier New" panose="02070309020205020404" pitchFamily="49" charset="0"/>
              </a:rPr>
            </a:br>
            <a:r>
              <a:rPr lang="en-US" altLang="en-US" dirty="0">
                <a:solidFill>
                  <a:srgbClr val="000000"/>
                </a:solidFill>
                <a:latin typeface="Courier New" panose="02070309020205020404" pitchFamily="49" charset="0"/>
              </a:rPr>
              <a:t>int * const ptr = &amp;value;</a:t>
            </a:r>
          </a:p>
        </p:txBody>
      </p:sp>
      <p:sp>
        <p:nvSpPr>
          <p:cNvPr id="4" name="Slide Number Placeholder 3">
            <a:extLst>
              <a:ext uri="{FF2B5EF4-FFF2-40B4-BE49-F238E27FC236}">
                <a16:creationId xmlns:a16="http://schemas.microsoft.com/office/drawing/2014/main" id="{2CCBA99C-7E65-8CD4-50F3-08AC84CD8086}"/>
              </a:ext>
            </a:extLst>
          </p:cNvPr>
          <p:cNvSpPr>
            <a:spLocks noGrp="1"/>
          </p:cNvSpPr>
          <p:nvPr>
            <p:ph type="sldNum" sz="quarter" idx="10"/>
          </p:nvPr>
        </p:nvSpPr>
        <p:spPr/>
        <p:txBody>
          <a:bodyPr/>
          <a:lstStyle/>
          <a:p>
            <a:fld id="{60424565-9848-4764-832E-58D1C44F619B}" type="slidenum">
              <a:rPr lang="en-US" altLang="en-US" smtClean="0"/>
              <a:pPr/>
              <a:t>38</a:t>
            </a:fld>
            <a:endParaRPr lang="en-US" altLang="en-US" dirty="0"/>
          </a:p>
        </p:txBody>
      </p:sp>
    </p:spTree>
    <p:extLst>
      <p:ext uri="{BB962C8B-B14F-4D97-AF65-F5344CB8AC3E}">
        <p14:creationId xmlns:p14="http://schemas.microsoft.com/office/powerpoint/2010/main" val="646225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Constant Pointers</a:t>
            </a:r>
            <a:r>
              <a:rPr lang="en-US" altLang="en-US" sz="1800" dirty="0"/>
              <a:t> (2 of 2)</a:t>
            </a:r>
            <a:endParaRPr lang="en-US" sz="1800" dirty="0"/>
          </a:p>
        </p:txBody>
      </p:sp>
      <p:sp>
        <p:nvSpPr>
          <p:cNvPr id="4" name="Content Placeholder 3">
            <a:extLst>
              <a:ext uri="{FF2B5EF4-FFF2-40B4-BE49-F238E27FC236}">
                <a16:creationId xmlns:a16="http://schemas.microsoft.com/office/drawing/2014/main" id="{D381AD8D-3FE8-94AE-E029-3AE421249733}"/>
              </a:ext>
            </a:extLst>
          </p:cNvPr>
          <p:cNvSpPr>
            <a:spLocks noGrp="1"/>
          </p:cNvSpPr>
          <p:nvPr>
            <p:ph idx="1"/>
          </p:nvPr>
        </p:nvSpPr>
        <p:spPr/>
        <p:txBody>
          <a:bodyPr/>
          <a:lstStyle/>
          <a:p>
            <a:r>
              <a:rPr lang="en-US" b="1" kern="1200" dirty="0" err="1">
                <a:latin typeface="Courier New" panose="02070309020205020404" pitchFamily="49" charset="0"/>
                <a:cs typeface="Arial" panose="020B0604020202020204" pitchFamily="34" charset="0"/>
              </a:rPr>
              <a:t>ptr</a:t>
            </a:r>
            <a:r>
              <a:rPr lang="en-US" dirty="0"/>
              <a:t> is a </a:t>
            </a:r>
            <a:r>
              <a:rPr lang="en-US" b="1" kern="1200" dirty="0">
                <a:latin typeface="Courier New" panose="02070309020205020404" pitchFamily="49" charset="0"/>
                <a:cs typeface="Arial" panose="020B0604020202020204" pitchFamily="34" charset="0"/>
              </a:rPr>
              <a:t>const</a:t>
            </a:r>
            <a:r>
              <a:rPr lang="en-US" dirty="0"/>
              <a:t> pointer to </a:t>
            </a:r>
            <a:r>
              <a:rPr lang="en-US" b="1" kern="1200" dirty="0">
                <a:latin typeface="Courier New" panose="02070309020205020404" pitchFamily="49" charset="0"/>
                <a:cs typeface="Arial" panose="020B0604020202020204" pitchFamily="34" charset="0"/>
              </a:rPr>
              <a:t>int</a:t>
            </a:r>
          </a:p>
          <a:p>
            <a:endParaRPr lang="en-US" b="1" kern="1200" dirty="0">
              <a:latin typeface="Courier New" panose="02070309020205020404" pitchFamily="49" charset="0"/>
              <a:cs typeface="Arial" panose="020B0604020202020204" pitchFamily="34" charset="0"/>
            </a:endParaRPr>
          </a:p>
          <a:p>
            <a:endParaRPr lang="en-US" b="1" kern="1200" dirty="0">
              <a:latin typeface="Courier New" panose="02070309020205020404" pitchFamily="49" charset="0"/>
              <a:cs typeface="Arial" panose="020B0604020202020204" pitchFamily="34" charset="0"/>
            </a:endParaRPr>
          </a:p>
          <a:p>
            <a:endParaRPr lang="en-US" b="1" kern="1200" dirty="0">
              <a:latin typeface="Courier New" panose="02070309020205020404" pitchFamily="49" charset="0"/>
              <a:cs typeface="Arial" panose="020B0604020202020204" pitchFamily="34" charset="0"/>
            </a:endParaRPr>
          </a:p>
          <a:p>
            <a:endParaRPr lang="en-US" b="1" kern="1200" dirty="0">
              <a:latin typeface="Courier New" panose="02070309020205020404" pitchFamily="49" charset="0"/>
              <a:cs typeface="Arial" panose="020B0604020202020204" pitchFamily="34" charset="0"/>
            </a:endParaRPr>
          </a:p>
          <a:p>
            <a:endParaRPr lang="en-US" b="1" kern="1200" dirty="0">
              <a:latin typeface="Courier New" panose="02070309020205020404" pitchFamily="49" charset="0"/>
              <a:cs typeface="Arial" panose="020B0604020202020204" pitchFamily="34" charset="0"/>
            </a:endParaRPr>
          </a:p>
          <a:p>
            <a:endParaRPr lang="en-US" b="1" kern="1200" dirty="0">
              <a:latin typeface="Courier New" panose="02070309020205020404" pitchFamily="49" charset="0"/>
              <a:cs typeface="Arial" panose="020B0604020202020204" pitchFamily="34" charset="0"/>
            </a:endParaRPr>
          </a:p>
          <a:p>
            <a:pPr>
              <a:spcBef>
                <a:spcPts val="0"/>
              </a:spcBef>
            </a:pPr>
            <a:r>
              <a:rPr lang="en-US" dirty="0"/>
              <a:t>Constant pointers must be initialized with a starting value.</a:t>
            </a:r>
          </a:p>
          <a:p>
            <a:pPr>
              <a:spcBef>
                <a:spcPts val="0"/>
              </a:spcBef>
            </a:pPr>
            <a:r>
              <a:rPr lang="en-US" dirty="0"/>
              <a:t>If a constant pointer is used as a function parameter, the parameter will be initialized with the address that is passed as an argument into the function, and cannot be changed to point to anything else while the function is executing.</a:t>
            </a:r>
          </a:p>
          <a:p>
            <a:endParaRPr lang="en-US" b="1" kern="1200" dirty="0">
              <a:latin typeface="Courier New" panose="02070309020205020404" pitchFamily="49" charset="0"/>
              <a:cs typeface="Arial" panose="020B0604020202020204" pitchFamily="34" charset="0"/>
            </a:endParaRPr>
          </a:p>
        </p:txBody>
      </p:sp>
      <p:sp>
        <p:nvSpPr>
          <p:cNvPr id="3" name="Slide Number Placeholder 2">
            <a:extLst>
              <a:ext uri="{FF2B5EF4-FFF2-40B4-BE49-F238E27FC236}">
                <a16:creationId xmlns:a16="http://schemas.microsoft.com/office/drawing/2014/main" id="{69A1A3C3-78D7-CE99-3CFF-B72ED2B8C5DE}"/>
              </a:ext>
            </a:extLst>
          </p:cNvPr>
          <p:cNvSpPr>
            <a:spLocks noGrp="1"/>
          </p:cNvSpPr>
          <p:nvPr>
            <p:ph type="sldNum" sz="quarter" idx="10"/>
          </p:nvPr>
        </p:nvSpPr>
        <p:spPr/>
        <p:txBody>
          <a:bodyPr/>
          <a:lstStyle/>
          <a:p>
            <a:fld id="{60424565-9848-4764-832E-58D1C44F619B}" type="slidenum">
              <a:rPr lang="en-US" altLang="en-US" smtClean="0"/>
              <a:pPr/>
              <a:t>39</a:t>
            </a:fld>
            <a:endParaRPr lang="en-US" altLang="en-US" dirty="0"/>
          </a:p>
        </p:txBody>
      </p:sp>
      <p:pic>
        <p:nvPicPr>
          <p:cNvPr id="5" name="Picture 3" descr="The screenshot shows the program source code to declare constant pointers. In the line, int asterisk const ptr, the asterisk const indicates that ptr is a constant pointer, and the int is what the ptr points to.&#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600200"/>
            <a:ext cx="4755308" cy="301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728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B136-70DB-A5BE-E37A-ECDC89524CA4}"/>
              </a:ext>
            </a:extLst>
          </p:cNvPr>
          <p:cNvSpPr>
            <a:spLocks noGrp="1"/>
          </p:cNvSpPr>
          <p:nvPr>
            <p:ph type="title"/>
          </p:nvPr>
        </p:nvSpPr>
        <p:spPr/>
        <p:txBody>
          <a:bodyPr/>
          <a:lstStyle/>
          <a:p>
            <a:r>
              <a:rPr lang="en-US" altLang="en-US" dirty="0"/>
              <a:t>Address of a Variable</a:t>
            </a:r>
            <a:endParaRPr lang="en-US" dirty="0"/>
          </a:p>
        </p:txBody>
      </p:sp>
      <p:sp>
        <p:nvSpPr>
          <p:cNvPr id="3" name="Content Placeholder 2">
            <a:extLst>
              <a:ext uri="{FF2B5EF4-FFF2-40B4-BE49-F238E27FC236}">
                <a16:creationId xmlns:a16="http://schemas.microsoft.com/office/drawing/2014/main" id="{6B149612-F205-802F-B94D-2012AE565EF4}"/>
              </a:ext>
            </a:extLst>
          </p:cNvPr>
          <p:cNvSpPr>
            <a:spLocks noGrp="1"/>
          </p:cNvSpPr>
          <p:nvPr>
            <p:ph idx="1"/>
          </p:nvPr>
        </p:nvSpPr>
        <p:spPr>
          <a:xfrm>
            <a:off x="487680" y="914400"/>
            <a:ext cx="11704320" cy="5715000"/>
          </a:xfrm>
        </p:spPr>
        <p:txBody>
          <a:bodyPr/>
          <a:lstStyle/>
          <a:p>
            <a:r>
              <a:rPr lang="en-US" dirty="0"/>
              <a:t>Following program demonstrates the use of the address operator to display the address, size, and contents of a variable.</a:t>
            </a:r>
          </a:p>
          <a:p>
            <a:endParaRPr lang="en-US" dirty="0"/>
          </a:p>
        </p:txBody>
      </p:sp>
      <p:sp>
        <p:nvSpPr>
          <p:cNvPr id="4" name="Slide Number Placeholder 3">
            <a:extLst>
              <a:ext uri="{FF2B5EF4-FFF2-40B4-BE49-F238E27FC236}">
                <a16:creationId xmlns:a16="http://schemas.microsoft.com/office/drawing/2014/main" id="{AB57A2C4-B520-9434-7DC7-747E9A12EBBF}"/>
              </a:ext>
            </a:extLst>
          </p:cNvPr>
          <p:cNvSpPr>
            <a:spLocks noGrp="1"/>
          </p:cNvSpPr>
          <p:nvPr>
            <p:ph type="sldNum" sz="quarter" idx="10"/>
          </p:nvPr>
        </p:nvSpPr>
        <p:spPr/>
        <p:txBody>
          <a:bodyPr/>
          <a:lstStyle/>
          <a:p>
            <a:fld id="{60424565-9848-4764-832E-58D1C44F619B}" type="slidenum">
              <a:rPr lang="en-US" altLang="en-US" smtClean="0"/>
              <a:pPr/>
              <a:t>4</a:t>
            </a:fld>
            <a:endParaRPr lang="en-US" altLang="en-US" dirty="0"/>
          </a:p>
        </p:txBody>
      </p:sp>
      <p:pic>
        <p:nvPicPr>
          <p:cNvPr id="6" name="Picture 5">
            <a:extLst>
              <a:ext uri="{FF2B5EF4-FFF2-40B4-BE49-F238E27FC236}">
                <a16:creationId xmlns:a16="http://schemas.microsoft.com/office/drawing/2014/main" id="{0F5F8A10-9707-EB2B-C7D5-AD443B3EEDA1}"/>
              </a:ext>
            </a:extLst>
          </p:cNvPr>
          <p:cNvPicPr>
            <a:picLocks noChangeAspect="1"/>
          </p:cNvPicPr>
          <p:nvPr/>
        </p:nvPicPr>
        <p:blipFill>
          <a:blip r:embed="rId2"/>
          <a:stretch>
            <a:fillRect/>
          </a:stretch>
        </p:blipFill>
        <p:spPr>
          <a:xfrm>
            <a:off x="0" y="1828800"/>
            <a:ext cx="7837332" cy="5029200"/>
          </a:xfrm>
          <a:prstGeom prst="rect">
            <a:avLst/>
          </a:prstGeom>
        </p:spPr>
      </p:pic>
      <p:pic>
        <p:nvPicPr>
          <p:cNvPr id="8" name="Picture 7">
            <a:extLst>
              <a:ext uri="{FF2B5EF4-FFF2-40B4-BE49-F238E27FC236}">
                <a16:creationId xmlns:a16="http://schemas.microsoft.com/office/drawing/2014/main" id="{B93F0EEB-83FE-74E7-83FB-BF49BC6AF10B}"/>
              </a:ext>
            </a:extLst>
          </p:cNvPr>
          <p:cNvPicPr>
            <a:picLocks noChangeAspect="1"/>
          </p:cNvPicPr>
          <p:nvPr/>
        </p:nvPicPr>
        <p:blipFill>
          <a:blip r:embed="rId3"/>
          <a:stretch>
            <a:fillRect/>
          </a:stretch>
        </p:blipFill>
        <p:spPr>
          <a:xfrm>
            <a:off x="8077200" y="2202180"/>
            <a:ext cx="3028950" cy="971550"/>
          </a:xfrm>
          <a:prstGeom prst="rect">
            <a:avLst/>
          </a:prstGeom>
        </p:spPr>
      </p:pic>
      <p:pic>
        <p:nvPicPr>
          <p:cNvPr id="10" name="Picture 9">
            <a:extLst>
              <a:ext uri="{FF2B5EF4-FFF2-40B4-BE49-F238E27FC236}">
                <a16:creationId xmlns:a16="http://schemas.microsoft.com/office/drawing/2014/main" id="{09015BE3-B079-6B88-2296-27423687B40A}"/>
              </a:ext>
            </a:extLst>
          </p:cNvPr>
          <p:cNvPicPr>
            <a:picLocks noChangeAspect="1"/>
          </p:cNvPicPr>
          <p:nvPr/>
        </p:nvPicPr>
        <p:blipFill>
          <a:blip r:embed="rId4"/>
          <a:stretch>
            <a:fillRect/>
          </a:stretch>
        </p:blipFill>
        <p:spPr>
          <a:xfrm>
            <a:off x="8077200" y="1821180"/>
            <a:ext cx="2819400" cy="381000"/>
          </a:xfrm>
          <a:prstGeom prst="rect">
            <a:avLst/>
          </a:prstGeom>
        </p:spPr>
      </p:pic>
      <p:sp>
        <p:nvSpPr>
          <p:cNvPr id="11" name="Content Placeholder 2">
            <a:extLst>
              <a:ext uri="{FF2B5EF4-FFF2-40B4-BE49-F238E27FC236}">
                <a16:creationId xmlns:a16="http://schemas.microsoft.com/office/drawing/2014/main" id="{6D1A4587-B9C2-1C5E-683D-77314B897442}"/>
              </a:ext>
            </a:extLst>
          </p:cNvPr>
          <p:cNvSpPr txBox="1">
            <a:spLocks/>
          </p:cNvSpPr>
          <p:nvPr/>
        </p:nvSpPr>
        <p:spPr bwMode="auto">
          <a:xfrm>
            <a:off x="7620000" y="3173730"/>
            <a:ext cx="4572000" cy="3531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600"/>
              </a:spcBef>
              <a:spcAft>
                <a:spcPct val="0"/>
              </a:spcAft>
              <a:buClr>
                <a:schemeClr val="tx1"/>
              </a:buClr>
              <a:buFont typeface="Cambria" panose="02040503050406030204" pitchFamily="18" charset="0"/>
              <a:buChar char="◙"/>
              <a:defRPr sz="2800">
                <a:solidFill>
                  <a:schemeClr val="tx1"/>
                </a:solidFill>
                <a:latin typeface="+mn-lt"/>
                <a:ea typeface="+mn-ea"/>
                <a:cs typeface="+mn-cs"/>
              </a:defRPr>
            </a:lvl1pPr>
            <a:lvl2pPr marL="684213" indent="-341313" algn="l" rtl="0" eaLnBrk="0" fontAlgn="base" hangingPunct="0">
              <a:spcBef>
                <a:spcPts val="600"/>
              </a:spcBef>
              <a:spcAft>
                <a:spcPct val="0"/>
              </a:spcAft>
              <a:buClr>
                <a:schemeClr val="tx1"/>
              </a:buClr>
              <a:buFont typeface="Arial" panose="020B0604020202020204" pitchFamily="34" charset="0"/>
              <a:buChar char="◘"/>
              <a:defRPr sz="2600">
                <a:solidFill>
                  <a:schemeClr val="tx1"/>
                </a:solidFill>
                <a:latin typeface="+mn-lt"/>
                <a:cs typeface="+mn-cs"/>
              </a:defRPr>
            </a:lvl2pPr>
            <a:lvl3pPr marL="1025525" indent="-339725" algn="l" rtl="0" eaLnBrk="0" fontAlgn="base" hangingPunct="0">
              <a:spcBef>
                <a:spcPts val="600"/>
              </a:spcBef>
              <a:spcAft>
                <a:spcPct val="0"/>
              </a:spcAft>
              <a:buClr>
                <a:schemeClr val="tx1"/>
              </a:buClr>
              <a:buFont typeface="Arial" panose="020B0604020202020204" pitchFamily="34" charset="0"/>
              <a:buChar char="■"/>
              <a:defRPr sz="2400">
                <a:solidFill>
                  <a:schemeClr val="tx1"/>
                </a:solidFill>
                <a:latin typeface="+mn-lt"/>
                <a:cs typeface="+mn-cs"/>
              </a:defRPr>
            </a:lvl3pPr>
            <a:lvl4pPr marL="1376363" indent="-349250" algn="l" rtl="0" eaLnBrk="0" fontAlgn="base" hangingPunct="0">
              <a:spcBef>
                <a:spcPts val="600"/>
              </a:spcBef>
              <a:spcAft>
                <a:spcPct val="0"/>
              </a:spcAft>
              <a:buClr>
                <a:schemeClr val="tx1"/>
              </a:buClr>
              <a:buFont typeface="Arial" panose="020B0604020202020204" pitchFamily="34" charset="0"/>
              <a:buChar char="□"/>
              <a:defRPr sz="2200">
                <a:solidFill>
                  <a:schemeClr val="tx1"/>
                </a:solidFill>
                <a:latin typeface="+mn-lt"/>
                <a:cs typeface="+mn-cs"/>
              </a:defRPr>
            </a:lvl4pPr>
            <a:lvl5pPr marL="1598613" indent="-228600" algn="l" rtl="0" eaLnBrk="0" fontAlgn="base" hangingPunct="0">
              <a:spcBef>
                <a:spcPts val="600"/>
              </a:spcBef>
              <a:spcAft>
                <a:spcPct val="0"/>
              </a:spcAft>
              <a:buClr>
                <a:schemeClr val="tx1"/>
              </a:buClr>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spcBef>
                <a:spcPts val="0"/>
              </a:spcBef>
            </a:pPr>
            <a:r>
              <a:rPr lang="en-US" b="1" kern="0" dirty="0"/>
              <a:t>Note:</a:t>
            </a:r>
            <a:r>
              <a:rPr lang="en-US" kern="0" dirty="0"/>
              <a:t> The address of the variable x is displayed in hexadecimal. This is the way addresses are normally shown in C++.</a:t>
            </a:r>
          </a:p>
        </p:txBody>
      </p:sp>
    </p:spTree>
    <p:extLst>
      <p:ext uri="{BB962C8B-B14F-4D97-AF65-F5344CB8AC3E}">
        <p14:creationId xmlns:p14="http://schemas.microsoft.com/office/powerpoint/2010/main" val="3558504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Constant Pointers to Constants</a:t>
            </a:r>
            <a:r>
              <a:rPr lang="en-US" altLang="en-US" sz="1800" dirty="0"/>
              <a:t> (1 of 2)</a:t>
            </a:r>
            <a:endParaRPr lang="en-US" sz="1800"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A constant pointer to a constant is:</a:t>
            </a:r>
          </a:p>
          <a:p>
            <a:pPr lvl="1">
              <a:lnSpc>
                <a:spcPct val="90000"/>
              </a:lnSpc>
            </a:pPr>
            <a:r>
              <a:rPr lang="en-US" altLang="en-US" dirty="0">
                <a:solidFill>
                  <a:srgbClr val="000000"/>
                </a:solidFill>
              </a:rPr>
              <a:t>a pointer that points to a constant</a:t>
            </a:r>
          </a:p>
          <a:p>
            <a:pPr lvl="1">
              <a:lnSpc>
                <a:spcPct val="90000"/>
              </a:lnSpc>
            </a:pPr>
            <a:r>
              <a:rPr lang="en-US" altLang="en-US" dirty="0">
                <a:solidFill>
                  <a:srgbClr val="000000"/>
                </a:solidFill>
              </a:rPr>
              <a:t>a pointer that cannot point to anything except what it is pointing to</a:t>
            </a:r>
          </a:p>
          <a:p>
            <a:pPr>
              <a:lnSpc>
                <a:spcPct val="90000"/>
              </a:lnSpc>
              <a:spcBef>
                <a:spcPts val="3800"/>
              </a:spcBef>
            </a:pPr>
            <a:r>
              <a:rPr lang="en-US" altLang="en-US" dirty="0">
                <a:solidFill>
                  <a:srgbClr val="000000"/>
                </a:solidFill>
              </a:rPr>
              <a:t>Example:</a:t>
            </a:r>
            <a:br>
              <a:rPr lang="en-US" altLang="en-US" dirty="0">
                <a:solidFill>
                  <a:srgbClr val="000000"/>
                </a:solidFill>
              </a:rPr>
            </a:br>
            <a:r>
              <a:rPr lang="en-US" altLang="en-US" dirty="0">
                <a:solidFill>
                  <a:srgbClr val="000000"/>
                </a:solidFill>
                <a:latin typeface="Courier New" panose="02070309020205020404" pitchFamily="49" charset="0"/>
              </a:rPr>
              <a:t>int value = 22;</a:t>
            </a:r>
            <a:br>
              <a:rPr lang="en-US" altLang="en-US" dirty="0">
                <a:solidFill>
                  <a:srgbClr val="000000"/>
                </a:solidFill>
                <a:latin typeface="Courier New" panose="02070309020205020404" pitchFamily="49" charset="0"/>
              </a:rPr>
            </a:br>
            <a:r>
              <a:rPr lang="en-US" altLang="en-US" dirty="0">
                <a:solidFill>
                  <a:srgbClr val="000000"/>
                </a:solidFill>
                <a:latin typeface="Courier New" panose="02070309020205020404" pitchFamily="49" charset="0"/>
              </a:rPr>
              <a:t>const int * const ptr = &amp;value;</a:t>
            </a:r>
          </a:p>
          <a:p>
            <a:pPr>
              <a:lnSpc>
                <a:spcPct val="90000"/>
              </a:lnSpc>
              <a:spcBef>
                <a:spcPts val="3800"/>
              </a:spcBef>
            </a:pPr>
            <a:r>
              <a:rPr lang="en-US" altLang="en-US" dirty="0">
                <a:solidFill>
                  <a:srgbClr val="000000"/>
                </a:solidFill>
              </a:rPr>
              <a:t>In this code, </a:t>
            </a:r>
            <a:r>
              <a:rPr lang="en-US" altLang="en-US" b="1" kern="1200" dirty="0" err="1">
                <a:latin typeface="Courier New" panose="02070309020205020404" pitchFamily="49" charset="0"/>
                <a:cs typeface="Arial" panose="020B0604020202020204" pitchFamily="34" charset="0"/>
              </a:rPr>
              <a:t>ptr</a:t>
            </a:r>
            <a:r>
              <a:rPr lang="en-US" altLang="en-US" dirty="0">
                <a:solidFill>
                  <a:srgbClr val="000000"/>
                </a:solidFill>
              </a:rPr>
              <a:t> is a </a:t>
            </a:r>
            <a:r>
              <a:rPr lang="en-US" altLang="en-US" b="1" kern="1200" dirty="0">
                <a:latin typeface="Courier New" panose="02070309020205020404" pitchFamily="49" charset="0"/>
                <a:cs typeface="Arial" panose="020B0604020202020204" pitchFamily="34" charset="0"/>
              </a:rPr>
              <a:t>const</a:t>
            </a:r>
            <a:r>
              <a:rPr lang="en-US" altLang="en-US" dirty="0">
                <a:solidFill>
                  <a:srgbClr val="000000"/>
                </a:solidFill>
              </a:rPr>
              <a:t> pointer to a </a:t>
            </a:r>
            <a:r>
              <a:rPr lang="en-US" altLang="en-US" b="1" kern="1200" dirty="0">
                <a:latin typeface="Courier New" panose="02070309020205020404" pitchFamily="49" charset="0"/>
                <a:cs typeface="Arial" panose="020B0604020202020204" pitchFamily="34" charset="0"/>
              </a:rPr>
              <a:t>const</a:t>
            </a:r>
            <a:r>
              <a:rPr lang="en-US" altLang="en-US" dirty="0">
                <a:solidFill>
                  <a:srgbClr val="000000"/>
                </a:solidFill>
              </a:rPr>
              <a:t> </a:t>
            </a:r>
            <a:r>
              <a:rPr lang="en-US" altLang="en-US" b="1" kern="1200" dirty="0">
                <a:latin typeface="Courier New" panose="02070309020205020404" pitchFamily="49" charset="0"/>
                <a:cs typeface="Arial" panose="020B0604020202020204" pitchFamily="34" charset="0"/>
              </a:rPr>
              <a:t>int</a:t>
            </a:r>
            <a:r>
              <a:rPr lang="en-US" altLang="en-US" dirty="0">
                <a:solidFill>
                  <a:srgbClr val="000000"/>
                </a:solidFill>
              </a:rPr>
              <a:t>. Notice the word </a:t>
            </a:r>
            <a:r>
              <a:rPr lang="en-US" altLang="en-US" b="1" kern="1200" dirty="0">
                <a:latin typeface="Courier New" panose="02070309020205020404" pitchFamily="49" charset="0"/>
                <a:cs typeface="Arial" panose="020B0604020202020204" pitchFamily="34" charset="0"/>
              </a:rPr>
              <a:t>const</a:t>
            </a:r>
            <a:r>
              <a:rPr lang="en-US" altLang="en-US" dirty="0">
                <a:solidFill>
                  <a:srgbClr val="000000"/>
                </a:solidFill>
              </a:rPr>
              <a:t> appears before </a:t>
            </a:r>
            <a:r>
              <a:rPr lang="en-US" altLang="en-US" b="1" kern="1200" dirty="0">
                <a:latin typeface="Courier New" panose="02070309020205020404" pitchFamily="49" charset="0"/>
                <a:cs typeface="Arial" panose="020B0604020202020204" pitchFamily="34" charset="0"/>
              </a:rPr>
              <a:t>int</a:t>
            </a:r>
            <a:r>
              <a:rPr lang="en-US" altLang="en-US" dirty="0">
                <a:solidFill>
                  <a:srgbClr val="000000"/>
                </a:solidFill>
              </a:rPr>
              <a:t>, indicating that </a:t>
            </a:r>
            <a:r>
              <a:rPr lang="en-US" altLang="en-US" b="1" kern="1200" dirty="0" err="1">
                <a:latin typeface="Courier New" panose="02070309020205020404" pitchFamily="49" charset="0"/>
                <a:cs typeface="Arial" panose="020B0604020202020204" pitchFamily="34" charset="0"/>
              </a:rPr>
              <a:t>ptr</a:t>
            </a:r>
            <a:r>
              <a:rPr lang="en-US" altLang="en-US" dirty="0">
                <a:solidFill>
                  <a:srgbClr val="000000"/>
                </a:solidFill>
              </a:rPr>
              <a:t> points to a </a:t>
            </a:r>
            <a:r>
              <a:rPr lang="en-US" altLang="en-US" b="1" kern="1200" dirty="0">
                <a:latin typeface="Courier New" panose="02070309020205020404" pitchFamily="49" charset="0"/>
                <a:cs typeface="Arial" panose="020B0604020202020204" pitchFamily="34" charset="0"/>
              </a:rPr>
              <a:t>const</a:t>
            </a:r>
            <a:r>
              <a:rPr lang="en-US" altLang="en-US" dirty="0">
                <a:solidFill>
                  <a:srgbClr val="000000"/>
                </a:solidFill>
              </a:rPr>
              <a:t> </a:t>
            </a:r>
            <a:r>
              <a:rPr lang="en-US" altLang="en-US" b="1" kern="1200" dirty="0">
                <a:latin typeface="Courier New" panose="02070309020205020404" pitchFamily="49" charset="0"/>
                <a:cs typeface="Arial" panose="020B0604020202020204" pitchFamily="34" charset="0"/>
              </a:rPr>
              <a:t>int</a:t>
            </a:r>
            <a:r>
              <a:rPr lang="en-US" altLang="en-US" dirty="0">
                <a:solidFill>
                  <a:srgbClr val="000000"/>
                </a:solidFill>
              </a:rPr>
              <a:t>, and it appears after the asterisk, indicating that </a:t>
            </a:r>
            <a:r>
              <a:rPr lang="en-US" altLang="en-US" b="1" kern="1200" dirty="0" err="1">
                <a:latin typeface="Courier New" panose="02070309020205020404" pitchFamily="49" charset="0"/>
                <a:cs typeface="Arial" panose="020B0604020202020204" pitchFamily="34" charset="0"/>
              </a:rPr>
              <a:t>ptr</a:t>
            </a:r>
            <a:r>
              <a:rPr lang="en-US" altLang="en-US" dirty="0">
                <a:solidFill>
                  <a:srgbClr val="000000"/>
                </a:solidFill>
              </a:rPr>
              <a:t> is a constant pointer. </a:t>
            </a:r>
          </a:p>
        </p:txBody>
      </p:sp>
      <p:sp>
        <p:nvSpPr>
          <p:cNvPr id="4" name="Slide Number Placeholder 3">
            <a:extLst>
              <a:ext uri="{FF2B5EF4-FFF2-40B4-BE49-F238E27FC236}">
                <a16:creationId xmlns:a16="http://schemas.microsoft.com/office/drawing/2014/main" id="{190A6F5C-07B5-A14C-EBA5-51EF1AAED11E}"/>
              </a:ext>
            </a:extLst>
          </p:cNvPr>
          <p:cNvSpPr>
            <a:spLocks noGrp="1"/>
          </p:cNvSpPr>
          <p:nvPr>
            <p:ph type="sldNum" sz="quarter" idx="10"/>
          </p:nvPr>
        </p:nvSpPr>
        <p:spPr/>
        <p:txBody>
          <a:bodyPr/>
          <a:lstStyle/>
          <a:p>
            <a:fld id="{60424565-9848-4764-832E-58D1C44F619B}" type="slidenum">
              <a:rPr lang="en-US" altLang="en-US" smtClean="0"/>
              <a:pPr/>
              <a:t>40</a:t>
            </a:fld>
            <a:endParaRPr lang="en-US" altLang="en-US" dirty="0"/>
          </a:p>
        </p:txBody>
      </p:sp>
    </p:spTree>
    <p:extLst>
      <p:ext uri="{BB962C8B-B14F-4D97-AF65-F5344CB8AC3E}">
        <p14:creationId xmlns:p14="http://schemas.microsoft.com/office/powerpoint/2010/main" val="1212342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Constant Pointers to Constants</a:t>
            </a:r>
            <a:r>
              <a:rPr lang="en-US" altLang="en-US" sz="1800" dirty="0"/>
              <a:t> (2 of 2)</a:t>
            </a:r>
            <a:endParaRPr lang="en-US" sz="1800" dirty="0"/>
          </a:p>
        </p:txBody>
      </p:sp>
      <p:sp>
        <p:nvSpPr>
          <p:cNvPr id="3" name="Content Placeholder 2">
            <a:extLst>
              <a:ext uri="{FF2B5EF4-FFF2-40B4-BE49-F238E27FC236}">
                <a16:creationId xmlns:a16="http://schemas.microsoft.com/office/drawing/2014/main" id="{FB3C7E0B-3455-50C9-1676-6C23E397D4C5}"/>
              </a:ext>
            </a:extLst>
          </p:cNvPr>
          <p:cNvSpPr>
            <a:spLocks noGrp="1"/>
          </p:cNvSpPr>
          <p:nvPr>
            <p:ph idx="1"/>
          </p:nvPr>
        </p:nvSpPr>
        <p:spPr/>
        <p:txBody>
          <a:bodyPr/>
          <a:lstStyle/>
          <a:p>
            <a:r>
              <a:rPr lang="en-US" b="1" kern="1200" dirty="0" err="1">
                <a:latin typeface="Courier New" panose="02070309020205020404" pitchFamily="49" charset="0"/>
                <a:cs typeface="Arial" panose="020B0604020202020204" pitchFamily="34" charset="0"/>
              </a:rPr>
              <a:t>ptr</a:t>
            </a:r>
            <a:r>
              <a:rPr lang="en-US" dirty="0">
                <a:solidFill>
                  <a:srgbClr val="000000"/>
                </a:solidFill>
              </a:rPr>
              <a:t> is a </a:t>
            </a:r>
            <a:r>
              <a:rPr lang="en-US" b="1" kern="1200" dirty="0">
                <a:latin typeface="Courier New" panose="02070309020205020404" pitchFamily="49" charset="0"/>
                <a:cs typeface="Arial" panose="020B0604020202020204" pitchFamily="34" charset="0"/>
              </a:rPr>
              <a:t>const</a:t>
            </a:r>
            <a:r>
              <a:rPr lang="en-US" dirty="0">
                <a:solidFill>
                  <a:srgbClr val="000000"/>
                </a:solidFill>
              </a:rPr>
              <a:t> pointer to </a:t>
            </a:r>
            <a:r>
              <a:rPr lang="en-US" b="1" kern="1200" dirty="0">
                <a:latin typeface="Courier New" panose="02070309020205020404" pitchFamily="49" charset="0"/>
                <a:cs typeface="Arial" panose="020B0604020202020204" pitchFamily="34" charset="0"/>
              </a:rPr>
              <a:t>const int</a:t>
            </a:r>
          </a:p>
        </p:txBody>
      </p:sp>
      <p:pic>
        <p:nvPicPr>
          <p:cNvPr id="5" name="Picture 3" descr="The screenshot displays the program source code for constant pointers to constants. In the line, const int asterisk const ptr, the asterisk const indicates that ptr is a constant pointer, and the const int is what ptr points to.&#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2973" y="2141538"/>
            <a:ext cx="6906054"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5F381CDB-9288-5483-89BE-E454C1C59A9C}"/>
              </a:ext>
            </a:extLst>
          </p:cNvPr>
          <p:cNvSpPr>
            <a:spLocks noGrp="1"/>
          </p:cNvSpPr>
          <p:nvPr>
            <p:ph type="sldNum" sz="quarter" idx="10"/>
          </p:nvPr>
        </p:nvSpPr>
        <p:spPr/>
        <p:txBody>
          <a:bodyPr/>
          <a:lstStyle/>
          <a:p>
            <a:fld id="{60424565-9848-4764-832E-58D1C44F619B}" type="slidenum">
              <a:rPr lang="en-US" altLang="en-US" smtClean="0"/>
              <a:pPr/>
              <a:t>41</a:t>
            </a:fld>
            <a:endParaRPr lang="en-US" altLang="en-US" dirty="0"/>
          </a:p>
        </p:txBody>
      </p:sp>
    </p:spTree>
    <p:extLst>
      <p:ext uri="{BB962C8B-B14F-4D97-AF65-F5344CB8AC3E}">
        <p14:creationId xmlns:p14="http://schemas.microsoft.com/office/powerpoint/2010/main" val="2555432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Dynamic Memory Allocation</a:t>
            </a:r>
            <a:r>
              <a:rPr lang="en-US" altLang="en-US" sz="1800" dirty="0"/>
              <a:t> (1 of 2)</a:t>
            </a:r>
            <a:endParaRPr lang="en-US" sz="1800"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Can allocate storage for a variable while program is running</a:t>
            </a:r>
          </a:p>
          <a:p>
            <a:pPr>
              <a:lnSpc>
                <a:spcPct val="90000"/>
              </a:lnSpc>
            </a:pPr>
            <a:r>
              <a:rPr lang="en-US" altLang="en-US" dirty="0">
                <a:solidFill>
                  <a:srgbClr val="000000"/>
                </a:solidFill>
              </a:rPr>
              <a:t>Computer returns address of newly allocated variable</a:t>
            </a:r>
          </a:p>
          <a:p>
            <a:pPr>
              <a:lnSpc>
                <a:spcPct val="90000"/>
              </a:lnSpc>
            </a:pPr>
            <a:r>
              <a:rPr lang="en-US" altLang="en-US" dirty="0">
                <a:solidFill>
                  <a:srgbClr val="000000"/>
                </a:solidFill>
              </a:rPr>
              <a:t>Uses </a:t>
            </a:r>
            <a:r>
              <a:rPr lang="en-US" altLang="en-US" dirty="0">
                <a:solidFill>
                  <a:srgbClr val="000000"/>
                </a:solidFill>
                <a:latin typeface="Courier New" panose="02070309020205020404" pitchFamily="49" charset="0"/>
              </a:rPr>
              <a:t>new</a:t>
            </a:r>
            <a:r>
              <a:rPr lang="en-US" altLang="en-US" dirty="0">
                <a:solidFill>
                  <a:srgbClr val="000000"/>
                </a:solidFill>
              </a:rPr>
              <a:t> operator to allocate memory:</a:t>
            </a:r>
          </a:p>
          <a:p>
            <a:pPr lvl="1" indent="0">
              <a:lnSpc>
                <a:spcPct val="90000"/>
              </a:lnSpc>
              <a:buNone/>
            </a:pPr>
            <a:r>
              <a:rPr lang="en-US" altLang="en-US" sz="2800" dirty="0">
                <a:solidFill>
                  <a:srgbClr val="000000"/>
                </a:solidFill>
                <a:latin typeface="Courier New" panose="02070309020205020404" pitchFamily="49" charset="0"/>
              </a:rPr>
              <a:t>double *dptr = nullptr;</a:t>
            </a:r>
          </a:p>
          <a:p>
            <a:pPr lvl="1" indent="0">
              <a:lnSpc>
                <a:spcPct val="90000"/>
              </a:lnSpc>
              <a:buNone/>
            </a:pPr>
            <a:r>
              <a:rPr lang="en-US" altLang="en-US" sz="2800" dirty="0">
                <a:solidFill>
                  <a:srgbClr val="000000"/>
                </a:solidFill>
                <a:latin typeface="Courier New" panose="02070309020205020404" pitchFamily="49" charset="0"/>
              </a:rPr>
              <a:t>dptr = new double;</a:t>
            </a:r>
          </a:p>
          <a:p>
            <a:pPr>
              <a:lnSpc>
                <a:spcPct val="90000"/>
              </a:lnSpc>
            </a:pPr>
            <a:r>
              <a:rPr lang="en-US" altLang="en-US" dirty="0">
                <a:solidFill>
                  <a:srgbClr val="000000"/>
                </a:solidFill>
                <a:latin typeface="Courier New" panose="02070309020205020404" pitchFamily="49" charset="0"/>
              </a:rPr>
              <a:t>new</a:t>
            </a:r>
            <a:r>
              <a:rPr lang="en-US" altLang="en-US" dirty="0">
                <a:solidFill>
                  <a:srgbClr val="000000"/>
                </a:solidFill>
              </a:rPr>
              <a:t> returns address of memory location</a:t>
            </a:r>
            <a:endParaRPr lang="en-US" altLang="en-US" dirty="0">
              <a:solidFill>
                <a:srgbClr val="000000"/>
              </a:solidFill>
              <a:latin typeface="Courier New" panose="02070309020205020404" pitchFamily="49" charset="0"/>
            </a:endParaRPr>
          </a:p>
        </p:txBody>
      </p:sp>
      <p:sp>
        <p:nvSpPr>
          <p:cNvPr id="4" name="Slide Number Placeholder 3">
            <a:extLst>
              <a:ext uri="{FF2B5EF4-FFF2-40B4-BE49-F238E27FC236}">
                <a16:creationId xmlns:a16="http://schemas.microsoft.com/office/drawing/2014/main" id="{6549BC21-B7C2-8A0E-C0A1-4EAA70432780}"/>
              </a:ext>
            </a:extLst>
          </p:cNvPr>
          <p:cNvSpPr>
            <a:spLocks noGrp="1"/>
          </p:cNvSpPr>
          <p:nvPr>
            <p:ph type="sldNum" sz="quarter" idx="10"/>
          </p:nvPr>
        </p:nvSpPr>
        <p:spPr/>
        <p:txBody>
          <a:bodyPr/>
          <a:lstStyle/>
          <a:p>
            <a:fld id="{60424565-9848-4764-832E-58D1C44F619B}" type="slidenum">
              <a:rPr lang="en-US" altLang="en-US" smtClean="0"/>
              <a:pPr/>
              <a:t>42</a:t>
            </a:fld>
            <a:endParaRPr lang="en-US" altLang="en-US" dirty="0"/>
          </a:p>
        </p:txBody>
      </p:sp>
    </p:spTree>
    <p:extLst>
      <p:ext uri="{BB962C8B-B14F-4D97-AF65-F5344CB8AC3E}">
        <p14:creationId xmlns:p14="http://schemas.microsoft.com/office/powerpoint/2010/main" val="2466053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Dynamic Memory Allocation</a:t>
            </a:r>
            <a:r>
              <a:rPr lang="en-US" altLang="en-US" sz="1800" dirty="0"/>
              <a:t> (2 of 2)</a:t>
            </a:r>
            <a:endParaRPr lang="en-US" sz="1800" dirty="0"/>
          </a:p>
        </p:txBody>
      </p:sp>
      <p:sp>
        <p:nvSpPr>
          <p:cNvPr id="3" name="Content Placeholder 2"/>
          <p:cNvSpPr>
            <a:spLocks noGrp="1"/>
          </p:cNvSpPr>
          <p:nvPr>
            <p:ph idx="1"/>
          </p:nvPr>
        </p:nvSpPr>
        <p:spPr>
          <a:xfrm>
            <a:off x="487680" y="990600"/>
            <a:ext cx="11704320" cy="5638800"/>
          </a:xfrm>
        </p:spPr>
        <p:txBody>
          <a:bodyPr/>
          <a:lstStyle/>
          <a:p>
            <a:pPr>
              <a:lnSpc>
                <a:spcPct val="85000"/>
              </a:lnSpc>
              <a:spcBef>
                <a:spcPts val="300"/>
              </a:spcBef>
            </a:pPr>
            <a:r>
              <a:rPr lang="en-US" altLang="en-US" dirty="0">
                <a:solidFill>
                  <a:srgbClr val="000000"/>
                </a:solidFill>
              </a:rPr>
              <a:t>Programmer allow the program to create its own variables “on the fly.” This is called </a:t>
            </a:r>
            <a:r>
              <a:rPr lang="en-US" altLang="en-US" b="1" dirty="0">
                <a:solidFill>
                  <a:srgbClr val="000000"/>
                </a:solidFill>
              </a:rPr>
              <a:t>dynamic memory allocation</a:t>
            </a:r>
            <a:r>
              <a:rPr lang="en-US" altLang="en-US" dirty="0">
                <a:solidFill>
                  <a:srgbClr val="000000"/>
                </a:solidFill>
              </a:rPr>
              <a:t>, and is only possible through the use of pointers.</a:t>
            </a:r>
          </a:p>
          <a:p>
            <a:pPr>
              <a:lnSpc>
                <a:spcPct val="85000"/>
              </a:lnSpc>
              <a:spcBef>
                <a:spcPts val="300"/>
              </a:spcBef>
            </a:pPr>
            <a:r>
              <a:rPr lang="en-US" altLang="en-US" dirty="0">
                <a:solidFill>
                  <a:srgbClr val="000000"/>
                </a:solidFill>
              </a:rPr>
              <a:t>C++ program requests dynamically allocated memory through the </a:t>
            </a:r>
            <a:r>
              <a:rPr lang="en-US" altLang="en-US" dirty="0">
                <a:solidFill>
                  <a:srgbClr val="000000"/>
                </a:solidFill>
                <a:latin typeface="Courier New" panose="02070309020205020404" pitchFamily="49" charset="0"/>
              </a:rPr>
              <a:t>new</a:t>
            </a:r>
            <a:r>
              <a:rPr lang="en-US" altLang="en-US" dirty="0">
                <a:solidFill>
                  <a:srgbClr val="000000"/>
                </a:solidFill>
              </a:rPr>
              <a:t> operator.</a:t>
            </a:r>
            <a:br>
              <a:rPr lang="en-US" altLang="en-US" dirty="0">
                <a:solidFill>
                  <a:srgbClr val="000000"/>
                </a:solidFill>
              </a:rPr>
            </a:br>
            <a:r>
              <a:rPr lang="en-US" altLang="en-US" dirty="0">
                <a:solidFill>
                  <a:srgbClr val="000000"/>
                </a:solidFill>
                <a:latin typeface="Courier New" panose="02070309020205020404" pitchFamily="49" charset="0"/>
              </a:rPr>
              <a:t>const int SIZE = 25;</a:t>
            </a:r>
            <a:br>
              <a:rPr lang="en-US" altLang="en-US" dirty="0">
                <a:solidFill>
                  <a:srgbClr val="000000"/>
                </a:solidFill>
                <a:latin typeface="Courier New" panose="02070309020205020404" pitchFamily="49" charset="0"/>
              </a:rPr>
            </a:br>
            <a:r>
              <a:rPr lang="en-US" altLang="en-US" dirty="0">
                <a:solidFill>
                  <a:srgbClr val="000000"/>
                </a:solidFill>
                <a:latin typeface="Courier New" panose="02070309020205020404" pitchFamily="49" charset="0"/>
              </a:rPr>
              <a:t>double *</a:t>
            </a:r>
            <a:r>
              <a:rPr lang="en-US" altLang="en-US" dirty="0" err="1">
                <a:solidFill>
                  <a:srgbClr val="000000"/>
                </a:solidFill>
                <a:latin typeface="Courier New" panose="02070309020205020404" pitchFamily="49" charset="0"/>
              </a:rPr>
              <a:t>arrayPtr</a:t>
            </a:r>
            <a:r>
              <a:rPr lang="en-US" altLang="en-US" dirty="0">
                <a:solidFill>
                  <a:srgbClr val="000000"/>
                </a:solidFill>
                <a:latin typeface="Courier New" panose="02070309020205020404" pitchFamily="49" charset="0"/>
              </a:rPr>
              <a:t> = new double[SIZE];</a:t>
            </a:r>
            <a:endParaRPr lang="en-US" altLang="en-US" dirty="0">
              <a:solidFill>
                <a:srgbClr val="000000"/>
              </a:solidFill>
            </a:endParaRPr>
          </a:p>
          <a:p>
            <a:pPr>
              <a:lnSpc>
                <a:spcPct val="85000"/>
              </a:lnSpc>
              <a:spcBef>
                <a:spcPts val="300"/>
              </a:spcBef>
            </a:pPr>
            <a:r>
              <a:rPr lang="en-US" altLang="en-US" dirty="0">
                <a:solidFill>
                  <a:srgbClr val="000000"/>
                </a:solidFill>
              </a:rPr>
              <a:t>Can then use </a:t>
            </a:r>
            <a:r>
              <a:rPr lang="en-US" altLang="en-US" dirty="0">
                <a:solidFill>
                  <a:srgbClr val="000000"/>
                </a:solidFill>
                <a:latin typeface="Courier New" panose="02070309020205020404" pitchFamily="49" charset="0"/>
              </a:rPr>
              <a:t>[]</a:t>
            </a:r>
            <a:r>
              <a:rPr lang="en-US" altLang="en-US" dirty="0">
                <a:solidFill>
                  <a:srgbClr val="000000"/>
                </a:solidFill>
              </a:rPr>
              <a:t> or pointer arithmetic to access array:</a:t>
            </a:r>
          </a:p>
          <a:p>
            <a:pPr lvl="1" indent="0">
              <a:lnSpc>
                <a:spcPct val="85000"/>
              </a:lnSpc>
              <a:spcBef>
                <a:spcPts val="300"/>
              </a:spcBef>
              <a:buNone/>
            </a:pPr>
            <a:r>
              <a:rPr lang="en-US" altLang="en-US" sz="2800" dirty="0">
                <a:solidFill>
                  <a:srgbClr val="000000"/>
                </a:solidFill>
                <a:latin typeface="Courier New" panose="02070309020205020404" pitchFamily="49" charset="0"/>
              </a:rPr>
              <a:t>for(i = 0; i &lt; SIZE; i++)</a:t>
            </a:r>
          </a:p>
          <a:p>
            <a:pPr marL="1234440" lvl="1" indent="0">
              <a:lnSpc>
                <a:spcPct val="85000"/>
              </a:lnSpc>
              <a:spcBef>
                <a:spcPts val="300"/>
              </a:spcBef>
              <a:buNone/>
            </a:pPr>
            <a:r>
              <a:rPr lang="en-US" altLang="en-US" sz="2800" dirty="0">
                <a:solidFill>
                  <a:srgbClr val="000000"/>
                </a:solidFill>
                <a:latin typeface="Courier New" panose="02070309020205020404" pitchFamily="49" charset="0"/>
              </a:rPr>
              <a:t>*arrayptr[i] = i * i;</a:t>
            </a:r>
          </a:p>
          <a:p>
            <a:pPr lvl="1">
              <a:lnSpc>
                <a:spcPct val="85000"/>
              </a:lnSpc>
              <a:spcBef>
                <a:spcPts val="300"/>
              </a:spcBef>
              <a:buNone/>
            </a:pPr>
            <a:r>
              <a:rPr lang="en-US" altLang="en-US" sz="2800" dirty="0">
                <a:solidFill>
                  <a:srgbClr val="000000"/>
                </a:solidFill>
              </a:rPr>
              <a:t>or</a:t>
            </a:r>
          </a:p>
          <a:p>
            <a:pPr lvl="1" indent="0">
              <a:lnSpc>
                <a:spcPct val="85000"/>
              </a:lnSpc>
              <a:spcBef>
                <a:spcPts val="300"/>
              </a:spcBef>
              <a:buNone/>
            </a:pPr>
            <a:r>
              <a:rPr lang="en-US" altLang="en-US" sz="2800" dirty="0">
                <a:solidFill>
                  <a:srgbClr val="000000"/>
                </a:solidFill>
                <a:latin typeface="Courier New" panose="02070309020205020404" pitchFamily="49" charset="0"/>
              </a:rPr>
              <a:t>for(i = 0; i &lt; SIZE; i++)</a:t>
            </a:r>
          </a:p>
          <a:p>
            <a:pPr marL="1234440" lvl="1" indent="0">
              <a:lnSpc>
                <a:spcPct val="85000"/>
              </a:lnSpc>
              <a:spcBef>
                <a:spcPts val="300"/>
              </a:spcBef>
              <a:buNone/>
            </a:pPr>
            <a:r>
              <a:rPr lang="en-US" altLang="en-US" sz="2800" dirty="0">
                <a:solidFill>
                  <a:srgbClr val="000000"/>
                </a:solidFill>
                <a:latin typeface="Courier New" panose="02070309020205020404" pitchFamily="49" charset="0"/>
              </a:rPr>
              <a:t>*(arrayptr + i) = i * i;</a:t>
            </a:r>
            <a:endParaRPr lang="en-US" altLang="en-US" sz="2800" dirty="0">
              <a:solidFill>
                <a:srgbClr val="000000"/>
              </a:solidFill>
            </a:endParaRPr>
          </a:p>
          <a:p>
            <a:pPr>
              <a:lnSpc>
                <a:spcPct val="85000"/>
              </a:lnSpc>
              <a:spcBef>
                <a:spcPts val="300"/>
              </a:spcBef>
            </a:pPr>
            <a:r>
              <a:rPr lang="en-US" altLang="en-US" dirty="0">
                <a:solidFill>
                  <a:srgbClr val="000000"/>
                </a:solidFill>
              </a:rPr>
              <a:t>C++ throws an exception and terminates the program, if not enough memory available to allocate</a:t>
            </a:r>
          </a:p>
        </p:txBody>
      </p:sp>
      <p:sp>
        <p:nvSpPr>
          <p:cNvPr id="4" name="Slide Number Placeholder 3">
            <a:extLst>
              <a:ext uri="{FF2B5EF4-FFF2-40B4-BE49-F238E27FC236}">
                <a16:creationId xmlns:a16="http://schemas.microsoft.com/office/drawing/2014/main" id="{D3941D65-317E-A6F6-BC7C-B7516F4C72AD}"/>
              </a:ext>
            </a:extLst>
          </p:cNvPr>
          <p:cNvSpPr>
            <a:spLocks noGrp="1"/>
          </p:cNvSpPr>
          <p:nvPr>
            <p:ph type="sldNum" sz="quarter" idx="10"/>
          </p:nvPr>
        </p:nvSpPr>
        <p:spPr/>
        <p:txBody>
          <a:bodyPr/>
          <a:lstStyle/>
          <a:p>
            <a:fld id="{60424565-9848-4764-832E-58D1C44F619B}" type="slidenum">
              <a:rPr lang="en-US" altLang="en-US" smtClean="0"/>
              <a:pPr/>
              <a:t>43</a:t>
            </a:fld>
            <a:endParaRPr lang="en-US" altLang="en-US" dirty="0"/>
          </a:p>
        </p:txBody>
      </p:sp>
    </p:spTree>
    <p:extLst>
      <p:ext uri="{BB962C8B-B14F-4D97-AF65-F5344CB8AC3E}">
        <p14:creationId xmlns:p14="http://schemas.microsoft.com/office/powerpoint/2010/main" val="659239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Releasing Dynamic Memory</a:t>
            </a:r>
            <a:endParaRPr lang="en-US" dirty="0"/>
          </a:p>
        </p:txBody>
      </p:sp>
      <p:sp>
        <p:nvSpPr>
          <p:cNvPr id="3" name="Content Placeholder 2"/>
          <p:cNvSpPr>
            <a:spLocks noGrp="1"/>
          </p:cNvSpPr>
          <p:nvPr>
            <p:ph idx="1"/>
          </p:nvPr>
        </p:nvSpPr>
        <p:spPr/>
        <p:txBody>
          <a:bodyPr/>
          <a:lstStyle/>
          <a:p>
            <a:pPr>
              <a:spcBef>
                <a:spcPts val="300"/>
              </a:spcBef>
            </a:pPr>
            <a:r>
              <a:rPr lang="en-US" altLang="en-US" dirty="0">
                <a:solidFill>
                  <a:srgbClr val="000000"/>
                </a:solidFill>
              </a:rPr>
              <a:t>When a program is finished using a dynamically allocated chunk of memory, it should release it for future use. Use </a:t>
            </a:r>
            <a:r>
              <a:rPr lang="en-US" altLang="en-US" dirty="0">
                <a:solidFill>
                  <a:srgbClr val="000000"/>
                </a:solidFill>
                <a:latin typeface="Courier New" panose="02070309020205020404" pitchFamily="49" charset="0"/>
              </a:rPr>
              <a:t>delete</a:t>
            </a:r>
            <a:r>
              <a:rPr lang="en-US" altLang="en-US" dirty="0">
                <a:solidFill>
                  <a:srgbClr val="000000"/>
                </a:solidFill>
              </a:rPr>
              <a:t> operator to free dynamic memory that was allocated with </a:t>
            </a:r>
            <a:r>
              <a:rPr lang="en-US" altLang="en-US" dirty="0">
                <a:solidFill>
                  <a:srgbClr val="000000"/>
                </a:solidFill>
                <a:latin typeface="Courier New" panose="02070309020205020404" pitchFamily="49" charset="0"/>
              </a:rPr>
              <a:t>new</a:t>
            </a:r>
            <a:r>
              <a:rPr lang="en-US" altLang="en-US" dirty="0">
                <a:solidFill>
                  <a:srgbClr val="000000"/>
                </a:solidFill>
              </a:rPr>
              <a:t> operator.</a:t>
            </a:r>
          </a:p>
          <a:p>
            <a:pPr>
              <a:spcBef>
                <a:spcPts val="300"/>
              </a:spcBef>
            </a:pPr>
            <a:r>
              <a:rPr lang="en-US" altLang="en-US" dirty="0">
                <a:solidFill>
                  <a:srgbClr val="000000"/>
                </a:solidFill>
              </a:rPr>
              <a:t>Following is an example of how </a:t>
            </a:r>
            <a:r>
              <a:rPr lang="en-US" altLang="en-US" dirty="0">
                <a:solidFill>
                  <a:srgbClr val="000000"/>
                </a:solidFill>
                <a:latin typeface="Courier New" panose="02070309020205020404" pitchFamily="49" charset="0"/>
              </a:rPr>
              <a:t>delete</a:t>
            </a:r>
            <a:r>
              <a:rPr lang="en-US" altLang="en-US" dirty="0">
                <a:solidFill>
                  <a:srgbClr val="000000"/>
                </a:solidFill>
              </a:rPr>
              <a:t> is used to free a single variable, pointed to by </a:t>
            </a:r>
            <a:r>
              <a:rPr lang="en-US" altLang="en-US" dirty="0" err="1">
                <a:solidFill>
                  <a:srgbClr val="000000"/>
                </a:solidFill>
                <a:latin typeface="Courier New" panose="02070309020205020404" pitchFamily="49" charset="0"/>
              </a:rPr>
              <a:t>fptr</a:t>
            </a:r>
            <a:r>
              <a:rPr lang="en-US" altLang="en-US" dirty="0">
                <a:solidFill>
                  <a:srgbClr val="000000"/>
                </a:solidFill>
              </a:rPr>
              <a:t>: </a:t>
            </a:r>
          </a:p>
          <a:p>
            <a:pPr lvl="1" indent="0">
              <a:spcBef>
                <a:spcPts val="300"/>
              </a:spcBef>
              <a:buNone/>
            </a:pPr>
            <a:r>
              <a:rPr lang="en-US" altLang="en-US" sz="2800" dirty="0">
                <a:solidFill>
                  <a:srgbClr val="000000"/>
                </a:solidFill>
                <a:latin typeface="Courier New" panose="02070309020205020404" pitchFamily="49" charset="0"/>
              </a:rPr>
              <a:t>delete fptr;</a:t>
            </a:r>
            <a:endParaRPr lang="en-US" altLang="en-US" sz="2800" dirty="0">
              <a:solidFill>
                <a:srgbClr val="000000"/>
              </a:solidFill>
            </a:endParaRPr>
          </a:p>
          <a:p>
            <a:pPr>
              <a:spcBef>
                <a:spcPts val="300"/>
              </a:spcBef>
            </a:pPr>
            <a:r>
              <a:rPr lang="en-US" altLang="en-US" dirty="0">
                <a:solidFill>
                  <a:srgbClr val="000000"/>
                </a:solidFill>
              </a:rPr>
              <a:t>If </a:t>
            </a:r>
            <a:r>
              <a:rPr lang="en-US" altLang="en-US" sz="2800" dirty="0" err="1">
                <a:solidFill>
                  <a:srgbClr val="000000"/>
                </a:solidFill>
                <a:latin typeface="Courier New" panose="02070309020205020404" pitchFamily="49" charset="0"/>
              </a:rPr>
              <a:t>arrayptr</a:t>
            </a:r>
            <a:r>
              <a:rPr lang="en-US" altLang="en-US" dirty="0">
                <a:solidFill>
                  <a:srgbClr val="000000"/>
                </a:solidFill>
              </a:rPr>
              <a:t> points to a dynamically allocated array, the </a:t>
            </a:r>
            <a:r>
              <a:rPr lang="en-US" altLang="en-US" dirty="0">
                <a:solidFill>
                  <a:srgbClr val="000000"/>
                </a:solidFill>
                <a:latin typeface="Courier New" panose="02070309020205020404" pitchFamily="49" charset="0"/>
              </a:rPr>
              <a:t>[]</a:t>
            </a:r>
            <a:r>
              <a:rPr lang="en-US" altLang="en-US" dirty="0">
                <a:solidFill>
                  <a:srgbClr val="000000"/>
                </a:solidFill>
              </a:rPr>
              <a:t> symbol must be placed between </a:t>
            </a:r>
            <a:r>
              <a:rPr lang="en-US" altLang="en-US" dirty="0">
                <a:solidFill>
                  <a:srgbClr val="000000"/>
                </a:solidFill>
                <a:latin typeface="Courier New" panose="02070309020205020404" pitchFamily="49" charset="0"/>
              </a:rPr>
              <a:t>delete</a:t>
            </a:r>
            <a:r>
              <a:rPr lang="en-US" altLang="en-US" dirty="0">
                <a:solidFill>
                  <a:srgbClr val="000000"/>
                </a:solidFill>
              </a:rPr>
              <a:t> and </a:t>
            </a:r>
            <a:r>
              <a:rPr lang="en-US" altLang="en-US" sz="2800" dirty="0" err="1">
                <a:solidFill>
                  <a:srgbClr val="000000"/>
                </a:solidFill>
                <a:latin typeface="Courier New" panose="02070309020205020404" pitchFamily="49" charset="0"/>
              </a:rPr>
              <a:t>arrayptr</a:t>
            </a:r>
            <a:r>
              <a:rPr lang="en-US" altLang="en-US" dirty="0">
                <a:solidFill>
                  <a:srgbClr val="000000"/>
                </a:solidFill>
              </a:rPr>
              <a:t>:</a:t>
            </a:r>
          </a:p>
          <a:p>
            <a:pPr lvl="1" indent="0">
              <a:spcBef>
                <a:spcPts val="300"/>
              </a:spcBef>
              <a:buNone/>
            </a:pPr>
            <a:r>
              <a:rPr lang="en-US" altLang="en-US" sz="2800" dirty="0">
                <a:solidFill>
                  <a:srgbClr val="000000"/>
                </a:solidFill>
                <a:latin typeface="Courier New" panose="02070309020205020404" pitchFamily="49" charset="0"/>
              </a:rPr>
              <a:t>delete [] arrayptr;</a:t>
            </a:r>
            <a:endParaRPr lang="en-US" altLang="en-US" sz="2800" dirty="0">
              <a:solidFill>
                <a:srgbClr val="000000"/>
              </a:solidFill>
            </a:endParaRPr>
          </a:p>
          <a:p>
            <a:pPr>
              <a:spcBef>
                <a:spcPts val="300"/>
              </a:spcBef>
            </a:pPr>
            <a:r>
              <a:rPr lang="en-US" altLang="en-US" dirty="0">
                <a:solidFill>
                  <a:srgbClr val="000000"/>
                </a:solidFill>
              </a:rPr>
              <a:t>Only use </a:t>
            </a:r>
            <a:r>
              <a:rPr lang="en-US" altLang="en-US" dirty="0">
                <a:solidFill>
                  <a:srgbClr val="000000"/>
                </a:solidFill>
                <a:latin typeface="Courier New" panose="02070309020205020404" pitchFamily="49" charset="0"/>
              </a:rPr>
              <a:t>delete</a:t>
            </a:r>
            <a:r>
              <a:rPr lang="en-US" altLang="en-US" dirty="0">
                <a:solidFill>
                  <a:srgbClr val="000000"/>
                </a:solidFill>
              </a:rPr>
              <a:t> with pointers holding address of dynamic memory.</a:t>
            </a:r>
          </a:p>
          <a:p>
            <a:pPr>
              <a:spcBef>
                <a:spcPts val="300"/>
              </a:spcBef>
            </a:pPr>
            <a:r>
              <a:rPr lang="en-US" altLang="en-US" dirty="0">
                <a:solidFill>
                  <a:srgbClr val="000000"/>
                </a:solidFill>
              </a:rPr>
              <a:t>Failure to release dynamically allocated memory can cause a program to have a </a:t>
            </a:r>
            <a:r>
              <a:rPr lang="en-US" altLang="en-US" b="1" dirty="0">
                <a:solidFill>
                  <a:srgbClr val="000000"/>
                </a:solidFill>
              </a:rPr>
              <a:t>memory leak</a:t>
            </a:r>
            <a:r>
              <a:rPr lang="en-US" altLang="en-US" dirty="0">
                <a:solidFill>
                  <a:srgbClr val="000000"/>
                </a:solidFill>
              </a:rPr>
              <a:t>.</a:t>
            </a:r>
          </a:p>
        </p:txBody>
      </p:sp>
      <p:sp>
        <p:nvSpPr>
          <p:cNvPr id="4" name="Slide Number Placeholder 3">
            <a:extLst>
              <a:ext uri="{FF2B5EF4-FFF2-40B4-BE49-F238E27FC236}">
                <a16:creationId xmlns:a16="http://schemas.microsoft.com/office/drawing/2014/main" id="{473D9DAF-4249-2C2E-2938-0FCCA9FC1440}"/>
              </a:ext>
            </a:extLst>
          </p:cNvPr>
          <p:cNvSpPr>
            <a:spLocks noGrp="1"/>
          </p:cNvSpPr>
          <p:nvPr>
            <p:ph type="sldNum" sz="quarter" idx="10"/>
          </p:nvPr>
        </p:nvSpPr>
        <p:spPr/>
        <p:txBody>
          <a:bodyPr/>
          <a:lstStyle/>
          <a:p>
            <a:fld id="{60424565-9848-4764-832E-58D1C44F619B}" type="slidenum">
              <a:rPr lang="en-US" altLang="en-US" smtClean="0"/>
              <a:pPr/>
              <a:t>44</a:t>
            </a:fld>
            <a:endParaRPr lang="en-US" altLang="en-US" dirty="0"/>
          </a:p>
        </p:txBody>
      </p:sp>
    </p:spTree>
    <p:extLst>
      <p:ext uri="{BB962C8B-B14F-4D97-AF65-F5344CB8AC3E}">
        <p14:creationId xmlns:p14="http://schemas.microsoft.com/office/powerpoint/2010/main" val="4136560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dirty="0">
                <a:cs typeface="Arial" panose="020B0604020202020204" pitchFamily="34" charset="0"/>
              </a:rPr>
              <a:t>Dynamic Memory Allocation</a:t>
            </a:r>
            <a:r>
              <a:rPr lang="en-US" sz="1800" dirty="0">
                <a:cs typeface="Arial" panose="020B0604020202020204" pitchFamily="34" charset="0"/>
              </a:rPr>
              <a:t> (1 of 3)</a:t>
            </a:r>
            <a:endParaRPr lang="en-US" sz="1800" dirty="0"/>
          </a:p>
        </p:txBody>
      </p:sp>
      <p:pic>
        <p:nvPicPr>
          <p:cNvPr id="4" name="Picture 1" descr="The screenshot displays the program that totals and averages the sales amounts for any number of days. The amounts are stored in a dynamically allocated array. The main statement displays the variable double asterisk sales to dynamically allocate an array, accumulator, the variable average to hold the average sales, the variable numDays to hold the number of days of sales, and the counter variable. The program gets the number of days of sales, dynamically allocates an array large enough to hold, and gets the sales amount for each day.&#10;"/>
          <p:cNvPicPr>
            <a:picLocks noChangeAspect="1" noChangeArrowheads="1"/>
          </p:cNvPicPr>
          <p:nvPr/>
        </p:nvPicPr>
        <p:blipFill rotWithShape="1">
          <a:blip r:embed="rId2">
            <a:extLst>
              <a:ext uri="{28A0092B-C50C-407E-A947-70E740481C1C}">
                <a14:useLocalDpi xmlns:a14="http://schemas.microsoft.com/office/drawing/2010/main" val="0"/>
              </a:ext>
            </a:extLst>
          </a:blip>
          <a:srcRect t="7407"/>
          <a:stretch/>
        </p:blipFill>
        <p:spPr bwMode="auto">
          <a:xfrm>
            <a:off x="2301240" y="1077503"/>
            <a:ext cx="7589520" cy="578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01B07F02-2F0C-A54F-5D6E-9025306C74F5}"/>
              </a:ext>
            </a:extLst>
          </p:cNvPr>
          <p:cNvSpPr>
            <a:spLocks noGrp="1"/>
          </p:cNvSpPr>
          <p:nvPr>
            <p:ph type="sldNum" sz="quarter" idx="10"/>
          </p:nvPr>
        </p:nvSpPr>
        <p:spPr/>
        <p:txBody>
          <a:bodyPr/>
          <a:lstStyle/>
          <a:p>
            <a:fld id="{D84A72AC-9FDC-4CB1-A0D8-466E018B1CA9}" type="slidenum">
              <a:rPr lang="en-US" altLang="en-US" smtClean="0"/>
              <a:pPr/>
              <a:t>45</a:t>
            </a:fld>
            <a:endParaRPr lang="en-US" altLang="en-US" dirty="0"/>
          </a:p>
        </p:txBody>
      </p:sp>
    </p:spTree>
    <p:extLst>
      <p:ext uri="{BB962C8B-B14F-4D97-AF65-F5344CB8AC3E}">
        <p14:creationId xmlns:p14="http://schemas.microsoft.com/office/powerpoint/2010/main" val="8310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Dynamic Memory Allocation</a:t>
            </a:r>
            <a:r>
              <a:rPr lang="en-US" altLang="en-US" sz="1800" dirty="0"/>
              <a:t> </a:t>
            </a:r>
            <a:r>
              <a:rPr lang="en-US" sz="1800" dirty="0">
                <a:cs typeface="Arial" panose="020B0604020202020204" pitchFamily="34" charset="0"/>
              </a:rPr>
              <a:t>(2 of 3)</a:t>
            </a:r>
            <a:endParaRPr lang="en-US" sz="1800" dirty="0"/>
          </a:p>
        </p:txBody>
      </p:sp>
      <p:pic>
        <p:nvPicPr>
          <p:cNvPr id="4" name="Picture 1" descr="The screenshot displays the program that totals and averages the sales amounts for any number of days. The amounts are stored in a dynamically allocated array. The main statement displays the variable double asterisk sales to dynamically allocate an array, accumulator, the variable average to hold the average sales, the variable numDays to hold the number of days of sales, and the counter variable. The program gets the number of days of sales, dynamically allocates an array large enough to hold, and gets the sales amount for each day. The program uses the for-loop to calculate the average sales per day and displays the results. The code frees the dynamically allocated memory and assigns the sales variable with a null pointe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462" y="1097280"/>
            <a:ext cx="6673077"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4D5B9B71-A857-1C2E-EF3C-E720AF210C1B}"/>
              </a:ext>
            </a:extLst>
          </p:cNvPr>
          <p:cNvSpPr>
            <a:spLocks noGrp="1"/>
          </p:cNvSpPr>
          <p:nvPr>
            <p:ph type="sldNum" sz="quarter" idx="10"/>
          </p:nvPr>
        </p:nvSpPr>
        <p:spPr/>
        <p:txBody>
          <a:bodyPr/>
          <a:lstStyle/>
          <a:p>
            <a:fld id="{D84A72AC-9FDC-4CB1-A0D8-466E018B1CA9}" type="slidenum">
              <a:rPr lang="en-US" altLang="en-US" smtClean="0"/>
              <a:pPr/>
              <a:t>46</a:t>
            </a:fld>
            <a:endParaRPr lang="en-US" altLang="en-US" dirty="0"/>
          </a:p>
        </p:txBody>
      </p:sp>
    </p:spTree>
    <p:extLst>
      <p:ext uri="{BB962C8B-B14F-4D97-AF65-F5344CB8AC3E}">
        <p14:creationId xmlns:p14="http://schemas.microsoft.com/office/powerpoint/2010/main" val="27708850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Dynamic Memory Allocation</a:t>
            </a:r>
            <a:r>
              <a:rPr lang="en-US" altLang="en-US" sz="1800" dirty="0"/>
              <a:t> </a:t>
            </a:r>
            <a:r>
              <a:rPr lang="en-US" sz="1800" dirty="0">
                <a:cs typeface="Arial" panose="020B0604020202020204" pitchFamily="34" charset="0"/>
              </a:rPr>
              <a:t>(3 of 3)</a:t>
            </a:r>
            <a:endParaRPr lang="en-US" sz="1800" dirty="0"/>
          </a:p>
        </p:txBody>
      </p:sp>
      <p:sp>
        <p:nvSpPr>
          <p:cNvPr id="4" name="Content Placeholder 3"/>
          <p:cNvSpPr>
            <a:spLocks noGrp="1"/>
          </p:cNvSpPr>
          <p:nvPr>
            <p:ph idx="1"/>
          </p:nvPr>
        </p:nvSpPr>
        <p:spPr/>
        <p:txBody>
          <a:bodyPr/>
          <a:lstStyle/>
          <a:p>
            <a:pPr marL="0" indent="0" eaLnBrk="1" hangingPunct="1">
              <a:spcBef>
                <a:spcPct val="50000"/>
              </a:spcBef>
              <a:buNone/>
            </a:pPr>
            <a:r>
              <a:rPr lang="en-US" altLang="en-US" i="1" kern="1200" dirty="0">
                <a:latin typeface="Arial" panose="020B0604020202020204" pitchFamily="34" charset="0"/>
                <a:cs typeface="Arial" panose="020B0604020202020204" pitchFamily="34" charset="0"/>
              </a:rPr>
              <a:t>Notice that in line 49 </a:t>
            </a:r>
            <a:r>
              <a:rPr lang="en-US" altLang="en-US" i="1" kern="1200" dirty="0">
                <a:latin typeface="Courier New" panose="02070309020205020404" pitchFamily="49" charset="0"/>
                <a:cs typeface="Courier New" panose="02070309020205020404" pitchFamily="49" charset="0"/>
              </a:rPr>
              <a:t>nullptr</a:t>
            </a:r>
            <a:r>
              <a:rPr lang="en-US" altLang="en-US" i="1" kern="1200" dirty="0">
                <a:latin typeface="Arial" panose="020B0604020202020204" pitchFamily="34" charset="0"/>
                <a:cs typeface="Arial" panose="020B0604020202020204" pitchFamily="34" charset="0"/>
              </a:rPr>
              <a:t> is assigned to the </a:t>
            </a:r>
            <a:r>
              <a:rPr lang="en-US" altLang="en-US" i="1" kern="1200" dirty="0">
                <a:latin typeface="Courier New" panose="02070309020205020404" pitchFamily="49" charset="0"/>
                <a:cs typeface="Arial" panose="020B0604020202020204" pitchFamily="34" charset="0"/>
              </a:rPr>
              <a:t>sales</a:t>
            </a:r>
            <a:r>
              <a:rPr lang="en-US" altLang="en-US" i="1" kern="1200" dirty="0">
                <a:latin typeface="Arial" panose="020B0604020202020204" pitchFamily="34" charset="0"/>
                <a:cs typeface="Arial" panose="020B0604020202020204" pitchFamily="34" charset="0"/>
              </a:rPr>
              <a:t> pointer. The </a:t>
            </a:r>
            <a:r>
              <a:rPr lang="en-US" altLang="en-US" i="1" kern="1200" dirty="0">
                <a:latin typeface="Courier New" panose="02070309020205020404" pitchFamily="49" charset="0"/>
                <a:cs typeface="Arial" panose="020B0604020202020204" pitchFamily="34" charset="0"/>
              </a:rPr>
              <a:t>delete</a:t>
            </a:r>
            <a:r>
              <a:rPr lang="en-US" altLang="en-US" i="1" kern="1200" dirty="0">
                <a:latin typeface="Arial" panose="020B0604020202020204" pitchFamily="34" charset="0"/>
                <a:cs typeface="Arial" panose="020B0604020202020204" pitchFamily="34" charset="0"/>
              </a:rPr>
              <a:t> operator is designed to have no effect when used on a null pointer.</a:t>
            </a:r>
            <a:endParaRPr lang="en-US" dirty="0"/>
          </a:p>
        </p:txBody>
      </p:sp>
      <p:pic>
        <p:nvPicPr>
          <p:cNvPr id="5" name="Picture 1" descr="The screenshot shows the program output with example input for dynamic memory allocation. The first statement reads &quot; How many days of sales amounts do you wish to process?&quot; The input 5 is in bold. The second statement reads, &quot;Enter the sales amounts below.&quot; The user enters the sales amounts for five days. The program output displays the total sales and average sales.&#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10515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42411A49-F05C-CEB5-C0DB-F7B745D70BF9}"/>
              </a:ext>
            </a:extLst>
          </p:cNvPr>
          <p:cNvSpPr>
            <a:spLocks noGrp="1"/>
          </p:cNvSpPr>
          <p:nvPr>
            <p:ph type="sldNum" sz="quarter" idx="10"/>
          </p:nvPr>
        </p:nvSpPr>
        <p:spPr/>
        <p:txBody>
          <a:bodyPr/>
          <a:lstStyle/>
          <a:p>
            <a:fld id="{60424565-9848-4764-832E-58D1C44F619B}" type="slidenum">
              <a:rPr lang="en-US" altLang="en-US" smtClean="0"/>
              <a:pPr/>
              <a:t>47</a:t>
            </a:fld>
            <a:endParaRPr lang="en-US" altLang="en-US" dirty="0"/>
          </a:p>
        </p:txBody>
      </p:sp>
    </p:spTree>
    <p:extLst>
      <p:ext uri="{BB962C8B-B14F-4D97-AF65-F5344CB8AC3E}">
        <p14:creationId xmlns:p14="http://schemas.microsoft.com/office/powerpoint/2010/main" val="11362700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Returning Pointers from Functions</a:t>
            </a:r>
            <a:endParaRPr lang="en-US"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Like any other data type, functions may return pointers.</a:t>
            </a:r>
          </a:p>
          <a:p>
            <a:pPr>
              <a:lnSpc>
                <a:spcPct val="90000"/>
              </a:lnSpc>
            </a:pPr>
            <a:r>
              <a:rPr lang="en-US" altLang="en-US" dirty="0">
                <a:solidFill>
                  <a:srgbClr val="000000"/>
                </a:solidFill>
              </a:rPr>
              <a:t>Pointer can be the return type of a function:</a:t>
            </a:r>
          </a:p>
          <a:p>
            <a:pPr lvl="1" indent="0">
              <a:lnSpc>
                <a:spcPct val="90000"/>
              </a:lnSpc>
              <a:buClr>
                <a:srgbClr val="3333CC"/>
              </a:buClr>
              <a:buNone/>
            </a:pPr>
            <a:r>
              <a:rPr lang="en-US" altLang="en-US" sz="2800" dirty="0">
                <a:solidFill>
                  <a:srgbClr val="000000"/>
                </a:solidFill>
                <a:latin typeface="Courier New" panose="02070309020205020404" pitchFamily="49" charset="0"/>
              </a:rPr>
              <a:t>int* newNum();</a:t>
            </a:r>
          </a:p>
          <a:p>
            <a:pPr>
              <a:lnSpc>
                <a:spcPct val="90000"/>
              </a:lnSpc>
            </a:pPr>
            <a:r>
              <a:rPr lang="en-US" altLang="en-US" dirty="0">
                <a:solidFill>
                  <a:srgbClr val="000000"/>
                </a:solidFill>
              </a:rPr>
              <a:t>The function must not return a pointer to a local variable in the function.</a:t>
            </a:r>
          </a:p>
          <a:p>
            <a:pPr>
              <a:lnSpc>
                <a:spcPct val="90000"/>
              </a:lnSpc>
            </a:pPr>
            <a:r>
              <a:rPr lang="en-US" altLang="en-US" dirty="0">
                <a:solidFill>
                  <a:srgbClr val="000000"/>
                </a:solidFill>
              </a:rPr>
              <a:t>A function should only return a pointer:</a:t>
            </a:r>
          </a:p>
          <a:p>
            <a:pPr lvl="1">
              <a:lnSpc>
                <a:spcPct val="90000"/>
              </a:lnSpc>
            </a:pPr>
            <a:r>
              <a:rPr lang="en-US" altLang="en-US" sz="2800" dirty="0">
                <a:solidFill>
                  <a:srgbClr val="000000"/>
                </a:solidFill>
              </a:rPr>
              <a:t>to data that was passed to the function as an argument, or</a:t>
            </a:r>
          </a:p>
          <a:p>
            <a:pPr lvl="1">
              <a:lnSpc>
                <a:spcPct val="90000"/>
              </a:lnSpc>
            </a:pPr>
            <a:r>
              <a:rPr lang="en-US" altLang="en-US" sz="2800" dirty="0">
                <a:solidFill>
                  <a:srgbClr val="000000"/>
                </a:solidFill>
              </a:rPr>
              <a:t>to dynamically allocated memory</a:t>
            </a:r>
          </a:p>
        </p:txBody>
      </p:sp>
      <p:sp>
        <p:nvSpPr>
          <p:cNvPr id="4" name="Slide Number Placeholder 3">
            <a:extLst>
              <a:ext uri="{FF2B5EF4-FFF2-40B4-BE49-F238E27FC236}">
                <a16:creationId xmlns:a16="http://schemas.microsoft.com/office/drawing/2014/main" id="{D871BBA3-AA0C-6991-D72C-B5E72F07F5B5}"/>
              </a:ext>
            </a:extLst>
          </p:cNvPr>
          <p:cNvSpPr>
            <a:spLocks noGrp="1"/>
          </p:cNvSpPr>
          <p:nvPr>
            <p:ph type="sldNum" sz="quarter" idx="10"/>
          </p:nvPr>
        </p:nvSpPr>
        <p:spPr/>
        <p:txBody>
          <a:bodyPr/>
          <a:lstStyle/>
          <a:p>
            <a:fld id="{60424565-9848-4764-832E-58D1C44F619B}" type="slidenum">
              <a:rPr lang="en-US" altLang="en-US" smtClean="0"/>
              <a:pPr/>
              <a:t>48</a:t>
            </a:fld>
            <a:endParaRPr lang="en-US" altLang="en-US" dirty="0"/>
          </a:p>
        </p:txBody>
      </p:sp>
    </p:spTree>
    <p:extLst>
      <p:ext uri="{BB962C8B-B14F-4D97-AF65-F5344CB8AC3E}">
        <p14:creationId xmlns:p14="http://schemas.microsoft.com/office/powerpoint/2010/main" val="23517208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1" hangingPunct="1">
              <a:spcBef>
                <a:spcPct val="50000"/>
              </a:spcBef>
            </a:pPr>
            <a:r>
              <a:rPr lang="en-US" altLang="en-US" dirty="0"/>
              <a:t>Pointer Returning Function Example</a:t>
            </a:r>
            <a:endParaRPr lang="en-US" sz="6600" dirty="0"/>
          </a:p>
        </p:txBody>
      </p:sp>
      <p:pic>
        <p:nvPicPr>
          <p:cNvPr id="4" name="Picture 1" descr="The screenshot shows the program source code to return pointers from functions. The main statement displays the function getRandomNumbers. The program assigns the asterisk arr to a nullpointer to hold the numbers. The condition reads, return a null pointer if num is zero or negative. The num in the if statement checks if the number is 0 or negative, if true returns a null pointer. The program dynamically allocates the array and seeds the random number generator by passing the return value of time (0) to srand. The main code populates the array with random numbers using the for-loop.  The new int [num] is assigned to the variable arr. The random number generator is seeded by passing the return value of time (0) to srand. Finally, the program returns a pointer to the array.&#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6908" y="1097280"/>
            <a:ext cx="7778184"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41A1E555-8A66-406F-A98E-02108BD47C35}"/>
              </a:ext>
            </a:extLst>
          </p:cNvPr>
          <p:cNvSpPr>
            <a:spLocks noGrp="1"/>
          </p:cNvSpPr>
          <p:nvPr>
            <p:ph type="sldNum" sz="quarter" idx="10"/>
          </p:nvPr>
        </p:nvSpPr>
        <p:spPr/>
        <p:txBody>
          <a:bodyPr/>
          <a:lstStyle/>
          <a:p>
            <a:fld id="{D84A72AC-9FDC-4CB1-A0D8-466E018B1CA9}" type="slidenum">
              <a:rPr lang="en-US" altLang="en-US" smtClean="0"/>
              <a:pPr/>
              <a:t>49</a:t>
            </a:fld>
            <a:endParaRPr lang="en-US" altLang="en-US" dirty="0"/>
          </a:p>
        </p:txBody>
      </p:sp>
    </p:spTree>
    <p:extLst>
      <p:ext uri="{BB962C8B-B14F-4D97-AF65-F5344CB8AC3E}">
        <p14:creationId xmlns:p14="http://schemas.microsoft.com/office/powerpoint/2010/main" val="1310183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 Variables</a:t>
            </a:r>
            <a:endParaRPr lang="en-US" dirty="0"/>
          </a:p>
        </p:txBody>
      </p:sp>
      <p:sp>
        <p:nvSpPr>
          <p:cNvPr id="3" name="Content Placeholder 2"/>
          <p:cNvSpPr>
            <a:spLocks noGrp="1"/>
          </p:cNvSpPr>
          <p:nvPr>
            <p:ph idx="1"/>
          </p:nvPr>
        </p:nvSpPr>
        <p:spPr/>
        <p:txBody>
          <a:bodyPr/>
          <a:lstStyle/>
          <a:p>
            <a:pPr>
              <a:lnSpc>
                <a:spcPct val="90000"/>
              </a:lnSpc>
            </a:pPr>
            <a:r>
              <a:rPr lang="en-US" altLang="en-US" b="1" dirty="0">
                <a:solidFill>
                  <a:srgbClr val="000000"/>
                </a:solidFill>
              </a:rPr>
              <a:t>Pointer variable</a:t>
            </a:r>
            <a:r>
              <a:rPr lang="en-US" altLang="en-US" dirty="0">
                <a:solidFill>
                  <a:srgbClr val="000000"/>
                </a:solidFill>
              </a:rPr>
              <a:t> : Often just called a pointer, it's a special variable that holds an address of a memory location</a:t>
            </a:r>
          </a:p>
          <a:p>
            <a:pPr>
              <a:lnSpc>
                <a:spcPct val="90000"/>
              </a:lnSpc>
              <a:spcBef>
                <a:spcPts val="4200"/>
              </a:spcBef>
            </a:pPr>
            <a:r>
              <a:rPr lang="en-US" altLang="en-US" dirty="0">
                <a:solidFill>
                  <a:srgbClr val="000000"/>
                </a:solidFill>
              </a:rPr>
              <a:t>Because a pointer variable holds the address of another piece of data, it "points" to some piece the data</a:t>
            </a:r>
          </a:p>
          <a:p>
            <a:pPr>
              <a:lnSpc>
                <a:spcPct val="90000"/>
              </a:lnSpc>
              <a:spcBef>
                <a:spcPts val="4200"/>
              </a:spcBef>
            </a:pPr>
            <a:r>
              <a:rPr lang="en-US" altLang="en-US" dirty="0">
                <a:solidFill>
                  <a:srgbClr val="000000"/>
                </a:solidFill>
              </a:rPr>
              <a:t>Pointer variables also allow programmer to work with the data that they point to.</a:t>
            </a:r>
          </a:p>
        </p:txBody>
      </p:sp>
      <p:sp>
        <p:nvSpPr>
          <p:cNvPr id="4" name="Slide Number Placeholder 3">
            <a:extLst>
              <a:ext uri="{FF2B5EF4-FFF2-40B4-BE49-F238E27FC236}">
                <a16:creationId xmlns:a16="http://schemas.microsoft.com/office/drawing/2014/main" id="{853D0F13-15BF-B11B-54B0-92F744EFB3F3}"/>
              </a:ext>
            </a:extLst>
          </p:cNvPr>
          <p:cNvSpPr>
            <a:spLocks noGrp="1"/>
          </p:cNvSpPr>
          <p:nvPr>
            <p:ph type="sldNum" sz="quarter" idx="10"/>
          </p:nvPr>
        </p:nvSpPr>
        <p:spPr/>
        <p:txBody>
          <a:bodyPr/>
          <a:lstStyle/>
          <a:p>
            <a:fld id="{60424565-9848-4764-832E-58D1C44F619B}" type="slidenum">
              <a:rPr lang="en-US" altLang="en-US" smtClean="0"/>
              <a:pPr/>
              <a:t>5</a:t>
            </a:fld>
            <a:endParaRPr lang="en-US" altLang="en-US" dirty="0"/>
          </a:p>
        </p:txBody>
      </p:sp>
    </p:spTree>
    <p:extLst>
      <p:ext uri="{BB962C8B-B14F-4D97-AF65-F5344CB8AC3E}">
        <p14:creationId xmlns:p14="http://schemas.microsoft.com/office/powerpoint/2010/main" val="35395309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Using Smart Pointers to</a:t>
            </a:r>
            <a:br>
              <a:rPr lang="en-US" altLang="en-US" dirty="0"/>
            </a:br>
            <a:r>
              <a:rPr lang="en-US" altLang="en-US" dirty="0"/>
              <a:t>Avoid Memory Leaks</a:t>
            </a:r>
            <a:r>
              <a:rPr lang="en-US" altLang="en-US" sz="1800" dirty="0"/>
              <a:t> (1 of 2)</a:t>
            </a:r>
            <a:endParaRPr lang="en-US" sz="1800" dirty="0"/>
          </a:p>
        </p:txBody>
      </p:sp>
      <p:sp>
        <p:nvSpPr>
          <p:cNvPr id="3" name="Content Placeholder 2"/>
          <p:cNvSpPr>
            <a:spLocks noGrp="1"/>
          </p:cNvSpPr>
          <p:nvPr>
            <p:ph idx="1"/>
          </p:nvPr>
        </p:nvSpPr>
        <p:spPr/>
        <p:txBody>
          <a:bodyPr/>
          <a:lstStyle/>
          <a:p>
            <a:pPr>
              <a:lnSpc>
                <a:spcPct val="90000"/>
              </a:lnSpc>
              <a:spcBef>
                <a:spcPts val="0"/>
              </a:spcBef>
            </a:pPr>
            <a:r>
              <a:rPr lang="en-US" altLang="en-US" spc="-100" dirty="0">
                <a:solidFill>
                  <a:srgbClr val="000000"/>
                </a:solidFill>
              </a:rPr>
              <a:t>C++ 11 introduced smart pointers, objects that work like pointers, but have the ability to automatically delete dynamically allocated memory that is no longer being used.</a:t>
            </a:r>
          </a:p>
          <a:p>
            <a:pPr>
              <a:lnSpc>
                <a:spcPct val="90000"/>
              </a:lnSpc>
              <a:spcBef>
                <a:spcPts val="0"/>
              </a:spcBef>
            </a:pPr>
            <a:r>
              <a:rPr lang="en-US" altLang="en-US" spc="-100" dirty="0">
                <a:solidFill>
                  <a:srgbClr val="000000"/>
                </a:solidFill>
              </a:rPr>
              <a:t>A smart pointer automatically deletes a chunk of dynamically allocated memory when the memory is no longer being used. This helps to prevent memory leaks from occurring.</a:t>
            </a:r>
          </a:p>
          <a:p>
            <a:pPr>
              <a:lnSpc>
                <a:spcPct val="90000"/>
              </a:lnSpc>
              <a:spcBef>
                <a:spcPts val="0"/>
              </a:spcBef>
            </a:pPr>
            <a:r>
              <a:rPr lang="en-US" altLang="en-US" dirty="0">
                <a:solidFill>
                  <a:srgbClr val="000000"/>
                </a:solidFill>
              </a:rPr>
              <a:t>Modern C++ provides three types of smart pointer:</a:t>
            </a:r>
          </a:p>
          <a:p>
            <a:pPr marL="1143000" indent="0" eaLnBrk="1" hangingPunct="1">
              <a:lnSpc>
                <a:spcPct val="90000"/>
              </a:lnSpc>
              <a:spcBef>
                <a:spcPts val="0"/>
              </a:spcBef>
              <a:buNone/>
            </a:pPr>
            <a:r>
              <a:rPr lang="en-US" altLang="en-US" kern="1200" dirty="0">
                <a:solidFill>
                  <a:srgbClr val="000000"/>
                </a:solidFill>
                <a:latin typeface="Courier New" panose="02070309020205020404" pitchFamily="49" charset="0"/>
                <a:cs typeface="Courier New" panose="02070309020205020404" pitchFamily="49" charset="0"/>
              </a:rPr>
              <a:t>unique_ptr</a:t>
            </a:r>
            <a:r>
              <a:rPr lang="en-US" altLang="en-US" kern="1200" dirty="0">
                <a:solidFill>
                  <a:srgbClr val="000000"/>
                </a:solidFill>
                <a:latin typeface="Arial" panose="020B0604020202020204" pitchFamily="34" charset="0"/>
                <a:cs typeface="Arial" panose="020B0604020202020204" pitchFamily="34" charset="0"/>
              </a:rPr>
              <a:t>  </a:t>
            </a:r>
          </a:p>
          <a:p>
            <a:pPr marL="1143000" indent="0" eaLnBrk="1" hangingPunct="1">
              <a:lnSpc>
                <a:spcPct val="90000"/>
              </a:lnSpc>
              <a:spcBef>
                <a:spcPts val="0"/>
              </a:spcBef>
              <a:buNone/>
            </a:pPr>
            <a:r>
              <a:rPr lang="en-US" altLang="en-US" kern="1200" dirty="0">
                <a:solidFill>
                  <a:srgbClr val="000000"/>
                </a:solidFill>
                <a:latin typeface="Courier New" panose="02070309020205020404" pitchFamily="49" charset="0"/>
                <a:cs typeface="Courier New" panose="02070309020205020404" pitchFamily="49" charset="0"/>
              </a:rPr>
              <a:t>shared_ptr</a:t>
            </a:r>
            <a:endParaRPr lang="en-US" altLang="en-US" kern="1200" dirty="0">
              <a:solidFill>
                <a:srgbClr val="000000"/>
              </a:solidFill>
              <a:latin typeface="Arial" panose="020B0604020202020204" pitchFamily="34" charset="0"/>
              <a:cs typeface="Arial" panose="020B0604020202020204" pitchFamily="34" charset="0"/>
            </a:endParaRPr>
          </a:p>
          <a:p>
            <a:pPr marL="1143000" indent="0" eaLnBrk="1" hangingPunct="1">
              <a:lnSpc>
                <a:spcPct val="90000"/>
              </a:lnSpc>
              <a:spcBef>
                <a:spcPts val="0"/>
              </a:spcBef>
              <a:buNone/>
            </a:pPr>
            <a:r>
              <a:rPr lang="en-US" altLang="en-US" kern="1200" dirty="0">
                <a:solidFill>
                  <a:srgbClr val="000000"/>
                </a:solidFill>
                <a:latin typeface="Courier New" panose="02070309020205020404" pitchFamily="49" charset="0"/>
                <a:cs typeface="Courier New" panose="02070309020205020404" pitchFamily="49" charset="0"/>
              </a:rPr>
              <a:t>weak_ptr</a:t>
            </a:r>
          </a:p>
          <a:p>
            <a:pPr>
              <a:lnSpc>
                <a:spcPct val="90000"/>
              </a:lnSpc>
              <a:spcBef>
                <a:spcPts val="0"/>
              </a:spcBef>
            </a:pPr>
            <a:r>
              <a:rPr lang="en-US" altLang="en-US" spc="-100" dirty="0">
                <a:solidFill>
                  <a:srgbClr val="000000"/>
                </a:solidFill>
              </a:rPr>
              <a:t>To use any of the smart pointers, must </a:t>
            </a:r>
            <a:r>
              <a:rPr lang="en-US" altLang="en-US" spc="-100" dirty="0">
                <a:solidFill>
                  <a:srgbClr val="000000"/>
                </a:solidFill>
                <a:latin typeface="Courier New" panose="02070309020205020404" pitchFamily="49" charset="0"/>
                <a:cs typeface="Courier New" panose="02070309020205020404" pitchFamily="49" charset="0"/>
              </a:rPr>
              <a:t>#include</a:t>
            </a:r>
            <a:r>
              <a:rPr lang="en-US" altLang="en-US" spc="-100" dirty="0">
                <a:solidFill>
                  <a:srgbClr val="000000"/>
                </a:solidFill>
              </a:rPr>
              <a:t> the memory header file:</a:t>
            </a:r>
          </a:p>
          <a:p>
            <a:pPr marL="1143000" indent="0" eaLnBrk="1" hangingPunct="1">
              <a:lnSpc>
                <a:spcPct val="90000"/>
              </a:lnSpc>
              <a:spcBef>
                <a:spcPts val="0"/>
              </a:spcBef>
              <a:buNone/>
            </a:pPr>
            <a:r>
              <a:rPr lang="en-US" altLang="en-US" kern="1200" dirty="0">
                <a:solidFill>
                  <a:srgbClr val="000000"/>
                </a:solidFill>
                <a:latin typeface="Courier New" panose="02070309020205020404" pitchFamily="49" charset="0"/>
                <a:cs typeface="Courier New" panose="02070309020205020404" pitchFamily="49" charset="0"/>
              </a:rPr>
              <a:t>#include &lt;memory&gt;</a:t>
            </a:r>
          </a:p>
          <a:p>
            <a:pPr>
              <a:lnSpc>
                <a:spcPct val="90000"/>
              </a:lnSpc>
              <a:spcBef>
                <a:spcPts val="0"/>
              </a:spcBef>
            </a:pPr>
            <a:r>
              <a:rPr lang="en-US" altLang="en-US" dirty="0">
                <a:solidFill>
                  <a:srgbClr val="000000"/>
                </a:solidFill>
              </a:rPr>
              <a:t>In this book, we introduce </a:t>
            </a:r>
            <a:r>
              <a:rPr lang="en-US" altLang="en-US" dirty="0">
                <a:solidFill>
                  <a:srgbClr val="000000"/>
                </a:solidFill>
                <a:latin typeface="Courier New" panose="02070309020205020404" pitchFamily="49" charset="0"/>
                <a:cs typeface="Courier New" panose="02070309020205020404" pitchFamily="49" charset="0"/>
              </a:rPr>
              <a:t>unique_ptr</a:t>
            </a:r>
            <a:r>
              <a:rPr lang="en-US" altLang="en-US" dirty="0">
                <a:solidFill>
                  <a:srgbClr val="000000"/>
                </a:solidFill>
              </a:rPr>
              <a:t>:</a:t>
            </a:r>
          </a:p>
          <a:p>
            <a:pPr marL="1143000" indent="0" eaLnBrk="1" hangingPunct="1">
              <a:lnSpc>
                <a:spcPct val="90000"/>
              </a:lnSpc>
              <a:spcBef>
                <a:spcPts val="0"/>
              </a:spcBef>
              <a:buNone/>
            </a:pPr>
            <a:r>
              <a:rPr lang="en-US" altLang="en-US" kern="1200" dirty="0">
                <a:solidFill>
                  <a:srgbClr val="000000"/>
                </a:solidFill>
                <a:latin typeface="Courier New" panose="02070309020205020404" pitchFamily="49" charset="0"/>
                <a:cs typeface="Courier New" panose="02070309020205020404" pitchFamily="49" charset="0"/>
              </a:rPr>
              <a:t>unique_ptr&lt;int&gt; ptr( new int );</a:t>
            </a:r>
          </a:p>
        </p:txBody>
      </p:sp>
      <p:sp>
        <p:nvSpPr>
          <p:cNvPr id="4" name="Slide Number Placeholder 3">
            <a:extLst>
              <a:ext uri="{FF2B5EF4-FFF2-40B4-BE49-F238E27FC236}">
                <a16:creationId xmlns:a16="http://schemas.microsoft.com/office/drawing/2014/main" id="{F91FE9F5-83E8-A74C-3805-AD37D560176B}"/>
              </a:ext>
            </a:extLst>
          </p:cNvPr>
          <p:cNvSpPr>
            <a:spLocks noGrp="1"/>
          </p:cNvSpPr>
          <p:nvPr>
            <p:ph type="sldNum" sz="quarter" idx="10"/>
          </p:nvPr>
        </p:nvSpPr>
        <p:spPr/>
        <p:txBody>
          <a:bodyPr/>
          <a:lstStyle/>
          <a:p>
            <a:fld id="{60424565-9848-4764-832E-58D1C44F619B}" type="slidenum">
              <a:rPr lang="en-US" altLang="en-US" smtClean="0"/>
              <a:pPr/>
              <a:t>50</a:t>
            </a:fld>
            <a:endParaRPr lang="en-US" altLang="en-US" dirty="0"/>
          </a:p>
        </p:txBody>
      </p:sp>
    </p:spTree>
    <p:extLst>
      <p:ext uri="{BB962C8B-B14F-4D97-AF65-F5344CB8AC3E}">
        <p14:creationId xmlns:p14="http://schemas.microsoft.com/office/powerpoint/2010/main" val="1878371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2"/>
          <p:cNvSpPr>
            <a:spLocks noGrp="1" noChangeArrowheads="1"/>
          </p:cNvSpPr>
          <p:nvPr>
            <p:ph type="title"/>
          </p:nvPr>
        </p:nvSpPr>
        <p:spPr/>
        <p:txBody>
          <a:bodyPr anchor="t"/>
          <a:lstStyle/>
          <a:p>
            <a:pPr>
              <a:lnSpc>
                <a:spcPct val="80000"/>
              </a:lnSpc>
            </a:pPr>
            <a:r>
              <a:rPr lang="en-US" altLang="en-US" dirty="0"/>
              <a:t>Using Smart Pointers to</a:t>
            </a:r>
            <a:br>
              <a:rPr lang="en-US" altLang="en-US" dirty="0"/>
            </a:br>
            <a:r>
              <a:rPr lang="en-US" altLang="en-US" dirty="0"/>
              <a:t>Avoid Memory Leaks</a:t>
            </a:r>
            <a:r>
              <a:rPr lang="en-US" altLang="en-US" sz="1800" dirty="0"/>
              <a:t> (2 of 2)</a:t>
            </a:r>
          </a:p>
        </p:txBody>
      </p:sp>
      <p:sp>
        <p:nvSpPr>
          <p:cNvPr id="4" name="Content Placeholder 3"/>
          <p:cNvSpPr>
            <a:spLocks noGrp="1"/>
          </p:cNvSpPr>
          <p:nvPr>
            <p:ph idx="1"/>
          </p:nvPr>
        </p:nvSpPr>
        <p:spPr/>
        <p:txBody>
          <a:bodyPr/>
          <a:lstStyle/>
          <a:p>
            <a:pPr>
              <a:defRPr/>
            </a:pPr>
            <a:r>
              <a:rPr lang="en-US" dirty="0"/>
              <a:t>The notation </a:t>
            </a:r>
            <a:r>
              <a:rPr lang="en-US" dirty="0">
                <a:latin typeface="Courier New" panose="02070309020205020404" pitchFamily="49" charset="0"/>
                <a:cs typeface="Courier New" panose="02070309020205020404" pitchFamily="49" charset="0"/>
              </a:rPr>
              <a:t>&lt;int&gt; </a:t>
            </a:r>
            <a:r>
              <a:rPr lang="en-US" dirty="0"/>
              <a:t>indicates that the pointer can point to an </a:t>
            </a:r>
            <a:r>
              <a:rPr lang="en-US" dirty="0">
                <a:latin typeface="Courier New" panose="02070309020205020404" pitchFamily="49" charset="0"/>
                <a:cs typeface="Courier New" panose="02070309020205020404" pitchFamily="49" charset="0"/>
              </a:rPr>
              <a:t>int</a:t>
            </a:r>
            <a:r>
              <a:rPr lang="en-US" dirty="0"/>
              <a:t> .</a:t>
            </a:r>
          </a:p>
          <a:p>
            <a:pPr>
              <a:defRPr/>
            </a:pPr>
            <a:r>
              <a:rPr lang="en-US" dirty="0"/>
              <a:t>The name of the pointer is </a:t>
            </a:r>
            <a:r>
              <a:rPr lang="en-US" dirty="0">
                <a:latin typeface="Courier New" panose="02070309020205020404" pitchFamily="49" charset="0"/>
                <a:cs typeface="Courier New" panose="02070309020205020404" pitchFamily="49" charset="0"/>
              </a:rPr>
              <a:t>ptr</a:t>
            </a:r>
            <a:r>
              <a:rPr lang="en-US" dirty="0"/>
              <a:t> .</a:t>
            </a:r>
          </a:p>
          <a:p>
            <a:pPr>
              <a:defRPr/>
            </a:pPr>
            <a:r>
              <a:rPr lang="en-US" dirty="0"/>
              <a:t>The expression </a:t>
            </a:r>
            <a:r>
              <a:rPr lang="en-US" dirty="0">
                <a:latin typeface="Courier New" panose="02070309020205020404" pitchFamily="49" charset="0"/>
                <a:cs typeface="Courier New" panose="02070309020205020404" pitchFamily="49" charset="0"/>
              </a:rPr>
              <a:t>new int</a:t>
            </a:r>
            <a:r>
              <a:rPr lang="en-US" dirty="0">
                <a:cs typeface="Courier New" panose="02070309020205020404" pitchFamily="49" charset="0"/>
              </a:rPr>
              <a:t> </a:t>
            </a:r>
            <a:r>
              <a:rPr lang="en-US" dirty="0"/>
              <a:t>allocates a chunk of memory to hold an </a:t>
            </a:r>
            <a:r>
              <a:rPr lang="en-US" dirty="0">
                <a:latin typeface="Courier New" panose="02070309020205020404" pitchFamily="49" charset="0"/>
                <a:cs typeface="Courier New" panose="02070309020205020404" pitchFamily="49" charset="0"/>
              </a:rPr>
              <a:t>int</a:t>
            </a:r>
            <a:r>
              <a:rPr lang="en-US" dirty="0"/>
              <a:t>.</a:t>
            </a:r>
          </a:p>
          <a:p>
            <a:pPr>
              <a:defRPr/>
            </a:pPr>
            <a:r>
              <a:rPr lang="en-US" dirty="0"/>
              <a:t>The address of the chunk of memory will be assigned to </a:t>
            </a:r>
            <a:r>
              <a:rPr lang="en-US" dirty="0">
                <a:latin typeface="Courier New" panose="02070309020205020404" pitchFamily="49" charset="0"/>
                <a:cs typeface="Courier New" panose="02070309020205020404" pitchFamily="49" charset="0"/>
              </a:rPr>
              <a:t>ptr</a:t>
            </a:r>
            <a:r>
              <a:rPr lang="en-US" dirty="0"/>
              <a:t>.</a:t>
            </a:r>
          </a:p>
        </p:txBody>
      </p:sp>
      <p:pic>
        <p:nvPicPr>
          <p:cNvPr id="82948" name="Picture 4" descr="The screenshot shows the program source code to avoid memory leaks using smart pointers. In the line, unique underscore ptr open bracket int close bracket ptr (new int), ptr is the name of the pointer, int is the data type that the pointer will point to, and new int is the expression that dynamically allocates the memory.&#10;"/>
          <p:cNvPicPr>
            <a:picLocks noChangeAspect="1"/>
          </p:cNvPicPr>
          <p:nvPr/>
        </p:nvPicPr>
        <p:blipFill rotWithShape="1">
          <a:blip r:embed="rId2">
            <a:extLst>
              <a:ext uri="{28A0092B-C50C-407E-A947-70E740481C1C}">
                <a14:useLocalDpi xmlns:a14="http://schemas.microsoft.com/office/drawing/2010/main" val="0"/>
              </a:ext>
            </a:extLst>
          </a:blip>
          <a:srcRect t="14584"/>
          <a:stretch/>
        </p:blipFill>
        <p:spPr bwMode="auto">
          <a:xfrm>
            <a:off x="950184" y="3733800"/>
            <a:ext cx="10291632"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D536593-388E-FF72-AF0C-FDBFFE14AF7A}"/>
              </a:ext>
            </a:extLst>
          </p:cNvPr>
          <p:cNvSpPr>
            <a:spLocks noGrp="1"/>
          </p:cNvSpPr>
          <p:nvPr>
            <p:ph type="sldNum" sz="quarter" idx="10"/>
          </p:nvPr>
        </p:nvSpPr>
        <p:spPr/>
        <p:txBody>
          <a:bodyPr/>
          <a:lstStyle/>
          <a:p>
            <a:fld id="{60424565-9848-4764-832E-58D1C44F619B}" type="slidenum">
              <a:rPr lang="en-US" altLang="en-US" smtClean="0"/>
              <a:pPr/>
              <a:t>51</a:t>
            </a:fld>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noChangeArrowheads="1"/>
          </p:cNvSpPr>
          <p:nvPr>
            <p:ph type="title"/>
          </p:nvPr>
        </p:nvSpPr>
        <p:spPr/>
        <p:txBody>
          <a:bodyPr/>
          <a:lstStyle/>
          <a:p>
            <a:r>
              <a:rPr lang="en-US" altLang="en-US" dirty="0"/>
              <a:t>Smart Pointer Types</a:t>
            </a:r>
          </a:p>
        </p:txBody>
      </p:sp>
      <p:sp>
        <p:nvSpPr>
          <p:cNvPr id="2" name="Slide Number Placeholder 1">
            <a:extLst>
              <a:ext uri="{FF2B5EF4-FFF2-40B4-BE49-F238E27FC236}">
                <a16:creationId xmlns:a16="http://schemas.microsoft.com/office/drawing/2014/main" id="{1EE3CAB2-5DEA-646E-2EC0-4C7C8E5D4E9B}"/>
              </a:ext>
            </a:extLst>
          </p:cNvPr>
          <p:cNvSpPr>
            <a:spLocks noGrp="1"/>
          </p:cNvSpPr>
          <p:nvPr>
            <p:ph type="sldNum" sz="quarter" idx="10"/>
          </p:nvPr>
        </p:nvSpPr>
        <p:spPr/>
        <p:txBody>
          <a:bodyPr/>
          <a:lstStyle/>
          <a:p>
            <a:fld id="{D84A72AC-9FDC-4CB1-A0D8-466E018B1CA9}" type="slidenum">
              <a:rPr lang="en-US" altLang="en-US" smtClean="0"/>
              <a:pPr/>
              <a:t>52</a:t>
            </a:fld>
            <a:endParaRPr lang="en-US" altLang="en-US" dirty="0"/>
          </a:p>
        </p:txBody>
      </p:sp>
      <p:graphicFrame>
        <p:nvGraphicFramePr>
          <p:cNvPr id="3" name="Table 3">
            <a:extLst>
              <a:ext uri="{FF2B5EF4-FFF2-40B4-BE49-F238E27FC236}">
                <a16:creationId xmlns:a16="http://schemas.microsoft.com/office/drawing/2014/main" id="{520B13A1-CD26-1F55-2689-3DFDE61A3F3C}"/>
              </a:ext>
            </a:extLst>
          </p:cNvPr>
          <p:cNvGraphicFramePr>
            <a:graphicFrameLocks noGrp="1"/>
          </p:cNvGraphicFramePr>
          <p:nvPr>
            <p:extLst>
              <p:ext uri="{D42A27DB-BD31-4B8C-83A1-F6EECF244321}">
                <p14:modId xmlns:p14="http://schemas.microsoft.com/office/powerpoint/2010/main" val="2261228670"/>
              </p:ext>
            </p:extLst>
          </p:nvPr>
        </p:nvGraphicFramePr>
        <p:xfrm>
          <a:off x="152400" y="1371600"/>
          <a:ext cx="11887200" cy="438912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736348629"/>
                    </a:ext>
                  </a:extLst>
                </a:gridCol>
                <a:gridCol w="9601200">
                  <a:extLst>
                    <a:ext uri="{9D8B030D-6E8A-4147-A177-3AD203B41FA5}">
                      <a16:colId xmlns:a16="http://schemas.microsoft.com/office/drawing/2014/main" val="1889332264"/>
                    </a:ext>
                  </a:extLst>
                </a:gridCol>
              </a:tblGrid>
              <a:tr h="370840">
                <a:tc>
                  <a:txBody>
                    <a:bodyPr/>
                    <a:lstStyle/>
                    <a:p>
                      <a:r>
                        <a:rPr lang="en-US" sz="2200" dirty="0">
                          <a:solidFill>
                            <a:schemeClr val="tx1"/>
                          </a:solidFill>
                        </a:rPr>
                        <a:t>Smart Pointer Type</a:t>
                      </a:r>
                    </a:p>
                  </a:txBody>
                  <a:tcPr/>
                </a:tc>
                <a:tc>
                  <a:txBody>
                    <a:bodyPr/>
                    <a:lstStyle/>
                    <a:p>
                      <a:r>
                        <a:rPr lang="en-US" sz="2200" dirty="0">
                          <a:solidFill>
                            <a:schemeClr val="tx1"/>
                          </a:solidFill>
                        </a:rPr>
                        <a:t>Description</a:t>
                      </a:r>
                    </a:p>
                  </a:txBody>
                  <a:tcPr/>
                </a:tc>
                <a:extLst>
                  <a:ext uri="{0D108BD9-81ED-4DB2-BD59-A6C34878D82A}">
                    <a16:rowId xmlns:a16="http://schemas.microsoft.com/office/drawing/2014/main" val="3393149552"/>
                  </a:ext>
                </a:extLst>
              </a:tr>
              <a:tr h="370840">
                <a:tc>
                  <a:txBody>
                    <a:bodyPr/>
                    <a:lstStyle/>
                    <a:p>
                      <a:r>
                        <a:rPr lang="en-US" sz="2000" b="1" kern="1200" dirty="0" err="1">
                          <a:solidFill>
                            <a:schemeClr val="dk1"/>
                          </a:solidFill>
                          <a:latin typeface="Courier New" panose="02070309020205020404" pitchFamily="49" charset="0"/>
                          <a:ea typeface="+mn-ea"/>
                          <a:cs typeface="Courier New" panose="02070309020205020404" pitchFamily="49" charset="0"/>
                        </a:rPr>
                        <a:t>unique_ptr</a:t>
                      </a:r>
                      <a:endParaRPr lang="en-US" sz="2000" b="1"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2000" dirty="0"/>
                        <a:t>A </a:t>
                      </a:r>
                      <a:r>
                        <a:rPr lang="en-US" sz="2000" b="1" dirty="0" err="1">
                          <a:latin typeface="Courier New" panose="02070309020205020404" pitchFamily="49" charset="0"/>
                          <a:cs typeface="Courier New" panose="02070309020205020404" pitchFamily="49" charset="0"/>
                        </a:rPr>
                        <a:t>unique_ptr</a:t>
                      </a:r>
                      <a:r>
                        <a:rPr lang="en-US" sz="2000" dirty="0"/>
                        <a:t> is the sole owner of a piece of dynamically allocated memory. No two </a:t>
                      </a:r>
                      <a:r>
                        <a:rPr lang="en-US" sz="2000" b="1" kern="1200" dirty="0" err="1">
                          <a:solidFill>
                            <a:schemeClr val="dk1"/>
                          </a:solidFill>
                          <a:latin typeface="Courier New" panose="02070309020205020404" pitchFamily="49" charset="0"/>
                          <a:ea typeface="+mn-ea"/>
                          <a:cs typeface="Courier New" panose="02070309020205020404" pitchFamily="49" charset="0"/>
                        </a:rPr>
                        <a:t>unique_ptrs</a:t>
                      </a:r>
                      <a:r>
                        <a:rPr lang="en-US" sz="2000" b="1" kern="1200" dirty="0">
                          <a:solidFill>
                            <a:schemeClr val="dk1"/>
                          </a:solidFill>
                          <a:latin typeface="Courier New" panose="02070309020205020404" pitchFamily="49" charset="0"/>
                          <a:ea typeface="+mn-ea"/>
                          <a:cs typeface="Courier New" panose="02070309020205020404" pitchFamily="49" charset="0"/>
                        </a:rPr>
                        <a:t> </a:t>
                      </a:r>
                      <a:r>
                        <a:rPr lang="en-US" sz="2000" dirty="0"/>
                        <a:t>can point to the same piece of memory. When a </a:t>
                      </a:r>
                      <a:r>
                        <a:rPr lang="en-US" sz="2000" b="1" kern="1200" dirty="0" err="1">
                          <a:solidFill>
                            <a:schemeClr val="dk1"/>
                          </a:solidFill>
                          <a:latin typeface="Courier New" panose="02070309020205020404" pitchFamily="49" charset="0"/>
                          <a:ea typeface="+mn-ea"/>
                          <a:cs typeface="Courier New" panose="02070309020205020404" pitchFamily="49" charset="0"/>
                        </a:rPr>
                        <a:t>unique_ptr</a:t>
                      </a:r>
                      <a:r>
                        <a:rPr lang="en-US" sz="2000" b="1" kern="1200" dirty="0">
                          <a:solidFill>
                            <a:schemeClr val="dk1"/>
                          </a:solidFill>
                          <a:latin typeface="Courier New" panose="02070309020205020404" pitchFamily="49" charset="0"/>
                          <a:ea typeface="+mn-ea"/>
                          <a:cs typeface="Courier New" panose="02070309020205020404" pitchFamily="49" charset="0"/>
                        </a:rPr>
                        <a:t> </a:t>
                      </a:r>
                      <a:r>
                        <a:rPr lang="en-US" sz="2000" dirty="0"/>
                        <a:t>goes out of scope, it automatically deallocates the piece of memory that it points to.</a:t>
                      </a:r>
                    </a:p>
                  </a:txBody>
                  <a:tcPr/>
                </a:tc>
                <a:extLst>
                  <a:ext uri="{0D108BD9-81ED-4DB2-BD59-A6C34878D82A}">
                    <a16:rowId xmlns:a16="http://schemas.microsoft.com/office/drawing/2014/main" val="369122102"/>
                  </a:ext>
                </a:extLst>
              </a:tr>
              <a:tr h="370840">
                <a:tc>
                  <a:txBody>
                    <a:bodyPr/>
                    <a:lstStyle/>
                    <a:p>
                      <a:r>
                        <a:rPr lang="en-US" sz="2000" b="1" kern="1200" dirty="0" err="1">
                          <a:solidFill>
                            <a:schemeClr val="dk1"/>
                          </a:solidFill>
                          <a:latin typeface="Courier New" panose="02070309020205020404" pitchFamily="49" charset="0"/>
                          <a:ea typeface="+mn-ea"/>
                          <a:cs typeface="Courier New" panose="02070309020205020404" pitchFamily="49" charset="0"/>
                        </a:rPr>
                        <a:t>shared_ptr</a:t>
                      </a:r>
                      <a:endParaRPr lang="en-US" sz="2000" b="1"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2000" dirty="0"/>
                        <a:t>A </a:t>
                      </a:r>
                      <a:r>
                        <a:rPr lang="en-US" sz="2000" b="1" kern="1200" dirty="0" err="1">
                          <a:solidFill>
                            <a:schemeClr val="dk1"/>
                          </a:solidFill>
                          <a:latin typeface="Courier New" panose="02070309020205020404" pitchFamily="49" charset="0"/>
                          <a:ea typeface="+mn-ea"/>
                          <a:cs typeface="Courier New" panose="02070309020205020404" pitchFamily="49" charset="0"/>
                        </a:rPr>
                        <a:t>shared_ptr</a:t>
                      </a:r>
                      <a:r>
                        <a:rPr lang="en-US" sz="2000" dirty="0"/>
                        <a:t> can share ownership of a piece of dynamically allocated memory. Multiple pointers of the </a:t>
                      </a:r>
                      <a:r>
                        <a:rPr lang="en-US" sz="2000" b="1" kern="1200" dirty="0" err="1">
                          <a:solidFill>
                            <a:schemeClr val="dk1"/>
                          </a:solidFill>
                          <a:latin typeface="Courier New" panose="02070309020205020404" pitchFamily="49" charset="0"/>
                          <a:ea typeface="+mn-ea"/>
                          <a:cs typeface="Courier New" panose="02070309020205020404" pitchFamily="49" charset="0"/>
                        </a:rPr>
                        <a:t>shared_ptr</a:t>
                      </a:r>
                      <a:r>
                        <a:rPr lang="en-US" sz="2000" dirty="0"/>
                        <a:t> type can point to the same piece of memory. The memory is deallocated when the last </a:t>
                      </a:r>
                      <a:r>
                        <a:rPr lang="en-US" sz="2000" b="1" kern="1200" dirty="0" err="1">
                          <a:solidFill>
                            <a:schemeClr val="dk1"/>
                          </a:solidFill>
                          <a:latin typeface="Courier New" panose="02070309020205020404" pitchFamily="49" charset="0"/>
                          <a:ea typeface="+mn-ea"/>
                          <a:cs typeface="Courier New" panose="02070309020205020404" pitchFamily="49" charset="0"/>
                        </a:rPr>
                        <a:t>shared_ptr</a:t>
                      </a:r>
                      <a:r>
                        <a:rPr lang="en-US" sz="2000" dirty="0"/>
                        <a:t> that is pointing to it is destroyed.</a:t>
                      </a:r>
                    </a:p>
                  </a:txBody>
                  <a:tcPr/>
                </a:tc>
                <a:extLst>
                  <a:ext uri="{0D108BD9-81ED-4DB2-BD59-A6C34878D82A}">
                    <a16:rowId xmlns:a16="http://schemas.microsoft.com/office/drawing/2014/main" val="3257290500"/>
                  </a:ext>
                </a:extLst>
              </a:tr>
              <a:tr h="370840">
                <a:tc>
                  <a:txBody>
                    <a:bodyPr/>
                    <a:lstStyle/>
                    <a:p>
                      <a:r>
                        <a:rPr lang="en-US" sz="2000" b="1" kern="1200" dirty="0" err="1">
                          <a:solidFill>
                            <a:schemeClr val="dk1"/>
                          </a:solidFill>
                          <a:latin typeface="Courier New" panose="02070309020205020404" pitchFamily="49" charset="0"/>
                          <a:ea typeface="+mn-ea"/>
                          <a:cs typeface="Courier New" panose="02070309020205020404" pitchFamily="49" charset="0"/>
                        </a:rPr>
                        <a:t>weak_ptr</a:t>
                      </a:r>
                      <a:endParaRPr lang="en-US" sz="2000" b="1"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2000" dirty="0"/>
                        <a:t>A </a:t>
                      </a:r>
                      <a:r>
                        <a:rPr lang="en-US" sz="2000" b="1" kern="1200" dirty="0" err="1">
                          <a:solidFill>
                            <a:schemeClr val="dk1"/>
                          </a:solidFill>
                          <a:latin typeface="Courier New" panose="02070309020205020404" pitchFamily="49" charset="0"/>
                          <a:ea typeface="+mn-ea"/>
                          <a:cs typeface="Courier New" panose="02070309020205020404" pitchFamily="49" charset="0"/>
                        </a:rPr>
                        <a:t>weak_ptr</a:t>
                      </a:r>
                      <a:r>
                        <a:rPr lang="en-US" sz="2000" dirty="0"/>
                        <a:t> does not own the memory it points to, and cannot be used to access the memory’s contents. It is used in special situations where the memory pointed to by a </a:t>
                      </a:r>
                      <a:r>
                        <a:rPr lang="en-US" sz="2000" b="1" kern="1200" dirty="0" err="1">
                          <a:solidFill>
                            <a:schemeClr val="dk1"/>
                          </a:solidFill>
                          <a:latin typeface="Courier New" panose="02070309020205020404" pitchFamily="49" charset="0"/>
                          <a:ea typeface="+mn-ea"/>
                          <a:cs typeface="Courier New" panose="02070309020205020404" pitchFamily="49" charset="0"/>
                        </a:rPr>
                        <a:t>shared_ptr</a:t>
                      </a:r>
                      <a:r>
                        <a:rPr lang="en-US" sz="2000" dirty="0"/>
                        <a:t> must be referenced without increasing the number of </a:t>
                      </a:r>
                      <a:r>
                        <a:rPr lang="en-US" sz="2000" b="1" kern="1200" dirty="0" err="1">
                          <a:solidFill>
                            <a:schemeClr val="dk1"/>
                          </a:solidFill>
                          <a:latin typeface="Courier New" panose="02070309020205020404" pitchFamily="49" charset="0"/>
                          <a:ea typeface="+mn-ea"/>
                          <a:cs typeface="Courier New" panose="02070309020205020404" pitchFamily="49" charset="0"/>
                        </a:rPr>
                        <a:t>shared_ptrs</a:t>
                      </a:r>
                      <a:r>
                        <a:rPr lang="en-US" sz="2000" dirty="0"/>
                        <a:t> that own it.</a:t>
                      </a:r>
                    </a:p>
                  </a:txBody>
                  <a:tcPr/>
                </a:tc>
                <a:extLst>
                  <a:ext uri="{0D108BD9-81ED-4DB2-BD59-A6C34878D82A}">
                    <a16:rowId xmlns:a16="http://schemas.microsoft.com/office/drawing/2014/main" val="1817229685"/>
                  </a:ext>
                </a:extLst>
              </a:tr>
            </a:tbl>
          </a:graphicData>
        </a:graphic>
      </p:graphicFrame>
    </p:spTree>
    <p:extLst>
      <p:ext uri="{BB962C8B-B14F-4D97-AF65-F5344CB8AC3E}">
        <p14:creationId xmlns:p14="http://schemas.microsoft.com/office/powerpoint/2010/main" val="99272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noChangeArrowheads="1"/>
          </p:cNvSpPr>
          <p:nvPr>
            <p:ph type="title"/>
          </p:nvPr>
        </p:nvSpPr>
        <p:spPr/>
        <p:txBody>
          <a:bodyPr/>
          <a:lstStyle/>
          <a:p>
            <a:r>
              <a:rPr lang="en-US" altLang="en-US" dirty="0"/>
              <a:t>Using Smart Pointers Example</a:t>
            </a:r>
          </a:p>
        </p:txBody>
      </p:sp>
      <p:sp>
        <p:nvSpPr>
          <p:cNvPr id="2" name="Slide Number Placeholder 1">
            <a:extLst>
              <a:ext uri="{FF2B5EF4-FFF2-40B4-BE49-F238E27FC236}">
                <a16:creationId xmlns:a16="http://schemas.microsoft.com/office/drawing/2014/main" id="{1EE3CAB2-5DEA-646E-2EC0-4C7C8E5D4E9B}"/>
              </a:ext>
            </a:extLst>
          </p:cNvPr>
          <p:cNvSpPr>
            <a:spLocks noGrp="1"/>
          </p:cNvSpPr>
          <p:nvPr>
            <p:ph type="sldNum" sz="quarter" idx="10"/>
          </p:nvPr>
        </p:nvSpPr>
        <p:spPr/>
        <p:txBody>
          <a:bodyPr/>
          <a:lstStyle/>
          <a:p>
            <a:fld id="{D84A72AC-9FDC-4CB1-A0D8-466E018B1CA9}" type="slidenum">
              <a:rPr lang="en-US" altLang="en-US" smtClean="0"/>
              <a:pPr/>
              <a:t>53</a:t>
            </a:fld>
            <a:endParaRPr lang="en-US" altLang="en-US" dirty="0"/>
          </a:p>
        </p:txBody>
      </p:sp>
      <p:pic>
        <p:nvPicPr>
          <p:cNvPr id="83971" name="Picture 1" descr="The screenshot shows the program source code to demonstrate the unique underscore ptr. The main statement defines a unique underscore ptr smart pointer, pointing to a dynamically allocated int. The program assigns the value 99 to the  dynamically allocated int pointer  asterisk ptr. The program output displays the value of the dynamically allocated int. The program output reads, 99.&#10;"/>
          <p:cNvPicPr>
            <a:picLocks noChangeAspect="1" noChangeArrowheads="1"/>
          </p:cNvPicPr>
          <p:nvPr/>
        </p:nvPicPr>
        <p:blipFill rotWithShape="1">
          <a:blip r:embed="rId2">
            <a:extLst>
              <a:ext uri="{28A0092B-C50C-407E-A947-70E740481C1C}">
                <a14:useLocalDpi xmlns:a14="http://schemas.microsoft.com/office/drawing/2010/main" val="0"/>
              </a:ext>
            </a:extLst>
          </a:blip>
          <a:srcRect t="8730"/>
          <a:stretch/>
        </p:blipFill>
        <p:spPr bwMode="auto">
          <a:xfrm>
            <a:off x="1952810" y="1097280"/>
            <a:ext cx="8286381"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758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Something Like Pointers: Arrays</a:t>
            </a:r>
            <a:endParaRPr lang="en-US" dirty="0"/>
          </a:p>
        </p:txBody>
      </p:sp>
      <p:sp>
        <p:nvSpPr>
          <p:cNvPr id="3" name="Content Placeholder 2"/>
          <p:cNvSpPr>
            <a:spLocks noGrp="1"/>
          </p:cNvSpPr>
          <p:nvPr>
            <p:ph idx="1"/>
          </p:nvPr>
        </p:nvSpPr>
        <p:spPr/>
        <p:txBody>
          <a:bodyPr/>
          <a:lstStyle/>
          <a:p>
            <a:pPr>
              <a:lnSpc>
                <a:spcPct val="90000"/>
              </a:lnSpc>
            </a:pPr>
            <a:r>
              <a:rPr lang="en-US" altLang="en-US" sz="2800" dirty="0">
                <a:solidFill>
                  <a:srgbClr val="000000"/>
                </a:solidFill>
              </a:rPr>
              <a:t>We have already worked with something similar to pointers, when we learned to pass arrays as arguments to functions.</a:t>
            </a:r>
          </a:p>
          <a:p>
            <a:pPr>
              <a:lnSpc>
                <a:spcPct val="90000"/>
              </a:lnSpc>
              <a:spcBef>
                <a:spcPts val="3600"/>
              </a:spcBef>
            </a:pPr>
            <a:r>
              <a:rPr lang="en-US" altLang="en-US" sz="2800" dirty="0">
                <a:solidFill>
                  <a:srgbClr val="000000"/>
                </a:solidFill>
              </a:rPr>
              <a:t>For example, suppose we use this statement to pass the array </a:t>
            </a:r>
            <a:r>
              <a:rPr lang="en-US" altLang="en-US" sz="2800" dirty="0">
                <a:solidFill>
                  <a:srgbClr val="000000"/>
                </a:solidFill>
                <a:latin typeface="Courier New" panose="02070309020205020404" pitchFamily="49" charset="0"/>
              </a:rPr>
              <a:t>numbers</a:t>
            </a:r>
            <a:r>
              <a:rPr lang="en-US" altLang="en-US" sz="2800" dirty="0">
                <a:solidFill>
                  <a:srgbClr val="000000"/>
                </a:solidFill>
              </a:rPr>
              <a:t> to the </a:t>
            </a:r>
            <a:r>
              <a:rPr lang="en-US" altLang="en-US" sz="2800" dirty="0">
                <a:solidFill>
                  <a:srgbClr val="000000"/>
                </a:solidFill>
                <a:latin typeface="Courier New" panose="02070309020205020404" pitchFamily="49" charset="0"/>
              </a:rPr>
              <a:t>showValues</a:t>
            </a:r>
            <a:r>
              <a:rPr lang="en-US" altLang="en-US" sz="2800" dirty="0">
                <a:solidFill>
                  <a:srgbClr val="000000"/>
                </a:solidFill>
              </a:rPr>
              <a:t> function:</a:t>
            </a:r>
          </a:p>
          <a:p>
            <a:pPr marL="690563" indent="0">
              <a:lnSpc>
                <a:spcPct val="90000"/>
              </a:lnSpc>
              <a:spcBef>
                <a:spcPts val="3000"/>
              </a:spcBef>
              <a:buNone/>
            </a:pPr>
            <a:r>
              <a:rPr lang="en-US" altLang="en-US" sz="2800" dirty="0">
                <a:solidFill>
                  <a:srgbClr val="000000"/>
                </a:solidFill>
                <a:latin typeface="Courier New" panose="02070309020205020404" pitchFamily="49" charset="0"/>
              </a:rPr>
              <a:t>showValues(numbers, SIZE);</a:t>
            </a:r>
          </a:p>
        </p:txBody>
      </p:sp>
      <p:sp>
        <p:nvSpPr>
          <p:cNvPr id="4" name="Slide Number Placeholder 3">
            <a:extLst>
              <a:ext uri="{FF2B5EF4-FFF2-40B4-BE49-F238E27FC236}">
                <a16:creationId xmlns:a16="http://schemas.microsoft.com/office/drawing/2014/main" id="{D2FC058E-81F9-EC4E-8151-C38910AD53B9}"/>
              </a:ext>
            </a:extLst>
          </p:cNvPr>
          <p:cNvSpPr>
            <a:spLocks noGrp="1"/>
          </p:cNvSpPr>
          <p:nvPr>
            <p:ph type="sldNum" sz="quarter" idx="10"/>
          </p:nvPr>
        </p:nvSpPr>
        <p:spPr/>
        <p:txBody>
          <a:bodyPr/>
          <a:lstStyle/>
          <a:p>
            <a:fld id="{60424565-9848-4764-832E-58D1C44F619B}" type="slidenum">
              <a:rPr lang="en-US" altLang="en-US" smtClean="0"/>
              <a:pPr/>
              <a:t>6</a:t>
            </a:fld>
            <a:endParaRPr lang="en-US" altLang="en-US" dirty="0"/>
          </a:p>
        </p:txBody>
      </p:sp>
    </p:spTree>
    <p:extLst>
      <p:ext uri="{BB962C8B-B14F-4D97-AF65-F5344CB8AC3E}">
        <p14:creationId xmlns:p14="http://schemas.microsoft.com/office/powerpoint/2010/main" val="72594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Like Pointers : Arrays</a:t>
            </a:r>
          </a:p>
        </p:txBody>
      </p:sp>
      <p:sp>
        <p:nvSpPr>
          <p:cNvPr id="3" name="Content Placeholder 2"/>
          <p:cNvSpPr>
            <a:spLocks noGrp="1"/>
          </p:cNvSpPr>
          <p:nvPr>
            <p:ph idx="1"/>
          </p:nvPr>
        </p:nvSpPr>
        <p:spPr>
          <a:xfrm>
            <a:off x="487680" y="1066800"/>
            <a:ext cx="11704320" cy="5562600"/>
          </a:xfrm>
        </p:spPr>
        <p:txBody>
          <a:bodyPr/>
          <a:lstStyle/>
          <a:p>
            <a:pPr eaLnBrk="1" hangingPunct="1">
              <a:spcBef>
                <a:spcPct val="50000"/>
              </a:spcBef>
            </a:pPr>
            <a:r>
              <a:rPr lang="en-US" altLang="en-US" kern="1200" dirty="0">
                <a:latin typeface="Arial" panose="020B0604020202020204" pitchFamily="34" charset="0"/>
                <a:cs typeface="Arial" panose="020B0604020202020204" pitchFamily="34" charset="0"/>
              </a:rPr>
              <a:t>The </a:t>
            </a:r>
            <a:r>
              <a:rPr lang="en-US" altLang="en-US" kern="1200" dirty="0">
                <a:latin typeface="Courier New" panose="02070309020205020404" pitchFamily="49" charset="0"/>
                <a:cs typeface="Arial" panose="020B0604020202020204" pitchFamily="34" charset="0"/>
              </a:rPr>
              <a:t>values</a:t>
            </a:r>
            <a:r>
              <a:rPr lang="en-US" altLang="en-US" kern="1200" dirty="0">
                <a:latin typeface="Arial" panose="020B0604020202020204" pitchFamily="34" charset="0"/>
                <a:cs typeface="Arial" panose="020B0604020202020204" pitchFamily="34" charset="0"/>
              </a:rPr>
              <a:t> parameter, in the </a:t>
            </a:r>
            <a:r>
              <a:rPr lang="en-US" altLang="en-US" kern="1200" dirty="0">
                <a:latin typeface="Courier New" panose="02070309020205020404" pitchFamily="49" charset="0"/>
                <a:cs typeface="Arial" panose="020B0604020202020204" pitchFamily="34" charset="0"/>
              </a:rPr>
              <a:t>showValues</a:t>
            </a:r>
            <a:r>
              <a:rPr lang="en-US" altLang="en-US" kern="1200" dirty="0">
                <a:latin typeface="Arial" panose="020B0604020202020204" pitchFamily="34" charset="0"/>
                <a:cs typeface="Arial" panose="020B0604020202020204" pitchFamily="34" charset="0"/>
              </a:rPr>
              <a:t> function, points to the </a:t>
            </a:r>
            <a:r>
              <a:rPr lang="en-US" altLang="en-US" kern="1200" dirty="0">
                <a:latin typeface="Courier New" panose="02070309020205020404" pitchFamily="49" charset="0"/>
                <a:cs typeface="Arial" panose="020B0604020202020204" pitchFamily="34" charset="0"/>
              </a:rPr>
              <a:t>numbers</a:t>
            </a:r>
            <a:r>
              <a:rPr lang="en-US" altLang="en-US" kern="1200" dirty="0">
                <a:latin typeface="Arial" panose="020B0604020202020204" pitchFamily="34" charset="0"/>
                <a:cs typeface="Arial" panose="020B0604020202020204" pitchFamily="34" charset="0"/>
              </a:rPr>
              <a:t> array.</a:t>
            </a:r>
          </a:p>
        </p:txBody>
      </p:sp>
      <p:sp>
        <p:nvSpPr>
          <p:cNvPr id="4" name="Content Placeholder 3"/>
          <p:cNvSpPr>
            <a:spLocks noGrp="1"/>
          </p:cNvSpPr>
          <p:nvPr>
            <p:ph sz="half" idx="4294967295"/>
          </p:nvPr>
        </p:nvSpPr>
        <p:spPr>
          <a:xfrm>
            <a:off x="487680" y="5791200"/>
            <a:ext cx="11704320" cy="1066800"/>
          </a:xfrm>
        </p:spPr>
        <p:txBody>
          <a:bodyPr/>
          <a:lstStyle/>
          <a:p>
            <a:pPr eaLnBrk="1" hangingPunct="1">
              <a:spcBef>
                <a:spcPts val="0"/>
              </a:spcBef>
            </a:pPr>
            <a:r>
              <a:rPr lang="en-US" altLang="en-US" kern="1200" spc="-100" dirty="0">
                <a:latin typeface="Arial" panose="020B0604020202020204" pitchFamily="34" charset="0"/>
                <a:cs typeface="Arial" panose="020B0604020202020204" pitchFamily="34" charset="0"/>
              </a:rPr>
              <a:t>C++ automatically stores the address of </a:t>
            </a:r>
            <a:r>
              <a:rPr lang="en-US" altLang="en-US" kern="1200" spc="-100" dirty="0">
                <a:latin typeface="Courier New" panose="02070309020205020404" pitchFamily="49" charset="0"/>
                <a:cs typeface="Arial" panose="020B0604020202020204" pitchFamily="34" charset="0"/>
              </a:rPr>
              <a:t>numbers</a:t>
            </a:r>
            <a:r>
              <a:rPr lang="en-US" altLang="en-US" kern="1200" spc="-100" dirty="0">
                <a:latin typeface="Arial" panose="020B0604020202020204" pitchFamily="34" charset="0"/>
                <a:cs typeface="Arial" panose="020B0604020202020204" pitchFamily="34" charset="0"/>
              </a:rPr>
              <a:t> in the </a:t>
            </a:r>
            <a:r>
              <a:rPr lang="en-US" altLang="en-US" kern="1200" spc="-100" dirty="0">
                <a:latin typeface="Courier New" panose="02070309020205020404" pitchFamily="49" charset="0"/>
                <a:cs typeface="Arial" panose="020B0604020202020204" pitchFamily="34" charset="0"/>
              </a:rPr>
              <a:t>values</a:t>
            </a:r>
            <a:r>
              <a:rPr lang="en-US" altLang="en-US" kern="1200" spc="-100" dirty="0">
                <a:latin typeface="Arial" panose="020B0604020202020204" pitchFamily="34" charset="0"/>
                <a:cs typeface="Arial" panose="020B0604020202020204" pitchFamily="34" charset="0"/>
              </a:rPr>
              <a:t> parameter.</a:t>
            </a:r>
          </a:p>
          <a:p>
            <a:pPr eaLnBrk="1" hangingPunct="1">
              <a:spcBef>
                <a:spcPts val="0"/>
              </a:spcBef>
            </a:pPr>
            <a:r>
              <a:rPr lang="en-US" altLang="en-US" kern="1200" spc="-150" dirty="0">
                <a:latin typeface="Arial" panose="020B0604020202020204" pitchFamily="34" charset="0"/>
                <a:cs typeface="Arial" panose="020B0604020202020204" pitchFamily="34" charset="0"/>
              </a:rPr>
              <a:t>In the function, the values parameter receives the address of the numbers array.</a:t>
            </a:r>
          </a:p>
        </p:txBody>
      </p:sp>
      <p:pic>
        <p:nvPicPr>
          <p:cNvPr id="5" name="Picture 3" descr="The flow diagram represents the arrays like pointers. The function showValues includes the numbers and size. The numbers parameter store the address of the numbers array in adjacent memory locations from 1 to 5. The main statement displays the function showValues for the integer values and the integer size. The values parameter in the showValues function points to the numbers array. The C plus plus automatically stores the address of the numbers in the values paramete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160" y="1524000"/>
            <a:ext cx="8686800" cy="4332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41954CEB-BE15-AEEC-9BF4-7CB9AC32B87E}"/>
              </a:ext>
            </a:extLst>
          </p:cNvPr>
          <p:cNvSpPr>
            <a:spLocks noGrp="1"/>
          </p:cNvSpPr>
          <p:nvPr>
            <p:ph type="sldNum" sz="quarter" idx="10"/>
          </p:nvPr>
        </p:nvSpPr>
        <p:spPr/>
        <p:txBody>
          <a:bodyPr/>
          <a:lstStyle/>
          <a:p>
            <a:fld id="{60424565-9848-4764-832E-58D1C44F619B}" type="slidenum">
              <a:rPr lang="en-US" altLang="en-US" smtClean="0"/>
              <a:pPr/>
              <a:t>7</a:t>
            </a:fld>
            <a:endParaRPr lang="en-US" altLang="en-US" dirty="0"/>
          </a:p>
        </p:txBody>
      </p:sp>
    </p:spTree>
    <p:extLst>
      <p:ext uri="{BB962C8B-B14F-4D97-AF65-F5344CB8AC3E}">
        <p14:creationId xmlns:p14="http://schemas.microsoft.com/office/powerpoint/2010/main" val="3598200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Something Like Pointers:</a:t>
            </a:r>
            <a:br>
              <a:rPr lang="en-US" altLang="en-US" dirty="0"/>
            </a:br>
            <a:r>
              <a:rPr lang="en-US" altLang="en-US" dirty="0"/>
              <a:t>Reference Variables</a:t>
            </a:r>
            <a:r>
              <a:rPr lang="en-US" altLang="en-US" sz="1800" dirty="0"/>
              <a:t> (1 of 3)</a:t>
            </a:r>
            <a:endParaRPr lang="en-US" sz="1800" dirty="0"/>
          </a:p>
        </p:txBody>
      </p:sp>
      <p:sp>
        <p:nvSpPr>
          <p:cNvPr id="3" name="Content Placeholder 2"/>
          <p:cNvSpPr>
            <a:spLocks noGrp="1"/>
          </p:cNvSpPr>
          <p:nvPr>
            <p:ph idx="1"/>
          </p:nvPr>
        </p:nvSpPr>
        <p:spPr/>
        <p:txBody>
          <a:bodyPr/>
          <a:lstStyle/>
          <a:p>
            <a:pPr>
              <a:lnSpc>
                <a:spcPct val="90000"/>
              </a:lnSpc>
              <a:spcBef>
                <a:spcPts val="0"/>
              </a:spcBef>
            </a:pPr>
            <a:r>
              <a:rPr lang="en-US" altLang="en-US" sz="2800" dirty="0">
                <a:solidFill>
                  <a:srgbClr val="000000"/>
                </a:solidFill>
              </a:rPr>
              <a:t>We have also worked with something like pointers when we learned to use reference variables.</a:t>
            </a:r>
          </a:p>
          <a:p>
            <a:pPr>
              <a:lnSpc>
                <a:spcPct val="90000"/>
              </a:lnSpc>
              <a:spcBef>
                <a:spcPts val="0"/>
              </a:spcBef>
            </a:pPr>
            <a:r>
              <a:rPr lang="en-US" altLang="en-US" sz="2800" dirty="0">
                <a:solidFill>
                  <a:srgbClr val="000000"/>
                </a:solidFill>
              </a:rPr>
              <a:t>A reference variable acts as an alias for another variable. It is called a reference variable because it references another variable in the program. Anything we do to the reference variable is actually done to the variable it references.</a:t>
            </a:r>
          </a:p>
          <a:p>
            <a:pPr>
              <a:lnSpc>
                <a:spcPct val="90000"/>
              </a:lnSpc>
              <a:spcBef>
                <a:spcPts val="0"/>
              </a:spcBef>
            </a:pPr>
            <a:r>
              <a:rPr lang="en-US" altLang="en-US" sz="2800" dirty="0">
                <a:solidFill>
                  <a:srgbClr val="000000"/>
                </a:solidFill>
              </a:rPr>
              <a:t>Suppose we have this function:</a:t>
            </a:r>
          </a:p>
          <a:p>
            <a:pPr marL="347472" indent="0">
              <a:lnSpc>
                <a:spcPct val="80000"/>
              </a:lnSpc>
              <a:spcBef>
                <a:spcPts val="0"/>
              </a:spcBef>
              <a:buNone/>
            </a:pPr>
            <a:r>
              <a:rPr lang="en-US" altLang="en-US" dirty="0">
                <a:solidFill>
                  <a:srgbClr val="000000"/>
                </a:solidFill>
                <a:latin typeface="Courier New" panose="02070309020205020404" pitchFamily="49" charset="0"/>
              </a:rPr>
              <a:t>void getOrder(int &amp;donuts)</a:t>
            </a:r>
            <a:br>
              <a:rPr lang="en-US" altLang="en-US" dirty="0">
                <a:solidFill>
                  <a:srgbClr val="000000"/>
                </a:solidFill>
                <a:latin typeface="Courier New" panose="02070309020205020404" pitchFamily="49" charset="0"/>
              </a:rPr>
            </a:br>
            <a:r>
              <a:rPr lang="en-US" altLang="en-US" dirty="0">
                <a:solidFill>
                  <a:srgbClr val="000000"/>
                </a:solidFill>
                <a:latin typeface="Courier New" panose="02070309020205020404" pitchFamily="49" charset="0"/>
              </a:rPr>
              <a:t>{</a:t>
            </a:r>
          </a:p>
          <a:p>
            <a:pPr marL="822960" indent="0">
              <a:lnSpc>
                <a:spcPct val="80000"/>
              </a:lnSpc>
              <a:spcBef>
                <a:spcPts val="0"/>
              </a:spcBef>
              <a:buNone/>
            </a:pPr>
            <a:r>
              <a:rPr lang="en-US" altLang="en-US" dirty="0">
                <a:solidFill>
                  <a:srgbClr val="000000"/>
                </a:solidFill>
                <a:latin typeface="Courier New" panose="02070309020205020404" pitchFamily="49" charset="0"/>
              </a:rPr>
              <a:t>cout &lt;&lt; "How many doughnuts do you want? ";</a:t>
            </a:r>
            <a:br>
              <a:rPr lang="en-US" altLang="en-US" dirty="0">
                <a:solidFill>
                  <a:srgbClr val="000000"/>
                </a:solidFill>
                <a:latin typeface="Courier New" panose="02070309020205020404" pitchFamily="49" charset="0"/>
              </a:rPr>
            </a:br>
            <a:r>
              <a:rPr lang="en-US" altLang="en-US" dirty="0">
                <a:solidFill>
                  <a:srgbClr val="000000"/>
                </a:solidFill>
                <a:latin typeface="Courier New" panose="02070309020205020404" pitchFamily="49" charset="0"/>
              </a:rPr>
              <a:t>cin &gt;&gt; donuts;</a:t>
            </a:r>
          </a:p>
          <a:p>
            <a:pPr marL="347472" indent="0">
              <a:lnSpc>
                <a:spcPct val="80000"/>
              </a:lnSpc>
              <a:spcBef>
                <a:spcPts val="0"/>
              </a:spcBef>
              <a:buNone/>
            </a:pPr>
            <a:r>
              <a:rPr lang="en-US" altLang="en-US" dirty="0">
                <a:solidFill>
                  <a:srgbClr val="000000"/>
                </a:solidFill>
                <a:latin typeface="Courier New" panose="02070309020205020404" pitchFamily="49" charset="0"/>
              </a:rPr>
              <a:t>}</a:t>
            </a:r>
          </a:p>
          <a:p>
            <a:pPr>
              <a:lnSpc>
                <a:spcPct val="80000"/>
              </a:lnSpc>
              <a:spcBef>
                <a:spcPts val="0"/>
              </a:spcBef>
            </a:pPr>
            <a:r>
              <a:rPr lang="en-US" altLang="en-US" sz="2800" dirty="0">
                <a:solidFill>
                  <a:srgbClr val="000000"/>
                </a:solidFill>
              </a:rPr>
              <a:t>And we call it with this code:</a:t>
            </a:r>
            <a:br>
              <a:rPr lang="en-US" altLang="en-US" sz="2800" dirty="0">
                <a:solidFill>
                  <a:srgbClr val="000000"/>
                </a:solidFill>
              </a:rPr>
            </a:br>
            <a:r>
              <a:rPr lang="en-US" altLang="en-US" dirty="0">
                <a:solidFill>
                  <a:srgbClr val="000000"/>
                </a:solidFill>
                <a:latin typeface="Courier New" panose="02070309020205020404" pitchFamily="49" charset="0"/>
              </a:rPr>
              <a:t>int jellyDonuts;</a:t>
            </a:r>
            <a:br>
              <a:rPr lang="en-US" altLang="en-US" dirty="0">
                <a:solidFill>
                  <a:srgbClr val="000000"/>
                </a:solidFill>
                <a:latin typeface="Courier New" panose="02070309020205020404" pitchFamily="49" charset="0"/>
              </a:rPr>
            </a:br>
            <a:r>
              <a:rPr lang="en-US" altLang="en-US" dirty="0">
                <a:solidFill>
                  <a:srgbClr val="000000"/>
                </a:solidFill>
                <a:latin typeface="Courier New" panose="02070309020205020404" pitchFamily="49" charset="0"/>
              </a:rPr>
              <a:t>getOrder(jellyDonuts);</a:t>
            </a:r>
            <a:endParaRPr lang="en-US" altLang="en-US" sz="2400" dirty="0">
              <a:solidFill>
                <a:srgbClr val="000000"/>
              </a:solidFill>
              <a:latin typeface="Courier New" panose="02070309020205020404" pitchFamily="49" charset="0"/>
            </a:endParaRPr>
          </a:p>
        </p:txBody>
      </p:sp>
      <p:sp>
        <p:nvSpPr>
          <p:cNvPr id="4" name="Slide Number Placeholder 3">
            <a:extLst>
              <a:ext uri="{FF2B5EF4-FFF2-40B4-BE49-F238E27FC236}">
                <a16:creationId xmlns:a16="http://schemas.microsoft.com/office/drawing/2014/main" id="{34169519-E8B2-689B-5313-52B8BC280169}"/>
              </a:ext>
            </a:extLst>
          </p:cNvPr>
          <p:cNvSpPr>
            <a:spLocks noGrp="1"/>
          </p:cNvSpPr>
          <p:nvPr>
            <p:ph type="sldNum" sz="quarter" idx="10"/>
          </p:nvPr>
        </p:nvSpPr>
        <p:spPr/>
        <p:txBody>
          <a:bodyPr/>
          <a:lstStyle/>
          <a:p>
            <a:fld id="{60424565-9848-4764-832E-58D1C44F619B}" type="slidenum">
              <a:rPr lang="en-US" altLang="en-US" smtClean="0"/>
              <a:pPr/>
              <a:t>8</a:t>
            </a:fld>
            <a:endParaRPr lang="en-US" altLang="en-US" dirty="0"/>
          </a:p>
        </p:txBody>
      </p:sp>
    </p:spTree>
    <p:extLst>
      <p:ext uri="{BB962C8B-B14F-4D97-AF65-F5344CB8AC3E}">
        <p14:creationId xmlns:p14="http://schemas.microsoft.com/office/powerpoint/2010/main" val="309118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Something Like Pointers:</a:t>
            </a:r>
            <a:br>
              <a:rPr lang="en-US" altLang="en-US" dirty="0"/>
            </a:br>
            <a:r>
              <a:rPr lang="en-US" altLang="en-US" dirty="0"/>
              <a:t>Reference Variables</a:t>
            </a:r>
            <a:r>
              <a:rPr lang="en-US" altLang="en-US" sz="1800" dirty="0"/>
              <a:t> (2 of 3)</a:t>
            </a:r>
            <a:endParaRPr lang="en-US" sz="1800" dirty="0"/>
          </a:p>
        </p:txBody>
      </p:sp>
      <p:sp>
        <p:nvSpPr>
          <p:cNvPr id="3" name="Content Placeholder 2"/>
          <p:cNvSpPr>
            <a:spLocks noGrp="1"/>
          </p:cNvSpPr>
          <p:nvPr>
            <p:ph idx="1"/>
          </p:nvPr>
        </p:nvSpPr>
        <p:spPr/>
        <p:txBody>
          <a:bodyPr/>
          <a:lstStyle/>
          <a:p>
            <a:pPr eaLnBrk="1" hangingPunct="1">
              <a:spcBef>
                <a:spcPct val="50000"/>
              </a:spcBef>
            </a:pPr>
            <a:r>
              <a:rPr lang="en-US" altLang="en-US" kern="1200" dirty="0">
                <a:latin typeface="Arial" panose="020B0604020202020204" pitchFamily="34" charset="0"/>
                <a:cs typeface="Arial" panose="020B0604020202020204" pitchFamily="34" charset="0"/>
              </a:rPr>
              <a:t>The </a:t>
            </a:r>
            <a:r>
              <a:rPr lang="en-US" altLang="en-US" kern="1200" dirty="0">
                <a:latin typeface="Courier New" panose="02070309020205020404" pitchFamily="49" charset="0"/>
                <a:cs typeface="Arial" panose="020B0604020202020204" pitchFamily="34" charset="0"/>
              </a:rPr>
              <a:t>donuts</a:t>
            </a:r>
            <a:r>
              <a:rPr lang="en-US" altLang="en-US" kern="1200" dirty="0">
                <a:latin typeface="Arial" panose="020B0604020202020204" pitchFamily="34" charset="0"/>
                <a:cs typeface="Arial" panose="020B0604020202020204" pitchFamily="34" charset="0"/>
              </a:rPr>
              <a:t> parameter, in the </a:t>
            </a:r>
            <a:r>
              <a:rPr lang="en-US" altLang="en-US" kern="1200" dirty="0">
                <a:latin typeface="Courier New" panose="02070309020205020404" pitchFamily="49" charset="0"/>
                <a:cs typeface="Arial" panose="020B0604020202020204" pitchFamily="34" charset="0"/>
              </a:rPr>
              <a:t>getOrder</a:t>
            </a:r>
            <a:r>
              <a:rPr lang="en-US" altLang="en-US" kern="1200" dirty="0">
                <a:latin typeface="Arial" panose="020B0604020202020204" pitchFamily="34" charset="0"/>
                <a:cs typeface="Arial" panose="020B0604020202020204" pitchFamily="34" charset="0"/>
              </a:rPr>
              <a:t> function, points to the </a:t>
            </a:r>
            <a:r>
              <a:rPr lang="en-US" altLang="en-US" kern="1200" dirty="0">
                <a:latin typeface="Courier New" panose="02070309020205020404" pitchFamily="49" charset="0"/>
                <a:cs typeface="Arial" panose="020B0604020202020204" pitchFamily="34" charset="0"/>
              </a:rPr>
              <a:t>jellyDonuts</a:t>
            </a:r>
            <a:r>
              <a:rPr lang="en-US" altLang="en-US" kern="1200" dirty="0">
                <a:latin typeface="Arial" panose="020B0604020202020204" pitchFamily="34" charset="0"/>
                <a:cs typeface="Arial" panose="020B0604020202020204" pitchFamily="34" charset="0"/>
              </a:rPr>
              <a:t> variable.</a:t>
            </a:r>
          </a:p>
        </p:txBody>
      </p:sp>
      <p:sp>
        <p:nvSpPr>
          <p:cNvPr id="4" name="Content Placeholder 3"/>
          <p:cNvSpPr>
            <a:spLocks noGrp="1"/>
          </p:cNvSpPr>
          <p:nvPr>
            <p:ph sz="half" idx="4294967295"/>
          </p:nvPr>
        </p:nvSpPr>
        <p:spPr>
          <a:xfrm>
            <a:off x="487680" y="6019800"/>
            <a:ext cx="11704320" cy="439737"/>
          </a:xfrm>
        </p:spPr>
        <p:txBody>
          <a:bodyPr/>
          <a:lstStyle/>
          <a:p>
            <a:pPr marL="0" indent="0" eaLnBrk="1" hangingPunct="1">
              <a:spcBef>
                <a:spcPct val="50000"/>
              </a:spcBef>
              <a:buNone/>
            </a:pPr>
            <a:r>
              <a:rPr lang="en-US" altLang="en-US" kern="1200" dirty="0">
                <a:latin typeface="Arial" panose="020B0604020202020204" pitchFamily="34" charset="0"/>
                <a:cs typeface="Arial" panose="020B0604020202020204" pitchFamily="34" charset="0"/>
              </a:rPr>
              <a:t>C++ automatically stores the address of </a:t>
            </a:r>
            <a:r>
              <a:rPr lang="en-US" altLang="en-US" kern="1200" dirty="0">
                <a:latin typeface="Courier New" panose="02070309020205020404" pitchFamily="49" charset="0"/>
                <a:cs typeface="Arial" panose="020B0604020202020204" pitchFamily="34" charset="0"/>
              </a:rPr>
              <a:t>jellyDonuts</a:t>
            </a:r>
            <a:r>
              <a:rPr lang="en-US" altLang="en-US" kern="1200" dirty="0">
                <a:latin typeface="Arial" panose="020B0604020202020204" pitchFamily="34" charset="0"/>
                <a:cs typeface="Arial" panose="020B0604020202020204" pitchFamily="34" charset="0"/>
              </a:rPr>
              <a:t> in the </a:t>
            </a:r>
            <a:r>
              <a:rPr lang="en-US" altLang="en-US" kern="1200" dirty="0">
                <a:latin typeface="Courier New" panose="02070309020205020404" pitchFamily="49" charset="0"/>
                <a:cs typeface="Arial" panose="020B0604020202020204" pitchFamily="34" charset="0"/>
              </a:rPr>
              <a:t>donuts</a:t>
            </a:r>
            <a:r>
              <a:rPr lang="en-US" altLang="en-US" kern="1200" dirty="0">
                <a:latin typeface="Arial" panose="020B0604020202020204" pitchFamily="34" charset="0"/>
                <a:cs typeface="Arial" panose="020B0604020202020204" pitchFamily="34" charset="0"/>
              </a:rPr>
              <a:t> parameter.</a:t>
            </a:r>
          </a:p>
        </p:txBody>
      </p:sp>
      <p:pic>
        <p:nvPicPr>
          <p:cNvPr id="5" name="Picture 3" descr="The flow diagram represents the reference variables. The main statement displays the function getOrder (jellyDonuts). The jellyDonuts parameter in the getOrder function stores the address of the jellyDonuts variable. The donuts parameter, in the getOrder function, points to the jellyDonuts variable. C plus plus automatically store the address of the jellyDonuts variable in the donuts paramete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681" y="2057400"/>
            <a:ext cx="8026639"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811B1083-8023-42F7-A799-369378410990}"/>
              </a:ext>
            </a:extLst>
          </p:cNvPr>
          <p:cNvSpPr>
            <a:spLocks noGrp="1"/>
          </p:cNvSpPr>
          <p:nvPr>
            <p:ph type="sldNum" sz="quarter" idx="10"/>
          </p:nvPr>
        </p:nvSpPr>
        <p:spPr/>
        <p:txBody>
          <a:bodyPr/>
          <a:lstStyle/>
          <a:p>
            <a:fld id="{60424565-9848-4764-832E-58D1C44F619B}" type="slidenum">
              <a:rPr lang="en-US" altLang="en-US" smtClean="0"/>
              <a:pPr/>
              <a:t>9</a:t>
            </a:fld>
            <a:endParaRPr lang="en-US" altLang="en-US" dirty="0"/>
          </a:p>
        </p:txBody>
      </p:sp>
    </p:spTree>
    <p:extLst>
      <p:ext uri="{BB962C8B-B14F-4D97-AF65-F5344CB8AC3E}">
        <p14:creationId xmlns:p14="http://schemas.microsoft.com/office/powerpoint/2010/main" val="321419546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2266</TotalTime>
  <Words>3497</Words>
  <Application>Microsoft Office PowerPoint</Application>
  <PresentationFormat>Widescreen</PresentationFormat>
  <Paragraphs>366</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Cambria</vt:lpstr>
      <vt:lpstr>Courier New</vt:lpstr>
      <vt:lpstr>Default Design</vt:lpstr>
      <vt:lpstr>Pointers</vt:lpstr>
      <vt:lpstr>Getting the Address of a Variable</vt:lpstr>
      <vt:lpstr>Address of a Variable</vt:lpstr>
      <vt:lpstr>Address of a Variable</vt:lpstr>
      <vt:lpstr>Pointer Variables</vt:lpstr>
      <vt:lpstr>Something Like Pointers: Arrays</vt:lpstr>
      <vt:lpstr>Something Like Pointers : Arrays</vt:lpstr>
      <vt:lpstr>Something Like Pointers: Reference Variables (1 of 3)</vt:lpstr>
      <vt:lpstr>Something Like Pointers: Reference Variables (2 of 3)</vt:lpstr>
      <vt:lpstr>Something Like Pointers: Reference Variables (3 of 3)</vt:lpstr>
      <vt:lpstr>Pointer Variables (1 of 4)</vt:lpstr>
      <vt:lpstr>Pointer Variables (2 of 4)</vt:lpstr>
      <vt:lpstr>Pointer Variables (3 of 4)</vt:lpstr>
      <vt:lpstr>Pointer Variables (4 of 4)</vt:lpstr>
      <vt:lpstr>Program Example of Pointer Variable</vt:lpstr>
      <vt:lpstr>The Indirection Operator</vt:lpstr>
      <vt:lpstr>Program Example of Indirection Operator (1 of 2)</vt:lpstr>
      <vt:lpstr>Program Example of Indirection Operator (2 of 2)</vt:lpstr>
      <vt:lpstr>The Relationship Between Arrays and Pointers (1 of 2)</vt:lpstr>
      <vt:lpstr>The Relationship Between Arrays and Pointers (2 of 2)</vt:lpstr>
      <vt:lpstr>The Array Name Being Dereferenced</vt:lpstr>
      <vt:lpstr>Pointers in Expressions</vt:lpstr>
      <vt:lpstr>Array Access (1 of 2)</vt:lpstr>
      <vt:lpstr>Array Access (2 of 2)</vt:lpstr>
      <vt:lpstr>Example of Close Relationship Between Array Name and Pointer</vt:lpstr>
      <vt:lpstr>Pointer Arithmetic</vt:lpstr>
      <vt:lpstr>Example of Pointer Arithmetic</vt:lpstr>
      <vt:lpstr>Initializing Pointers</vt:lpstr>
      <vt:lpstr>Comparing Pointers</vt:lpstr>
      <vt:lpstr>Pointers as Function Parameters</vt:lpstr>
      <vt:lpstr>Example of Pointers as Function Parameters</vt:lpstr>
      <vt:lpstr>Pointers as Function Parameters (1 of 2)</vt:lpstr>
      <vt:lpstr>Pointers as Function Parameters (2 of 2)</vt:lpstr>
      <vt:lpstr>Pointers to Constants (1 of 3)</vt:lpstr>
      <vt:lpstr>Pointers to Constants (2 of 3)</vt:lpstr>
      <vt:lpstr>Pointers to Constants (3 of 3)</vt:lpstr>
      <vt:lpstr>Declaration of a Pointer to Constant</vt:lpstr>
      <vt:lpstr>Constant Pointers (1 of 2)</vt:lpstr>
      <vt:lpstr>Constant Pointers (2 of 2)</vt:lpstr>
      <vt:lpstr>Constant Pointers to Constants (1 of 2)</vt:lpstr>
      <vt:lpstr>Constant Pointers to Constants (2 of 2)</vt:lpstr>
      <vt:lpstr>Dynamic Memory Allocation (1 of 2)</vt:lpstr>
      <vt:lpstr>Dynamic Memory Allocation (2 of 2)</vt:lpstr>
      <vt:lpstr>Releasing Dynamic Memory</vt:lpstr>
      <vt:lpstr>Dynamic Memory Allocation (1 of 3)</vt:lpstr>
      <vt:lpstr>Dynamic Memory Allocation (2 of 3)</vt:lpstr>
      <vt:lpstr>Dynamic Memory Allocation (3 of 3)</vt:lpstr>
      <vt:lpstr>Returning Pointers from Functions</vt:lpstr>
      <vt:lpstr>Pointer Returning Function Example</vt:lpstr>
      <vt:lpstr>Using Smart Pointers to Avoid Memory Leaks (1 of 2)</vt:lpstr>
      <vt:lpstr>Using Smart Pointers to Avoid Memory Leaks (2 of 2)</vt:lpstr>
      <vt:lpstr>Smart Pointer Types</vt:lpstr>
      <vt:lpstr>Using Smart Pointers Example</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Pointers</dc:title>
  <dc:subject>Introduction to C++</dc:subject>
  <dc:creator>Tony Gaddis</dc:creator>
  <cp:lastModifiedBy>Syed Naseem Afzal</cp:lastModifiedBy>
  <cp:revision>295</cp:revision>
  <dcterms:created xsi:type="dcterms:W3CDTF">2011-02-16T20:47:20Z</dcterms:created>
  <dcterms:modified xsi:type="dcterms:W3CDTF">2024-02-19T04:22:51Z</dcterms:modified>
</cp:coreProperties>
</file>