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375" r:id="rId2"/>
    <p:sldId id="324" r:id="rId3"/>
    <p:sldId id="325" r:id="rId4"/>
    <p:sldId id="326" r:id="rId5"/>
    <p:sldId id="327" r:id="rId6"/>
    <p:sldId id="328" r:id="rId7"/>
    <p:sldId id="329" r:id="rId8"/>
    <p:sldId id="330" r:id="rId9"/>
    <p:sldId id="331" r:id="rId10"/>
    <p:sldId id="332" r:id="rId11"/>
    <p:sldId id="333" r:id="rId12"/>
    <p:sldId id="334" r:id="rId13"/>
    <p:sldId id="335" r:id="rId14"/>
    <p:sldId id="336" r:id="rId15"/>
    <p:sldId id="337" r:id="rId16"/>
    <p:sldId id="338" r:id="rId17"/>
    <p:sldId id="339" r:id="rId18"/>
    <p:sldId id="340" r:id="rId19"/>
    <p:sldId id="341" r:id="rId20"/>
    <p:sldId id="342" r:id="rId21"/>
    <p:sldId id="343" r:id="rId22"/>
    <p:sldId id="344" r:id="rId23"/>
    <p:sldId id="345" r:id="rId24"/>
    <p:sldId id="346" r:id="rId25"/>
    <p:sldId id="347" r:id="rId26"/>
    <p:sldId id="348" r:id="rId27"/>
    <p:sldId id="349" r:id="rId28"/>
    <p:sldId id="350" r:id="rId29"/>
    <p:sldId id="351" r:id="rId30"/>
    <p:sldId id="352" r:id="rId31"/>
    <p:sldId id="353" r:id="rId32"/>
    <p:sldId id="354" r:id="rId33"/>
    <p:sldId id="355" r:id="rId34"/>
    <p:sldId id="356" r:id="rId35"/>
    <p:sldId id="357" r:id="rId36"/>
    <p:sldId id="358" r:id="rId37"/>
    <p:sldId id="359" r:id="rId38"/>
    <p:sldId id="360" r:id="rId39"/>
    <p:sldId id="361" r:id="rId40"/>
    <p:sldId id="362" r:id="rId41"/>
    <p:sldId id="363" r:id="rId42"/>
    <p:sldId id="364" r:id="rId43"/>
    <p:sldId id="306" r:id="rId44"/>
    <p:sldId id="365" r:id="rId45"/>
    <p:sldId id="366" r:id="rId46"/>
    <p:sldId id="367" r:id="rId47"/>
    <p:sldId id="368" r:id="rId48"/>
    <p:sldId id="318" r:id="rId49"/>
    <p:sldId id="369" r:id="rId50"/>
    <p:sldId id="370" r:id="rId51"/>
    <p:sldId id="371" r:id="rId52"/>
    <p:sldId id="372" r:id="rId53"/>
    <p:sldId id="373" r:id="rId5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344" userDrawn="1">
          <p15:clr>
            <a:srgbClr val="A4A3A4"/>
          </p15:clr>
        </p15:guide>
        <p15:guide id="2" pos="25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7797"/>
    <a:srgbClr val="0488AE"/>
    <a:srgbClr val="FA8218"/>
    <a:srgbClr val="E6FCFE"/>
    <a:srgbClr val="DAFBF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86421" autoAdjust="0"/>
  </p:normalViewPr>
  <p:slideViewPr>
    <p:cSldViewPr showGuides="1">
      <p:cViewPr>
        <p:scale>
          <a:sx n="110" d="100"/>
          <a:sy n="110" d="100"/>
        </p:scale>
        <p:origin x="480" y="462"/>
      </p:cViewPr>
      <p:guideLst>
        <p:guide orient="horz" pos="1344"/>
        <p:guide pos="25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992"/>
    </p:cViewPr>
  </p:sorterViewPr>
  <p:notesViewPr>
    <p:cSldViewPr showGuides="1">
      <p:cViewPr varScale="1">
        <p:scale>
          <a:sx n="56" d="100"/>
          <a:sy n="56" d="100"/>
        </p:scale>
        <p:origin x="-285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3B477F5B-A547-4C1B-BFDF-EF92024EAE85}" type="datetimeFigureOut">
              <a:rPr lang="en-US"/>
              <a:pPr>
                <a:defRPr/>
              </a:pPr>
              <a:t>4/25/2024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F1D224D5-05FF-4758-9CDE-BF3D5A3E4370}" type="slidenum">
              <a:rPr lang="en-US" altLang="en-US"/>
              <a:pPr/>
              <a:t>‹#›</a:t>
            </a:fld>
            <a:endParaRPr lang="en-US" altLang="en-US" dirty="0"/>
          </a:p>
        </p:txBody>
      </p:sp>
    </p:spTree>
    <p:extLst>
      <p:ext uri="{BB962C8B-B14F-4D97-AF65-F5344CB8AC3E}">
        <p14:creationId xmlns:p14="http://schemas.microsoft.com/office/powerpoint/2010/main" val="38261464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4ACD6B3D-14EC-4E35-850D-9E8635576BBF}" type="datetimeFigureOut">
              <a:rPr lang="en-US"/>
              <a:pPr>
                <a:defRPr/>
              </a:pPr>
              <a:t>4/25/2024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3EEC5E5-BD54-498E-B1F3-3A30DC63B846}" type="slidenum">
              <a:rPr lang="en-US" altLang="en-US"/>
              <a:pPr/>
              <a:t>‹#›</a:t>
            </a:fld>
            <a:endParaRPr lang="en-US" altLang="en-US" dirty="0"/>
          </a:p>
        </p:txBody>
      </p:sp>
    </p:spTree>
    <p:extLst>
      <p:ext uri="{BB962C8B-B14F-4D97-AF65-F5344CB8AC3E}">
        <p14:creationId xmlns:p14="http://schemas.microsoft.com/office/powerpoint/2010/main" val="12787865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0" y="2514600"/>
            <a:ext cx="12192000" cy="1828800"/>
          </a:xfrm>
        </p:spPr>
        <p:txBody>
          <a:bodyPr/>
          <a:lstStyle>
            <a:lvl1pPr algn="ctr">
              <a:defRPr sz="6000" b="1">
                <a:solidFill>
                  <a:schemeClr val="tx1"/>
                </a:solidFill>
                <a:latin typeface="+mn-lt"/>
              </a:defRPr>
            </a:lvl1pPr>
          </a:lstStyle>
          <a:p>
            <a:r>
              <a:rPr lang="en-US" dirty="0"/>
              <a:t>Section #</a:t>
            </a:r>
          </a:p>
        </p:txBody>
      </p:sp>
    </p:spTree>
    <p:extLst>
      <p:ext uri="{BB962C8B-B14F-4D97-AF65-F5344CB8AC3E}">
        <p14:creationId xmlns:p14="http://schemas.microsoft.com/office/powerpoint/2010/main" val="861416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CBEC831-5C13-4F29-AB23-5E1C54F37000}" type="slidenum">
              <a:rPr lang="en-US" altLang="en-US"/>
              <a:pPr/>
              <a:t>‹#›</a:t>
            </a:fld>
            <a:endParaRPr lang="en-US" altLang="en-US" dirty="0"/>
          </a:p>
        </p:txBody>
      </p:sp>
    </p:spTree>
    <p:extLst>
      <p:ext uri="{BB962C8B-B14F-4D97-AF65-F5344CB8AC3E}">
        <p14:creationId xmlns:p14="http://schemas.microsoft.com/office/powerpoint/2010/main" val="1607905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B3FD897F-426F-4BC4-946C-005AF9493065}" type="slidenum">
              <a:rPr lang="en-US" altLang="en-US"/>
              <a:pPr/>
              <a:t>‹#›</a:t>
            </a:fld>
            <a:endParaRPr lang="en-US" altLang="en-US" dirty="0"/>
          </a:p>
        </p:txBody>
      </p:sp>
    </p:spTree>
    <p:extLst>
      <p:ext uri="{BB962C8B-B14F-4D97-AF65-F5344CB8AC3E}">
        <p14:creationId xmlns:p14="http://schemas.microsoft.com/office/powerpoint/2010/main" val="134999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47CF89F4-BACA-423B-BC31-020D92162655}" type="slidenum">
              <a:rPr lang="en-US" altLang="en-US"/>
              <a:pPr/>
              <a:t>‹#›</a:t>
            </a:fld>
            <a:endParaRPr lang="en-US" altLang="en-US" dirty="0"/>
          </a:p>
        </p:txBody>
      </p:sp>
    </p:spTree>
    <p:extLst>
      <p:ext uri="{BB962C8B-B14F-4D97-AF65-F5344CB8AC3E}">
        <p14:creationId xmlns:p14="http://schemas.microsoft.com/office/powerpoint/2010/main" val="386287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Cambria" panose="02040503050406030204" pitchFamily="18" charset="0"/>
              <a:buChar char="◙"/>
              <a:defRPr>
                <a:solidFill>
                  <a:schemeClr val="tx1"/>
                </a:solidFill>
              </a:defRPr>
            </a:lvl1pPr>
            <a:lvl2pPr marL="687388" indent="-346075">
              <a:buFont typeface="Arial" panose="020B0604020202020204" pitchFamily="34" charset="0"/>
              <a:buChar char="◘"/>
              <a:defRPr>
                <a:solidFill>
                  <a:schemeClr val="tx1"/>
                </a:solidFill>
              </a:defRPr>
            </a:lvl2pPr>
            <a:lvl3pPr marL="1027113" indent="-341313">
              <a:buFont typeface="Arial" panose="020B0604020202020204" pitchFamily="34" charset="0"/>
              <a:buChar char="■"/>
              <a:defRPr>
                <a:solidFill>
                  <a:schemeClr val="tx1"/>
                </a:solidFill>
              </a:defRPr>
            </a:lvl3pPr>
            <a:lvl4pPr marL="1376363" indent="-350838">
              <a:buFont typeface="Arial" panose="020B0604020202020204" pitchFamily="34" charset="0"/>
              <a:buChar char="□"/>
              <a:defRPr>
                <a:solidFill>
                  <a:schemeClr val="tx1"/>
                </a:solidFill>
              </a:defRPr>
            </a:lvl4pPr>
            <a:lvl5pPr marL="1601788" indent="-228600">
              <a:buFont typeface="Arial" panose="020B0604020202020204"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fld id="{501D1292-5B77-4E1A-84AC-1412ECDBECFA}" type="slidenum">
              <a:rPr lang="en-US" altLang="en-US"/>
              <a:pPr/>
              <a:t>‹#›</a:t>
            </a:fld>
            <a:endParaRPr lang="en-US" altLang="en-US" dirty="0"/>
          </a:p>
        </p:txBody>
      </p:sp>
    </p:spTree>
    <p:extLst>
      <p:ext uri="{BB962C8B-B14F-4D97-AF65-F5344CB8AC3E}">
        <p14:creationId xmlns:p14="http://schemas.microsoft.com/office/powerpoint/2010/main" val="144080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1371600"/>
          </a:xfrm>
        </p:spPr>
        <p:txBody>
          <a:bodyPr/>
          <a:lstStyle>
            <a:lvl1pPr marL="342900" indent="-342900">
              <a:buFont typeface="Arial" panose="020B0604020202020204" pitchFamily="34" charset="0"/>
              <a:buChar char="•"/>
              <a:defRPr/>
            </a:lvl1pPr>
            <a:lvl2pPr marL="742950" indent="-285750">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fld id="{501D1292-5B77-4E1A-84AC-1412ECDBECFA}" type="slidenum">
              <a:rPr lang="en-US" altLang="en-US"/>
              <a:pPr/>
              <a:t>‹#›</a:t>
            </a:fld>
            <a:endParaRPr lang="en-US" altLang="en-US" dirty="0"/>
          </a:p>
        </p:txBody>
      </p:sp>
      <p:sp>
        <p:nvSpPr>
          <p:cNvPr id="6" name="Content Placeholder 5"/>
          <p:cNvSpPr>
            <a:spLocks noGrp="1"/>
          </p:cNvSpPr>
          <p:nvPr>
            <p:ph sz="quarter" idx="11"/>
          </p:nvPr>
        </p:nvSpPr>
        <p:spPr>
          <a:xfrm>
            <a:off x="711200" y="3429000"/>
            <a:ext cx="10972800"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61741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B01AB59F-3677-4B71-A5A4-BCBDD706399E}" type="slidenum">
              <a:rPr lang="en-US" altLang="en-US"/>
              <a:pPr/>
              <a:t>‹#›</a:t>
            </a:fld>
            <a:endParaRPr lang="en-US" altLang="en-US" dirty="0"/>
          </a:p>
        </p:txBody>
      </p:sp>
    </p:spTree>
    <p:extLst>
      <p:ext uri="{BB962C8B-B14F-4D97-AF65-F5344CB8AC3E}">
        <p14:creationId xmlns:p14="http://schemas.microsoft.com/office/powerpoint/2010/main" val="1843660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C74272FD-4111-4E11-BFDF-EE57FD5D7EBF}" type="slidenum">
              <a:rPr lang="en-US" altLang="en-US"/>
              <a:pPr/>
              <a:t>‹#›</a:t>
            </a:fld>
            <a:endParaRPr lang="en-US" altLang="en-US" dirty="0"/>
          </a:p>
        </p:txBody>
      </p:sp>
    </p:spTree>
    <p:extLst>
      <p:ext uri="{BB962C8B-B14F-4D97-AF65-F5344CB8AC3E}">
        <p14:creationId xmlns:p14="http://schemas.microsoft.com/office/powerpoint/2010/main" val="2359157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038890A7-BCF7-46E4-9BD9-CA47B0B1CAB1}" type="slidenum">
              <a:rPr lang="en-US" altLang="en-US"/>
              <a:pPr/>
              <a:t>‹#›</a:t>
            </a:fld>
            <a:endParaRPr lang="en-US" altLang="en-US" dirty="0"/>
          </a:p>
        </p:txBody>
      </p:sp>
    </p:spTree>
    <p:extLst>
      <p:ext uri="{BB962C8B-B14F-4D97-AF65-F5344CB8AC3E}">
        <p14:creationId xmlns:p14="http://schemas.microsoft.com/office/powerpoint/2010/main" val="3321462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B6B9845C-DB2C-47B1-AC24-8B3617BEB086}" type="slidenum">
              <a:rPr lang="en-US" altLang="en-US"/>
              <a:pPr/>
              <a:t>‹#›</a:t>
            </a:fld>
            <a:endParaRPr lang="en-US" altLang="en-US" dirty="0"/>
          </a:p>
        </p:txBody>
      </p:sp>
    </p:spTree>
    <p:extLst>
      <p:ext uri="{BB962C8B-B14F-4D97-AF65-F5344CB8AC3E}">
        <p14:creationId xmlns:p14="http://schemas.microsoft.com/office/powerpoint/2010/main" val="2174109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C059CE9E-1A06-4F49-A6CA-F735C605AF89}" type="slidenum">
              <a:rPr lang="en-US" altLang="en-US"/>
              <a:pPr/>
              <a:t>‹#›</a:t>
            </a:fld>
            <a:endParaRPr lang="en-US" altLang="en-US" dirty="0"/>
          </a:p>
        </p:txBody>
      </p:sp>
    </p:spTree>
    <p:extLst>
      <p:ext uri="{BB962C8B-B14F-4D97-AF65-F5344CB8AC3E}">
        <p14:creationId xmlns:p14="http://schemas.microsoft.com/office/powerpoint/2010/main" val="4149451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33C97570-0D1E-4C9B-8D69-B0FEC58F7F3B}" type="slidenum">
              <a:rPr lang="en-US" altLang="en-US"/>
              <a:pPr/>
              <a:t>‹#›</a:t>
            </a:fld>
            <a:endParaRPr lang="en-US" altLang="en-US" dirty="0"/>
          </a:p>
        </p:txBody>
      </p:sp>
    </p:spTree>
    <p:extLst>
      <p:ext uri="{BB962C8B-B14F-4D97-AF65-F5344CB8AC3E}">
        <p14:creationId xmlns:p14="http://schemas.microsoft.com/office/powerpoint/2010/main" val="2979632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1219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33400" y="1143000"/>
            <a:ext cx="11658600" cy="5562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Rectangle 6"/>
          <p:cNvSpPr>
            <a:spLocks noGrp="1" noChangeArrowheads="1"/>
          </p:cNvSpPr>
          <p:nvPr>
            <p:ph type="sldNum" sz="quarter" idx="4"/>
          </p:nvPr>
        </p:nvSpPr>
        <p:spPr bwMode="auto">
          <a:xfrm>
            <a:off x="11658599" y="6705600"/>
            <a:ext cx="525379" cy="14120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hangingPunct="1">
              <a:defRPr sz="1400" b="1"/>
            </a:lvl1pPr>
          </a:lstStyle>
          <a:p>
            <a:fld id="{83395D46-B9F0-48F4-B632-E2EFC14CEF8D}"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sldLayoutIdLst>
    <p:sldLayoutId id="2147483851" r:id="rId1"/>
    <p:sldLayoutId id="2147483841" r:id="rId2"/>
    <p:sldLayoutId id="2147483852"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Lst>
  <p:hf hdr="0" ftr="0" dt="0"/>
  <p:txStyles>
    <p:titleStyle>
      <a:lvl1pPr algn="ctr" rtl="0" eaLnBrk="0" fontAlgn="base" hangingPunct="0">
        <a:spcBef>
          <a:spcPct val="0"/>
        </a:spcBef>
        <a:spcAft>
          <a:spcPct val="0"/>
        </a:spcAft>
        <a:defRPr sz="4800" b="1">
          <a:solidFill>
            <a:schemeClr val="tx1"/>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Font typeface="Cambria" panose="02040503050406030204" pitchFamily="18" charset="0"/>
        <a:buChar char="◙"/>
        <a:defRPr sz="3200">
          <a:solidFill>
            <a:schemeClr val="tx1"/>
          </a:solidFill>
          <a:latin typeface="+mn-lt"/>
          <a:ea typeface="+mn-ea"/>
          <a:cs typeface="+mn-cs"/>
        </a:defRPr>
      </a:lvl1pPr>
      <a:lvl2pPr marL="687388" indent="-346075" algn="l" rtl="0" eaLnBrk="0" fontAlgn="base" hangingPunct="0">
        <a:spcBef>
          <a:spcPct val="20000"/>
        </a:spcBef>
        <a:spcAft>
          <a:spcPct val="0"/>
        </a:spcAft>
        <a:buClr>
          <a:schemeClr val="tx1"/>
        </a:buClr>
        <a:buFont typeface="Arial" panose="020B0604020202020204" pitchFamily="34" charset="0"/>
        <a:buChar char="◘"/>
        <a:defRPr sz="2800">
          <a:solidFill>
            <a:schemeClr val="tx1"/>
          </a:solidFill>
          <a:latin typeface="+mn-lt"/>
          <a:cs typeface="+mn-cs"/>
        </a:defRPr>
      </a:lvl2pPr>
      <a:lvl3pPr marL="1027113" indent="-341313" algn="l" rtl="0" eaLnBrk="0" fontAlgn="base" hangingPunct="0">
        <a:spcBef>
          <a:spcPct val="20000"/>
        </a:spcBef>
        <a:spcAft>
          <a:spcPct val="0"/>
        </a:spcAft>
        <a:buClr>
          <a:schemeClr val="tx1"/>
        </a:buClr>
        <a:buFont typeface="Arial" panose="020B0604020202020204" pitchFamily="34" charset="0"/>
        <a:buChar char="■"/>
        <a:defRPr sz="2400">
          <a:solidFill>
            <a:schemeClr val="tx1"/>
          </a:solidFill>
          <a:latin typeface="+mn-lt"/>
          <a:cs typeface="+mn-cs"/>
        </a:defRPr>
      </a:lvl3pPr>
      <a:lvl4pPr marL="1376363" indent="-350838" algn="l" rtl="0" eaLnBrk="0" fontAlgn="base" hangingPunct="0">
        <a:spcBef>
          <a:spcPct val="20000"/>
        </a:spcBef>
        <a:spcAft>
          <a:spcPct val="0"/>
        </a:spcAft>
        <a:buClr>
          <a:schemeClr val="tx1"/>
        </a:buClr>
        <a:buFont typeface="Arial" panose="020B0604020202020204" pitchFamily="34" charset="0"/>
        <a:buChar char="□"/>
        <a:defRPr sz="2000">
          <a:solidFill>
            <a:schemeClr val="tx1"/>
          </a:solidFill>
          <a:latin typeface="+mn-lt"/>
          <a:cs typeface="+mn-cs"/>
        </a:defRPr>
      </a:lvl4pPr>
      <a:lvl5pPr marL="1601788" indent="-228600" algn="l" rtl="0" eaLnBrk="0" fontAlgn="base" hangingPunct="0">
        <a:spcBef>
          <a:spcPct val="20000"/>
        </a:spcBef>
        <a:spcAft>
          <a:spcPct val="0"/>
        </a:spcAft>
        <a:buClr>
          <a:schemeClr val="tx1"/>
        </a:buClr>
        <a:buFont typeface="Arial" panose="020B0604020202020204" pitchFamily="34" charset="0"/>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514600"/>
            <a:ext cx="12192000" cy="1828800"/>
          </a:xfrm>
        </p:spPr>
        <p:txBody>
          <a:bodyPr/>
          <a:lstStyle/>
          <a:p>
            <a:pPr eaLnBrk="1" hangingPunct="1">
              <a:spcBef>
                <a:spcPct val="50000"/>
              </a:spcBef>
              <a:spcAft>
                <a:spcPts val="3000"/>
              </a:spcAft>
            </a:pPr>
            <a:r>
              <a:rPr lang="en-US" altLang="en-US" sz="6000" b="1" kern="1200" dirty="0">
                <a:solidFill>
                  <a:srgbClr val="000000"/>
                </a:solidFill>
                <a:latin typeface="Arial" panose="020B0604020202020204" pitchFamily="34" charset="0"/>
                <a:ea typeface="+mn-ea"/>
                <a:cs typeface="Arial" panose="020B0604020202020204" pitchFamily="34" charset="0"/>
              </a:rPr>
              <a:t>Inheritance, Polymorphism, </a:t>
            </a:r>
            <a:br>
              <a:rPr lang="en-US" altLang="en-US" sz="6000" b="1" kern="1200" dirty="0">
                <a:solidFill>
                  <a:srgbClr val="000000"/>
                </a:solidFill>
                <a:latin typeface="Arial" panose="020B0604020202020204" pitchFamily="34" charset="0"/>
                <a:ea typeface="+mn-ea"/>
                <a:cs typeface="Arial" panose="020B0604020202020204" pitchFamily="34" charset="0"/>
              </a:rPr>
            </a:br>
            <a:r>
              <a:rPr lang="en-US" altLang="en-US" sz="6000" b="1" kern="1200" dirty="0">
                <a:solidFill>
                  <a:srgbClr val="000000"/>
                </a:solidFill>
                <a:latin typeface="Arial" panose="020B0604020202020204" pitchFamily="34" charset="0"/>
                <a:ea typeface="+mn-ea"/>
                <a:cs typeface="Arial" panose="020B0604020202020204" pitchFamily="34" charset="0"/>
              </a:rPr>
              <a:t>and Virtual Functions</a:t>
            </a:r>
            <a:endParaRPr lang="en-IN" sz="6000" dirty="0"/>
          </a:p>
        </p:txBody>
      </p:sp>
    </p:spTree>
    <p:extLst>
      <p:ext uri="{BB962C8B-B14F-4D97-AF65-F5344CB8AC3E}">
        <p14:creationId xmlns:p14="http://schemas.microsoft.com/office/powerpoint/2010/main" val="3238296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Inheritance vs. Access</a:t>
            </a:r>
            <a:endParaRPr lang="en-IN" dirty="0"/>
          </a:p>
        </p:txBody>
      </p:sp>
      <p:sp>
        <p:nvSpPr>
          <p:cNvPr id="3" name="Slide Number Placeholder 2">
            <a:extLst>
              <a:ext uri="{FF2B5EF4-FFF2-40B4-BE49-F238E27FC236}">
                <a16:creationId xmlns:a16="http://schemas.microsoft.com/office/drawing/2014/main" id="{77C618A8-8D16-7498-B7F7-3D66D0B83C4A}"/>
              </a:ext>
            </a:extLst>
          </p:cNvPr>
          <p:cNvSpPr>
            <a:spLocks noGrp="1"/>
          </p:cNvSpPr>
          <p:nvPr>
            <p:ph type="sldNum" sz="quarter" idx="10"/>
          </p:nvPr>
        </p:nvSpPr>
        <p:spPr/>
        <p:txBody>
          <a:bodyPr/>
          <a:lstStyle/>
          <a:p>
            <a:fld id="{501D1292-5B77-4E1A-84AC-1412ECDBECFA}" type="slidenum">
              <a:rPr lang="en-US" altLang="en-US" smtClean="0"/>
              <a:pPr/>
              <a:t>10</a:t>
            </a:fld>
            <a:endParaRPr lang="en-US" altLang="en-US" dirty="0"/>
          </a:p>
        </p:txBody>
      </p:sp>
      <p:pic>
        <p:nvPicPr>
          <p:cNvPr id="4" name="Picture 3" descr="The screenshot shows the comparison between inheritance versus access. The first group of base class members private: x, protected: y, and public: z appear as private base class in the derived class: x is inaccessible, private: y, and private: z. The second group of base class members private: x, protected: y, and public: z appear as protected base class in the derived class: x is inaccessible, protected: y, and protected: z. The third group of base class members private: x, protected: y, and public: z appear as public base class in the derived class: x is inaccessible, protected: y, and public: z."/>
          <p:cNvPicPr>
            <a:picLocks noChangeAspect="1"/>
          </p:cNvPicPr>
          <p:nvPr/>
        </p:nvPicPr>
        <p:blipFill rotWithShape="1">
          <a:blip r:embed="rId2"/>
          <a:srcRect t="2300"/>
          <a:stretch/>
        </p:blipFill>
        <p:spPr>
          <a:xfrm>
            <a:off x="2129858" y="1422001"/>
            <a:ext cx="8004742" cy="5027141"/>
          </a:xfrm>
          <a:prstGeom prst="rect">
            <a:avLst/>
          </a:prstGeom>
        </p:spPr>
      </p:pic>
    </p:spTree>
    <p:extLst>
      <p:ext uri="{BB962C8B-B14F-4D97-AF65-F5344CB8AC3E}">
        <p14:creationId xmlns:p14="http://schemas.microsoft.com/office/powerpoint/2010/main" val="4189618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More Inheritance vs. Access</a:t>
            </a:r>
            <a:endParaRPr lang="en-IN" dirty="0"/>
          </a:p>
        </p:txBody>
      </p:sp>
      <p:sp>
        <p:nvSpPr>
          <p:cNvPr id="3" name="Content Placeholder 2"/>
          <p:cNvSpPr>
            <a:spLocks noGrp="1"/>
          </p:cNvSpPr>
          <p:nvPr>
            <p:ph idx="1"/>
          </p:nvPr>
        </p:nvSpPr>
        <p:spPr>
          <a:ln w="12700" cmpd="dbl">
            <a:solidFill>
              <a:schemeClr val="tx1"/>
            </a:solidFill>
          </a:ln>
        </p:spPr>
        <p:txBody>
          <a:bodyPr/>
          <a:lstStyle/>
          <a:p>
            <a:pPr marL="0" indent="0" algn="ctr" eaLnBrk="1" hangingPunct="1">
              <a:spcBef>
                <a:spcPct val="0"/>
              </a:spcBef>
              <a:buNone/>
            </a:pPr>
            <a:r>
              <a:rPr lang="en-US" altLang="en-US" sz="1800" kern="1200" dirty="0">
                <a:solidFill>
                  <a:srgbClr val="000000"/>
                </a:solidFill>
                <a:latin typeface="Arial" panose="020B0604020202020204" pitchFamily="34" charset="0"/>
                <a:cs typeface="Arial" panose="020B0604020202020204" pitchFamily="34" charset="0"/>
              </a:rPr>
              <a:t>class Grade</a:t>
            </a:r>
          </a:p>
          <a:p>
            <a:pPr marL="0" indent="0" eaLnBrk="1" hangingPunct="1">
              <a:lnSpc>
                <a:spcPct val="80000"/>
              </a:lnSpc>
              <a:spcBef>
                <a:spcPts val="800"/>
              </a:spcBef>
              <a:buNone/>
            </a:pPr>
            <a:r>
              <a:rPr lang="en-US" altLang="en-US" sz="1800" kern="1200" dirty="0">
                <a:solidFill>
                  <a:srgbClr val="000000"/>
                </a:solidFill>
                <a:latin typeface="Arial" panose="020B0604020202020204" pitchFamily="34" charset="0"/>
                <a:cs typeface="Arial" panose="020B0604020202020204" pitchFamily="34" charset="0"/>
              </a:rPr>
              <a:t>private members:</a:t>
            </a:r>
          </a:p>
          <a:p>
            <a:pPr marL="198000" indent="0" eaLnBrk="1" hangingPunct="1">
              <a:lnSpc>
                <a:spcPct val="80000"/>
              </a:lnSpc>
              <a:spcBef>
                <a:spcPts val="0"/>
              </a:spcBef>
              <a:buNone/>
            </a:pPr>
            <a:r>
              <a:rPr lang="en-US" altLang="en-US" sz="1800" kern="1200" dirty="0">
                <a:solidFill>
                  <a:srgbClr val="000000"/>
                </a:solidFill>
                <a:latin typeface="Courier New" panose="02070309020205020404" pitchFamily="49" charset="0"/>
                <a:cs typeface="Arial" panose="020B0604020202020204" pitchFamily="34" charset="0"/>
              </a:rPr>
              <a:t>char letter;</a:t>
            </a:r>
          </a:p>
          <a:p>
            <a:pPr marL="198000" indent="0" eaLnBrk="1" hangingPunct="1">
              <a:lnSpc>
                <a:spcPct val="80000"/>
              </a:lnSpc>
              <a:spcBef>
                <a:spcPct val="0"/>
              </a:spcBef>
              <a:buNone/>
            </a:pPr>
            <a:r>
              <a:rPr lang="en-US" altLang="en-US" sz="1800" kern="1200" dirty="0">
                <a:solidFill>
                  <a:srgbClr val="000000"/>
                </a:solidFill>
                <a:latin typeface="Courier New" panose="02070309020205020404" pitchFamily="49" charset="0"/>
                <a:cs typeface="Arial" panose="020B0604020202020204" pitchFamily="34" charset="0"/>
              </a:rPr>
              <a:t>float score;</a:t>
            </a:r>
          </a:p>
          <a:p>
            <a:pPr marL="198000" indent="0" eaLnBrk="1" hangingPunct="1">
              <a:lnSpc>
                <a:spcPct val="80000"/>
              </a:lnSpc>
              <a:spcBef>
                <a:spcPct val="0"/>
              </a:spcBef>
              <a:buNone/>
            </a:pPr>
            <a:r>
              <a:rPr lang="en-US" altLang="en-US" sz="1800" kern="1200" dirty="0">
                <a:solidFill>
                  <a:srgbClr val="000000"/>
                </a:solidFill>
                <a:latin typeface="Courier New" panose="02070309020205020404" pitchFamily="49" charset="0"/>
                <a:cs typeface="Arial" panose="020B0604020202020204" pitchFamily="34" charset="0"/>
              </a:rPr>
              <a:t>void calcGrade();</a:t>
            </a:r>
          </a:p>
          <a:p>
            <a:pPr marL="0" indent="0" eaLnBrk="1" hangingPunct="1">
              <a:lnSpc>
                <a:spcPct val="80000"/>
              </a:lnSpc>
              <a:spcBef>
                <a:spcPct val="0"/>
              </a:spcBef>
              <a:buNone/>
            </a:pPr>
            <a:r>
              <a:rPr lang="en-US" altLang="en-US" sz="1800" kern="1200" dirty="0">
                <a:solidFill>
                  <a:srgbClr val="000000"/>
                </a:solidFill>
                <a:latin typeface="Arial" panose="020B0604020202020204" pitchFamily="34" charset="0"/>
                <a:cs typeface="Arial" panose="020B0604020202020204" pitchFamily="34" charset="0"/>
              </a:rPr>
              <a:t>public members:</a:t>
            </a:r>
          </a:p>
          <a:p>
            <a:pPr marL="198000" indent="0" eaLnBrk="1" hangingPunct="1">
              <a:lnSpc>
                <a:spcPct val="80000"/>
              </a:lnSpc>
              <a:spcBef>
                <a:spcPct val="0"/>
              </a:spcBef>
              <a:buNone/>
            </a:pPr>
            <a:r>
              <a:rPr lang="en-US" altLang="en-US" sz="1800" kern="1200" dirty="0">
                <a:solidFill>
                  <a:srgbClr val="000000"/>
                </a:solidFill>
                <a:latin typeface="Courier New" panose="02070309020205020404" pitchFamily="49" charset="0"/>
                <a:cs typeface="Arial" panose="020B0604020202020204" pitchFamily="34" charset="0"/>
              </a:rPr>
              <a:t>void setScore(float);</a:t>
            </a:r>
          </a:p>
          <a:p>
            <a:pPr marL="198000" indent="0" eaLnBrk="1" hangingPunct="1">
              <a:lnSpc>
                <a:spcPct val="80000"/>
              </a:lnSpc>
              <a:spcBef>
                <a:spcPct val="0"/>
              </a:spcBef>
              <a:buNone/>
            </a:pPr>
            <a:r>
              <a:rPr lang="en-US" altLang="en-US" sz="1800" kern="1200" dirty="0">
                <a:solidFill>
                  <a:srgbClr val="000000"/>
                </a:solidFill>
                <a:latin typeface="Courier New" panose="02070309020205020404" pitchFamily="49" charset="0"/>
                <a:cs typeface="Arial" panose="020B0604020202020204" pitchFamily="34" charset="0"/>
              </a:rPr>
              <a:t>float getScore();</a:t>
            </a:r>
          </a:p>
          <a:p>
            <a:pPr marL="198000" indent="0" eaLnBrk="1" hangingPunct="1">
              <a:lnSpc>
                <a:spcPct val="80000"/>
              </a:lnSpc>
              <a:spcBef>
                <a:spcPct val="0"/>
              </a:spcBef>
              <a:buNone/>
            </a:pPr>
            <a:r>
              <a:rPr lang="en-US" altLang="en-US" sz="1800" kern="1200" dirty="0">
                <a:solidFill>
                  <a:srgbClr val="000000"/>
                </a:solidFill>
                <a:latin typeface="Courier New" panose="02070309020205020404" pitchFamily="49" charset="0"/>
                <a:cs typeface="Arial" panose="020B0604020202020204" pitchFamily="34" charset="0"/>
              </a:rPr>
              <a:t>char getLetter();</a:t>
            </a:r>
          </a:p>
        </p:txBody>
      </p:sp>
      <p:sp>
        <p:nvSpPr>
          <p:cNvPr id="6" name="Slide Number Placeholder 5">
            <a:extLst>
              <a:ext uri="{FF2B5EF4-FFF2-40B4-BE49-F238E27FC236}">
                <a16:creationId xmlns:a16="http://schemas.microsoft.com/office/drawing/2014/main" id="{439A7D4C-5599-4D92-CE51-2E0007130335}"/>
              </a:ext>
            </a:extLst>
          </p:cNvPr>
          <p:cNvSpPr>
            <a:spLocks noGrp="1"/>
          </p:cNvSpPr>
          <p:nvPr>
            <p:ph type="sldNum" sz="quarter" idx="10"/>
          </p:nvPr>
        </p:nvSpPr>
        <p:spPr/>
        <p:txBody>
          <a:bodyPr/>
          <a:lstStyle/>
          <a:p>
            <a:fld id="{501D1292-5B77-4E1A-84AC-1412ECDBECFA}" type="slidenum">
              <a:rPr lang="en-US" altLang="en-US" smtClean="0"/>
              <a:pPr/>
              <a:t>11</a:t>
            </a:fld>
            <a:endParaRPr lang="en-US" altLang="en-US" dirty="0"/>
          </a:p>
        </p:txBody>
      </p:sp>
      <p:sp>
        <p:nvSpPr>
          <p:cNvPr id="4" name="Content Placeholder 3"/>
          <p:cNvSpPr>
            <a:spLocks noGrp="1"/>
          </p:cNvSpPr>
          <p:nvPr>
            <p:ph sz="quarter" idx="4294967295"/>
          </p:nvPr>
        </p:nvSpPr>
        <p:spPr>
          <a:xfrm>
            <a:off x="8991600" y="1695450"/>
            <a:ext cx="3200400" cy="2114550"/>
          </a:xfrm>
          <a:ln w="12700">
            <a:solidFill>
              <a:schemeClr val="tx1"/>
            </a:solidFill>
          </a:ln>
        </p:spPr>
        <p:txBody>
          <a:bodyPr/>
          <a:lstStyle/>
          <a:p>
            <a:pPr marL="0" indent="0" algn="ctr" eaLnBrk="1" hangingPunct="1">
              <a:spcBef>
                <a:spcPct val="0"/>
              </a:spcBef>
              <a:buNone/>
            </a:pPr>
            <a:r>
              <a:rPr lang="en-US" altLang="en-US" sz="1800" kern="1200" dirty="0">
                <a:solidFill>
                  <a:srgbClr val="000000"/>
                </a:solidFill>
                <a:latin typeface="Arial" panose="020B0604020202020204" pitchFamily="34" charset="0"/>
                <a:cs typeface="Arial" panose="020B0604020202020204" pitchFamily="34" charset="0"/>
              </a:rPr>
              <a:t>class Test : public Grade</a:t>
            </a:r>
          </a:p>
          <a:p>
            <a:pPr marL="0" indent="0" eaLnBrk="1" hangingPunct="1">
              <a:lnSpc>
                <a:spcPct val="80000"/>
              </a:lnSpc>
              <a:spcBef>
                <a:spcPts val="1000"/>
              </a:spcBef>
              <a:buNone/>
            </a:pPr>
            <a:r>
              <a:rPr lang="en-US" altLang="en-US" sz="1800" kern="1200" dirty="0">
                <a:solidFill>
                  <a:srgbClr val="000000"/>
                </a:solidFill>
                <a:latin typeface="Arial" panose="020B0604020202020204" pitchFamily="34" charset="0"/>
                <a:cs typeface="Arial" panose="020B0604020202020204" pitchFamily="34" charset="0"/>
              </a:rPr>
              <a:t>private members:</a:t>
            </a:r>
          </a:p>
          <a:p>
            <a:pPr marL="270000" indent="0" eaLnBrk="1" hangingPunct="1">
              <a:lnSpc>
                <a:spcPct val="80000"/>
              </a:lnSpc>
              <a:spcBef>
                <a:spcPts val="0"/>
              </a:spcBef>
              <a:buNone/>
            </a:pPr>
            <a:r>
              <a:rPr lang="en-US" altLang="en-US" sz="1800" kern="1200" dirty="0">
                <a:solidFill>
                  <a:srgbClr val="000000"/>
                </a:solidFill>
                <a:latin typeface="Courier New" panose="02070309020205020404" pitchFamily="49" charset="0"/>
                <a:cs typeface="Arial" panose="020B0604020202020204" pitchFamily="34" charset="0"/>
              </a:rPr>
              <a:t>int numQuestions;</a:t>
            </a:r>
          </a:p>
          <a:p>
            <a:pPr marL="270000" indent="0" eaLnBrk="1" hangingPunct="1">
              <a:lnSpc>
                <a:spcPct val="80000"/>
              </a:lnSpc>
              <a:spcBef>
                <a:spcPct val="0"/>
              </a:spcBef>
              <a:buNone/>
            </a:pPr>
            <a:r>
              <a:rPr lang="en-US" altLang="en-US" sz="1800" kern="1200" dirty="0">
                <a:solidFill>
                  <a:srgbClr val="000000"/>
                </a:solidFill>
                <a:latin typeface="Courier New" panose="02070309020205020404" pitchFamily="49" charset="0"/>
                <a:cs typeface="Arial" panose="020B0604020202020204" pitchFamily="34" charset="0"/>
              </a:rPr>
              <a:t>float pointsEach;</a:t>
            </a:r>
          </a:p>
          <a:p>
            <a:pPr marL="270000" indent="0" eaLnBrk="1" hangingPunct="1">
              <a:lnSpc>
                <a:spcPct val="80000"/>
              </a:lnSpc>
              <a:spcBef>
                <a:spcPct val="0"/>
              </a:spcBef>
              <a:buNone/>
            </a:pPr>
            <a:r>
              <a:rPr lang="en-US" altLang="en-US" sz="1800" kern="1200" dirty="0">
                <a:solidFill>
                  <a:srgbClr val="000000"/>
                </a:solidFill>
                <a:latin typeface="Courier New" panose="02070309020205020404" pitchFamily="49" charset="0"/>
                <a:cs typeface="Arial" panose="020B0604020202020204" pitchFamily="34" charset="0"/>
              </a:rPr>
              <a:t>int numMissed;</a:t>
            </a:r>
          </a:p>
          <a:p>
            <a:pPr marL="0" indent="0" eaLnBrk="1" hangingPunct="1">
              <a:lnSpc>
                <a:spcPct val="80000"/>
              </a:lnSpc>
              <a:spcBef>
                <a:spcPct val="0"/>
              </a:spcBef>
              <a:buNone/>
            </a:pPr>
            <a:r>
              <a:rPr lang="en-US" altLang="en-US" sz="1800" kern="1200" dirty="0">
                <a:solidFill>
                  <a:srgbClr val="000000"/>
                </a:solidFill>
                <a:latin typeface="Arial" panose="020B0604020202020204" pitchFamily="34" charset="0"/>
                <a:cs typeface="Arial" panose="020B0604020202020204" pitchFamily="34" charset="0"/>
              </a:rPr>
              <a:t>public members:</a:t>
            </a:r>
          </a:p>
          <a:p>
            <a:pPr marL="270000" indent="0" eaLnBrk="1" hangingPunct="1">
              <a:lnSpc>
                <a:spcPct val="80000"/>
              </a:lnSpc>
              <a:spcBef>
                <a:spcPct val="0"/>
              </a:spcBef>
              <a:buNone/>
            </a:pPr>
            <a:r>
              <a:rPr lang="en-US" altLang="en-US" sz="1800" kern="1200" dirty="0">
                <a:solidFill>
                  <a:srgbClr val="000000"/>
                </a:solidFill>
                <a:latin typeface="Courier New" panose="02070309020205020404" pitchFamily="49" charset="0"/>
                <a:cs typeface="Arial" panose="020B0604020202020204" pitchFamily="34" charset="0"/>
              </a:rPr>
              <a:t>Test(int, int);</a:t>
            </a:r>
          </a:p>
        </p:txBody>
      </p:sp>
      <p:pic>
        <p:nvPicPr>
          <p:cNvPr id="5" name="Picture 4" descr="The screenshot shows an example of inheritance versus access. When the Test class inherits from the Grade class using the public class access, the comparison looks like this: The private members include int numQuestions, float pointsEach, and int numMissed. The public members include Test (int, int), void setScore (float), float getScore(), and float getLetter()."/>
          <p:cNvPicPr>
            <a:picLocks noChangeAspect="1"/>
          </p:cNvPicPr>
          <p:nvPr/>
        </p:nvPicPr>
        <p:blipFill>
          <a:blip r:embed="rId2"/>
          <a:stretch>
            <a:fillRect/>
          </a:stretch>
        </p:blipFill>
        <p:spPr>
          <a:xfrm>
            <a:off x="2729976" y="3962400"/>
            <a:ext cx="7557025" cy="2205330"/>
          </a:xfrm>
          <a:prstGeom prst="rect">
            <a:avLst/>
          </a:prstGeom>
        </p:spPr>
      </p:pic>
    </p:spTree>
    <p:extLst>
      <p:ext uri="{BB962C8B-B14F-4D97-AF65-F5344CB8AC3E}">
        <p14:creationId xmlns:p14="http://schemas.microsoft.com/office/powerpoint/2010/main" val="2603482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More Inheritance vs. Access (2)</a:t>
            </a:r>
            <a:endParaRPr lang="en-IN" dirty="0"/>
          </a:p>
        </p:txBody>
      </p:sp>
      <p:sp>
        <p:nvSpPr>
          <p:cNvPr id="3" name="Content Placeholder 2"/>
          <p:cNvSpPr>
            <a:spLocks noGrp="1"/>
          </p:cNvSpPr>
          <p:nvPr>
            <p:ph idx="1"/>
          </p:nvPr>
        </p:nvSpPr>
        <p:spPr>
          <a:ln w="12700" cmpd="dbl">
            <a:solidFill>
              <a:schemeClr val="tx1"/>
            </a:solidFill>
          </a:ln>
        </p:spPr>
        <p:txBody>
          <a:bodyPr/>
          <a:lstStyle/>
          <a:p>
            <a:pPr marL="0" indent="0" algn="ctr" eaLnBrk="1" hangingPunct="1">
              <a:spcBef>
                <a:spcPct val="0"/>
              </a:spcBef>
              <a:buNone/>
            </a:pPr>
            <a:r>
              <a:rPr lang="en-US" altLang="en-US" sz="1800" kern="1200" dirty="0">
                <a:solidFill>
                  <a:srgbClr val="000000"/>
                </a:solidFill>
                <a:latin typeface="Arial" panose="020B0604020202020204" pitchFamily="34" charset="0"/>
                <a:cs typeface="Arial" panose="020B0604020202020204" pitchFamily="34" charset="0"/>
              </a:rPr>
              <a:t>class Grade</a:t>
            </a:r>
          </a:p>
          <a:p>
            <a:pPr marL="0" indent="0" eaLnBrk="1" hangingPunct="1">
              <a:lnSpc>
                <a:spcPct val="80000"/>
              </a:lnSpc>
              <a:spcBef>
                <a:spcPts val="800"/>
              </a:spcBef>
              <a:buNone/>
            </a:pPr>
            <a:r>
              <a:rPr lang="en-US" altLang="en-US" sz="1800" kern="1200" dirty="0">
                <a:solidFill>
                  <a:srgbClr val="000000"/>
                </a:solidFill>
                <a:latin typeface="Arial" panose="020B0604020202020204" pitchFamily="34" charset="0"/>
                <a:cs typeface="Arial" panose="020B0604020202020204" pitchFamily="34" charset="0"/>
              </a:rPr>
              <a:t>private members:</a:t>
            </a:r>
          </a:p>
          <a:p>
            <a:pPr marL="198000" indent="0" eaLnBrk="1" hangingPunct="1">
              <a:lnSpc>
                <a:spcPct val="80000"/>
              </a:lnSpc>
              <a:spcBef>
                <a:spcPts val="0"/>
              </a:spcBef>
              <a:buNone/>
            </a:pPr>
            <a:r>
              <a:rPr lang="en-US" altLang="en-US" sz="1800" kern="1200" dirty="0">
                <a:solidFill>
                  <a:srgbClr val="000000"/>
                </a:solidFill>
                <a:latin typeface="Courier New" panose="02070309020205020404" pitchFamily="49" charset="0"/>
                <a:cs typeface="Arial" panose="020B0604020202020204" pitchFamily="34" charset="0"/>
              </a:rPr>
              <a:t>char letter;</a:t>
            </a:r>
          </a:p>
          <a:p>
            <a:pPr marL="198000" indent="0" eaLnBrk="1" hangingPunct="1">
              <a:lnSpc>
                <a:spcPct val="80000"/>
              </a:lnSpc>
              <a:spcBef>
                <a:spcPct val="0"/>
              </a:spcBef>
              <a:buNone/>
            </a:pPr>
            <a:r>
              <a:rPr lang="en-US" altLang="en-US" sz="1800" kern="1200" dirty="0">
                <a:solidFill>
                  <a:srgbClr val="000000"/>
                </a:solidFill>
                <a:latin typeface="Courier New" panose="02070309020205020404" pitchFamily="49" charset="0"/>
                <a:cs typeface="Arial" panose="020B0604020202020204" pitchFamily="34" charset="0"/>
              </a:rPr>
              <a:t>float score;</a:t>
            </a:r>
          </a:p>
          <a:p>
            <a:pPr marL="198000" indent="0" eaLnBrk="1" hangingPunct="1">
              <a:lnSpc>
                <a:spcPct val="80000"/>
              </a:lnSpc>
              <a:spcBef>
                <a:spcPct val="0"/>
              </a:spcBef>
              <a:buNone/>
            </a:pPr>
            <a:r>
              <a:rPr lang="en-US" altLang="en-US" sz="1800" kern="1200" dirty="0">
                <a:solidFill>
                  <a:srgbClr val="000000"/>
                </a:solidFill>
                <a:latin typeface="Courier New" panose="02070309020205020404" pitchFamily="49" charset="0"/>
                <a:cs typeface="Arial" panose="020B0604020202020204" pitchFamily="34" charset="0"/>
              </a:rPr>
              <a:t>void calcGrade();</a:t>
            </a:r>
          </a:p>
          <a:p>
            <a:pPr marL="0" indent="0" eaLnBrk="1" hangingPunct="1">
              <a:lnSpc>
                <a:spcPct val="80000"/>
              </a:lnSpc>
              <a:spcBef>
                <a:spcPct val="0"/>
              </a:spcBef>
              <a:buNone/>
            </a:pPr>
            <a:r>
              <a:rPr lang="en-US" altLang="en-US" sz="1800" kern="1200" dirty="0">
                <a:solidFill>
                  <a:srgbClr val="000000"/>
                </a:solidFill>
                <a:latin typeface="Arial" panose="020B0604020202020204" pitchFamily="34" charset="0"/>
                <a:cs typeface="Arial" panose="020B0604020202020204" pitchFamily="34" charset="0"/>
              </a:rPr>
              <a:t>public members:</a:t>
            </a:r>
          </a:p>
          <a:p>
            <a:pPr marL="198000" indent="0" eaLnBrk="1" hangingPunct="1">
              <a:lnSpc>
                <a:spcPct val="80000"/>
              </a:lnSpc>
              <a:spcBef>
                <a:spcPct val="0"/>
              </a:spcBef>
              <a:buNone/>
            </a:pPr>
            <a:r>
              <a:rPr lang="en-US" altLang="en-US" sz="1800" kern="1200" dirty="0">
                <a:solidFill>
                  <a:srgbClr val="000000"/>
                </a:solidFill>
                <a:latin typeface="Courier New" panose="02070309020205020404" pitchFamily="49" charset="0"/>
                <a:cs typeface="Arial" panose="020B0604020202020204" pitchFamily="34" charset="0"/>
              </a:rPr>
              <a:t>void setScore(float);</a:t>
            </a:r>
          </a:p>
          <a:p>
            <a:pPr marL="198000" indent="0" eaLnBrk="1" hangingPunct="1">
              <a:lnSpc>
                <a:spcPct val="80000"/>
              </a:lnSpc>
              <a:spcBef>
                <a:spcPct val="0"/>
              </a:spcBef>
              <a:buNone/>
            </a:pPr>
            <a:r>
              <a:rPr lang="en-US" altLang="en-US" sz="1800" kern="1200" dirty="0">
                <a:solidFill>
                  <a:srgbClr val="000000"/>
                </a:solidFill>
                <a:latin typeface="Courier New" panose="02070309020205020404" pitchFamily="49" charset="0"/>
                <a:cs typeface="Arial" panose="020B0604020202020204" pitchFamily="34" charset="0"/>
              </a:rPr>
              <a:t>float getScore();</a:t>
            </a:r>
          </a:p>
          <a:p>
            <a:pPr marL="198000" indent="0" eaLnBrk="1" hangingPunct="1">
              <a:lnSpc>
                <a:spcPct val="80000"/>
              </a:lnSpc>
              <a:spcBef>
                <a:spcPct val="0"/>
              </a:spcBef>
              <a:buNone/>
            </a:pPr>
            <a:r>
              <a:rPr lang="en-US" altLang="en-US" sz="1800" kern="1200" dirty="0">
                <a:solidFill>
                  <a:srgbClr val="000000"/>
                </a:solidFill>
                <a:latin typeface="Courier New" panose="02070309020205020404" pitchFamily="49" charset="0"/>
                <a:cs typeface="Arial" panose="020B0604020202020204" pitchFamily="34" charset="0"/>
              </a:rPr>
              <a:t>char getLetter();</a:t>
            </a:r>
          </a:p>
        </p:txBody>
      </p:sp>
      <p:sp>
        <p:nvSpPr>
          <p:cNvPr id="5" name="Slide Number Placeholder 4">
            <a:extLst>
              <a:ext uri="{FF2B5EF4-FFF2-40B4-BE49-F238E27FC236}">
                <a16:creationId xmlns:a16="http://schemas.microsoft.com/office/drawing/2014/main" id="{561C7020-055E-623D-6465-DE112C5DE5BB}"/>
              </a:ext>
            </a:extLst>
          </p:cNvPr>
          <p:cNvSpPr>
            <a:spLocks noGrp="1"/>
          </p:cNvSpPr>
          <p:nvPr>
            <p:ph type="sldNum" sz="quarter" idx="10"/>
          </p:nvPr>
        </p:nvSpPr>
        <p:spPr/>
        <p:txBody>
          <a:bodyPr/>
          <a:lstStyle/>
          <a:p>
            <a:fld id="{501D1292-5B77-4E1A-84AC-1412ECDBECFA}" type="slidenum">
              <a:rPr lang="en-US" altLang="en-US" smtClean="0"/>
              <a:pPr/>
              <a:t>12</a:t>
            </a:fld>
            <a:endParaRPr lang="en-US" altLang="en-US" dirty="0"/>
          </a:p>
        </p:txBody>
      </p:sp>
      <p:sp>
        <p:nvSpPr>
          <p:cNvPr id="4" name="Content Placeholder 3"/>
          <p:cNvSpPr>
            <a:spLocks noGrp="1"/>
          </p:cNvSpPr>
          <p:nvPr>
            <p:ph sz="quarter" idx="4294967295"/>
          </p:nvPr>
        </p:nvSpPr>
        <p:spPr>
          <a:xfrm>
            <a:off x="8991600" y="1695450"/>
            <a:ext cx="3200400" cy="2114550"/>
          </a:xfrm>
          <a:ln w="12700">
            <a:solidFill>
              <a:schemeClr val="tx1"/>
            </a:solidFill>
          </a:ln>
        </p:spPr>
        <p:txBody>
          <a:bodyPr/>
          <a:lstStyle/>
          <a:p>
            <a:pPr algn="ctr" eaLnBrk="1" hangingPunct="1">
              <a:spcBef>
                <a:spcPct val="0"/>
              </a:spcBef>
              <a:buFontTx/>
              <a:buNone/>
            </a:pPr>
            <a:r>
              <a:rPr lang="en-US" altLang="en-US" sz="1800" dirty="0"/>
              <a:t>class Test : protected Grade</a:t>
            </a:r>
          </a:p>
          <a:p>
            <a:pPr marL="0" indent="0" eaLnBrk="1" hangingPunct="1">
              <a:lnSpc>
                <a:spcPct val="80000"/>
              </a:lnSpc>
              <a:spcBef>
                <a:spcPts val="1000"/>
              </a:spcBef>
              <a:buNone/>
            </a:pPr>
            <a:r>
              <a:rPr lang="en-US" altLang="en-US" sz="1800" kern="1200" dirty="0">
                <a:solidFill>
                  <a:srgbClr val="000000"/>
                </a:solidFill>
                <a:latin typeface="Arial" panose="020B0604020202020204" pitchFamily="34" charset="0"/>
                <a:cs typeface="Arial" panose="020B0604020202020204" pitchFamily="34" charset="0"/>
              </a:rPr>
              <a:t>private members:</a:t>
            </a:r>
          </a:p>
          <a:p>
            <a:pPr marL="270000" indent="0" eaLnBrk="1" hangingPunct="1">
              <a:lnSpc>
                <a:spcPct val="80000"/>
              </a:lnSpc>
              <a:spcBef>
                <a:spcPts val="0"/>
              </a:spcBef>
              <a:buNone/>
            </a:pPr>
            <a:r>
              <a:rPr lang="en-US" altLang="en-US" sz="1800" kern="1200" dirty="0">
                <a:solidFill>
                  <a:srgbClr val="000000"/>
                </a:solidFill>
                <a:latin typeface="Courier New" panose="02070309020205020404" pitchFamily="49" charset="0"/>
                <a:cs typeface="Arial" panose="020B0604020202020204" pitchFamily="34" charset="0"/>
              </a:rPr>
              <a:t>int numQuestions;</a:t>
            </a:r>
          </a:p>
          <a:p>
            <a:pPr marL="270000" indent="0" eaLnBrk="1" hangingPunct="1">
              <a:lnSpc>
                <a:spcPct val="80000"/>
              </a:lnSpc>
              <a:spcBef>
                <a:spcPct val="0"/>
              </a:spcBef>
              <a:buNone/>
            </a:pPr>
            <a:r>
              <a:rPr lang="en-US" altLang="en-US" sz="1800" kern="1200" dirty="0">
                <a:solidFill>
                  <a:srgbClr val="000000"/>
                </a:solidFill>
                <a:latin typeface="Courier New" panose="02070309020205020404" pitchFamily="49" charset="0"/>
                <a:cs typeface="Arial" panose="020B0604020202020204" pitchFamily="34" charset="0"/>
              </a:rPr>
              <a:t>float pointsEach;</a:t>
            </a:r>
          </a:p>
          <a:p>
            <a:pPr marL="270000" indent="0" eaLnBrk="1" hangingPunct="1">
              <a:lnSpc>
                <a:spcPct val="80000"/>
              </a:lnSpc>
              <a:spcBef>
                <a:spcPct val="0"/>
              </a:spcBef>
              <a:buNone/>
            </a:pPr>
            <a:r>
              <a:rPr lang="en-US" altLang="en-US" sz="1800" kern="1200" dirty="0">
                <a:solidFill>
                  <a:srgbClr val="000000"/>
                </a:solidFill>
                <a:latin typeface="Courier New" panose="02070309020205020404" pitchFamily="49" charset="0"/>
                <a:cs typeface="Arial" panose="020B0604020202020204" pitchFamily="34" charset="0"/>
              </a:rPr>
              <a:t>int numMissed;</a:t>
            </a:r>
          </a:p>
          <a:p>
            <a:pPr marL="0" indent="0" eaLnBrk="1" hangingPunct="1">
              <a:lnSpc>
                <a:spcPct val="80000"/>
              </a:lnSpc>
              <a:spcBef>
                <a:spcPct val="0"/>
              </a:spcBef>
              <a:buNone/>
            </a:pPr>
            <a:r>
              <a:rPr lang="en-US" altLang="en-US" sz="1800" kern="1200" dirty="0">
                <a:solidFill>
                  <a:srgbClr val="000000"/>
                </a:solidFill>
                <a:latin typeface="Arial" panose="020B0604020202020204" pitchFamily="34" charset="0"/>
                <a:cs typeface="Arial" panose="020B0604020202020204" pitchFamily="34" charset="0"/>
              </a:rPr>
              <a:t>public members:</a:t>
            </a:r>
          </a:p>
          <a:p>
            <a:pPr marL="270000" indent="0" eaLnBrk="1" hangingPunct="1">
              <a:lnSpc>
                <a:spcPct val="80000"/>
              </a:lnSpc>
              <a:spcBef>
                <a:spcPct val="0"/>
              </a:spcBef>
              <a:buNone/>
            </a:pPr>
            <a:r>
              <a:rPr lang="en-US" altLang="en-US" sz="1800" kern="1200" dirty="0">
                <a:solidFill>
                  <a:srgbClr val="000000"/>
                </a:solidFill>
                <a:latin typeface="Courier New" panose="02070309020205020404" pitchFamily="49" charset="0"/>
                <a:cs typeface="Arial" panose="020B0604020202020204" pitchFamily="34" charset="0"/>
              </a:rPr>
              <a:t>Test(int, int);</a:t>
            </a:r>
          </a:p>
        </p:txBody>
      </p:sp>
      <p:pic>
        <p:nvPicPr>
          <p:cNvPr id="6" name="Picture 5" descr="The screenshot shows an example of inheritance versus access. When the Test class inherits from the Grade class using the protected class access, the comparison looks like this: The private members include int numQuestions, float pointsEach, and int numMissed. The public members include Test (int, int). The protected members include void setScore (float), float getScore(), and float getLetter()."/>
          <p:cNvPicPr>
            <a:picLocks noChangeAspect="1"/>
          </p:cNvPicPr>
          <p:nvPr/>
        </p:nvPicPr>
        <p:blipFill>
          <a:blip r:embed="rId2"/>
          <a:stretch>
            <a:fillRect/>
          </a:stretch>
        </p:blipFill>
        <p:spPr>
          <a:xfrm>
            <a:off x="2653776" y="4068873"/>
            <a:ext cx="7557025" cy="2293455"/>
          </a:xfrm>
          <a:prstGeom prst="rect">
            <a:avLst/>
          </a:prstGeom>
        </p:spPr>
      </p:pic>
    </p:spTree>
    <p:extLst>
      <p:ext uri="{BB962C8B-B14F-4D97-AF65-F5344CB8AC3E}">
        <p14:creationId xmlns:p14="http://schemas.microsoft.com/office/powerpoint/2010/main" val="236572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More Inheritance vs. Access (3)</a:t>
            </a:r>
            <a:endParaRPr lang="en-IN" dirty="0"/>
          </a:p>
        </p:txBody>
      </p:sp>
      <p:sp>
        <p:nvSpPr>
          <p:cNvPr id="3" name="Content Placeholder 2"/>
          <p:cNvSpPr>
            <a:spLocks noGrp="1"/>
          </p:cNvSpPr>
          <p:nvPr>
            <p:ph idx="1"/>
          </p:nvPr>
        </p:nvSpPr>
        <p:spPr>
          <a:ln w="12700" cmpd="dbl">
            <a:solidFill>
              <a:schemeClr val="tx1"/>
            </a:solidFill>
          </a:ln>
        </p:spPr>
        <p:txBody>
          <a:bodyPr/>
          <a:lstStyle/>
          <a:p>
            <a:pPr marL="0" indent="0" algn="ctr" eaLnBrk="1" hangingPunct="1">
              <a:spcBef>
                <a:spcPct val="0"/>
              </a:spcBef>
              <a:buNone/>
            </a:pPr>
            <a:r>
              <a:rPr lang="en-US" altLang="en-US" sz="1800" kern="1200" dirty="0">
                <a:solidFill>
                  <a:srgbClr val="000000"/>
                </a:solidFill>
                <a:latin typeface="Arial" panose="020B0604020202020204" pitchFamily="34" charset="0"/>
                <a:cs typeface="Arial" panose="020B0604020202020204" pitchFamily="34" charset="0"/>
              </a:rPr>
              <a:t>class Grade</a:t>
            </a:r>
          </a:p>
          <a:p>
            <a:pPr marL="0" indent="0" eaLnBrk="1" hangingPunct="1">
              <a:lnSpc>
                <a:spcPct val="80000"/>
              </a:lnSpc>
              <a:spcBef>
                <a:spcPts val="800"/>
              </a:spcBef>
              <a:buNone/>
            </a:pPr>
            <a:r>
              <a:rPr lang="en-US" altLang="en-US" sz="1800" kern="1200" dirty="0">
                <a:solidFill>
                  <a:srgbClr val="000000"/>
                </a:solidFill>
                <a:latin typeface="Arial" panose="020B0604020202020204" pitchFamily="34" charset="0"/>
                <a:cs typeface="Arial" panose="020B0604020202020204" pitchFamily="34" charset="0"/>
              </a:rPr>
              <a:t>private members:</a:t>
            </a:r>
          </a:p>
          <a:p>
            <a:pPr marL="198000" indent="0" eaLnBrk="1" hangingPunct="1">
              <a:lnSpc>
                <a:spcPct val="80000"/>
              </a:lnSpc>
              <a:spcBef>
                <a:spcPts val="0"/>
              </a:spcBef>
              <a:buNone/>
            </a:pPr>
            <a:r>
              <a:rPr lang="en-US" altLang="en-US" sz="1800" kern="1200" dirty="0">
                <a:solidFill>
                  <a:srgbClr val="000000"/>
                </a:solidFill>
                <a:latin typeface="Courier New" panose="02070309020205020404" pitchFamily="49" charset="0"/>
                <a:cs typeface="Arial" panose="020B0604020202020204" pitchFamily="34" charset="0"/>
              </a:rPr>
              <a:t>char letter;</a:t>
            </a:r>
          </a:p>
          <a:p>
            <a:pPr marL="198000" indent="0" eaLnBrk="1" hangingPunct="1">
              <a:lnSpc>
                <a:spcPct val="80000"/>
              </a:lnSpc>
              <a:spcBef>
                <a:spcPct val="0"/>
              </a:spcBef>
              <a:buNone/>
            </a:pPr>
            <a:r>
              <a:rPr lang="en-US" altLang="en-US" sz="1800" kern="1200" dirty="0">
                <a:solidFill>
                  <a:srgbClr val="000000"/>
                </a:solidFill>
                <a:latin typeface="Courier New" panose="02070309020205020404" pitchFamily="49" charset="0"/>
                <a:cs typeface="Arial" panose="020B0604020202020204" pitchFamily="34" charset="0"/>
              </a:rPr>
              <a:t>float score;</a:t>
            </a:r>
          </a:p>
          <a:p>
            <a:pPr marL="198000" indent="0" eaLnBrk="1" hangingPunct="1">
              <a:lnSpc>
                <a:spcPct val="80000"/>
              </a:lnSpc>
              <a:spcBef>
                <a:spcPct val="0"/>
              </a:spcBef>
              <a:buNone/>
            </a:pPr>
            <a:r>
              <a:rPr lang="en-US" altLang="en-US" sz="1800" kern="1200" dirty="0">
                <a:solidFill>
                  <a:srgbClr val="000000"/>
                </a:solidFill>
                <a:latin typeface="Courier New" panose="02070309020205020404" pitchFamily="49" charset="0"/>
                <a:cs typeface="Arial" panose="020B0604020202020204" pitchFamily="34" charset="0"/>
              </a:rPr>
              <a:t>void calcGrade();</a:t>
            </a:r>
          </a:p>
          <a:p>
            <a:pPr marL="0" indent="0" eaLnBrk="1" hangingPunct="1">
              <a:lnSpc>
                <a:spcPct val="80000"/>
              </a:lnSpc>
              <a:spcBef>
                <a:spcPct val="0"/>
              </a:spcBef>
              <a:buNone/>
            </a:pPr>
            <a:r>
              <a:rPr lang="en-US" altLang="en-US" sz="1800" kern="1200" dirty="0">
                <a:solidFill>
                  <a:srgbClr val="000000"/>
                </a:solidFill>
                <a:latin typeface="Arial" panose="020B0604020202020204" pitchFamily="34" charset="0"/>
                <a:cs typeface="Arial" panose="020B0604020202020204" pitchFamily="34" charset="0"/>
              </a:rPr>
              <a:t>public members:</a:t>
            </a:r>
          </a:p>
          <a:p>
            <a:pPr marL="198000" indent="0" eaLnBrk="1" hangingPunct="1">
              <a:lnSpc>
                <a:spcPct val="80000"/>
              </a:lnSpc>
              <a:spcBef>
                <a:spcPct val="0"/>
              </a:spcBef>
              <a:buNone/>
            </a:pPr>
            <a:r>
              <a:rPr lang="en-US" altLang="en-US" sz="1800" kern="1200" dirty="0">
                <a:solidFill>
                  <a:srgbClr val="000000"/>
                </a:solidFill>
                <a:latin typeface="Courier New" panose="02070309020205020404" pitchFamily="49" charset="0"/>
                <a:cs typeface="Arial" panose="020B0604020202020204" pitchFamily="34" charset="0"/>
              </a:rPr>
              <a:t>void setScore(float);</a:t>
            </a:r>
          </a:p>
          <a:p>
            <a:pPr marL="198000" indent="0" eaLnBrk="1" hangingPunct="1">
              <a:lnSpc>
                <a:spcPct val="80000"/>
              </a:lnSpc>
              <a:spcBef>
                <a:spcPct val="0"/>
              </a:spcBef>
              <a:buNone/>
            </a:pPr>
            <a:r>
              <a:rPr lang="en-US" altLang="en-US" sz="1800" kern="1200" dirty="0">
                <a:solidFill>
                  <a:srgbClr val="000000"/>
                </a:solidFill>
                <a:latin typeface="Courier New" panose="02070309020205020404" pitchFamily="49" charset="0"/>
                <a:cs typeface="Arial" panose="020B0604020202020204" pitchFamily="34" charset="0"/>
              </a:rPr>
              <a:t>float getScore();</a:t>
            </a:r>
          </a:p>
          <a:p>
            <a:pPr marL="198000" indent="0" eaLnBrk="1" hangingPunct="1">
              <a:lnSpc>
                <a:spcPct val="80000"/>
              </a:lnSpc>
              <a:spcBef>
                <a:spcPct val="0"/>
              </a:spcBef>
              <a:buNone/>
            </a:pPr>
            <a:r>
              <a:rPr lang="en-US" altLang="en-US" sz="1800" kern="1200" dirty="0">
                <a:solidFill>
                  <a:srgbClr val="000000"/>
                </a:solidFill>
                <a:latin typeface="Courier New" panose="02070309020205020404" pitchFamily="49" charset="0"/>
                <a:cs typeface="Arial" panose="020B0604020202020204" pitchFamily="34" charset="0"/>
              </a:rPr>
              <a:t>char getLetter();</a:t>
            </a:r>
          </a:p>
        </p:txBody>
      </p:sp>
      <p:sp>
        <p:nvSpPr>
          <p:cNvPr id="6" name="Slide Number Placeholder 5">
            <a:extLst>
              <a:ext uri="{FF2B5EF4-FFF2-40B4-BE49-F238E27FC236}">
                <a16:creationId xmlns:a16="http://schemas.microsoft.com/office/drawing/2014/main" id="{826B79F1-D5D9-CF11-6DED-8C5160B37EBC}"/>
              </a:ext>
            </a:extLst>
          </p:cNvPr>
          <p:cNvSpPr>
            <a:spLocks noGrp="1"/>
          </p:cNvSpPr>
          <p:nvPr>
            <p:ph type="sldNum" sz="quarter" idx="10"/>
          </p:nvPr>
        </p:nvSpPr>
        <p:spPr/>
        <p:txBody>
          <a:bodyPr/>
          <a:lstStyle/>
          <a:p>
            <a:fld id="{501D1292-5B77-4E1A-84AC-1412ECDBECFA}" type="slidenum">
              <a:rPr lang="en-US" altLang="en-US" smtClean="0"/>
              <a:pPr/>
              <a:t>13</a:t>
            </a:fld>
            <a:endParaRPr lang="en-US" altLang="en-US" dirty="0"/>
          </a:p>
        </p:txBody>
      </p:sp>
      <p:sp>
        <p:nvSpPr>
          <p:cNvPr id="4" name="Content Placeholder 3"/>
          <p:cNvSpPr>
            <a:spLocks noGrp="1"/>
          </p:cNvSpPr>
          <p:nvPr>
            <p:ph sz="quarter" idx="4294967295"/>
          </p:nvPr>
        </p:nvSpPr>
        <p:spPr>
          <a:xfrm>
            <a:off x="8991600" y="1695450"/>
            <a:ext cx="3200400" cy="2114550"/>
          </a:xfrm>
          <a:ln w="12700">
            <a:solidFill>
              <a:schemeClr val="tx1"/>
            </a:solidFill>
          </a:ln>
        </p:spPr>
        <p:txBody>
          <a:bodyPr/>
          <a:lstStyle/>
          <a:p>
            <a:pPr algn="ctr" eaLnBrk="1" hangingPunct="1">
              <a:spcBef>
                <a:spcPct val="0"/>
              </a:spcBef>
              <a:buFontTx/>
              <a:buNone/>
            </a:pPr>
            <a:r>
              <a:rPr lang="en-US" altLang="en-US" sz="1800" dirty="0"/>
              <a:t>class Test : private Grade</a:t>
            </a:r>
          </a:p>
          <a:p>
            <a:pPr marL="0" indent="0" eaLnBrk="1" hangingPunct="1">
              <a:lnSpc>
                <a:spcPct val="80000"/>
              </a:lnSpc>
              <a:spcBef>
                <a:spcPts val="1000"/>
              </a:spcBef>
              <a:buNone/>
            </a:pPr>
            <a:r>
              <a:rPr lang="en-US" altLang="en-US" sz="1800" kern="1200" dirty="0">
                <a:solidFill>
                  <a:srgbClr val="000000"/>
                </a:solidFill>
                <a:latin typeface="Arial" panose="020B0604020202020204" pitchFamily="34" charset="0"/>
                <a:cs typeface="Arial" panose="020B0604020202020204" pitchFamily="34" charset="0"/>
              </a:rPr>
              <a:t>private members:</a:t>
            </a:r>
          </a:p>
          <a:p>
            <a:pPr marL="270000" indent="0" eaLnBrk="1" hangingPunct="1">
              <a:lnSpc>
                <a:spcPct val="80000"/>
              </a:lnSpc>
              <a:spcBef>
                <a:spcPts val="0"/>
              </a:spcBef>
              <a:buNone/>
            </a:pPr>
            <a:r>
              <a:rPr lang="en-US" altLang="en-US" sz="1800" kern="1200" dirty="0">
                <a:solidFill>
                  <a:srgbClr val="000000"/>
                </a:solidFill>
                <a:latin typeface="Courier New" panose="02070309020205020404" pitchFamily="49" charset="0"/>
                <a:cs typeface="Arial" panose="020B0604020202020204" pitchFamily="34" charset="0"/>
              </a:rPr>
              <a:t>int numQuestions;</a:t>
            </a:r>
          </a:p>
          <a:p>
            <a:pPr marL="270000" indent="0" eaLnBrk="1" hangingPunct="1">
              <a:lnSpc>
                <a:spcPct val="80000"/>
              </a:lnSpc>
              <a:spcBef>
                <a:spcPct val="0"/>
              </a:spcBef>
              <a:buNone/>
            </a:pPr>
            <a:r>
              <a:rPr lang="en-US" altLang="en-US" sz="1800" kern="1200" dirty="0">
                <a:solidFill>
                  <a:srgbClr val="000000"/>
                </a:solidFill>
                <a:latin typeface="Courier New" panose="02070309020205020404" pitchFamily="49" charset="0"/>
                <a:cs typeface="Arial" panose="020B0604020202020204" pitchFamily="34" charset="0"/>
              </a:rPr>
              <a:t>float pointsEach;</a:t>
            </a:r>
          </a:p>
          <a:p>
            <a:pPr marL="270000" indent="0" eaLnBrk="1" hangingPunct="1">
              <a:lnSpc>
                <a:spcPct val="80000"/>
              </a:lnSpc>
              <a:spcBef>
                <a:spcPct val="0"/>
              </a:spcBef>
              <a:buNone/>
            </a:pPr>
            <a:r>
              <a:rPr lang="en-US" altLang="en-US" sz="1800" kern="1200" dirty="0">
                <a:solidFill>
                  <a:srgbClr val="000000"/>
                </a:solidFill>
                <a:latin typeface="Courier New" panose="02070309020205020404" pitchFamily="49" charset="0"/>
                <a:cs typeface="Arial" panose="020B0604020202020204" pitchFamily="34" charset="0"/>
              </a:rPr>
              <a:t>int numMissed;</a:t>
            </a:r>
          </a:p>
          <a:p>
            <a:pPr marL="0" indent="0" eaLnBrk="1" hangingPunct="1">
              <a:lnSpc>
                <a:spcPct val="80000"/>
              </a:lnSpc>
              <a:spcBef>
                <a:spcPct val="0"/>
              </a:spcBef>
              <a:buNone/>
            </a:pPr>
            <a:r>
              <a:rPr lang="en-US" altLang="en-US" sz="1800" kern="1200" dirty="0">
                <a:solidFill>
                  <a:srgbClr val="000000"/>
                </a:solidFill>
                <a:latin typeface="Arial" panose="020B0604020202020204" pitchFamily="34" charset="0"/>
                <a:cs typeface="Arial" panose="020B0604020202020204" pitchFamily="34" charset="0"/>
              </a:rPr>
              <a:t>public members:</a:t>
            </a:r>
          </a:p>
          <a:p>
            <a:pPr marL="270000" indent="0" eaLnBrk="1" hangingPunct="1">
              <a:lnSpc>
                <a:spcPct val="80000"/>
              </a:lnSpc>
              <a:spcBef>
                <a:spcPct val="0"/>
              </a:spcBef>
              <a:buNone/>
            </a:pPr>
            <a:r>
              <a:rPr lang="en-US" altLang="en-US" sz="1800" kern="1200" dirty="0">
                <a:solidFill>
                  <a:srgbClr val="000000"/>
                </a:solidFill>
                <a:latin typeface="Courier New" panose="02070309020205020404" pitchFamily="49" charset="0"/>
                <a:cs typeface="Arial" panose="020B0604020202020204" pitchFamily="34" charset="0"/>
              </a:rPr>
              <a:t>Test(int, int);</a:t>
            </a:r>
          </a:p>
        </p:txBody>
      </p:sp>
      <p:pic>
        <p:nvPicPr>
          <p:cNvPr id="5" name="Picture 4" descr="The screenshot shows an example of inheritance versus access. When the Test class inherits from the Grade class using the private class access, the comparison looks like this: The private members include int numQuestions, float pointsEach, int numMissed, void setScore (float), float getScore(), and float getLetter(). The public members includes Test (int, int)."/>
          <p:cNvPicPr>
            <a:picLocks noChangeAspect="1"/>
          </p:cNvPicPr>
          <p:nvPr/>
        </p:nvPicPr>
        <p:blipFill>
          <a:blip r:embed="rId2"/>
          <a:stretch>
            <a:fillRect/>
          </a:stretch>
        </p:blipFill>
        <p:spPr>
          <a:xfrm>
            <a:off x="2590801" y="3962400"/>
            <a:ext cx="7557025" cy="2136978"/>
          </a:xfrm>
          <a:prstGeom prst="rect">
            <a:avLst/>
          </a:prstGeom>
        </p:spPr>
      </p:pic>
    </p:spTree>
    <p:extLst>
      <p:ext uri="{BB962C8B-B14F-4D97-AF65-F5344CB8AC3E}">
        <p14:creationId xmlns:p14="http://schemas.microsoft.com/office/powerpoint/2010/main" val="2133404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Constructors and Destructors in Base and Derived Classes </a:t>
            </a:r>
            <a:r>
              <a:rPr lang="en-US" altLang="en-US" sz="1800" dirty="0"/>
              <a:t>(1 of 4)</a:t>
            </a:r>
            <a:endParaRPr lang="en-IN" sz="1400" dirty="0"/>
          </a:p>
        </p:txBody>
      </p:sp>
      <p:sp>
        <p:nvSpPr>
          <p:cNvPr id="3" name="Content Placeholder 2"/>
          <p:cNvSpPr>
            <a:spLocks noGrp="1"/>
          </p:cNvSpPr>
          <p:nvPr>
            <p:ph idx="1"/>
          </p:nvPr>
        </p:nvSpPr>
        <p:spPr/>
        <p:txBody>
          <a:bodyPr/>
          <a:lstStyle/>
          <a:p>
            <a:pPr lvl="0">
              <a:lnSpc>
                <a:spcPct val="90000"/>
              </a:lnSpc>
            </a:pPr>
            <a:r>
              <a:rPr lang="en-US" altLang="en-US" dirty="0">
                <a:solidFill>
                  <a:srgbClr val="000000"/>
                </a:solidFill>
              </a:rPr>
              <a:t>Derived classes can have their own constructors and destructors</a:t>
            </a:r>
          </a:p>
          <a:p>
            <a:pPr lvl="0">
              <a:lnSpc>
                <a:spcPct val="90000"/>
              </a:lnSpc>
            </a:pPr>
            <a:r>
              <a:rPr lang="en-US" altLang="en-US" dirty="0">
                <a:solidFill>
                  <a:srgbClr val="000000"/>
                </a:solidFill>
              </a:rPr>
              <a:t>When an object of a derived class is created, the base class’s constructor is executed first, followed by the derived class’s constructor</a:t>
            </a:r>
          </a:p>
          <a:p>
            <a:pPr lvl="0">
              <a:lnSpc>
                <a:spcPct val="90000"/>
              </a:lnSpc>
            </a:pPr>
            <a:r>
              <a:rPr lang="en-US" altLang="en-US" dirty="0">
                <a:solidFill>
                  <a:srgbClr val="000000"/>
                </a:solidFill>
              </a:rPr>
              <a:t>When an object of a derived class is destroyed, its destructor is called first, then that of the base class</a:t>
            </a:r>
          </a:p>
        </p:txBody>
      </p:sp>
      <p:sp>
        <p:nvSpPr>
          <p:cNvPr id="4" name="Slide Number Placeholder 3">
            <a:extLst>
              <a:ext uri="{FF2B5EF4-FFF2-40B4-BE49-F238E27FC236}">
                <a16:creationId xmlns:a16="http://schemas.microsoft.com/office/drawing/2014/main" id="{2DFD685C-BC23-5379-BA2D-F2A39F64CF95}"/>
              </a:ext>
            </a:extLst>
          </p:cNvPr>
          <p:cNvSpPr>
            <a:spLocks noGrp="1"/>
          </p:cNvSpPr>
          <p:nvPr>
            <p:ph type="sldNum" sz="quarter" idx="10"/>
          </p:nvPr>
        </p:nvSpPr>
        <p:spPr/>
        <p:txBody>
          <a:bodyPr/>
          <a:lstStyle/>
          <a:p>
            <a:fld id="{501D1292-5B77-4E1A-84AC-1412ECDBECFA}" type="slidenum">
              <a:rPr lang="en-US" altLang="en-US" smtClean="0"/>
              <a:pPr/>
              <a:t>14</a:t>
            </a:fld>
            <a:endParaRPr lang="en-US" altLang="en-US" dirty="0"/>
          </a:p>
        </p:txBody>
      </p:sp>
    </p:spTree>
    <p:extLst>
      <p:ext uri="{BB962C8B-B14F-4D97-AF65-F5344CB8AC3E}">
        <p14:creationId xmlns:p14="http://schemas.microsoft.com/office/powerpoint/2010/main" val="2885161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Constructors and Destructors in Base and Derived Classes </a:t>
            </a:r>
            <a:r>
              <a:rPr lang="en-US" altLang="en-US" sz="1800" dirty="0"/>
              <a:t>(2 of 4)</a:t>
            </a:r>
            <a:endParaRPr lang="en-IN" sz="6600" dirty="0"/>
          </a:p>
        </p:txBody>
      </p:sp>
      <p:sp>
        <p:nvSpPr>
          <p:cNvPr id="3" name="Slide Number Placeholder 2">
            <a:extLst>
              <a:ext uri="{FF2B5EF4-FFF2-40B4-BE49-F238E27FC236}">
                <a16:creationId xmlns:a16="http://schemas.microsoft.com/office/drawing/2014/main" id="{6971063A-913B-BAB0-DEF6-0DA8DFC0CB09}"/>
              </a:ext>
            </a:extLst>
          </p:cNvPr>
          <p:cNvSpPr>
            <a:spLocks noGrp="1"/>
          </p:cNvSpPr>
          <p:nvPr>
            <p:ph type="sldNum" sz="quarter" idx="10"/>
          </p:nvPr>
        </p:nvSpPr>
        <p:spPr/>
        <p:txBody>
          <a:bodyPr/>
          <a:lstStyle/>
          <a:p>
            <a:fld id="{501D1292-5B77-4E1A-84AC-1412ECDBECFA}" type="slidenum">
              <a:rPr lang="en-US" altLang="en-US" smtClean="0"/>
              <a:pPr/>
              <a:t>15</a:t>
            </a:fld>
            <a:endParaRPr lang="en-US" altLang="en-US" dirty="0"/>
          </a:p>
        </p:txBody>
      </p:sp>
      <p:pic>
        <p:nvPicPr>
          <p:cNvPr id="4" name="Picture 1" descr="The screenshot shows a program to demonstrate the order in which the base and derivative class constructors and destructors are called. The BaseClass declaration defines the constructor and the destructor. The BaseClass constructor is called first, and displays the output as, 'This is the BaseClass constructor.&quot; The BaseClass destructor is called next and displays the output, &quot;This is the BaseClass destructo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600200"/>
            <a:ext cx="6477000" cy="447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4821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Constructors and Destructors in Base and Derived Classes </a:t>
            </a:r>
            <a:r>
              <a:rPr lang="en-US" altLang="en-US" sz="1800" dirty="0"/>
              <a:t>(3 of 4)</a:t>
            </a:r>
            <a:endParaRPr lang="en-IN" sz="6600" dirty="0"/>
          </a:p>
        </p:txBody>
      </p:sp>
      <p:sp>
        <p:nvSpPr>
          <p:cNvPr id="3" name="Slide Number Placeholder 2">
            <a:extLst>
              <a:ext uri="{FF2B5EF4-FFF2-40B4-BE49-F238E27FC236}">
                <a16:creationId xmlns:a16="http://schemas.microsoft.com/office/drawing/2014/main" id="{F80DCC3A-F2DD-9FF7-5694-5E261197299D}"/>
              </a:ext>
            </a:extLst>
          </p:cNvPr>
          <p:cNvSpPr>
            <a:spLocks noGrp="1"/>
          </p:cNvSpPr>
          <p:nvPr>
            <p:ph type="sldNum" sz="quarter" idx="10"/>
          </p:nvPr>
        </p:nvSpPr>
        <p:spPr/>
        <p:txBody>
          <a:bodyPr/>
          <a:lstStyle/>
          <a:p>
            <a:fld id="{501D1292-5B77-4E1A-84AC-1412ECDBECFA}" type="slidenum">
              <a:rPr lang="en-US" altLang="en-US" smtClean="0"/>
              <a:pPr/>
              <a:t>16</a:t>
            </a:fld>
            <a:endParaRPr lang="en-US" altLang="en-US" dirty="0"/>
          </a:p>
        </p:txBody>
      </p:sp>
      <p:pic>
        <p:nvPicPr>
          <p:cNvPr id="4" name="Picture 1" descr="The screenshot shows a program to demonstrate the order in which the base and derivative class constructors and destructors are called. The BaseClass declaration defines the constructor and the destructor. The BaseClass constructor is called first, and displays the output as, 'This is the BaseClass constructor.&quot; The BaseClass destructor is called next and displays the output, &quot;This is the BaseClass destructor.&quot; The DerivedClass declaration defines the constructor and destructor. The DerivedClass constructor is called first, and displays the output as, 'This is the DerivedClass constructor.&quot; The DerivedClass destructor is called next and displays the output, &quot;This is the DerivedClass destructo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555" y="1524001"/>
            <a:ext cx="5797655" cy="4912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888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Constructors and Destructors in Base and Derived Classes </a:t>
            </a:r>
            <a:r>
              <a:rPr lang="en-US" altLang="en-US" sz="1800" dirty="0"/>
              <a:t>(4 of 4)</a:t>
            </a:r>
            <a:endParaRPr lang="en-IN" sz="6600" dirty="0"/>
          </a:p>
        </p:txBody>
      </p:sp>
      <p:sp>
        <p:nvSpPr>
          <p:cNvPr id="3" name="Slide Number Placeholder 2">
            <a:extLst>
              <a:ext uri="{FF2B5EF4-FFF2-40B4-BE49-F238E27FC236}">
                <a16:creationId xmlns:a16="http://schemas.microsoft.com/office/drawing/2014/main" id="{9C16E871-ED6B-5CAF-2506-8B4BACDFF7BE}"/>
              </a:ext>
            </a:extLst>
          </p:cNvPr>
          <p:cNvSpPr>
            <a:spLocks noGrp="1"/>
          </p:cNvSpPr>
          <p:nvPr>
            <p:ph type="sldNum" sz="quarter" idx="10"/>
          </p:nvPr>
        </p:nvSpPr>
        <p:spPr/>
        <p:txBody>
          <a:bodyPr/>
          <a:lstStyle/>
          <a:p>
            <a:fld id="{501D1292-5B77-4E1A-84AC-1412ECDBECFA}" type="slidenum">
              <a:rPr lang="en-US" altLang="en-US" smtClean="0"/>
              <a:pPr/>
              <a:t>17</a:t>
            </a:fld>
            <a:endParaRPr lang="en-US" altLang="en-US" dirty="0"/>
          </a:p>
        </p:txBody>
      </p:sp>
      <p:pic>
        <p:nvPicPr>
          <p:cNvPr id="4" name="Picture 1" descr="The program output displays the order in which the base and derivative class constructors and destructors are called. We will now define a DerivedClass object. This is the BaseClass constructor. This is the DerivedClass constructor. The program is now going to end. This is the DerivedClass destructor. This is the BaseClass destru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2324100"/>
            <a:ext cx="87249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0653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Passing Arguments to </a:t>
            </a:r>
            <a:br>
              <a:rPr lang="en-US" altLang="en-US" dirty="0"/>
            </a:br>
            <a:r>
              <a:rPr lang="en-US" altLang="en-US" dirty="0"/>
              <a:t>Base Class Constructor </a:t>
            </a:r>
            <a:r>
              <a:rPr lang="en-US" altLang="en-US" sz="1800" dirty="0"/>
              <a:t>(1 of 2)</a:t>
            </a:r>
            <a:endParaRPr lang="en-IN" sz="1800" dirty="0"/>
          </a:p>
        </p:txBody>
      </p:sp>
      <p:sp>
        <p:nvSpPr>
          <p:cNvPr id="3" name="Content Placeholder 2"/>
          <p:cNvSpPr>
            <a:spLocks noGrp="1"/>
          </p:cNvSpPr>
          <p:nvPr>
            <p:ph idx="1"/>
          </p:nvPr>
        </p:nvSpPr>
        <p:spPr/>
        <p:txBody>
          <a:bodyPr/>
          <a:lstStyle/>
          <a:p>
            <a:pPr lvl="0">
              <a:lnSpc>
                <a:spcPct val="85000"/>
              </a:lnSpc>
              <a:buFontTx/>
              <a:buChar char="•"/>
            </a:pPr>
            <a:r>
              <a:rPr lang="en-US" altLang="en-US" dirty="0">
                <a:solidFill>
                  <a:srgbClr val="000000"/>
                </a:solidFill>
              </a:rPr>
              <a:t>Allows selection between multiple base class constructors</a:t>
            </a:r>
          </a:p>
          <a:p>
            <a:pPr lvl="0">
              <a:lnSpc>
                <a:spcPct val="85000"/>
              </a:lnSpc>
              <a:buFontTx/>
              <a:buChar char="•"/>
            </a:pPr>
            <a:r>
              <a:rPr lang="en-US" altLang="en-US" dirty="0">
                <a:solidFill>
                  <a:srgbClr val="000000"/>
                </a:solidFill>
              </a:rPr>
              <a:t>Specify arguments to base constructor on derived constructor heading:</a:t>
            </a:r>
          </a:p>
          <a:p>
            <a:pPr marL="720000" indent="0">
              <a:lnSpc>
                <a:spcPct val="85000"/>
              </a:lnSpc>
              <a:buNone/>
            </a:pPr>
            <a:r>
              <a:rPr lang="en-US" altLang="en-US" sz="2800" dirty="0">
                <a:solidFill>
                  <a:srgbClr val="000000"/>
                </a:solidFill>
                <a:latin typeface="Courier New" panose="02070309020205020404" pitchFamily="49" charset="0"/>
              </a:rPr>
              <a:t>Square::Square(int side) :</a:t>
            </a:r>
          </a:p>
          <a:p>
            <a:pPr marL="3960000" lvl="1">
              <a:lnSpc>
                <a:spcPct val="85000"/>
              </a:lnSpc>
              <a:buClr>
                <a:srgbClr val="3333CC"/>
              </a:buClr>
              <a:buNone/>
            </a:pPr>
            <a:r>
              <a:rPr lang="en-US" altLang="en-US" dirty="0">
                <a:solidFill>
                  <a:srgbClr val="000000"/>
                </a:solidFill>
                <a:latin typeface="Courier New" panose="02070309020205020404" pitchFamily="49" charset="0"/>
              </a:rPr>
              <a:t>Rectangle(side, side)</a:t>
            </a:r>
          </a:p>
          <a:p>
            <a:pPr lvl="0">
              <a:lnSpc>
                <a:spcPct val="85000"/>
              </a:lnSpc>
              <a:buFontTx/>
              <a:buChar char="•"/>
            </a:pPr>
            <a:r>
              <a:rPr lang="en-US" altLang="en-US" dirty="0">
                <a:solidFill>
                  <a:srgbClr val="000000"/>
                </a:solidFill>
              </a:rPr>
              <a:t>Can also be done with inline constructors</a:t>
            </a:r>
          </a:p>
          <a:p>
            <a:pPr lvl="0">
              <a:lnSpc>
                <a:spcPct val="85000"/>
              </a:lnSpc>
              <a:buFontTx/>
              <a:buChar char="•"/>
            </a:pPr>
            <a:r>
              <a:rPr lang="en-US" altLang="en-US" dirty="0">
                <a:solidFill>
                  <a:srgbClr val="000000"/>
                </a:solidFill>
              </a:rPr>
              <a:t>Must be done if base class has no default constructor</a:t>
            </a:r>
          </a:p>
        </p:txBody>
      </p:sp>
      <p:sp>
        <p:nvSpPr>
          <p:cNvPr id="4" name="Slide Number Placeholder 3">
            <a:extLst>
              <a:ext uri="{FF2B5EF4-FFF2-40B4-BE49-F238E27FC236}">
                <a16:creationId xmlns:a16="http://schemas.microsoft.com/office/drawing/2014/main" id="{9B866862-6706-AD10-7C69-5264460299B5}"/>
              </a:ext>
            </a:extLst>
          </p:cNvPr>
          <p:cNvSpPr>
            <a:spLocks noGrp="1"/>
          </p:cNvSpPr>
          <p:nvPr>
            <p:ph type="sldNum" sz="quarter" idx="10"/>
          </p:nvPr>
        </p:nvSpPr>
        <p:spPr/>
        <p:txBody>
          <a:bodyPr/>
          <a:lstStyle/>
          <a:p>
            <a:fld id="{501D1292-5B77-4E1A-84AC-1412ECDBECFA}" type="slidenum">
              <a:rPr lang="en-US" altLang="en-US" smtClean="0"/>
              <a:pPr/>
              <a:t>18</a:t>
            </a:fld>
            <a:endParaRPr lang="en-US" altLang="en-US" dirty="0"/>
          </a:p>
        </p:txBody>
      </p:sp>
    </p:spTree>
    <p:extLst>
      <p:ext uri="{BB962C8B-B14F-4D97-AF65-F5344CB8AC3E}">
        <p14:creationId xmlns:p14="http://schemas.microsoft.com/office/powerpoint/2010/main" val="352164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Passing Arguments to </a:t>
            </a:r>
            <a:br>
              <a:rPr lang="en-US" altLang="en-US" dirty="0"/>
            </a:br>
            <a:r>
              <a:rPr lang="en-US" altLang="en-US" dirty="0"/>
              <a:t>Base Class Constructor </a:t>
            </a:r>
            <a:r>
              <a:rPr lang="en-US" altLang="en-US" sz="1800" dirty="0"/>
              <a:t>(2 of 2)</a:t>
            </a:r>
            <a:endParaRPr lang="en-IN" sz="6600" dirty="0"/>
          </a:p>
        </p:txBody>
      </p:sp>
      <p:sp>
        <p:nvSpPr>
          <p:cNvPr id="3" name="Slide Number Placeholder 2">
            <a:extLst>
              <a:ext uri="{FF2B5EF4-FFF2-40B4-BE49-F238E27FC236}">
                <a16:creationId xmlns:a16="http://schemas.microsoft.com/office/drawing/2014/main" id="{9AA61DB3-2465-582E-9718-E4EA11F6F221}"/>
              </a:ext>
            </a:extLst>
          </p:cNvPr>
          <p:cNvSpPr>
            <a:spLocks noGrp="1"/>
          </p:cNvSpPr>
          <p:nvPr>
            <p:ph type="sldNum" sz="quarter" idx="10"/>
          </p:nvPr>
        </p:nvSpPr>
        <p:spPr/>
        <p:txBody>
          <a:bodyPr/>
          <a:lstStyle/>
          <a:p>
            <a:fld id="{501D1292-5B77-4E1A-84AC-1412ECDBECFA}" type="slidenum">
              <a:rPr lang="en-US" altLang="en-US" smtClean="0"/>
              <a:pPr/>
              <a:t>19</a:t>
            </a:fld>
            <a:endParaRPr lang="en-US" altLang="en-US" dirty="0"/>
          </a:p>
        </p:txBody>
      </p:sp>
      <p:pic>
        <p:nvPicPr>
          <p:cNvPr id="4" name="Picture 3" descr="The screenshot shows passing arguments to the Base Class constructor. In the line, Square : : Square (int side) : Rectangle (side, side), Square : : Square (int side) represents the derived class constructor, (int side) represents the derived constructor parameter, Rectangle (side, side) represents the base class constructor, and (side, side) represents the base constructor parameters."/>
          <p:cNvPicPr>
            <a:picLocks noChangeAspect="1"/>
          </p:cNvPicPr>
          <p:nvPr/>
        </p:nvPicPr>
        <p:blipFill>
          <a:blip r:embed="rId2"/>
          <a:stretch>
            <a:fillRect/>
          </a:stretch>
        </p:blipFill>
        <p:spPr>
          <a:xfrm>
            <a:off x="1939636" y="2086710"/>
            <a:ext cx="8312728" cy="3171090"/>
          </a:xfrm>
          <a:prstGeom prst="rect">
            <a:avLst/>
          </a:prstGeom>
        </p:spPr>
      </p:pic>
    </p:spTree>
    <p:extLst>
      <p:ext uri="{BB962C8B-B14F-4D97-AF65-F5344CB8AC3E}">
        <p14:creationId xmlns:p14="http://schemas.microsoft.com/office/powerpoint/2010/main" val="461359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Inheritance?</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Provides a way to create a new class from an existing class</a:t>
            </a:r>
          </a:p>
          <a:p>
            <a:r>
              <a:rPr lang="en-US" altLang="en-US" dirty="0">
                <a:solidFill>
                  <a:srgbClr val="000000"/>
                </a:solidFill>
              </a:rPr>
              <a:t>The new class is a specialized version of the existing class</a:t>
            </a:r>
          </a:p>
        </p:txBody>
      </p:sp>
      <p:sp>
        <p:nvSpPr>
          <p:cNvPr id="4" name="Slide Number Placeholder 3">
            <a:extLst>
              <a:ext uri="{FF2B5EF4-FFF2-40B4-BE49-F238E27FC236}">
                <a16:creationId xmlns:a16="http://schemas.microsoft.com/office/drawing/2014/main" id="{76884B62-75D5-53DF-0FD7-A327CE1D4010}"/>
              </a:ext>
            </a:extLst>
          </p:cNvPr>
          <p:cNvSpPr>
            <a:spLocks noGrp="1"/>
          </p:cNvSpPr>
          <p:nvPr>
            <p:ph type="sldNum" sz="quarter" idx="10"/>
          </p:nvPr>
        </p:nvSpPr>
        <p:spPr/>
        <p:txBody>
          <a:bodyPr/>
          <a:lstStyle/>
          <a:p>
            <a:fld id="{501D1292-5B77-4E1A-84AC-1412ECDBECFA}" type="slidenum">
              <a:rPr lang="en-US" altLang="en-US" smtClean="0"/>
              <a:pPr/>
              <a:t>2</a:t>
            </a:fld>
            <a:endParaRPr lang="en-US" altLang="en-US" dirty="0"/>
          </a:p>
        </p:txBody>
      </p:sp>
    </p:spTree>
    <p:extLst>
      <p:ext uri="{BB962C8B-B14F-4D97-AF65-F5344CB8AC3E}">
        <p14:creationId xmlns:p14="http://schemas.microsoft.com/office/powerpoint/2010/main" val="113426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Constructor Inheritance </a:t>
            </a:r>
            <a:r>
              <a:rPr lang="en-US" altLang="en-US" sz="1800" dirty="0"/>
              <a:t>(1 of 3)</a:t>
            </a:r>
            <a:endParaRPr lang="en-IN" sz="1800" dirty="0"/>
          </a:p>
        </p:txBody>
      </p:sp>
      <p:sp>
        <p:nvSpPr>
          <p:cNvPr id="3" name="Content Placeholder 2"/>
          <p:cNvSpPr>
            <a:spLocks noGrp="1"/>
          </p:cNvSpPr>
          <p:nvPr>
            <p:ph idx="1"/>
          </p:nvPr>
        </p:nvSpPr>
        <p:spPr/>
        <p:txBody>
          <a:bodyPr/>
          <a:lstStyle/>
          <a:p>
            <a:pPr lvl="0">
              <a:lnSpc>
                <a:spcPct val="90000"/>
              </a:lnSpc>
              <a:defRPr/>
            </a:pPr>
            <a:r>
              <a:rPr lang="en-US" dirty="0">
                <a:solidFill>
                  <a:srgbClr val="000000"/>
                </a:solidFill>
              </a:rPr>
              <a:t>In a derived class, some constructors can be inherited from the base class.</a:t>
            </a:r>
          </a:p>
          <a:p>
            <a:pPr>
              <a:lnSpc>
                <a:spcPct val="90000"/>
              </a:lnSpc>
              <a:spcBef>
                <a:spcPts val="4200"/>
              </a:spcBef>
              <a:defRPr/>
            </a:pPr>
            <a:r>
              <a:rPr lang="en-US" dirty="0">
                <a:solidFill>
                  <a:srgbClr val="000000"/>
                </a:solidFill>
              </a:rPr>
              <a:t>The constructors that </a:t>
            </a:r>
            <a:r>
              <a:rPr lang="en-US" b="1" i="1" dirty="0">
                <a:solidFill>
                  <a:srgbClr val="000000"/>
                </a:solidFill>
              </a:rPr>
              <a:t>cannot</a:t>
            </a:r>
            <a:r>
              <a:rPr lang="en-US" dirty="0">
                <a:solidFill>
                  <a:srgbClr val="000000"/>
                </a:solidFill>
              </a:rPr>
              <a:t> be inherited are:</a:t>
            </a:r>
          </a:p>
          <a:p>
            <a:pPr lvl="1">
              <a:lnSpc>
                <a:spcPct val="90000"/>
              </a:lnSpc>
              <a:defRPr/>
            </a:pPr>
            <a:r>
              <a:rPr lang="en-US" dirty="0">
                <a:solidFill>
                  <a:srgbClr val="000000"/>
                </a:solidFill>
              </a:rPr>
              <a:t>the default constructor</a:t>
            </a:r>
          </a:p>
          <a:p>
            <a:pPr lvl="1">
              <a:lnSpc>
                <a:spcPct val="90000"/>
              </a:lnSpc>
              <a:defRPr/>
            </a:pPr>
            <a:r>
              <a:rPr lang="en-US" dirty="0">
                <a:solidFill>
                  <a:srgbClr val="000000"/>
                </a:solidFill>
              </a:rPr>
              <a:t>the copy constructor</a:t>
            </a:r>
          </a:p>
          <a:p>
            <a:pPr lvl="1">
              <a:lnSpc>
                <a:spcPct val="90000"/>
              </a:lnSpc>
              <a:defRPr/>
            </a:pPr>
            <a:r>
              <a:rPr lang="en-US" dirty="0">
                <a:solidFill>
                  <a:srgbClr val="000000"/>
                </a:solidFill>
              </a:rPr>
              <a:t>the move constructor</a:t>
            </a:r>
          </a:p>
        </p:txBody>
      </p:sp>
      <p:sp>
        <p:nvSpPr>
          <p:cNvPr id="4" name="Slide Number Placeholder 3">
            <a:extLst>
              <a:ext uri="{FF2B5EF4-FFF2-40B4-BE49-F238E27FC236}">
                <a16:creationId xmlns:a16="http://schemas.microsoft.com/office/drawing/2014/main" id="{88709804-1F2B-5F21-9336-CF5282DF5DCB}"/>
              </a:ext>
            </a:extLst>
          </p:cNvPr>
          <p:cNvSpPr>
            <a:spLocks noGrp="1"/>
          </p:cNvSpPr>
          <p:nvPr>
            <p:ph type="sldNum" sz="quarter" idx="10"/>
          </p:nvPr>
        </p:nvSpPr>
        <p:spPr/>
        <p:txBody>
          <a:bodyPr/>
          <a:lstStyle/>
          <a:p>
            <a:fld id="{501D1292-5B77-4E1A-84AC-1412ECDBECFA}" type="slidenum">
              <a:rPr lang="en-US" altLang="en-US" smtClean="0"/>
              <a:pPr/>
              <a:t>20</a:t>
            </a:fld>
            <a:endParaRPr lang="en-US" altLang="en-US" dirty="0"/>
          </a:p>
        </p:txBody>
      </p:sp>
    </p:spTree>
    <p:extLst>
      <p:ext uri="{BB962C8B-B14F-4D97-AF65-F5344CB8AC3E}">
        <p14:creationId xmlns:p14="http://schemas.microsoft.com/office/powerpoint/2010/main" val="1542287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Constructor Inheritance </a:t>
            </a:r>
            <a:r>
              <a:rPr lang="en-US" altLang="en-US" sz="1800" dirty="0"/>
              <a:t>(2 of 3)</a:t>
            </a:r>
            <a:endParaRPr lang="en-IN" sz="6600" dirty="0"/>
          </a:p>
        </p:txBody>
      </p:sp>
      <p:sp>
        <p:nvSpPr>
          <p:cNvPr id="3" name="Content Placeholder 2"/>
          <p:cNvSpPr>
            <a:spLocks noGrp="1"/>
          </p:cNvSpPr>
          <p:nvPr>
            <p:ph idx="1"/>
          </p:nvPr>
        </p:nvSpPr>
        <p:spPr/>
        <p:txBody>
          <a:bodyPr/>
          <a:lstStyle/>
          <a:p>
            <a:r>
              <a:rPr lang="en-US" altLang="en-US" dirty="0">
                <a:solidFill>
                  <a:srgbClr val="000000"/>
                </a:solidFill>
              </a:rPr>
              <a:t>Consider the following:</a:t>
            </a:r>
            <a:endParaRPr lang="en-IN" dirty="0"/>
          </a:p>
        </p:txBody>
      </p:sp>
      <p:sp>
        <p:nvSpPr>
          <p:cNvPr id="6" name="Slide Number Placeholder 5">
            <a:extLst>
              <a:ext uri="{FF2B5EF4-FFF2-40B4-BE49-F238E27FC236}">
                <a16:creationId xmlns:a16="http://schemas.microsoft.com/office/drawing/2014/main" id="{6F5A3906-3A89-1964-EB9C-EC564D8284B6}"/>
              </a:ext>
            </a:extLst>
          </p:cNvPr>
          <p:cNvSpPr>
            <a:spLocks noGrp="1"/>
          </p:cNvSpPr>
          <p:nvPr>
            <p:ph type="sldNum" sz="quarter" idx="10"/>
          </p:nvPr>
        </p:nvSpPr>
        <p:spPr/>
        <p:txBody>
          <a:bodyPr/>
          <a:lstStyle/>
          <a:p>
            <a:fld id="{501D1292-5B77-4E1A-84AC-1412ECDBECFA}" type="slidenum">
              <a:rPr lang="en-US" altLang="en-US" smtClean="0"/>
              <a:pPr/>
              <a:t>21</a:t>
            </a:fld>
            <a:endParaRPr lang="en-US" altLang="en-US" dirty="0"/>
          </a:p>
        </p:txBody>
      </p:sp>
      <p:pic>
        <p:nvPicPr>
          <p:cNvPr id="4" name="Picture 3" descr="The screenshot shows the constructor inheritance. Class MyBase defines the private and public members. The private member class displays the int ival and double dval. The public member class assigns the values I and d to ival and dval. MyBase (int i) { ival equals i; }, MyBase (double d) {dval equals d: }"/>
          <p:cNvPicPr>
            <a:picLocks noChangeAspect="1"/>
          </p:cNvPicPr>
          <p:nvPr/>
        </p:nvPicPr>
        <p:blipFill rotWithShape="1">
          <a:blip r:embed="rId2"/>
          <a:srcRect l="5897" t="2870" r="3685" b="3532"/>
          <a:stretch/>
        </p:blipFill>
        <p:spPr>
          <a:xfrm>
            <a:off x="2057400" y="2209801"/>
            <a:ext cx="3186546" cy="3671455"/>
          </a:xfrm>
          <a:prstGeom prst="rect">
            <a:avLst/>
          </a:prstGeom>
        </p:spPr>
      </p:pic>
      <p:pic>
        <p:nvPicPr>
          <p:cNvPr id="5" name="Picture 4" descr="The screenshot shows the constructor inheritance. Class My Derived defines the constructor MyBase. The public members assign the values I and d to the constructors: MyDerived (int i) : MyBase (i), MyDerived (double d) : MyBase (d)."/>
          <p:cNvPicPr>
            <a:picLocks noChangeAspect="1"/>
          </p:cNvPicPr>
          <p:nvPr/>
        </p:nvPicPr>
        <p:blipFill rotWithShape="1">
          <a:blip r:embed="rId3"/>
          <a:srcRect l="4388" t="7187" r="4663" b="8981"/>
          <a:stretch/>
        </p:blipFill>
        <p:spPr>
          <a:xfrm>
            <a:off x="5715001" y="2743200"/>
            <a:ext cx="4061733" cy="2286000"/>
          </a:xfrm>
          <a:prstGeom prst="rect">
            <a:avLst/>
          </a:prstGeom>
        </p:spPr>
      </p:pic>
    </p:spTree>
    <p:extLst>
      <p:ext uri="{BB962C8B-B14F-4D97-AF65-F5344CB8AC3E}">
        <p14:creationId xmlns:p14="http://schemas.microsoft.com/office/powerpoint/2010/main" val="1098594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Constructor Inheritance </a:t>
            </a:r>
            <a:r>
              <a:rPr lang="en-US" altLang="en-US" sz="1800" dirty="0"/>
              <a:t>(3 of 3)</a:t>
            </a:r>
            <a:endParaRPr lang="en-IN" sz="6600" dirty="0"/>
          </a:p>
        </p:txBody>
      </p:sp>
      <p:sp>
        <p:nvSpPr>
          <p:cNvPr id="3" name="Content Placeholder 2"/>
          <p:cNvSpPr>
            <a:spLocks noGrp="1"/>
          </p:cNvSpPr>
          <p:nvPr>
            <p:ph idx="1"/>
          </p:nvPr>
        </p:nvSpPr>
        <p:spPr/>
        <p:txBody>
          <a:bodyPr/>
          <a:lstStyle/>
          <a:p>
            <a:r>
              <a:rPr lang="en-US" altLang="en-US" dirty="0">
                <a:solidFill>
                  <a:srgbClr val="000000"/>
                </a:solidFill>
              </a:rPr>
              <a:t>We can rewrite the MyDerived class as:</a:t>
            </a:r>
            <a:endParaRPr lang="en-IN" dirty="0"/>
          </a:p>
        </p:txBody>
      </p:sp>
      <p:sp>
        <p:nvSpPr>
          <p:cNvPr id="6" name="Slide Number Placeholder 5">
            <a:extLst>
              <a:ext uri="{FF2B5EF4-FFF2-40B4-BE49-F238E27FC236}">
                <a16:creationId xmlns:a16="http://schemas.microsoft.com/office/drawing/2014/main" id="{A35AE45A-D771-E799-3C65-BD5E9E1CD709}"/>
              </a:ext>
            </a:extLst>
          </p:cNvPr>
          <p:cNvSpPr>
            <a:spLocks noGrp="1"/>
          </p:cNvSpPr>
          <p:nvPr>
            <p:ph type="sldNum" sz="quarter" idx="10"/>
          </p:nvPr>
        </p:nvSpPr>
        <p:spPr/>
        <p:txBody>
          <a:bodyPr/>
          <a:lstStyle/>
          <a:p>
            <a:fld id="{501D1292-5B77-4E1A-84AC-1412ECDBECFA}" type="slidenum">
              <a:rPr lang="en-US" altLang="en-US" smtClean="0"/>
              <a:pPr/>
              <a:t>22</a:t>
            </a:fld>
            <a:endParaRPr lang="en-US" altLang="en-US" dirty="0"/>
          </a:p>
        </p:txBody>
      </p:sp>
      <p:pic>
        <p:nvPicPr>
          <p:cNvPr id="4" name="Picture 3" descr="The screenshot shows the constructor inheritance. The code rewrites the MyDerived class as: private int ival, double dval; public: MyBase (int i) {ival equals I;} MyBase (double d) {dval equals d; }"/>
          <p:cNvPicPr>
            <a:picLocks noChangeAspect="1"/>
          </p:cNvPicPr>
          <p:nvPr/>
        </p:nvPicPr>
        <p:blipFill rotWithShape="1">
          <a:blip r:embed="rId2"/>
          <a:srcRect l="4114" t="3494" r="-773" b="2838"/>
          <a:stretch/>
        </p:blipFill>
        <p:spPr>
          <a:xfrm>
            <a:off x="2057400" y="2209800"/>
            <a:ext cx="3352800" cy="3825402"/>
          </a:xfrm>
          <a:prstGeom prst="rect">
            <a:avLst/>
          </a:prstGeom>
        </p:spPr>
      </p:pic>
      <p:pic>
        <p:nvPicPr>
          <p:cNvPr id="5" name="Picture 4" descr="The screenshot shows the code to rewrite the MyDerived class. Class MyDerived : MyBase {using MyBase : : MyBase;} The using statement causes the class to inherit the base class constructors."/>
          <p:cNvPicPr>
            <a:picLocks noChangeAspect="1"/>
          </p:cNvPicPr>
          <p:nvPr/>
        </p:nvPicPr>
        <p:blipFill>
          <a:blip r:embed="rId3"/>
          <a:stretch>
            <a:fillRect/>
          </a:stretch>
        </p:blipFill>
        <p:spPr>
          <a:xfrm>
            <a:off x="5516558" y="2712426"/>
            <a:ext cx="4673533" cy="3123719"/>
          </a:xfrm>
          <a:prstGeom prst="rect">
            <a:avLst/>
          </a:prstGeom>
        </p:spPr>
      </p:pic>
    </p:spTree>
    <p:extLst>
      <p:ext uri="{BB962C8B-B14F-4D97-AF65-F5344CB8AC3E}">
        <p14:creationId xmlns:p14="http://schemas.microsoft.com/office/powerpoint/2010/main" val="272469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Redefining Base Class Functions </a:t>
            </a:r>
            <a:r>
              <a:rPr lang="en-US" altLang="en-US" sz="1800" dirty="0"/>
              <a:t>(1 of 2)</a:t>
            </a:r>
            <a:endParaRPr lang="en-IN" sz="1800" dirty="0"/>
          </a:p>
        </p:txBody>
      </p:sp>
      <p:sp>
        <p:nvSpPr>
          <p:cNvPr id="3" name="Content Placeholder 2"/>
          <p:cNvSpPr>
            <a:spLocks noGrp="1"/>
          </p:cNvSpPr>
          <p:nvPr>
            <p:ph idx="1"/>
          </p:nvPr>
        </p:nvSpPr>
        <p:spPr/>
        <p:txBody>
          <a:bodyPr/>
          <a:lstStyle/>
          <a:p>
            <a:pPr lvl="0">
              <a:lnSpc>
                <a:spcPct val="90000"/>
              </a:lnSpc>
            </a:pPr>
            <a:r>
              <a:rPr lang="en-US" altLang="en-US" u="sng" dirty="0">
                <a:solidFill>
                  <a:srgbClr val="000000"/>
                </a:solidFill>
              </a:rPr>
              <a:t>Redefining</a:t>
            </a:r>
            <a:r>
              <a:rPr lang="en-US" altLang="en-US" dirty="0">
                <a:solidFill>
                  <a:srgbClr val="000000"/>
                </a:solidFill>
              </a:rPr>
              <a:t> function: function in a derived class that has the </a:t>
            </a:r>
            <a:r>
              <a:rPr lang="en-US" altLang="en-US" i="1" dirty="0">
                <a:solidFill>
                  <a:srgbClr val="000000"/>
                </a:solidFill>
              </a:rPr>
              <a:t>same name and parameter list</a:t>
            </a:r>
            <a:r>
              <a:rPr lang="en-US" altLang="en-US" dirty="0">
                <a:solidFill>
                  <a:srgbClr val="000000"/>
                </a:solidFill>
              </a:rPr>
              <a:t> as a function in the base class</a:t>
            </a:r>
          </a:p>
          <a:p>
            <a:pPr>
              <a:lnSpc>
                <a:spcPct val="90000"/>
              </a:lnSpc>
              <a:spcBef>
                <a:spcPts val="4300"/>
              </a:spcBef>
            </a:pPr>
            <a:r>
              <a:rPr lang="en-US" altLang="en-US" dirty="0">
                <a:solidFill>
                  <a:srgbClr val="000000"/>
                </a:solidFill>
              </a:rPr>
              <a:t>Typically used to replace a function in base class with different actions in derived class</a:t>
            </a:r>
          </a:p>
        </p:txBody>
      </p:sp>
      <p:sp>
        <p:nvSpPr>
          <p:cNvPr id="4" name="Slide Number Placeholder 3">
            <a:extLst>
              <a:ext uri="{FF2B5EF4-FFF2-40B4-BE49-F238E27FC236}">
                <a16:creationId xmlns:a16="http://schemas.microsoft.com/office/drawing/2014/main" id="{9E398F36-6825-F735-4A3B-FC2B6ED62720}"/>
              </a:ext>
            </a:extLst>
          </p:cNvPr>
          <p:cNvSpPr>
            <a:spLocks noGrp="1"/>
          </p:cNvSpPr>
          <p:nvPr>
            <p:ph type="sldNum" sz="quarter" idx="10"/>
          </p:nvPr>
        </p:nvSpPr>
        <p:spPr/>
        <p:txBody>
          <a:bodyPr/>
          <a:lstStyle/>
          <a:p>
            <a:fld id="{501D1292-5B77-4E1A-84AC-1412ECDBECFA}" type="slidenum">
              <a:rPr lang="en-US" altLang="en-US" smtClean="0"/>
              <a:pPr/>
              <a:t>23</a:t>
            </a:fld>
            <a:endParaRPr lang="en-US" altLang="en-US" dirty="0"/>
          </a:p>
        </p:txBody>
      </p:sp>
    </p:spTree>
    <p:extLst>
      <p:ext uri="{BB962C8B-B14F-4D97-AF65-F5344CB8AC3E}">
        <p14:creationId xmlns:p14="http://schemas.microsoft.com/office/powerpoint/2010/main" val="2671033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Redefining Base Class Functions </a:t>
            </a:r>
            <a:r>
              <a:rPr lang="en-US" altLang="en-US" sz="1800" dirty="0"/>
              <a:t>(2 of 2)</a:t>
            </a:r>
            <a:endParaRPr lang="en-IN" sz="6600" dirty="0"/>
          </a:p>
        </p:txBody>
      </p:sp>
      <p:sp>
        <p:nvSpPr>
          <p:cNvPr id="3" name="Content Placeholder 2"/>
          <p:cNvSpPr>
            <a:spLocks noGrp="1"/>
          </p:cNvSpPr>
          <p:nvPr>
            <p:ph idx="1"/>
          </p:nvPr>
        </p:nvSpPr>
        <p:spPr/>
        <p:txBody>
          <a:bodyPr/>
          <a:lstStyle/>
          <a:p>
            <a:pPr lvl="0"/>
            <a:r>
              <a:rPr lang="en-US" altLang="en-US" dirty="0">
                <a:solidFill>
                  <a:srgbClr val="000000"/>
                </a:solidFill>
              </a:rPr>
              <a:t>Not the same as overloading – with overloading, parameter lists must be different</a:t>
            </a:r>
          </a:p>
          <a:p>
            <a:pPr>
              <a:spcBef>
                <a:spcPts val="4700"/>
              </a:spcBef>
            </a:pPr>
            <a:r>
              <a:rPr lang="en-US" altLang="en-US" dirty="0">
                <a:solidFill>
                  <a:srgbClr val="000000"/>
                </a:solidFill>
              </a:rPr>
              <a:t>Objects of base class use base class version of function; objects of derived class use derived class version of function</a:t>
            </a:r>
          </a:p>
        </p:txBody>
      </p:sp>
      <p:sp>
        <p:nvSpPr>
          <p:cNvPr id="4" name="Slide Number Placeholder 3">
            <a:extLst>
              <a:ext uri="{FF2B5EF4-FFF2-40B4-BE49-F238E27FC236}">
                <a16:creationId xmlns:a16="http://schemas.microsoft.com/office/drawing/2014/main" id="{93BD66DC-65E1-1049-EF53-940FFEFDCBDB}"/>
              </a:ext>
            </a:extLst>
          </p:cNvPr>
          <p:cNvSpPr>
            <a:spLocks noGrp="1"/>
          </p:cNvSpPr>
          <p:nvPr>
            <p:ph type="sldNum" sz="quarter" idx="10"/>
          </p:nvPr>
        </p:nvSpPr>
        <p:spPr/>
        <p:txBody>
          <a:bodyPr/>
          <a:lstStyle/>
          <a:p>
            <a:fld id="{501D1292-5B77-4E1A-84AC-1412ECDBECFA}" type="slidenum">
              <a:rPr lang="en-US" altLang="en-US" smtClean="0"/>
              <a:pPr/>
              <a:t>24</a:t>
            </a:fld>
            <a:endParaRPr lang="en-US" altLang="en-US" dirty="0"/>
          </a:p>
        </p:txBody>
      </p:sp>
    </p:spTree>
    <p:extLst>
      <p:ext uri="{BB962C8B-B14F-4D97-AF65-F5344CB8AC3E}">
        <p14:creationId xmlns:p14="http://schemas.microsoft.com/office/powerpoint/2010/main" val="1899948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Base Class</a:t>
            </a:r>
            <a:endParaRPr lang="en-IN" dirty="0"/>
          </a:p>
        </p:txBody>
      </p:sp>
      <p:sp>
        <p:nvSpPr>
          <p:cNvPr id="3" name="Slide Number Placeholder 2">
            <a:extLst>
              <a:ext uri="{FF2B5EF4-FFF2-40B4-BE49-F238E27FC236}">
                <a16:creationId xmlns:a16="http://schemas.microsoft.com/office/drawing/2014/main" id="{FE86D05E-C7F4-AB2D-A067-B90A679F141E}"/>
              </a:ext>
            </a:extLst>
          </p:cNvPr>
          <p:cNvSpPr>
            <a:spLocks noGrp="1"/>
          </p:cNvSpPr>
          <p:nvPr>
            <p:ph type="sldNum" sz="quarter" idx="10"/>
          </p:nvPr>
        </p:nvSpPr>
        <p:spPr/>
        <p:txBody>
          <a:bodyPr/>
          <a:lstStyle/>
          <a:p>
            <a:fld id="{501D1292-5B77-4E1A-84AC-1412ECDBECFA}" type="slidenum">
              <a:rPr lang="en-US" altLang="en-US" smtClean="0"/>
              <a:pPr/>
              <a:t>25</a:t>
            </a:fld>
            <a:endParaRPr lang="en-US" altLang="en-US" dirty="0"/>
          </a:p>
        </p:txBody>
      </p:sp>
      <p:pic>
        <p:nvPicPr>
          <p:cNvPr id="6" name="Picture 5" descr="A program shows the base class. The class CurvedActivity defines the protected members, public members, mutator functions, and accessor functions. The protected members are char letter to hold the letter grade, double score to hold the numeric score, and void determineGrade () to determine the letter grade. The public members are the GradeActivity function under the default constructor. The mutator function is the  setScore function. The accessor functions are getScore and getLetterGrade."/>
          <p:cNvPicPr>
            <a:picLocks noChangeAspect="1"/>
          </p:cNvPicPr>
          <p:nvPr/>
        </p:nvPicPr>
        <p:blipFill>
          <a:blip r:embed="rId2"/>
          <a:stretch>
            <a:fillRect/>
          </a:stretch>
        </p:blipFill>
        <p:spPr>
          <a:xfrm>
            <a:off x="2413095" y="1097280"/>
            <a:ext cx="7365811" cy="5760720"/>
          </a:xfrm>
          <a:prstGeom prst="rect">
            <a:avLst/>
          </a:prstGeom>
        </p:spPr>
      </p:pic>
    </p:spTree>
    <p:extLst>
      <p:ext uri="{BB962C8B-B14F-4D97-AF65-F5344CB8AC3E}">
        <p14:creationId xmlns:p14="http://schemas.microsoft.com/office/powerpoint/2010/main" val="3200700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eaLnBrk="1" hangingPunct="1">
              <a:defRPr/>
            </a:pPr>
            <a:r>
              <a:rPr lang="en-US" dirty="0">
                <a:ea typeface="+mn-ea"/>
              </a:rPr>
              <a:t>Derived Class</a:t>
            </a:r>
            <a:endParaRPr lang="en-IN" dirty="0"/>
          </a:p>
        </p:txBody>
      </p:sp>
      <p:sp>
        <p:nvSpPr>
          <p:cNvPr id="3" name="Slide Number Placeholder 2">
            <a:extLst>
              <a:ext uri="{FF2B5EF4-FFF2-40B4-BE49-F238E27FC236}">
                <a16:creationId xmlns:a16="http://schemas.microsoft.com/office/drawing/2014/main" id="{AEAE3784-42DA-09E1-04AA-56B437308E31}"/>
              </a:ext>
            </a:extLst>
          </p:cNvPr>
          <p:cNvSpPr>
            <a:spLocks noGrp="1"/>
          </p:cNvSpPr>
          <p:nvPr>
            <p:ph type="sldNum" sz="quarter" idx="10"/>
          </p:nvPr>
        </p:nvSpPr>
        <p:spPr/>
        <p:txBody>
          <a:bodyPr/>
          <a:lstStyle/>
          <a:p>
            <a:fld id="{501D1292-5B77-4E1A-84AC-1412ECDBECFA}" type="slidenum">
              <a:rPr lang="en-US" altLang="en-US" smtClean="0"/>
              <a:pPr/>
              <a:t>26</a:t>
            </a:fld>
            <a:endParaRPr lang="en-US" altLang="en-US" dirty="0"/>
          </a:p>
        </p:txBody>
      </p:sp>
      <p:pic>
        <p:nvPicPr>
          <p:cNvPr id="4" name="Picture 3" descr="The screenshot shows the derived class. The header files are hashtag ifndef CURVEDACTIVITY underscore H, hashtag define CURVEDACTIVITY underscore H, and hashtag include &quot;GradeActivity.h&quot; The class CurvedActivity defines the protected members, public members, mutator functions, and accessor functions. The protected members are the unadjusted score and curve percentage. The public members are the default constructor for the function CurvedActivity and GradedActivity. The mutator functions are the setScore function and setPercentage function. The accessor functions are the getPercentage and getRawScore."/>
          <p:cNvPicPr>
            <a:picLocks noChangeAspect="1"/>
          </p:cNvPicPr>
          <p:nvPr/>
        </p:nvPicPr>
        <p:blipFill>
          <a:blip r:embed="rId2"/>
          <a:stretch>
            <a:fillRect/>
          </a:stretch>
        </p:blipFill>
        <p:spPr>
          <a:xfrm>
            <a:off x="2108365" y="1097280"/>
            <a:ext cx="7975271" cy="5760720"/>
          </a:xfrm>
          <a:prstGeom prst="rect">
            <a:avLst/>
          </a:prstGeom>
        </p:spPr>
      </p:pic>
    </p:spTree>
    <p:extLst>
      <p:ext uri="{BB962C8B-B14F-4D97-AF65-F5344CB8AC3E}">
        <p14:creationId xmlns:p14="http://schemas.microsoft.com/office/powerpoint/2010/main" val="2808707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eaLnBrk="1" hangingPunct="1">
              <a:defRPr/>
            </a:pPr>
            <a:r>
              <a:rPr lang="en-US" dirty="0">
                <a:ea typeface="+mn-ea"/>
              </a:rPr>
              <a:t>From Program 15-7</a:t>
            </a:r>
            <a:endParaRPr lang="en-IN" dirty="0"/>
          </a:p>
        </p:txBody>
      </p:sp>
      <p:sp>
        <p:nvSpPr>
          <p:cNvPr id="3" name="Slide Number Placeholder 2">
            <a:extLst>
              <a:ext uri="{FF2B5EF4-FFF2-40B4-BE49-F238E27FC236}">
                <a16:creationId xmlns:a16="http://schemas.microsoft.com/office/drawing/2014/main" id="{0EFF66AE-2122-0EEF-A79E-06FCAD150301}"/>
              </a:ext>
            </a:extLst>
          </p:cNvPr>
          <p:cNvSpPr>
            <a:spLocks noGrp="1"/>
          </p:cNvSpPr>
          <p:nvPr>
            <p:ph type="sldNum" sz="quarter" idx="10"/>
          </p:nvPr>
        </p:nvSpPr>
        <p:spPr/>
        <p:txBody>
          <a:bodyPr/>
          <a:lstStyle/>
          <a:p>
            <a:fld id="{501D1292-5B77-4E1A-84AC-1412ECDBECFA}" type="slidenum">
              <a:rPr lang="en-US" altLang="en-US" smtClean="0"/>
              <a:pPr/>
              <a:t>27</a:t>
            </a:fld>
            <a:endParaRPr lang="en-US" altLang="en-US" dirty="0"/>
          </a:p>
        </p:txBody>
      </p:sp>
      <p:pic>
        <p:nvPicPr>
          <p:cNvPr id="4" name="Picture 1" descr="The screenshot shows the program to define abstract base classes and pure virtual functions. The program defines a CurvedActivity object such as CurvedActivity exam, gets the unadjusted score and the curve percentage for the student, and sends the values to the exam object. The output displays the grade date: raw score, curved score, and curved gra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097280"/>
            <a:ext cx="7750829" cy="5760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The screenshot shows the program output to define abstract base classes and pure virtual functions. The first statement reads, &quot;Enter the student's raw numeric score: The input 87 is in bold. The second statement reads, &quot;Enter the curve percentage for this student.&quot; The input 1.06 is in bold. The raw score is 87.00. The curved score is 92.2. The curved grade is 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81400"/>
            <a:ext cx="5943600" cy="1282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6867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Problem with Redefining </a:t>
            </a:r>
            <a:r>
              <a:rPr lang="en-US" altLang="en-US" sz="1800" dirty="0"/>
              <a:t>(1 of 2)</a:t>
            </a:r>
            <a:endParaRPr lang="en-IN" sz="1800" dirty="0"/>
          </a:p>
        </p:txBody>
      </p:sp>
      <p:sp>
        <p:nvSpPr>
          <p:cNvPr id="3" name="Content Placeholder 2"/>
          <p:cNvSpPr>
            <a:spLocks noGrp="1"/>
          </p:cNvSpPr>
          <p:nvPr>
            <p:ph idx="1"/>
          </p:nvPr>
        </p:nvSpPr>
        <p:spPr/>
        <p:txBody>
          <a:bodyPr/>
          <a:lstStyle/>
          <a:p>
            <a:pPr lvl="0">
              <a:lnSpc>
                <a:spcPct val="80000"/>
              </a:lnSpc>
            </a:pPr>
            <a:r>
              <a:rPr lang="en-US" altLang="en-US" sz="2800" dirty="0">
                <a:solidFill>
                  <a:srgbClr val="000000"/>
                </a:solidFill>
              </a:rPr>
              <a:t>Consider this situation:</a:t>
            </a:r>
          </a:p>
          <a:p>
            <a:pPr lvl="1">
              <a:lnSpc>
                <a:spcPct val="80000"/>
              </a:lnSpc>
            </a:pPr>
            <a:r>
              <a:rPr lang="en-US" altLang="en-US" sz="2400" dirty="0">
                <a:solidFill>
                  <a:srgbClr val="000000"/>
                </a:solidFill>
              </a:rPr>
              <a:t>Class </a:t>
            </a:r>
            <a:r>
              <a:rPr lang="en-US" altLang="en-US" sz="2400" dirty="0">
                <a:solidFill>
                  <a:srgbClr val="000000"/>
                </a:solidFill>
                <a:latin typeface="Courier New" panose="02070309020205020404" pitchFamily="49" charset="0"/>
              </a:rPr>
              <a:t>BaseClass</a:t>
            </a:r>
            <a:r>
              <a:rPr lang="en-US" altLang="en-US" sz="2400" dirty="0">
                <a:solidFill>
                  <a:srgbClr val="000000"/>
                </a:solidFill>
              </a:rPr>
              <a:t> defines functions </a:t>
            </a:r>
            <a:r>
              <a:rPr lang="en-US" altLang="en-US" sz="2400" dirty="0">
                <a:solidFill>
                  <a:srgbClr val="000000"/>
                </a:solidFill>
                <a:latin typeface="Courier New" panose="02070309020205020404" pitchFamily="49" charset="0"/>
              </a:rPr>
              <a:t>x()</a:t>
            </a:r>
            <a:r>
              <a:rPr lang="en-US" altLang="en-US" sz="2400" dirty="0">
                <a:solidFill>
                  <a:srgbClr val="000000"/>
                </a:solidFill>
              </a:rPr>
              <a:t> and </a:t>
            </a:r>
            <a:r>
              <a:rPr lang="en-US" altLang="en-US" sz="2400" dirty="0">
                <a:solidFill>
                  <a:srgbClr val="000000"/>
                </a:solidFill>
                <a:latin typeface="Courier New" panose="02070309020205020404" pitchFamily="49" charset="0"/>
              </a:rPr>
              <a:t>y()</a:t>
            </a:r>
            <a:r>
              <a:rPr lang="en-US" altLang="en-US" sz="2400" dirty="0">
                <a:solidFill>
                  <a:srgbClr val="000000"/>
                </a:solidFill>
              </a:rPr>
              <a:t>. </a:t>
            </a:r>
            <a:r>
              <a:rPr lang="en-US" altLang="en-US" sz="2400" dirty="0">
                <a:solidFill>
                  <a:srgbClr val="000000"/>
                </a:solidFill>
                <a:latin typeface="Courier New" panose="02070309020205020404" pitchFamily="49" charset="0"/>
              </a:rPr>
              <a:t>x()</a:t>
            </a:r>
            <a:r>
              <a:rPr lang="en-US" altLang="en-US" sz="2400" dirty="0">
                <a:solidFill>
                  <a:srgbClr val="000000"/>
                </a:solidFill>
              </a:rPr>
              <a:t> calls </a:t>
            </a:r>
            <a:r>
              <a:rPr lang="en-US" altLang="en-US" sz="2400" dirty="0">
                <a:solidFill>
                  <a:srgbClr val="000000"/>
                </a:solidFill>
                <a:latin typeface="Courier New" panose="02070309020205020404" pitchFamily="49" charset="0"/>
              </a:rPr>
              <a:t>y()</a:t>
            </a:r>
            <a:r>
              <a:rPr lang="en-US" altLang="en-US" sz="2400" dirty="0">
                <a:solidFill>
                  <a:srgbClr val="000000"/>
                </a:solidFill>
              </a:rPr>
              <a:t>.</a:t>
            </a:r>
          </a:p>
          <a:p>
            <a:pPr lvl="1">
              <a:lnSpc>
                <a:spcPct val="80000"/>
              </a:lnSpc>
            </a:pPr>
            <a:r>
              <a:rPr lang="en-US" altLang="en-US" sz="2400" dirty="0">
                <a:solidFill>
                  <a:srgbClr val="000000"/>
                </a:solidFill>
              </a:rPr>
              <a:t>Class </a:t>
            </a:r>
            <a:r>
              <a:rPr lang="en-US" altLang="en-US" sz="2400" dirty="0">
                <a:solidFill>
                  <a:srgbClr val="000000"/>
                </a:solidFill>
                <a:latin typeface="Courier New" panose="02070309020205020404" pitchFamily="49" charset="0"/>
              </a:rPr>
              <a:t>DerivedClass</a:t>
            </a:r>
            <a:r>
              <a:rPr lang="en-US" altLang="en-US" sz="2400" dirty="0">
                <a:solidFill>
                  <a:srgbClr val="000000"/>
                </a:solidFill>
              </a:rPr>
              <a:t> inherits from </a:t>
            </a:r>
            <a:r>
              <a:rPr lang="en-US" altLang="en-US" sz="2400" dirty="0">
                <a:solidFill>
                  <a:srgbClr val="000000"/>
                </a:solidFill>
                <a:latin typeface="Courier New" panose="02070309020205020404" pitchFamily="49" charset="0"/>
              </a:rPr>
              <a:t>BaseClass</a:t>
            </a:r>
            <a:r>
              <a:rPr lang="en-US" altLang="en-US" sz="2400" dirty="0">
                <a:solidFill>
                  <a:srgbClr val="000000"/>
                </a:solidFill>
              </a:rPr>
              <a:t> and redefines function </a:t>
            </a:r>
            <a:r>
              <a:rPr lang="en-US" altLang="en-US" sz="2400" dirty="0">
                <a:solidFill>
                  <a:srgbClr val="000000"/>
                </a:solidFill>
                <a:latin typeface="Courier New" panose="02070309020205020404" pitchFamily="49" charset="0"/>
              </a:rPr>
              <a:t>y()</a:t>
            </a:r>
            <a:r>
              <a:rPr lang="en-US" altLang="en-US" sz="2400" dirty="0">
                <a:solidFill>
                  <a:srgbClr val="000000"/>
                </a:solidFill>
              </a:rPr>
              <a:t>.</a:t>
            </a:r>
          </a:p>
          <a:p>
            <a:pPr lvl="1">
              <a:lnSpc>
                <a:spcPct val="80000"/>
              </a:lnSpc>
            </a:pPr>
            <a:r>
              <a:rPr lang="en-US" altLang="en-US" sz="2400" dirty="0">
                <a:solidFill>
                  <a:srgbClr val="000000"/>
                </a:solidFill>
              </a:rPr>
              <a:t>An object </a:t>
            </a:r>
            <a:r>
              <a:rPr lang="en-US" altLang="en-US" sz="2400" dirty="0">
                <a:solidFill>
                  <a:srgbClr val="000000"/>
                </a:solidFill>
                <a:latin typeface="Courier New" panose="02070309020205020404" pitchFamily="49" charset="0"/>
              </a:rPr>
              <a:t>D</a:t>
            </a:r>
            <a:r>
              <a:rPr lang="en-US" altLang="en-US" sz="2400" dirty="0">
                <a:solidFill>
                  <a:srgbClr val="000000"/>
                </a:solidFill>
              </a:rPr>
              <a:t> of class </a:t>
            </a:r>
            <a:r>
              <a:rPr lang="en-US" altLang="en-US" sz="2400" dirty="0">
                <a:solidFill>
                  <a:srgbClr val="000000"/>
                </a:solidFill>
                <a:latin typeface="Courier New" panose="02070309020205020404" pitchFamily="49" charset="0"/>
              </a:rPr>
              <a:t>DerivedClass</a:t>
            </a:r>
            <a:r>
              <a:rPr lang="en-US" altLang="en-US" sz="2400" dirty="0">
                <a:solidFill>
                  <a:srgbClr val="000000"/>
                </a:solidFill>
              </a:rPr>
              <a:t> is created and function </a:t>
            </a:r>
            <a:r>
              <a:rPr lang="en-US" altLang="en-US" sz="2400" dirty="0">
                <a:solidFill>
                  <a:srgbClr val="000000"/>
                </a:solidFill>
                <a:latin typeface="Courier New" panose="02070309020205020404" pitchFamily="49" charset="0"/>
              </a:rPr>
              <a:t>x()</a:t>
            </a:r>
            <a:r>
              <a:rPr lang="en-US" altLang="en-US" sz="2400" dirty="0">
                <a:solidFill>
                  <a:srgbClr val="000000"/>
                </a:solidFill>
              </a:rPr>
              <a:t> is called.</a:t>
            </a:r>
          </a:p>
          <a:p>
            <a:pPr lvl="1">
              <a:lnSpc>
                <a:spcPct val="80000"/>
              </a:lnSpc>
            </a:pPr>
            <a:r>
              <a:rPr lang="en-US" altLang="en-US" sz="2400" dirty="0">
                <a:solidFill>
                  <a:srgbClr val="000000"/>
                </a:solidFill>
              </a:rPr>
              <a:t>When </a:t>
            </a:r>
            <a:r>
              <a:rPr lang="en-US" altLang="en-US" sz="2400" dirty="0">
                <a:solidFill>
                  <a:srgbClr val="000000"/>
                </a:solidFill>
                <a:latin typeface="Courier New" panose="02070309020205020404" pitchFamily="49" charset="0"/>
              </a:rPr>
              <a:t>x()</a:t>
            </a:r>
            <a:r>
              <a:rPr lang="en-US" altLang="en-US" sz="2400" dirty="0">
                <a:solidFill>
                  <a:srgbClr val="000000"/>
                </a:solidFill>
              </a:rPr>
              <a:t> is called, which </a:t>
            </a:r>
            <a:r>
              <a:rPr lang="en-US" altLang="en-US" sz="2400" dirty="0">
                <a:solidFill>
                  <a:srgbClr val="000000"/>
                </a:solidFill>
                <a:latin typeface="Courier New" panose="02070309020205020404" pitchFamily="49" charset="0"/>
              </a:rPr>
              <a:t>y()</a:t>
            </a:r>
            <a:r>
              <a:rPr lang="en-US" altLang="en-US" sz="2400" dirty="0">
                <a:solidFill>
                  <a:srgbClr val="000000"/>
                </a:solidFill>
              </a:rPr>
              <a:t> is used, the one defined in </a:t>
            </a:r>
            <a:r>
              <a:rPr lang="en-US" altLang="en-US" sz="2400" dirty="0">
                <a:solidFill>
                  <a:srgbClr val="000000"/>
                </a:solidFill>
                <a:latin typeface="Courier New" panose="02070309020205020404" pitchFamily="49" charset="0"/>
              </a:rPr>
              <a:t>BaseClass</a:t>
            </a:r>
            <a:r>
              <a:rPr lang="en-US" altLang="en-US" sz="2400" dirty="0">
                <a:solidFill>
                  <a:srgbClr val="000000"/>
                </a:solidFill>
              </a:rPr>
              <a:t> or the the redefined one in </a:t>
            </a:r>
            <a:r>
              <a:rPr lang="en-US" altLang="en-US" sz="2400" dirty="0">
                <a:solidFill>
                  <a:srgbClr val="000000"/>
                </a:solidFill>
                <a:latin typeface="Courier New" panose="02070309020205020404" pitchFamily="49" charset="0"/>
              </a:rPr>
              <a:t>DerivedClass</a:t>
            </a:r>
            <a:r>
              <a:rPr lang="en-US" altLang="en-US" sz="2400" dirty="0">
                <a:solidFill>
                  <a:srgbClr val="000000"/>
                </a:solidFill>
              </a:rPr>
              <a:t>?</a:t>
            </a:r>
          </a:p>
        </p:txBody>
      </p:sp>
      <p:sp>
        <p:nvSpPr>
          <p:cNvPr id="4" name="Slide Number Placeholder 3">
            <a:extLst>
              <a:ext uri="{FF2B5EF4-FFF2-40B4-BE49-F238E27FC236}">
                <a16:creationId xmlns:a16="http://schemas.microsoft.com/office/drawing/2014/main" id="{76C26C5E-6C49-FFA4-5030-F740308D544D}"/>
              </a:ext>
            </a:extLst>
          </p:cNvPr>
          <p:cNvSpPr>
            <a:spLocks noGrp="1"/>
          </p:cNvSpPr>
          <p:nvPr>
            <p:ph type="sldNum" sz="quarter" idx="10"/>
          </p:nvPr>
        </p:nvSpPr>
        <p:spPr/>
        <p:txBody>
          <a:bodyPr/>
          <a:lstStyle/>
          <a:p>
            <a:fld id="{501D1292-5B77-4E1A-84AC-1412ECDBECFA}" type="slidenum">
              <a:rPr lang="en-US" altLang="en-US" smtClean="0"/>
              <a:pPr/>
              <a:t>28</a:t>
            </a:fld>
            <a:endParaRPr lang="en-US" altLang="en-US" dirty="0"/>
          </a:p>
        </p:txBody>
      </p:sp>
    </p:spTree>
    <p:extLst>
      <p:ext uri="{BB962C8B-B14F-4D97-AF65-F5344CB8AC3E}">
        <p14:creationId xmlns:p14="http://schemas.microsoft.com/office/powerpoint/2010/main" val="1000453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Problem with Redefining </a:t>
            </a:r>
            <a:r>
              <a:rPr lang="en-US" altLang="en-US" sz="1800" dirty="0"/>
              <a:t>(2 of 2)</a:t>
            </a:r>
            <a:endParaRPr lang="en-IN" sz="6600" dirty="0"/>
          </a:p>
        </p:txBody>
      </p:sp>
      <p:sp>
        <p:nvSpPr>
          <p:cNvPr id="3" name="Slide Number Placeholder 2">
            <a:extLst>
              <a:ext uri="{FF2B5EF4-FFF2-40B4-BE49-F238E27FC236}">
                <a16:creationId xmlns:a16="http://schemas.microsoft.com/office/drawing/2014/main" id="{2EA4A574-FE70-DF00-39F0-ECAB276495EB}"/>
              </a:ext>
            </a:extLst>
          </p:cNvPr>
          <p:cNvSpPr>
            <a:spLocks noGrp="1"/>
          </p:cNvSpPr>
          <p:nvPr>
            <p:ph type="sldNum" sz="quarter" idx="10"/>
          </p:nvPr>
        </p:nvSpPr>
        <p:spPr/>
        <p:txBody>
          <a:bodyPr/>
          <a:lstStyle/>
          <a:p>
            <a:fld id="{501D1292-5B77-4E1A-84AC-1412ECDBECFA}" type="slidenum">
              <a:rPr lang="en-US" altLang="en-US" smtClean="0"/>
              <a:pPr/>
              <a:t>29</a:t>
            </a:fld>
            <a:endParaRPr lang="en-US" altLang="en-US" dirty="0"/>
          </a:p>
        </p:txBody>
      </p:sp>
      <p:pic>
        <p:nvPicPr>
          <p:cNvPr id="5" name="Picture 4" descr="The screenshot shows the problem with redefining. The BaseClass defines the function X ( ) and function Y ( )."/>
          <p:cNvPicPr>
            <a:picLocks noChangeAspect="1"/>
          </p:cNvPicPr>
          <p:nvPr/>
        </p:nvPicPr>
        <p:blipFill>
          <a:blip r:embed="rId2"/>
          <a:stretch>
            <a:fillRect/>
          </a:stretch>
        </p:blipFill>
        <p:spPr>
          <a:xfrm>
            <a:off x="1793964" y="1429352"/>
            <a:ext cx="2725148" cy="1847248"/>
          </a:xfrm>
          <a:prstGeom prst="rect">
            <a:avLst/>
          </a:prstGeom>
        </p:spPr>
      </p:pic>
      <p:pic>
        <p:nvPicPr>
          <p:cNvPr id="6" name="Picture 5" descr="The screenshot shows the problem with redefining. The DerivedClass defines the function Y ( ). DerivedClass D; D.X ( ); Object D invokes function X ( ) in BaseClass. Function X ( ) invokes function Y ( 0 in BaseClass and not function Y ( ) in Derived Class. The function calls are bound at compile time. This is static binding."/>
          <p:cNvPicPr>
            <a:picLocks noChangeAspect="1"/>
          </p:cNvPicPr>
          <p:nvPr/>
        </p:nvPicPr>
        <p:blipFill>
          <a:blip r:embed="rId3"/>
          <a:stretch>
            <a:fillRect/>
          </a:stretch>
        </p:blipFill>
        <p:spPr>
          <a:xfrm>
            <a:off x="1808202" y="3003636"/>
            <a:ext cx="7446834" cy="3244764"/>
          </a:xfrm>
          <a:prstGeom prst="rect">
            <a:avLst/>
          </a:prstGeom>
        </p:spPr>
      </p:pic>
    </p:spTree>
    <p:extLst>
      <p:ext uri="{BB962C8B-B14F-4D97-AF65-F5344CB8AC3E}">
        <p14:creationId xmlns:p14="http://schemas.microsoft.com/office/powerpoint/2010/main" val="3924714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Insects</a:t>
            </a:r>
            <a:endParaRPr lang="en-IN" dirty="0"/>
          </a:p>
        </p:txBody>
      </p:sp>
      <p:pic>
        <p:nvPicPr>
          <p:cNvPr id="4" name="Picture 2" descr="The screenshot shows an example of inheritance among two classes of insects: Bumblebee and Grasshopper. The bumblebee has its own unique characteristics such as the ability to sting, in addition to the common insect characteristics. The grasshopper has its own unique characteristics such as the ability to jump, in addition to the common insect characteristic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1143000"/>
            <a:ext cx="6699250"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95C1ADA9-4AA6-857F-5BCF-D4AB816DED6B}"/>
              </a:ext>
            </a:extLst>
          </p:cNvPr>
          <p:cNvSpPr>
            <a:spLocks noGrp="1"/>
          </p:cNvSpPr>
          <p:nvPr>
            <p:ph type="sldNum" sz="quarter" idx="10"/>
          </p:nvPr>
        </p:nvSpPr>
        <p:spPr/>
        <p:txBody>
          <a:bodyPr/>
          <a:lstStyle/>
          <a:p>
            <a:fld id="{501D1292-5B77-4E1A-84AC-1412ECDBECFA}" type="slidenum">
              <a:rPr lang="en-US" altLang="en-US" smtClean="0"/>
              <a:pPr/>
              <a:t>3</a:t>
            </a:fld>
            <a:endParaRPr lang="en-US" altLang="en-US" dirty="0"/>
          </a:p>
        </p:txBody>
      </p:sp>
    </p:spTree>
    <p:extLst>
      <p:ext uri="{BB962C8B-B14F-4D97-AF65-F5344CB8AC3E}">
        <p14:creationId xmlns:p14="http://schemas.microsoft.com/office/powerpoint/2010/main" val="3069893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Class Hierarchies </a:t>
            </a:r>
            <a:r>
              <a:rPr lang="en-US" altLang="en-US" sz="1800" dirty="0"/>
              <a:t>(1 of 2)</a:t>
            </a:r>
            <a:endParaRPr lang="en-IN" sz="1800" dirty="0"/>
          </a:p>
        </p:txBody>
      </p:sp>
      <p:sp>
        <p:nvSpPr>
          <p:cNvPr id="3" name="Content Placeholder 2"/>
          <p:cNvSpPr>
            <a:spLocks noGrp="1"/>
          </p:cNvSpPr>
          <p:nvPr>
            <p:ph idx="1"/>
          </p:nvPr>
        </p:nvSpPr>
        <p:spPr/>
        <p:txBody>
          <a:bodyPr/>
          <a:lstStyle/>
          <a:p>
            <a:pPr lvl="0"/>
            <a:r>
              <a:rPr lang="en-US" altLang="en-US" dirty="0">
                <a:solidFill>
                  <a:srgbClr val="000000"/>
                </a:solidFill>
              </a:rPr>
              <a:t>A base class can be derived from another base class.</a:t>
            </a:r>
          </a:p>
        </p:txBody>
      </p:sp>
      <p:sp>
        <p:nvSpPr>
          <p:cNvPr id="4" name="Slide Number Placeholder 3">
            <a:extLst>
              <a:ext uri="{FF2B5EF4-FFF2-40B4-BE49-F238E27FC236}">
                <a16:creationId xmlns:a16="http://schemas.microsoft.com/office/drawing/2014/main" id="{E71957A2-7143-75C0-4AE6-5A56CDCB7343}"/>
              </a:ext>
            </a:extLst>
          </p:cNvPr>
          <p:cNvSpPr>
            <a:spLocks noGrp="1"/>
          </p:cNvSpPr>
          <p:nvPr>
            <p:ph type="sldNum" sz="quarter" idx="10"/>
          </p:nvPr>
        </p:nvSpPr>
        <p:spPr/>
        <p:txBody>
          <a:bodyPr/>
          <a:lstStyle/>
          <a:p>
            <a:fld id="{501D1292-5B77-4E1A-84AC-1412ECDBECFA}" type="slidenum">
              <a:rPr lang="en-US" altLang="en-US" smtClean="0"/>
              <a:pPr/>
              <a:t>30</a:t>
            </a:fld>
            <a:endParaRPr lang="en-US" altLang="en-US" dirty="0"/>
          </a:p>
        </p:txBody>
      </p:sp>
      <p:pic>
        <p:nvPicPr>
          <p:cNvPr id="5" name="Picture 4" descr="The screenshot shows the class hierarchies. The three base classes are: Class A, Class B, and Class C in descending order. The arrow points upwards from Class C to Class B to Class 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1" y="2438400"/>
            <a:ext cx="1546225" cy="380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1530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Class Hierarchies </a:t>
            </a:r>
            <a:r>
              <a:rPr lang="en-US" altLang="en-US" sz="1800" dirty="0"/>
              <a:t>(2 of 2)</a:t>
            </a:r>
            <a:endParaRPr lang="en-IN" sz="6600" dirty="0"/>
          </a:p>
        </p:txBody>
      </p:sp>
      <p:sp>
        <p:nvSpPr>
          <p:cNvPr id="3" name="Content Placeholder 2"/>
          <p:cNvSpPr>
            <a:spLocks noGrp="1"/>
          </p:cNvSpPr>
          <p:nvPr>
            <p:ph idx="1"/>
          </p:nvPr>
        </p:nvSpPr>
        <p:spPr/>
        <p:txBody>
          <a:bodyPr/>
          <a:lstStyle/>
          <a:p>
            <a:r>
              <a:rPr lang="en-US" altLang="en-US" sz="2800" dirty="0">
                <a:solidFill>
                  <a:srgbClr val="000000"/>
                </a:solidFill>
              </a:rPr>
              <a:t>Consider the GradedActivity, FinalExam, PassFailActivity, PassFailExam hierarchy in Chapter 15.</a:t>
            </a:r>
          </a:p>
        </p:txBody>
      </p:sp>
      <p:sp>
        <p:nvSpPr>
          <p:cNvPr id="5" name="Slide Number Placeholder 4">
            <a:extLst>
              <a:ext uri="{FF2B5EF4-FFF2-40B4-BE49-F238E27FC236}">
                <a16:creationId xmlns:a16="http://schemas.microsoft.com/office/drawing/2014/main" id="{4304656B-6AD1-DC37-9881-BE730C75A8BB}"/>
              </a:ext>
            </a:extLst>
          </p:cNvPr>
          <p:cNvSpPr>
            <a:spLocks noGrp="1"/>
          </p:cNvSpPr>
          <p:nvPr>
            <p:ph type="sldNum" sz="quarter" idx="10"/>
          </p:nvPr>
        </p:nvSpPr>
        <p:spPr/>
        <p:txBody>
          <a:bodyPr/>
          <a:lstStyle/>
          <a:p>
            <a:fld id="{501D1292-5B77-4E1A-84AC-1412ECDBECFA}" type="slidenum">
              <a:rPr lang="en-US" altLang="en-US" smtClean="0"/>
              <a:pPr/>
              <a:t>31</a:t>
            </a:fld>
            <a:endParaRPr lang="en-US" altLang="en-US" dirty="0"/>
          </a:p>
        </p:txBody>
      </p:sp>
      <p:pic>
        <p:nvPicPr>
          <p:cNvPr id="4" name="Picture 4" descr="The screenshot shows the class hierarchies. The four base classes are GradedActivity, FinalExam, PassFailActivity, and PassFailExam in descending order. The arrow points upwards from Class PassFailExam to Class PassFailActivity. The linked arrow from Class FinalExam and Class PassFailActivity points upwards to the Class GradedActiv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017838"/>
            <a:ext cx="3581400"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7200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Polymorphism and </a:t>
            </a:r>
            <a:br>
              <a:rPr lang="en-US" altLang="en-US" dirty="0"/>
            </a:br>
            <a:r>
              <a:rPr lang="en-US" altLang="en-US" dirty="0"/>
              <a:t>Virtual Member Functions</a:t>
            </a:r>
            <a:endParaRPr lang="en-IN" dirty="0"/>
          </a:p>
        </p:txBody>
      </p:sp>
      <p:sp>
        <p:nvSpPr>
          <p:cNvPr id="3" name="Content Placeholder 2"/>
          <p:cNvSpPr>
            <a:spLocks noGrp="1"/>
          </p:cNvSpPr>
          <p:nvPr>
            <p:ph idx="1"/>
          </p:nvPr>
        </p:nvSpPr>
        <p:spPr/>
        <p:txBody>
          <a:bodyPr/>
          <a:lstStyle/>
          <a:p>
            <a:pPr>
              <a:lnSpc>
                <a:spcPct val="80000"/>
              </a:lnSpc>
            </a:pPr>
            <a:r>
              <a:rPr lang="en-US" altLang="en-US" sz="2800" u="sng" dirty="0">
                <a:solidFill>
                  <a:srgbClr val="000000"/>
                </a:solidFill>
              </a:rPr>
              <a:t>Virtual member function</a:t>
            </a:r>
            <a:r>
              <a:rPr lang="en-US" altLang="en-US" sz="2800" dirty="0">
                <a:solidFill>
                  <a:srgbClr val="000000"/>
                </a:solidFill>
              </a:rPr>
              <a:t>: function in base class that expects to be redefined in derived class</a:t>
            </a:r>
          </a:p>
          <a:p>
            <a:pPr>
              <a:lnSpc>
                <a:spcPct val="80000"/>
              </a:lnSpc>
            </a:pPr>
            <a:r>
              <a:rPr lang="en-US" altLang="en-US" sz="2800" dirty="0">
                <a:solidFill>
                  <a:srgbClr val="000000"/>
                </a:solidFill>
              </a:rPr>
              <a:t>Function defined with key word </a:t>
            </a:r>
            <a:r>
              <a:rPr lang="en-US" altLang="en-US" sz="2800" dirty="0">
                <a:solidFill>
                  <a:srgbClr val="000000"/>
                </a:solidFill>
                <a:latin typeface="Courier New" panose="02070309020205020404" pitchFamily="49" charset="0"/>
              </a:rPr>
              <a:t>virtual</a:t>
            </a:r>
            <a:r>
              <a:rPr lang="en-US" altLang="en-US" sz="2800" dirty="0">
                <a:solidFill>
                  <a:srgbClr val="000000"/>
                </a:solidFill>
              </a:rPr>
              <a:t>:</a:t>
            </a:r>
          </a:p>
          <a:p>
            <a:pPr lvl="1">
              <a:lnSpc>
                <a:spcPct val="80000"/>
              </a:lnSpc>
            </a:pPr>
            <a:r>
              <a:rPr lang="en-US" altLang="en-US" sz="2400" dirty="0">
                <a:latin typeface="Courier New" panose="02070309020205020404" pitchFamily="49" charset="0"/>
              </a:rPr>
              <a:t>virtual void Y() {...}</a:t>
            </a:r>
          </a:p>
          <a:p>
            <a:pPr>
              <a:lnSpc>
                <a:spcPct val="80000"/>
              </a:lnSpc>
            </a:pPr>
            <a:r>
              <a:rPr lang="en-US" altLang="en-US" sz="2800" dirty="0">
                <a:solidFill>
                  <a:srgbClr val="000000"/>
                </a:solidFill>
              </a:rPr>
              <a:t>Supports </a:t>
            </a:r>
            <a:r>
              <a:rPr lang="en-US" altLang="en-US" sz="2800" u="sng" dirty="0">
                <a:solidFill>
                  <a:srgbClr val="000000"/>
                </a:solidFill>
              </a:rPr>
              <a:t>dynamic binding</a:t>
            </a:r>
            <a:r>
              <a:rPr lang="en-US" altLang="en-US" sz="2800" dirty="0">
                <a:solidFill>
                  <a:srgbClr val="000000"/>
                </a:solidFill>
              </a:rPr>
              <a:t>: functions bound at run time to function that they call</a:t>
            </a:r>
          </a:p>
          <a:p>
            <a:pPr>
              <a:lnSpc>
                <a:spcPct val="80000"/>
              </a:lnSpc>
            </a:pPr>
            <a:r>
              <a:rPr lang="en-US" altLang="en-US" sz="2800" dirty="0">
                <a:solidFill>
                  <a:srgbClr val="000000"/>
                </a:solidFill>
              </a:rPr>
              <a:t>Without virtual member functions, C++ uses </a:t>
            </a:r>
            <a:r>
              <a:rPr lang="en-US" altLang="en-US" sz="2800" u="sng" dirty="0">
                <a:solidFill>
                  <a:srgbClr val="000000"/>
                </a:solidFill>
              </a:rPr>
              <a:t>static</a:t>
            </a:r>
            <a:r>
              <a:rPr lang="en-US" altLang="en-US" sz="2800" dirty="0">
                <a:solidFill>
                  <a:srgbClr val="000000"/>
                </a:solidFill>
              </a:rPr>
              <a:t> (compile time) </a:t>
            </a:r>
            <a:r>
              <a:rPr lang="en-US" altLang="en-US" sz="2800" u="sng" dirty="0">
                <a:solidFill>
                  <a:srgbClr val="000000"/>
                </a:solidFill>
              </a:rPr>
              <a:t>binding</a:t>
            </a:r>
            <a:endParaRPr lang="en-US" altLang="en-US" sz="2800" dirty="0">
              <a:solidFill>
                <a:srgbClr val="000000"/>
              </a:solidFill>
            </a:endParaRPr>
          </a:p>
        </p:txBody>
      </p:sp>
      <p:sp>
        <p:nvSpPr>
          <p:cNvPr id="4" name="Slide Number Placeholder 3">
            <a:extLst>
              <a:ext uri="{FF2B5EF4-FFF2-40B4-BE49-F238E27FC236}">
                <a16:creationId xmlns:a16="http://schemas.microsoft.com/office/drawing/2014/main" id="{A3841A8C-1031-0A58-1C3C-514CF22E8406}"/>
              </a:ext>
            </a:extLst>
          </p:cNvPr>
          <p:cNvSpPr>
            <a:spLocks noGrp="1"/>
          </p:cNvSpPr>
          <p:nvPr>
            <p:ph type="sldNum" sz="quarter" idx="10"/>
          </p:nvPr>
        </p:nvSpPr>
        <p:spPr/>
        <p:txBody>
          <a:bodyPr/>
          <a:lstStyle/>
          <a:p>
            <a:fld id="{501D1292-5B77-4E1A-84AC-1412ECDBECFA}" type="slidenum">
              <a:rPr lang="en-US" altLang="en-US" smtClean="0"/>
              <a:pPr/>
              <a:t>32</a:t>
            </a:fld>
            <a:endParaRPr lang="en-US" altLang="en-US" dirty="0"/>
          </a:p>
        </p:txBody>
      </p:sp>
    </p:spTree>
    <p:extLst>
      <p:ext uri="{BB962C8B-B14F-4D97-AF65-F5344CB8AC3E}">
        <p14:creationId xmlns:p14="http://schemas.microsoft.com/office/powerpoint/2010/main" val="238014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p:txBody>
          <a:bodyPr/>
          <a:lstStyle/>
          <a:p>
            <a:pPr marL="0" indent="0" eaLnBrk="1" hangingPunct="1">
              <a:spcBef>
                <a:spcPct val="0"/>
              </a:spcBef>
              <a:buNone/>
            </a:pPr>
            <a:r>
              <a:rPr lang="en-US" altLang="en-US" sz="1800" kern="1200" dirty="0">
                <a:solidFill>
                  <a:srgbClr val="037797"/>
                </a:solidFill>
                <a:latin typeface="Arial" panose="020B0604020202020204" pitchFamily="34" charset="0"/>
                <a:cs typeface="Arial" panose="020B0604020202020204" pitchFamily="34" charset="0"/>
              </a:rPr>
              <a:t>Consider this function (from Program 15-9)</a:t>
            </a:r>
          </a:p>
        </p:txBody>
      </p:sp>
      <p:sp>
        <p:nvSpPr>
          <p:cNvPr id="6" name="Slide Number Placeholder 5">
            <a:extLst>
              <a:ext uri="{FF2B5EF4-FFF2-40B4-BE49-F238E27FC236}">
                <a16:creationId xmlns:a16="http://schemas.microsoft.com/office/drawing/2014/main" id="{D764E739-A680-750B-12D1-1EEEE3AE9FFC}"/>
              </a:ext>
            </a:extLst>
          </p:cNvPr>
          <p:cNvSpPr>
            <a:spLocks noGrp="1"/>
          </p:cNvSpPr>
          <p:nvPr>
            <p:ph type="sldNum" sz="quarter" idx="10"/>
          </p:nvPr>
        </p:nvSpPr>
        <p:spPr/>
        <p:txBody>
          <a:bodyPr/>
          <a:lstStyle/>
          <a:p>
            <a:fld id="{501D1292-5B77-4E1A-84AC-1412ECDBECFA}" type="slidenum">
              <a:rPr lang="en-US" altLang="en-US" smtClean="0"/>
              <a:pPr/>
              <a:t>33</a:t>
            </a:fld>
            <a:endParaRPr lang="en-US" altLang="en-US" dirty="0"/>
          </a:p>
        </p:txBody>
      </p:sp>
      <p:sp>
        <p:nvSpPr>
          <p:cNvPr id="4" name="Content Placeholder 3"/>
          <p:cNvSpPr>
            <a:spLocks noGrp="1"/>
          </p:cNvSpPr>
          <p:nvPr>
            <p:ph sz="quarter" idx="4294967295"/>
          </p:nvPr>
        </p:nvSpPr>
        <p:spPr>
          <a:xfrm>
            <a:off x="0" y="3732213"/>
            <a:ext cx="8305800" cy="1828800"/>
          </a:xfrm>
        </p:spPr>
        <p:txBody>
          <a:bodyPr/>
          <a:lstStyle/>
          <a:p>
            <a:pPr marL="0" indent="0" eaLnBrk="1" hangingPunct="1">
              <a:spcBef>
                <a:spcPct val="0"/>
              </a:spcBef>
              <a:buNone/>
            </a:pPr>
            <a:r>
              <a:rPr lang="en-US" altLang="en-US" sz="2000" kern="1200" dirty="0">
                <a:solidFill>
                  <a:srgbClr val="037797"/>
                </a:solidFill>
                <a:latin typeface="Arial" panose="020B0604020202020204" pitchFamily="34" charset="0"/>
                <a:cs typeface="Arial" panose="020B0604020202020204" pitchFamily="34" charset="0"/>
              </a:rPr>
              <a:t>Because the parameter in the </a:t>
            </a:r>
            <a:r>
              <a:rPr lang="en-US" altLang="en-US" sz="2000" kern="1200" dirty="0">
                <a:solidFill>
                  <a:srgbClr val="037797"/>
                </a:solidFill>
                <a:latin typeface="Courier New" panose="02070309020205020404" pitchFamily="49" charset="0"/>
                <a:cs typeface="Arial" panose="020B0604020202020204" pitchFamily="34" charset="0"/>
              </a:rPr>
              <a:t>displayGrade</a:t>
            </a:r>
            <a:r>
              <a:rPr lang="en-US" altLang="en-US" sz="2000" kern="1200" dirty="0">
                <a:solidFill>
                  <a:srgbClr val="037797"/>
                </a:solidFill>
                <a:latin typeface="Arial" panose="020B0604020202020204" pitchFamily="34" charset="0"/>
                <a:cs typeface="Arial" panose="020B0604020202020204" pitchFamily="34" charset="0"/>
              </a:rPr>
              <a:t> function is a </a:t>
            </a:r>
            <a:r>
              <a:rPr lang="en-US" altLang="en-US" sz="2000" kern="1200" dirty="0">
                <a:solidFill>
                  <a:srgbClr val="037797"/>
                </a:solidFill>
                <a:latin typeface="Courier New" panose="02070309020205020404" pitchFamily="49" charset="0"/>
                <a:cs typeface="Courier New" panose="02070309020205020404" pitchFamily="49" charset="0"/>
              </a:rPr>
              <a:t>GradedActivity</a:t>
            </a:r>
            <a:r>
              <a:rPr lang="en-US" altLang="en-US" sz="2000" kern="1200" dirty="0">
                <a:solidFill>
                  <a:srgbClr val="037797"/>
                </a:solidFill>
                <a:latin typeface="Arial" panose="020B0604020202020204" pitchFamily="34" charset="0"/>
                <a:cs typeface="Arial" panose="020B0604020202020204" pitchFamily="34" charset="0"/>
              </a:rPr>
              <a:t> reference variable, it can reference any object that is derived from GradedActivity.</a:t>
            </a:r>
          </a:p>
          <a:p>
            <a:pPr marL="0" indent="0" eaLnBrk="1" hangingPunct="1">
              <a:spcBef>
                <a:spcPts val="2300"/>
              </a:spcBef>
              <a:buNone/>
            </a:pPr>
            <a:r>
              <a:rPr lang="en-US" altLang="en-US" sz="2000" kern="1200" dirty="0">
                <a:solidFill>
                  <a:srgbClr val="037797"/>
                </a:solidFill>
                <a:latin typeface="Arial" panose="020B0604020202020204" pitchFamily="34" charset="0"/>
                <a:cs typeface="Arial" panose="020B0604020202020204" pitchFamily="34" charset="0"/>
              </a:rPr>
              <a:t>A problem occurs in Program 15-10 however...</a:t>
            </a:r>
          </a:p>
        </p:txBody>
      </p:sp>
      <p:pic>
        <p:nvPicPr>
          <p:cNvPr id="5" name="Picture 3" descr="The program displays the code to define an activity. The function displayGrade declares the const GradedActivity ampersand activity parameter. The function setprecision (1) is fixed. The functions getScore and getLetterGrade display the activity's numeric score and letter gra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1600200"/>
            <a:ext cx="66294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0713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3" name="Slide Number Placeholder 2">
            <a:extLst>
              <a:ext uri="{FF2B5EF4-FFF2-40B4-BE49-F238E27FC236}">
                <a16:creationId xmlns:a16="http://schemas.microsoft.com/office/drawing/2014/main" id="{C20C615F-5449-754B-8BB8-7EE7C2AC9B19}"/>
              </a:ext>
            </a:extLst>
          </p:cNvPr>
          <p:cNvSpPr>
            <a:spLocks noGrp="1"/>
          </p:cNvSpPr>
          <p:nvPr>
            <p:ph type="sldNum" sz="quarter" idx="10"/>
          </p:nvPr>
        </p:nvSpPr>
        <p:spPr/>
        <p:txBody>
          <a:bodyPr/>
          <a:lstStyle/>
          <a:p>
            <a:fld id="{501D1292-5B77-4E1A-84AC-1412ECDBECFA}" type="slidenum">
              <a:rPr lang="en-US" altLang="en-US" smtClean="0"/>
              <a:pPr/>
              <a:t>34</a:t>
            </a:fld>
            <a:endParaRPr lang="en-US" altLang="en-US" dirty="0"/>
          </a:p>
        </p:txBody>
      </p:sp>
      <p:pic>
        <p:nvPicPr>
          <p:cNvPr id="4" name="Picture 1" descr="The screenshot shows the program to define the activity's object. The displayGrade function declares the parameter (const GradedActivity ampersand). The main function creates a PassFailActivity object and assigns the minimum passing score of 70 to the object. PassFailActivity test (70). The program sets the score to 72 and assigns the parameter 72 to the function setScore. The output displays the object's grade data. The letter grade should be 'P'. What will be displayed? The function displayGrade initializes the test value and returns ze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870" y="0"/>
            <a:ext cx="8438261"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7340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p:txBody>
          <a:bodyPr/>
          <a:lstStyle/>
          <a:p>
            <a:pPr marL="0" indent="0" eaLnBrk="1" hangingPunct="1">
              <a:spcBef>
                <a:spcPct val="0"/>
              </a:spcBef>
              <a:buNone/>
            </a:pPr>
            <a:r>
              <a:rPr lang="en-US" altLang="en-US" sz="2000" kern="1200" dirty="0">
                <a:solidFill>
                  <a:srgbClr val="037797"/>
                </a:solidFill>
                <a:latin typeface="Arial" panose="020B0604020202020204" pitchFamily="34" charset="0"/>
                <a:cs typeface="Arial" panose="020B0604020202020204" pitchFamily="34" charset="0"/>
              </a:rPr>
              <a:t>The </a:t>
            </a:r>
            <a:r>
              <a:rPr lang="en-US" altLang="en-US" sz="2000" kern="1200" dirty="0">
                <a:solidFill>
                  <a:srgbClr val="037797"/>
                </a:solidFill>
                <a:latin typeface="Courier New" panose="02070309020205020404" pitchFamily="49" charset="0"/>
                <a:cs typeface="Arial" panose="020B0604020202020204" pitchFamily="34" charset="0"/>
              </a:rPr>
              <a:t>getLetterGrade</a:t>
            </a:r>
            <a:r>
              <a:rPr lang="en-US" altLang="en-US" sz="2000" kern="1200" dirty="0">
                <a:solidFill>
                  <a:srgbClr val="037797"/>
                </a:solidFill>
                <a:latin typeface="Arial" panose="020B0604020202020204" pitchFamily="34" charset="0"/>
                <a:cs typeface="Arial" panose="020B0604020202020204" pitchFamily="34" charset="0"/>
              </a:rPr>
              <a:t> member function returned ‘C’ instead of ‘P’.</a:t>
            </a:r>
          </a:p>
          <a:p>
            <a:pPr marL="0" indent="0" eaLnBrk="1" hangingPunct="1">
              <a:spcBef>
                <a:spcPts val="2500"/>
              </a:spcBef>
              <a:buNone/>
            </a:pPr>
            <a:r>
              <a:rPr lang="en-US" altLang="en-US" sz="2000" kern="1200" dirty="0">
                <a:solidFill>
                  <a:srgbClr val="037797"/>
                </a:solidFill>
                <a:latin typeface="Arial" panose="020B0604020202020204" pitchFamily="34" charset="0"/>
                <a:cs typeface="Arial" panose="020B0604020202020204" pitchFamily="34" charset="0"/>
              </a:rPr>
              <a:t>GradedActivity class’s </a:t>
            </a:r>
            <a:r>
              <a:rPr lang="en-US" altLang="en-US" sz="2000" kern="1200" dirty="0">
                <a:solidFill>
                  <a:srgbClr val="037797"/>
                </a:solidFill>
                <a:latin typeface="Courier New" panose="02070309020205020404" pitchFamily="49" charset="0"/>
                <a:cs typeface="Arial" panose="020B0604020202020204" pitchFamily="34" charset="0"/>
              </a:rPr>
              <a:t>getLetterGrade</a:t>
            </a:r>
            <a:r>
              <a:rPr lang="en-US" altLang="en-US" sz="2000" kern="1200" dirty="0">
                <a:solidFill>
                  <a:srgbClr val="037797"/>
                </a:solidFill>
                <a:latin typeface="Arial" panose="020B0604020202020204" pitchFamily="34" charset="0"/>
                <a:cs typeface="Arial" panose="020B0604020202020204" pitchFamily="34" charset="0"/>
              </a:rPr>
              <a:t> function was executed instead of the PassFailActivity class’s version of the function.</a:t>
            </a:r>
          </a:p>
        </p:txBody>
      </p:sp>
      <p:sp>
        <p:nvSpPr>
          <p:cNvPr id="5" name="Slide Number Placeholder 4">
            <a:extLst>
              <a:ext uri="{FF2B5EF4-FFF2-40B4-BE49-F238E27FC236}">
                <a16:creationId xmlns:a16="http://schemas.microsoft.com/office/drawing/2014/main" id="{A32EF9C9-D923-71A1-DD61-53D4795FC38C}"/>
              </a:ext>
            </a:extLst>
          </p:cNvPr>
          <p:cNvSpPr>
            <a:spLocks noGrp="1"/>
          </p:cNvSpPr>
          <p:nvPr>
            <p:ph type="sldNum" sz="quarter" idx="10"/>
          </p:nvPr>
        </p:nvSpPr>
        <p:spPr/>
        <p:txBody>
          <a:bodyPr/>
          <a:lstStyle/>
          <a:p>
            <a:fld id="{501D1292-5B77-4E1A-84AC-1412ECDBECFA}" type="slidenum">
              <a:rPr lang="en-US" altLang="en-US" smtClean="0"/>
              <a:pPr/>
              <a:t>35</a:t>
            </a:fld>
            <a:endParaRPr lang="en-US" altLang="en-US" dirty="0"/>
          </a:p>
        </p:txBody>
      </p:sp>
      <p:pic>
        <p:nvPicPr>
          <p:cNvPr id="4" name="Picture 1" descr="The screenshot shows the program to define the activity's object. The displayGrade function declares the parameter (const GradedActivity ampersand). The main function creates a PassFailActivity object and assigns the minimum passing score of 70 to the object. PassFailActivity test (70). The program sets the score to 72 and assigns the parameter 72 to the function setScore. The output displays the object's grade data. The letter grade should be 'P'. What will be displayed? The function displayGrade initializes the test value and returns zero. The displayGrade function displays a GradedActivity object's numeric score and letter grade. The displayGrade function initializes (const GradedActivity ampersand activity).  The function setprecision (1) is fixed. The functions getScore and getLetterGrade display the activity's numeric score and letter grade. The program output reads, The activity's numeric score is 72.0. The activity's letter grade is C. The getLetterGrade member function returned 'C' instead of 'P'. GradedActivity class's getLetterGrade function was executed instead of the PassFailActivity class's version of the fun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514600"/>
            <a:ext cx="7543800" cy="409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874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Static Binding</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Program 15-10 displays 'C' instead of 'P' because the call to the </a:t>
            </a:r>
            <a:r>
              <a:rPr lang="en-US" altLang="en-US" dirty="0">
                <a:solidFill>
                  <a:srgbClr val="000000"/>
                </a:solidFill>
                <a:latin typeface="Courier New" panose="02070309020205020404" pitchFamily="49" charset="0"/>
              </a:rPr>
              <a:t>getLetterGrade</a:t>
            </a:r>
            <a:r>
              <a:rPr lang="en-US" altLang="en-US" dirty="0">
                <a:solidFill>
                  <a:srgbClr val="000000"/>
                </a:solidFill>
              </a:rPr>
              <a:t> function is statically bound (at compile time) with the GradedActivity class's version of the function.</a:t>
            </a:r>
          </a:p>
          <a:p>
            <a:pPr>
              <a:spcBef>
                <a:spcPts val="4500"/>
              </a:spcBef>
            </a:pPr>
            <a:r>
              <a:rPr lang="en-US" altLang="en-US" dirty="0">
                <a:solidFill>
                  <a:srgbClr val="000000"/>
                </a:solidFill>
              </a:rPr>
              <a:t>We can remedy this by making the function </a:t>
            </a:r>
            <a:r>
              <a:rPr lang="en-US" altLang="en-US" i="1" dirty="0">
                <a:solidFill>
                  <a:srgbClr val="000000"/>
                </a:solidFill>
              </a:rPr>
              <a:t>virtual</a:t>
            </a:r>
            <a:r>
              <a:rPr lang="en-US" altLang="en-US" dirty="0">
                <a:solidFill>
                  <a:srgbClr val="000000"/>
                </a:solidFill>
              </a:rPr>
              <a:t>.</a:t>
            </a:r>
          </a:p>
        </p:txBody>
      </p:sp>
      <p:sp>
        <p:nvSpPr>
          <p:cNvPr id="4" name="Slide Number Placeholder 3">
            <a:extLst>
              <a:ext uri="{FF2B5EF4-FFF2-40B4-BE49-F238E27FC236}">
                <a16:creationId xmlns:a16="http://schemas.microsoft.com/office/drawing/2014/main" id="{5375DBD8-9464-5200-6A99-3D22D4B322BD}"/>
              </a:ext>
            </a:extLst>
          </p:cNvPr>
          <p:cNvSpPr>
            <a:spLocks noGrp="1"/>
          </p:cNvSpPr>
          <p:nvPr>
            <p:ph type="sldNum" sz="quarter" idx="10"/>
          </p:nvPr>
        </p:nvSpPr>
        <p:spPr/>
        <p:txBody>
          <a:bodyPr/>
          <a:lstStyle/>
          <a:p>
            <a:fld id="{501D1292-5B77-4E1A-84AC-1412ECDBECFA}" type="slidenum">
              <a:rPr lang="en-US" altLang="en-US" smtClean="0"/>
              <a:pPr/>
              <a:t>36</a:t>
            </a:fld>
            <a:endParaRPr lang="en-US" altLang="en-US" dirty="0"/>
          </a:p>
        </p:txBody>
      </p:sp>
    </p:spTree>
    <p:extLst>
      <p:ext uri="{BB962C8B-B14F-4D97-AF65-F5344CB8AC3E}">
        <p14:creationId xmlns:p14="http://schemas.microsoft.com/office/powerpoint/2010/main" val="16736982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Virtual Functions </a:t>
            </a:r>
            <a:r>
              <a:rPr lang="en-US" altLang="en-US" sz="1800" dirty="0"/>
              <a:t>(1 of 2)</a:t>
            </a:r>
            <a:endParaRPr lang="en-IN" sz="1800" dirty="0"/>
          </a:p>
        </p:txBody>
      </p:sp>
      <p:sp>
        <p:nvSpPr>
          <p:cNvPr id="3" name="Content Placeholder 2"/>
          <p:cNvSpPr>
            <a:spLocks noGrp="1"/>
          </p:cNvSpPr>
          <p:nvPr>
            <p:ph idx="1"/>
          </p:nvPr>
        </p:nvSpPr>
        <p:spPr/>
        <p:txBody>
          <a:bodyPr/>
          <a:lstStyle/>
          <a:p>
            <a:r>
              <a:rPr lang="en-US" altLang="en-US" dirty="0">
                <a:solidFill>
                  <a:srgbClr val="000000"/>
                </a:solidFill>
              </a:rPr>
              <a:t>A virtual function is dynamically bound to calls at runtime.</a:t>
            </a:r>
          </a:p>
          <a:p>
            <a:pPr>
              <a:spcBef>
                <a:spcPts val="4500"/>
              </a:spcBef>
            </a:pPr>
            <a:r>
              <a:rPr lang="en-US" altLang="en-US" dirty="0">
                <a:solidFill>
                  <a:srgbClr val="000000"/>
                </a:solidFill>
              </a:rPr>
              <a:t>At runtime, C++ determines the type of object making the call, and binds the function to the appropriate version of the function.</a:t>
            </a:r>
          </a:p>
        </p:txBody>
      </p:sp>
      <p:sp>
        <p:nvSpPr>
          <p:cNvPr id="4" name="Slide Number Placeholder 3">
            <a:extLst>
              <a:ext uri="{FF2B5EF4-FFF2-40B4-BE49-F238E27FC236}">
                <a16:creationId xmlns:a16="http://schemas.microsoft.com/office/drawing/2014/main" id="{E3303B0F-4023-9B13-B96A-B4203AC922F0}"/>
              </a:ext>
            </a:extLst>
          </p:cNvPr>
          <p:cNvSpPr>
            <a:spLocks noGrp="1"/>
          </p:cNvSpPr>
          <p:nvPr>
            <p:ph type="sldNum" sz="quarter" idx="10"/>
          </p:nvPr>
        </p:nvSpPr>
        <p:spPr/>
        <p:txBody>
          <a:bodyPr/>
          <a:lstStyle/>
          <a:p>
            <a:fld id="{501D1292-5B77-4E1A-84AC-1412ECDBECFA}" type="slidenum">
              <a:rPr lang="en-US" altLang="en-US" smtClean="0"/>
              <a:pPr/>
              <a:t>37</a:t>
            </a:fld>
            <a:endParaRPr lang="en-US" altLang="en-US" dirty="0"/>
          </a:p>
        </p:txBody>
      </p:sp>
    </p:spTree>
    <p:extLst>
      <p:ext uri="{BB962C8B-B14F-4D97-AF65-F5344CB8AC3E}">
        <p14:creationId xmlns:p14="http://schemas.microsoft.com/office/powerpoint/2010/main" val="1231606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Virtual Functions </a:t>
            </a:r>
            <a:r>
              <a:rPr lang="en-US" altLang="en-US" sz="1800" dirty="0"/>
              <a:t>(2 of 2)</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To make a function virtual, place the virtual key word before the return type in the base class's declaration:</a:t>
            </a:r>
          </a:p>
          <a:p>
            <a:pPr marL="342000" indent="0">
              <a:spcBef>
                <a:spcPts val="3800"/>
              </a:spcBef>
              <a:buNone/>
            </a:pPr>
            <a:r>
              <a:rPr lang="en-US" altLang="en-US" sz="2400" dirty="0">
                <a:solidFill>
                  <a:srgbClr val="000000"/>
                </a:solidFill>
                <a:latin typeface="Courier New" panose="02070309020205020404" pitchFamily="49" charset="0"/>
              </a:rPr>
              <a:t>virtual char getLetterGrade() const;</a:t>
            </a:r>
          </a:p>
          <a:p>
            <a:r>
              <a:rPr lang="en-US" altLang="en-US" dirty="0">
                <a:solidFill>
                  <a:srgbClr val="000000"/>
                </a:solidFill>
              </a:rPr>
              <a:t>The compiler will not bind the function to calls. Instead, the program will bind them at runtime.</a:t>
            </a:r>
          </a:p>
        </p:txBody>
      </p:sp>
      <p:sp>
        <p:nvSpPr>
          <p:cNvPr id="4" name="Slide Number Placeholder 3">
            <a:extLst>
              <a:ext uri="{FF2B5EF4-FFF2-40B4-BE49-F238E27FC236}">
                <a16:creationId xmlns:a16="http://schemas.microsoft.com/office/drawing/2014/main" id="{141DFAB3-674F-3FE4-6C1E-E55966FEC971}"/>
              </a:ext>
            </a:extLst>
          </p:cNvPr>
          <p:cNvSpPr>
            <a:spLocks noGrp="1"/>
          </p:cNvSpPr>
          <p:nvPr>
            <p:ph type="sldNum" sz="quarter" idx="10"/>
          </p:nvPr>
        </p:nvSpPr>
        <p:spPr/>
        <p:txBody>
          <a:bodyPr/>
          <a:lstStyle/>
          <a:p>
            <a:fld id="{501D1292-5B77-4E1A-84AC-1412ECDBECFA}" type="slidenum">
              <a:rPr lang="en-US" altLang="en-US" smtClean="0"/>
              <a:pPr/>
              <a:t>38</a:t>
            </a:fld>
            <a:endParaRPr lang="en-US" altLang="en-US" dirty="0"/>
          </a:p>
        </p:txBody>
      </p:sp>
    </p:spTree>
    <p:extLst>
      <p:ext uri="{BB962C8B-B14F-4D97-AF65-F5344CB8AC3E}">
        <p14:creationId xmlns:p14="http://schemas.microsoft.com/office/powerpoint/2010/main" val="14896404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eaLnBrk="1" hangingPunct="1"/>
            <a:r>
              <a:rPr lang="en-US" altLang="en-US" kern="1200" dirty="0">
                <a:latin typeface="Arial" panose="020B0604020202020204" pitchFamily="34" charset="0"/>
                <a:ea typeface="+mn-ea"/>
                <a:cs typeface="Arial" panose="020B0604020202020204" pitchFamily="34" charset="0"/>
              </a:rPr>
              <a:t>Updated Version of GradedActivity</a:t>
            </a:r>
          </a:p>
        </p:txBody>
      </p:sp>
      <p:sp>
        <p:nvSpPr>
          <p:cNvPr id="3" name="Slide Number Placeholder 2">
            <a:extLst>
              <a:ext uri="{FF2B5EF4-FFF2-40B4-BE49-F238E27FC236}">
                <a16:creationId xmlns:a16="http://schemas.microsoft.com/office/drawing/2014/main" id="{3CA3DB45-6A61-78AD-86CA-755D2C8E6D16}"/>
              </a:ext>
            </a:extLst>
          </p:cNvPr>
          <p:cNvSpPr>
            <a:spLocks noGrp="1"/>
          </p:cNvSpPr>
          <p:nvPr>
            <p:ph type="sldNum" sz="quarter" idx="10"/>
          </p:nvPr>
        </p:nvSpPr>
        <p:spPr/>
        <p:txBody>
          <a:bodyPr/>
          <a:lstStyle/>
          <a:p>
            <a:fld id="{501D1292-5B77-4E1A-84AC-1412ECDBECFA}" type="slidenum">
              <a:rPr lang="en-US" altLang="en-US" smtClean="0"/>
              <a:pPr/>
              <a:t>39</a:t>
            </a:fld>
            <a:endParaRPr lang="en-US" altLang="en-US" dirty="0"/>
          </a:p>
        </p:txBody>
      </p:sp>
      <p:pic>
        <p:nvPicPr>
          <p:cNvPr id="4" name="Picture 3" descr="A program displays the updated version of GradedActivity. The class GradedActivity declares the protected members, public members, constructor, mutator function, and accessor functions. The protected member defines the double score to hold the numeric score. The public member defines the GradedActivity function under the default constructor, the GradedActivity function with the parameter double s under constructor, the setScore function with the parameter double s under the mutator function, and the getScore function under the accessor functions. The function getLetterGrade is now virtual. The function also becomes virtual in all derived classes automatically."/>
          <p:cNvPicPr>
            <a:picLocks noChangeAspect="1"/>
          </p:cNvPicPr>
          <p:nvPr/>
        </p:nvPicPr>
        <p:blipFill rotWithShape="1">
          <a:blip r:embed="rId2"/>
          <a:srcRect r="6913"/>
          <a:stretch/>
        </p:blipFill>
        <p:spPr>
          <a:xfrm>
            <a:off x="1143355" y="1097280"/>
            <a:ext cx="9905290" cy="5760720"/>
          </a:xfrm>
          <a:prstGeom prst="rect">
            <a:avLst/>
          </a:prstGeom>
        </p:spPr>
      </p:pic>
    </p:spTree>
    <p:extLst>
      <p:ext uri="{BB962C8B-B14F-4D97-AF65-F5344CB8AC3E}">
        <p14:creationId xmlns:p14="http://schemas.microsoft.com/office/powerpoint/2010/main" val="21765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"is a" Relationship</a:t>
            </a:r>
            <a:endParaRPr lang="en-IN" dirty="0"/>
          </a:p>
        </p:txBody>
      </p:sp>
      <p:sp>
        <p:nvSpPr>
          <p:cNvPr id="3" name="Content Placeholder 2"/>
          <p:cNvSpPr>
            <a:spLocks noGrp="1"/>
          </p:cNvSpPr>
          <p:nvPr>
            <p:ph idx="1"/>
          </p:nvPr>
        </p:nvSpPr>
        <p:spPr/>
        <p:txBody>
          <a:bodyPr/>
          <a:lstStyle/>
          <a:p>
            <a:pPr lvl="0"/>
            <a:r>
              <a:rPr lang="en-US" altLang="en-US" dirty="0">
                <a:solidFill>
                  <a:srgbClr val="000000"/>
                </a:solidFill>
              </a:rPr>
              <a:t>Inheritance establishes an "is a" relationship between classes.</a:t>
            </a:r>
          </a:p>
          <a:p>
            <a:pPr lvl="1"/>
            <a:r>
              <a:rPr lang="en-US" altLang="en-US" dirty="0">
                <a:solidFill>
                  <a:srgbClr val="000000"/>
                </a:solidFill>
              </a:rPr>
              <a:t>A poodle is a dog</a:t>
            </a:r>
          </a:p>
          <a:p>
            <a:pPr lvl="1"/>
            <a:r>
              <a:rPr lang="en-US" altLang="en-US" dirty="0">
                <a:solidFill>
                  <a:srgbClr val="000000"/>
                </a:solidFill>
              </a:rPr>
              <a:t>A car is a vehicle</a:t>
            </a:r>
          </a:p>
          <a:p>
            <a:pPr lvl="1"/>
            <a:r>
              <a:rPr lang="en-US" altLang="en-US" dirty="0">
                <a:solidFill>
                  <a:srgbClr val="000000"/>
                </a:solidFill>
              </a:rPr>
              <a:t>A flower is a plant</a:t>
            </a:r>
          </a:p>
          <a:p>
            <a:pPr lvl="1"/>
            <a:r>
              <a:rPr lang="en-US" altLang="en-US" dirty="0">
                <a:solidFill>
                  <a:srgbClr val="000000"/>
                </a:solidFill>
              </a:rPr>
              <a:t>A football player is an athlete</a:t>
            </a:r>
          </a:p>
        </p:txBody>
      </p:sp>
      <p:sp>
        <p:nvSpPr>
          <p:cNvPr id="4" name="Slide Number Placeholder 3">
            <a:extLst>
              <a:ext uri="{FF2B5EF4-FFF2-40B4-BE49-F238E27FC236}">
                <a16:creationId xmlns:a16="http://schemas.microsoft.com/office/drawing/2014/main" id="{0D492803-51F0-63EF-94C2-A3D36E8872BE}"/>
              </a:ext>
            </a:extLst>
          </p:cNvPr>
          <p:cNvSpPr>
            <a:spLocks noGrp="1"/>
          </p:cNvSpPr>
          <p:nvPr>
            <p:ph type="sldNum" sz="quarter" idx="10"/>
          </p:nvPr>
        </p:nvSpPr>
        <p:spPr/>
        <p:txBody>
          <a:bodyPr/>
          <a:lstStyle/>
          <a:p>
            <a:fld id="{501D1292-5B77-4E1A-84AC-1412ECDBECFA}" type="slidenum">
              <a:rPr lang="en-US" altLang="en-US" smtClean="0"/>
              <a:pPr/>
              <a:t>4</a:t>
            </a:fld>
            <a:endParaRPr lang="en-US" altLang="en-US" dirty="0"/>
          </a:p>
        </p:txBody>
      </p:sp>
    </p:spTree>
    <p:extLst>
      <p:ext uri="{BB962C8B-B14F-4D97-AF65-F5344CB8AC3E}">
        <p14:creationId xmlns:p14="http://schemas.microsoft.com/office/powerpoint/2010/main" val="467143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p:txBody>
          <a:bodyPr/>
          <a:lstStyle/>
          <a:p>
            <a:pPr marL="0" indent="0" eaLnBrk="1" hangingPunct="1">
              <a:spcBef>
                <a:spcPct val="0"/>
              </a:spcBef>
              <a:buNone/>
            </a:pPr>
            <a:r>
              <a:rPr lang="en-US" altLang="en-US" sz="2000" kern="1200" dirty="0">
                <a:solidFill>
                  <a:srgbClr val="000000"/>
                </a:solidFill>
                <a:latin typeface="Arial" panose="020B0604020202020204" pitchFamily="34" charset="0"/>
                <a:cs typeface="Arial" panose="020B0604020202020204" pitchFamily="34" charset="0"/>
              </a:rPr>
              <a:t>If we recompile our program with the updated versions of the classes, we will get the right output, shown here: (See Program 15-11 in the book.)</a:t>
            </a:r>
          </a:p>
        </p:txBody>
      </p:sp>
      <p:sp>
        <p:nvSpPr>
          <p:cNvPr id="6" name="Slide Number Placeholder 5">
            <a:extLst>
              <a:ext uri="{FF2B5EF4-FFF2-40B4-BE49-F238E27FC236}">
                <a16:creationId xmlns:a16="http://schemas.microsoft.com/office/drawing/2014/main" id="{17DF791C-A695-69BF-4FC0-BAA5143D3BE7}"/>
              </a:ext>
            </a:extLst>
          </p:cNvPr>
          <p:cNvSpPr>
            <a:spLocks noGrp="1"/>
          </p:cNvSpPr>
          <p:nvPr>
            <p:ph type="sldNum" sz="quarter" idx="10"/>
          </p:nvPr>
        </p:nvSpPr>
        <p:spPr/>
        <p:txBody>
          <a:bodyPr/>
          <a:lstStyle/>
          <a:p>
            <a:fld id="{501D1292-5B77-4E1A-84AC-1412ECDBECFA}" type="slidenum">
              <a:rPr lang="en-US" altLang="en-US" smtClean="0"/>
              <a:pPr/>
              <a:t>40</a:t>
            </a:fld>
            <a:endParaRPr lang="en-US" altLang="en-US" dirty="0"/>
          </a:p>
        </p:txBody>
      </p:sp>
      <p:sp>
        <p:nvSpPr>
          <p:cNvPr id="4" name="Content Placeholder 3"/>
          <p:cNvSpPr>
            <a:spLocks noGrp="1"/>
          </p:cNvSpPr>
          <p:nvPr>
            <p:ph sz="quarter" idx="4294967295"/>
          </p:nvPr>
        </p:nvSpPr>
        <p:spPr>
          <a:xfrm>
            <a:off x="3962400" y="3378200"/>
            <a:ext cx="8229600" cy="2489200"/>
          </a:xfrm>
        </p:spPr>
        <p:txBody>
          <a:bodyPr/>
          <a:lstStyle/>
          <a:p>
            <a:pPr marL="0" indent="0" eaLnBrk="1" hangingPunct="1">
              <a:spcBef>
                <a:spcPct val="0"/>
              </a:spcBef>
              <a:buNone/>
            </a:pPr>
            <a:r>
              <a:rPr lang="en-US" altLang="en-US" sz="2000" kern="1200" dirty="0">
                <a:solidFill>
                  <a:srgbClr val="000000"/>
                </a:solidFill>
                <a:latin typeface="Arial" panose="020B0604020202020204" pitchFamily="34" charset="0"/>
                <a:cs typeface="Arial" panose="020B0604020202020204" pitchFamily="34" charset="0"/>
              </a:rPr>
              <a:t>This type of behavior is known as polymorphism. The term </a:t>
            </a:r>
            <a:r>
              <a:rPr lang="en-US" altLang="en-US" sz="2000" i="1" kern="1200" dirty="0">
                <a:solidFill>
                  <a:srgbClr val="000000"/>
                </a:solidFill>
                <a:latin typeface="Arial" panose="020B0604020202020204" pitchFamily="34" charset="0"/>
                <a:cs typeface="Arial" panose="020B0604020202020204" pitchFamily="34" charset="0"/>
              </a:rPr>
              <a:t>polymorphism </a:t>
            </a:r>
            <a:r>
              <a:rPr lang="en-US" altLang="en-US" sz="2000" kern="1200" dirty="0">
                <a:solidFill>
                  <a:srgbClr val="000000"/>
                </a:solidFill>
                <a:latin typeface="Arial" panose="020B0604020202020204" pitchFamily="34" charset="0"/>
                <a:cs typeface="Arial" panose="020B0604020202020204" pitchFamily="34" charset="0"/>
              </a:rPr>
              <a:t>means the ability to take many forms.</a:t>
            </a:r>
          </a:p>
          <a:p>
            <a:pPr marL="0" indent="0" eaLnBrk="1" hangingPunct="1">
              <a:spcBef>
                <a:spcPts val="2500"/>
              </a:spcBef>
              <a:buNone/>
            </a:pPr>
            <a:r>
              <a:rPr lang="en-US" altLang="en-US" sz="2000" kern="1200" dirty="0">
                <a:solidFill>
                  <a:srgbClr val="000000"/>
                </a:solidFill>
                <a:latin typeface="Arial" panose="020B0604020202020204" pitchFamily="34" charset="0"/>
                <a:cs typeface="Arial" panose="020B0604020202020204" pitchFamily="34" charset="0"/>
              </a:rPr>
              <a:t>Program 15-12 demonstrates polymorphism by passing</a:t>
            </a:r>
          </a:p>
          <a:p>
            <a:pPr marL="0" indent="0" eaLnBrk="1" hangingPunct="1">
              <a:spcBef>
                <a:spcPct val="0"/>
              </a:spcBef>
              <a:buNone/>
            </a:pPr>
            <a:r>
              <a:rPr lang="en-US" altLang="en-US" sz="2000" kern="1200" dirty="0">
                <a:solidFill>
                  <a:srgbClr val="000000"/>
                </a:solidFill>
                <a:latin typeface="Arial" panose="020B0604020202020204" pitchFamily="34" charset="0"/>
                <a:cs typeface="Arial" panose="020B0604020202020204" pitchFamily="34" charset="0"/>
              </a:rPr>
              <a:t>objects of the GradedActivity and PassFailExam classes to the displayGrade function.</a:t>
            </a:r>
          </a:p>
        </p:txBody>
      </p:sp>
      <p:pic>
        <p:nvPicPr>
          <p:cNvPr id="5" name="Picture 1" descr="The screenshot shows the program output that reads, The activity's numeric score is 72.0. The activity's letter grade is 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68501"/>
            <a:ext cx="62626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13624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3" name="Slide Number Placeholder 2">
            <a:extLst>
              <a:ext uri="{FF2B5EF4-FFF2-40B4-BE49-F238E27FC236}">
                <a16:creationId xmlns:a16="http://schemas.microsoft.com/office/drawing/2014/main" id="{8AB22F07-5A7B-44E3-4240-80146956C88B}"/>
              </a:ext>
            </a:extLst>
          </p:cNvPr>
          <p:cNvSpPr>
            <a:spLocks noGrp="1"/>
          </p:cNvSpPr>
          <p:nvPr>
            <p:ph type="sldNum" sz="quarter" idx="10"/>
          </p:nvPr>
        </p:nvSpPr>
        <p:spPr/>
        <p:txBody>
          <a:bodyPr/>
          <a:lstStyle/>
          <a:p>
            <a:fld id="{501D1292-5B77-4E1A-84AC-1412ECDBECFA}" type="slidenum">
              <a:rPr lang="en-US" altLang="en-US" smtClean="0"/>
              <a:pPr/>
              <a:t>41</a:t>
            </a:fld>
            <a:endParaRPr lang="en-US" altLang="en-US" dirty="0"/>
          </a:p>
        </p:txBody>
      </p:sp>
      <p:pic>
        <p:nvPicPr>
          <p:cNvPr id="4" name="Picture 1" descr="The screenshot shows the program to display the grade data for both objects. The program defines the function displayGrade (const GradedActivity ampersand). The main function creates a GradedActivity object. The score is 88. GradedActivity test1 (88.0). The program creates a PassFailExam object. There are 100 questions, the student missed 25 of them, and the minimum passing score is 70. PassFailExam test2 (100, 25, 70.0). The output displays the grade data for both the objects, the GradedActivity object and the PassFailExam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28600"/>
            <a:ext cx="69850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170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3" name="Slide Number Placeholder 2">
            <a:extLst>
              <a:ext uri="{FF2B5EF4-FFF2-40B4-BE49-F238E27FC236}">
                <a16:creationId xmlns:a16="http://schemas.microsoft.com/office/drawing/2014/main" id="{F9E4050A-0987-A9B6-8B2C-EE8A1EA5AEA4}"/>
              </a:ext>
            </a:extLst>
          </p:cNvPr>
          <p:cNvSpPr>
            <a:spLocks noGrp="1"/>
          </p:cNvSpPr>
          <p:nvPr>
            <p:ph type="sldNum" sz="quarter" idx="10"/>
          </p:nvPr>
        </p:nvSpPr>
        <p:spPr/>
        <p:txBody>
          <a:bodyPr/>
          <a:lstStyle/>
          <a:p>
            <a:fld id="{501D1292-5B77-4E1A-84AC-1412ECDBECFA}" type="slidenum">
              <a:rPr lang="en-US" altLang="en-US" smtClean="0"/>
              <a:pPr/>
              <a:t>42</a:t>
            </a:fld>
            <a:endParaRPr lang="en-US" altLang="en-US" dirty="0"/>
          </a:p>
        </p:txBody>
      </p:sp>
      <p:pic>
        <p:nvPicPr>
          <p:cNvPr id="4" name="Picture 1" descr="The screenshot shows the program to display the grade data for both objects. The program defines the function displayGrade (const GradedActivity ampersand). The main function creates a GradedActivity object. The score is 88. GradedActivity test1 (88.0). The program creates a PassFailExam object. There are 100 questions, the student missed 25 of them, and the minimum passing score is 70. PassFailExam test2 (100, 25, 70.0). The output displays the grade data for both objects, the GradedActivity object and the PassFailExam object. The displayGrade function displays a GradedActivity object's numeric score and letter grade. The displayGrade function initializes (const GradedActivity ampersand activity).  The function setprecision (1) is fixed. The functions getScore and getLetterGrade display the activity's numeric score and letter gra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965" y="0"/>
            <a:ext cx="1004207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The program output reads, Test 1: The activity's numeric score is 88.0. The activity's letter grade is B. Test 2: The activity's numeric score is 75.0. The activity's letter grade is P.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7120" y="4114800"/>
            <a:ext cx="779776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7557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Polymorphism Requires References or Pointers</a:t>
            </a:r>
          </a:p>
        </p:txBody>
      </p:sp>
      <p:sp>
        <p:nvSpPr>
          <p:cNvPr id="63491" name="Content Placeholder 2"/>
          <p:cNvSpPr>
            <a:spLocks noGrp="1" noChangeArrowheads="1"/>
          </p:cNvSpPr>
          <p:nvPr>
            <p:ph idx="1"/>
          </p:nvPr>
        </p:nvSpPr>
        <p:spPr/>
        <p:txBody>
          <a:bodyPr/>
          <a:lstStyle/>
          <a:p>
            <a:r>
              <a:rPr lang="en-US" altLang="en-US" dirty="0"/>
              <a:t>Polymorphic behavior is only possible when an object is referenced by a reference variable or a pointer, as demonstrated in the </a:t>
            </a:r>
            <a:r>
              <a:rPr lang="en-US" altLang="en-US" dirty="0">
                <a:latin typeface="Courier New" panose="02070309020205020404" pitchFamily="49" charset="0"/>
              </a:rPr>
              <a:t>displayGrade </a:t>
            </a:r>
            <a:r>
              <a:rPr lang="en-US" altLang="en-US" dirty="0"/>
              <a:t>function.</a:t>
            </a:r>
          </a:p>
        </p:txBody>
      </p:sp>
      <p:sp>
        <p:nvSpPr>
          <p:cNvPr id="3" name="Slide Number Placeholder 2">
            <a:extLst>
              <a:ext uri="{FF2B5EF4-FFF2-40B4-BE49-F238E27FC236}">
                <a16:creationId xmlns:a16="http://schemas.microsoft.com/office/drawing/2014/main" id="{5491436A-E4D6-582B-3CD0-8DBEDD0404D4}"/>
              </a:ext>
            </a:extLst>
          </p:cNvPr>
          <p:cNvSpPr>
            <a:spLocks noGrp="1"/>
          </p:cNvSpPr>
          <p:nvPr>
            <p:ph type="sldNum" sz="quarter" idx="10"/>
          </p:nvPr>
        </p:nvSpPr>
        <p:spPr/>
        <p:txBody>
          <a:bodyPr/>
          <a:lstStyle/>
          <a:p>
            <a:fld id="{501D1292-5B77-4E1A-84AC-1412ECDBECFA}" type="slidenum">
              <a:rPr lang="en-US" altLang="en-US" smtClean="0"/>
              <a:pPr/>
              <a:t>43</a:t>
            </a:fld>
            <a:endParaRPr lang="en-US"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Base Class Pointers </a:t>
            </a:r>
            <a:r>
              <a:rPr lang="en-US" altLang="en-US" sz="1800" dirty="0"/>
              <a:t>(1 of 2)</a:t>
            </a:r>
            <a:endParaRPr lang="en-IN" sz="1800" dirty="0"/>
          </a:p>
        </p:txBody>
      </p:sp>
      <p:sp>
        <p:nvSpPr>
          <p:cNvPr id="3" name="Content Placeholder 2"/>
          <p:cNvSpPr>
            <a:spLocks noGrp="1"/>
          </p:cNvSpPr>
          <p:nvPr>
            <p:ph idx="1"/>
          </p:nvPr>
        </p:nvSpPr>
        <p:spPr/>
        <p:txBody>
          <a:bodyPr/>
          <a:lstStyle/>
          <a:p>
            <a:r>
              <a:rPr lang="en-US" altLang="en-US" dirty="0">
                <a:solidFill>
                  <a:srgbClr val="000000"/>
                </a:solidFill>
              </a:rPr>
              <a:t>Can define a pointer to a </a:t>
            </a:r>
            <a:r>
              <a:rPr lang="en-US" altLang="en-US" i="1" dirty="0">
                <a:solidFill>
                  <a:srgbClr val="000000"/>
                </a:solidFill>
              </a:rPr>
              <a:t>base</a:t>
            </a:r>
            <a:r>
              <a:rPr lang="en-US" altLang="en-US" dirty="0">
                <a:solidFill>
                  <a:srgbClr val="000000"/>
                </a:solidFill>
              </a:rPr>
              <a:t> class object</a:t>
            </a:r>
          </a:p>
          <a:p>
            <a:r>
              <a:rPr lang="en-US" altLang="en-US" dirty="0">
                <a:solidFill>
                  <a:srgbClr val="000000"/>
                </a:solidFill>
              </a:rPr>
              <a:t>Can assign it the address of a </a:t>
            </a:r>
            <a:r>
              <a:rPr lang="en-US" altLang="en-US" i="1" dirty="0">
                <a:solidFill>
                  <a:srgbClr val="000000"/>
                </a:solidFill>
              </a:rPr>
              <a:t>derived</a:t>
            </a:r>
            <a:r>
              <a:rPr lang="en-US" altLang="en-US" dirty="0">
                <a:solidFill>
                  <a:srgbClr val="000000"/>
                </a:solidFill>
              </a:rPr>
              <a:t> class object</a:t>
            </a:r>
          </a:p>
        </p:txBody>
      </p:sp>
      <p:sp>
        <p:nvSpPr>
          <p:cNvPr id="6" name="Slide Number Placeholder 5">
            <a:extLst>
              <a:ext uri="{FF2B5EF4-FFF2-40B4-BE49-F238E27FC236}">
                <a16:creationId xmlns:a16="http://schemas.microsoft.com/office/drawing/2014/main" id="{D9E3E632-BF20-7CE2-7AE7-83458AD530BF}"/>
              </a:ext>
            </a:extLst>
          </p:cNvPr>
          <p:cNvSpPr>
            <a:spLocks noGrp="1"/>
          </p:cNvSpPr>
          <p:nvPr>
            <p:ph type="sldNum" sz="quarter" idx="10"/>
          </p:nvPr>
        </p:nvSpPr>
        <p:spPr/>
        <p:txBody>
          <a:bodyPr/>
          <a:lstStyle/>
          <a:p>
            <a:fld id="{501D1292-5B77-4E1A-84AC-1412ECDBECFA}" type="slidenum">
              <a:rPr lang="en-US" altLang="en-US" smtClean="0"/>
              <a:pPr/>
              <a:t>44</a:t>
            </a:fld>
            <a:endParaRPr lang="en-US" altLang="en-US" dirty="0"/>
          </a:p>
        </p:txBody>
      </p:sp>
      <p:pic>
        <p:nvPicPr>
          <p:cNvPr id="4" name="Picture 4" descr="GradedActivity asterisk exam equals new PassFailExam (100, 25, 7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1"/>
            <a:ext cx="80772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The screenshot shows the base class pointers for the functions getScore and getLetterGra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495801"/>
            <a:ext cx="62484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72278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Base Class Pointers </a:t>
            </a:r>
            <a:r>
              <a:rPr lang="en-US" altLang="en-US" sz="1800" dirty="0"/>
              <a:t>(2 of 2)</a:t>
            </a:r>
            <a:endParaRPr lang="en-IN" sz="6600" dirty="0"/>
          </a:p>
        </p:txBody>
      </p:sp>
      <p:sp>
        <p:nvSpPr>
          <p:cNvPr id="3" name="Content Placeholder 2"/>
          <p:cNvSpPr>
            <a:spLocks noGrp="1"/>
          </p:cNvSpPr>
          <p:nvPr>
            <p:ph idx="1"/>
          </p:nvPr>
        </p:nvSpPr>
        <p:spPr/>
        <p:txBody>
          <a:bodyPr/>
          <a:lstStyle/>
          <a:p>
            <a:r>
              <a:rPr lang="en-US" altLang="en-US" sz="2800" dirty="0">
                <a:solidFill>
                  <a:srgbClr val="000000"/>
                </a:solidFill>
              </a:rPr>
              <a:t>Base class pointers and references only know about members of the base class</a:t>
            </a:r>
          </a:p>
          <a:p>
            <a:pPr lvl="1"/>
            <a:r>
              <a:rPr lang="en-US" altLang="en-US" sz="2400" dirty="0">
                <a:solidFill>
                  <a:srgbClr val="000000"/>
                </a:solidFill>
              </a:rPr>
              <a:t>So, you can’t use a base class pointer to call a derived class function</a:t>
            </a:r>
          </a:p>
          <a:p>
            <a:pPr>
              <a:spcBef>
                <a:spcPts val="3500"/>
              </a:spcBef>
            </a:pPr>
            <a:r>
              <a:rPr lang="en-US" altLang="en-US" sz="2800" dirty="0">
                <a:solidFill>
                  <a:srgbClr val="000000"/>
                </a:solidFill>
              </a:rPr>
              <a:t>Redefined functions in </a:t>
            </a:r>
            <a:r>
              <a:rPr lang="en-US" altLang="en-US" sz="2800" i="1" dirty="0">
                <a:solidFill>
                  <a:srgbClr val="000000"/>
                </a:solidFill>
              </a:rPr>
              <a:t>derived</a:t>
            </a:r>
            <a:r>
              <a:rPr lang="en-US" altLang="en-US" sz="2800" dirty="0">
                <a:solidFill>
                  <a:srgbClr val="000000"/>
                </a:solidFill>
              </a:rPr>
              <a:t> class will be ignored unless </a:t>
            </a:r>
            <a:r>
              <a:rPr lang="en-US" altLang="en-US" sz="2800" i="1" dirty="0">
                <a:solidFill>
                  <a:srgbClr val="000000"/>
                </a:solidFill>
              </a:rPr>
              <a:t>base</a:t>
            </a:r>
            <a:r>
              <a:rPr lang="en-US" altLang="en-US" sz="2800" dirty="0">
                <a:solidFill>
                  <a:srgbClr val="000000"/>
                </a:solidFill>
              </a:rPr>
              <a:t> class declares the function </a:t>
            </a:r>
            <a:r>
              <a:rPr lang="en-US" altLang="en-US" sz="2800" dirty="0">
                <a:solidFill>
                  <a:srgbClr val="000000"/>
                </a:solidFill>
                <a:latin typeface="Courier New" panose="02070309020205020404" pitchFamily="49" charset="0"/>
              </a:rPr>
              <a:t>virtual</a:t>
            </a:r>
          </a:p>
        </p:txBody>
      </p:sp>
      <p:sp>
        <p:nvSpPr>
          <p:cNvPr id="4" name="Slide Number Placeholder 3">
            <a:extLst>
              <a:ext uri="{FF2B5EF4-FFF2-40B4-BE49-F238E27FC236}">
                <a16:creationId xmlns:a16="http://schemas.microsoft.com/office/drawing/2014/main" id="{628ABBD7-E7EC-8657-9C57-D63E9471050D}"/>
              </a:ext>
            </a:extLst>
          </p:cNvPr>
          <p:cNvSpPr>
            <a:spLocks noGrp="1"/>
          </p:cNvSpPr>
          <p:nvPr>
            <p:ph type="sldNum" sz="quarter" idx="10"/>
          </p:nvPr>
        </p:nvSpPr>
        <p:spPr/>
        <p:txBody>
          <a:bodyPr/>
          <a:lstStyle/>
          <a:p>
            <a:fld id="{501D1292-5B77-4E1A-84AC-1412ECDBECFA}" type="slidenum">
              <a:rPr lang="en-US" altLang="en-US" smtClean="0"/>
              <a:pPr/>
              <a:t>45</a:t>
            </a:fld>
            <a:endParaRPr lang="en-US" altLang="en-US" dirty="0"/>
          </a:p>
        </p:txBody>
      </p:sp>
    </p:spTree>
    <p:extLst>
      <p:ext uri="{BB962C8B-B14F-4D97-AF65-F5344CB8AC3E}">
        <p14:creationId xmlns:p14="http://schemas.microsoft.com/office/powerpoint/2010/main" val="37907742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Redefining vs. Overriding</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In C++, redefined functions are statically bound and overridden functions are dynamically bound.</a:t>
            </a:r>
          </a:p>
          <a:p>
            <a:pPr>
              <a:spcBef>
                <a:spcPts val="4700"/>
              </a:spcBef>
            </a:pPr>
            <a:r>
              <a:rPr lang="en-US" altLang="en-US" dirty="0">
                <a:solidFill>
                  <a:srgbClr val="000000"/>
                </a:solidFill>
              </a:rPr>
              <a:t>So, a virtual function is overridden, and a non-virtual function is redefined.</a:t>
            </a:r>
          </a:p>
        </p:txBody>
      </p:sp>
      <p:sp>
        <p:nvSpPr>
          <p:cNvPr id="4" name="Slide Number Placeholder 3">
            <a:extLst>
              <a:ext uri="{FF2B5EF4-FFF2-40B4-BE49-F238E27FC236}">
                <a16:creationId xmlns:a16="http://schemas.microsoft.com/office/drawing/2014/main" id="{4406F908-C9D1-8CC0-41A9-2D55B49B0F4B}"/>
              </a:ext>
            </a:extLst>
          </p:cNvPr>
          <p:cNvSpPr>
            <a:spLocks noGrp="1"/>
          </p:cNvSpPr>
          <p:nvPr>
            <p:ph type="sldNum" sz="quarter" idx="10"/>
          </p:nvPr>
        </p:nvSpPr>
        <p:spPr/>
        <p:txBody>
          <a:bodyPr/>
          <a:lstStyle/>
          <a:p>
            <a:fld id="{501D1292-5B77-4E1A-84AC-1412ECDBECFA}" type="slidenum">
              <a:rPr lang="en-US" altLang="en-US" smtClean="0"/>
              <a:pPr/>
              <a:t>46</a:t>
            </a:fld>
            <a:endParaRPr lang="en-US" altLang="en-US" dirty="0"/>
          </a:p>
        </p:txBody>
      </p:sp>
    </p:spTree>
    <p:extLst>
      <p:ext uri="{BB962C8B-B14F-4D97-AF65-F5344CB8AC3E}">
        <p14:creationId xmlns:p14="http://schemas.microsoft.com/office/powerpoint/2010/main" val="29388257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Virtual Destructors</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It's a good idea to make destructors virtual if the class could ever become a base class.</a:t>
            </a:r>
          </a:p>
          <a:p>
            <a:r>
              <a:rPr lang="en-US" altLang="en-US" dirty="0">
                <a:solidFill>
                  <a:srgbClr val="000000"/>
                </a:solidFill>
              </a:rPr>
              <a:t>Otherwise, the compiler will perform static binding on the destructor if the class ever is derived from.</a:t>
            </a:r>
          </a:p>
          <a:p>
            <a:r>
              <a:rPr lang="en-US" altLang="en-US" dirty="0">
                <a:solidFill>
                  <a:srgbClr val="000000"/>
                </a:solidFill>
              </a:rPr>
              <a:t>See Program 15-14 for an example</a:t>
            </a:r>
          </a:p>
        </p:txBody>
      </p:sp>
      <p:sp>
        <p:nvSpPr>
          <p:cNvPr id="4" name="Slide Number Placeholder 3">
            <a:extLst>
              <a:ext uri="{FF2B5EF4-FFF2-40B4-BE49-F238E27FC236}">
                <a16:creationId xmlns:a16="http://schemas.microsoft.com/office/drawing/2014/main" id="{9A28DE00-8DFE-B5F8-D47B-A3D281B13F1C}"/>
              </a:ext>
            </a:extLst>
          </p:cNvPr>
          <p:cNvSpPr>
            <a:spLocks noGrp="1"/>
          </p:cNvSpPr>
          <p:nvPr>
            <p:ph type="sldNum" sz="quarter" idx="10"/>
          </p:nvPr>
        </p:nvSpPr>
        <p:spPr/>
        <p:txBody>
          <a:bodyPr/>
          <a:lstStyle/>
          <a:p>
            <a:fld id="{501D1292-5B77-4E1A-84AC-1412ECDBECFA}" type="slidenum">
              <a:rPr lang="en-US" altLang="en-US" smtClean="0"/>
              <a:pPr/>
              <a:t>47</a:t>
            </a:fld>
            <a:endParaRPr lang="en-US" altLang="en-US" dirty="0"/>
          </a:p>
        </p:txBody>
      </p:sp>
    </p:spTree>
    <p:extLst>
      <p:ext uri="{BB962C8B-B14F-4D97-AF65-F5344CB8AC3E}">
        <p14:creationId xmlns:p14="http://schemas.microsoft.com/office/powerpoint/2010/main" val="40736072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noChangeArrowheads="1"/>
          </p:cNvSpPr>
          <p:nvPr>
            <p:ph type="title"/>
          </p:nvPr>
        </p:nvSpPr>
        <p:spPr/>
        <p:txBody>
          <a:bodyPr/>
          <a:lstStyle/>
          <a:p>
            <a:r>
              <a:rPr lang="en-US" altLang="en-US" sz="4400" b="1" dirty="0"/>
              <a:t>C++ 11's </a:t>
            </a:r>
            <a:r>
              <a:rPr lang="en-US" altLang="en-US" sz="4400" b="1" dirty="0">
                <a:latin typeface="Courier New" panose="02070309020205020404" pitchFamily="49" charset="0"/>
                <a:cs typeface="Courier New" panose="02070309020205020404" pitchFamily="49" charset="0"/>
              </a:rPr>
              <a:t>override</a:t>
            </a:r>
            <a:r>
              <a:rPr lang="en-US" altLang="en-US" sz="4400" b="1" dirty="0"/>
              <a:t> and </a:t>
            </a:r>
            <a:r>
              <a:rPr lang="en-US" altLang="en-US" sz="4400" b="1" dirty="0">
                <a:latin typeface="Courier New" panose="02070309020205020404" pitchFamily="49" charset="0"/>
                <a:cs typeface="Courier New" panose="02070309020205020404" pitchFamily="49" charset="0"/>
              </a:rPr>
              <a:t>final</a:t>
            </a:r>
            <a:r>
              <a:rPr lang="en-US" altLang="en-US" sz="4400" b="1" dirty="0"/>
              <a:t> Key Words</a:t>
            </a:r>
            <a:endParaRPr lang="en-US" altLang="en-US" sz="4400" dirty="0"/>
          </a:p>
        </p:txBody>
      </p:sp>
      <p:sp>
        <p:nvSpPr>
          <p:cNvPr id="70659" name="Content Placeholder 2"/>
          <p:cNvSpPr>
            <a:spLocks noGrp="1" noChangeArrowheads="1"/>
          </p:cNvSpPr>
          <p:nvPr>
            <p:ph idx="1"/>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override</a:t>
            </a:r>
            <a:r>
              <a:rPr lang="en-US" altLang="en-US" dirty="0"/>
              <a:t> key word tells the compiler that the function is supposed to override a function in the base class.</a:t>
            </a:r>
          </a:p>
          <a:p>
            <a:r>
              <a:rPr lang="en-US" altLang="en-US" dirty="0"/>
              <a:t>When a member function is declared with the </a:t>
            </a:r>
            <a:r>
              <a:rPr lang="en-US" altLang="en-US" dirty="0">
                <a:latin typeface="Courier New" panose="02070309020205020404" pitchFamily="49" charset="0"/>
                <a:cs typeface="Courier New" panose="02070309020205020404" pitchFamily="49" charset="0"/>
              </a:rPr>
              <a:t>final</a:t>
            </a:r>
            <a:r>
              <a:rPr lang="en-US" altLang="en-US" dirty="0"/>
              <a:t> key word, it cannot be overridden in a derived class.</a:t>
            </a:r>
          </a:p>
          <a:p>
            <a:r>
              <a:rPr lang="en-US" altLang="en-US" dirty="0"/>
              <a:t>See Programs 15-7 and 15-8 for an example</a:t>
            </a:r>
          </a:p>
        </p:txBody>
      </p:sp>
      <p:sp>
        <p:nvSpPr>
          <p:cNvPr id="2" name="Slide Number Placeholder 1">
            <a:extLst>
              <a:ext uri="{FF2B5EF4-FFF2-40B4-BE49-F238E27FC236}">
                <a16:creationId xmlns:a16="http://schemas.microsoft.com/office/drawing/2014/main" id="{080E2B64-9C76-02C4-AE4C-52B570789FAD}"/>
              </a:ext>
            </a:extLst>
          </p:cNvPr>
          <p:cNvSpPr>
            <a:spLocks noGrp="1"/>
          </p:cNvSpPr>
          <p:nvPr>
            <p:ph type="sldNum" sz="quarter" idx="10"/>
          </p:nvPr>
        </p:nvSpPr>
        <p:spPr/>
        <p:txBody>
          <a:bodyPr/>
          <a:lstStyle/>
          <a:p>
            <a:fld id="{501D1292-5B77-4E1A-84AC-1412ECDBECFA}" type="slidenum">
              <a:rPr lang="en-US" altLang="en-US" smtClean="0"/>
              <a:pPr/>
              <a:t>48</a:t>
            </a:fld>
            <a:endParaRPr lang="en-US"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Abstract Base Classes and  Pure Virtual Functions </a:t>
            </a:r>
            <a:r>
              <a:rPr lang="en-US" altLang="en-US" sz="1800" dirty="0"/>
              <a:t>(1 of 2)</a:t>
            </a:r>
            <a:endParaRPr lang="en-IN" sz="1800" dirty="0"/>
          </a:p>
        </p:txBody>
      </p:sp>
      <p:sp>
        <p:nvSpPr>
          <p:cNvPr id="3" name="Content Placeholder 2"/>
          <p:cNvSpPr>
            <a:spLocks noGrp="1"/>
          </p:cNvSpPr>
          <p:nvPr>
            <p:ph idx="1"/>
          </p:nvPr>
        </p:nvSpPr>
        <p:spPr/>
        <p:txBody>
          <a:bodyPr/>
          <a:lstStyle/>
          <a:p>
            <a:pPr>
              <a:lnSpc>
                <a:spcPct val="85000"/>
              </a:lnSpc>
            </a:pPr>
            <a:r>
              <a:rPr lang="en-US" altLang="en-US" sz="2800" u="sng" dirty="0">
                <a:solidFill>
                  <a:srgbClr val="000000"/>
                </a:solidFill>
              </a:rPr>
              <a:t>Pure virtual function</a:t>
            </a:r>
            <a:r>
              <a:rPr lang="en-US" altLang="en-US" sz="2800" dirty="0">
                <a:solidFill>
                  <a:srgbClr val="000000"/>
                </a:solidFill>
              </a:rPr>
              <a:t>: a virtual member function that </a:t>
            </a:r>
            <a:r>
              <a:rPr lang="en-US" altLang="en-US" sz="2800" u="sng" dirty="0">
                <a:solidFill>
                  <a:srgbClr val="000000"/>
                </a:solidFill>
              </a:rPr>
              <a:t>must</a:t>
            </a:r>
            <a:r>
              <a:rPr lang="en-US" altLang="en-US" sz="2800" dirty="0">
                <a:solidFill>
                  <a:srgbClr val="000000"/>
                </a:solidFill>
              </a:rPr>
              <a:t> be overridden in a derived class that has objects</a:t>
            </a:r>
          </a:p>
          <a:p>
            <a:pPr>
              <a:lnSpc>
                <a:spcPct val="85000"/>
              </a:lnSpc>
            </a:pPr>
            <a:r>
              <a:rPr lang="en-US" altLang="en-US" sz="2800" dirty="0">
                <a:solidFill>
                  <a:srgbClr val="000000"/>
                </a:solidFill>
              </a:rPr>
              <a:t>Abstract base class contains at least one pure virtual function:</a:t>
            </a:r>
          </a:p>
          <a:p>
            <a:pPr marL="720000" indent="0">
              <a:lnSpc>
                <a:spcPct val="85000"/>
              </a:lnSpc>
              <a:buNone/>
            </a:pPr>
            <a:r>
              <a:rPr lang="en-US" altLang="en-US" sz="2400" dirty="0">
                <a:solidFill>
                  <a:srgbClr val="000000"/>
                </a:solidFill>
                <a:latin typeface="Courier New" panose="02070309020205020404" pitchFamily="49" charset="0"/>
              </a:rPr>
              <a:t>virtual void Y() = 0;</a:t>
            </a:r>
          </a:p>
          <a:p>
            <a:pPr>
              <a:lnSpc>
                <a:spcPct val="85000"/>
              </a:lnSpc>
            </a:pPr>
            <a:r>
              <a:rPr lang="en-US" altLang="en-US" sz="2800" dirty="0">
                <a:solidFill>
                  <a:srgbClr val="000000"/>
                </a:solidFill>
              </a:rPr>
              <a:t>The </a:t>
            </a:r>
            <a:r>
              <a:rPr lang="en-US" altLang="en-US" sz="2800" dirty="0">
                <a:solidFill>
                  <a:srgbClr val="000000"/>
                </a:solidFill>
                <a:latin typeface="Courier New" panose="02070309020205020404" pitchFamily="49" charset="0"/>
              </a:rPr>
              <a:t>= 0</a:t>
            </a:r>
            <a:r>
              <a:rPr lang="en-US" altLang="en-US" sz="2800" dirty="0">
                <a:solidFill>
                  <a:srgbClr val="000000"/>
                </a:solidFill>
              </a:rPr>
              <a:t> indicates a pure virtual function</a:t>
            </a:r>
          </a:p>
          <a:p>
            <a:pPr>
              <a:lnSpc>
                <a:spcPct val="85000"/>
              </a:lnSpc>
            </a:pPr>
            <a:r>
              <a:rPr lang="en-US" altLang="en-US" sz="2800" dirty="0">
                <a:solidFill>
                  <a:srgbClr val="000000"/>
                </a:solidFill>
              </a:rPr>
              <a:t>Must have no function definition in the base class</a:t>
            </a:r>
          </a:p>
        </p:txBody>
      </p:sp>
      <p:sp>
        <p:nvSpPr>
          <p:cNvPr id="4" name="Slide Number Placeholder 3">
            <a:extLst>
              <a:ext uri="{FF2B5EF4-FFF2-40B4-BE49-F238E27FC236}">
                <a16:creationId xmlns:a16="http://schemas.microsoft.com/office/drawing/2014/main" id="{88B31209-F0E5-1CC3-67AB-8B7556CB1323}"/>
              </a:ext>
            </a:extLst>
          </p:cNvPr>
          <p:cNvSpPr>
            <a:spLocks noGrp="1"/>
          </p:cNvSpPr>
          <p:nvPr>
            <p:ph type="sldNum" sz="quarter" idx="10"/>
          </p:nvPr>
        </p:nvSpPr>
        <p:spPr/>
        <p:txBody>
          <a:bodyPr/>
          <a:lstStyle/>
          <a:p>
            <a:fld id="{501D1292-5B77-4E1A-84AC-1412ECDBECFA}" type="slidenum">
              <a:rPr lang="en-US" altLang="en-US" smtClean="0"/>
              <a:pPr/>
              <a:t>49</a:t>
            </a:fld>
            <a:endParaRPr lang="en-US" altLang="en-US" dirty="0"/>
          </a:p>
        </p:txBody>
      </p:sp>
    </p:spTree>
    <p:extLst>
      <p:ext uri="{BB962C8B-B14F-4D97-AF65-F5344CB8AC3E}">
        <p14:creationId xmlns:p14="http://schemas.microsoft.com/office/powerpoint/2010/main" val="281664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Inheritance – Terminology and Notation</a:t>
            </a:r>
            <a:endParaRPr lang="en-IN" dirty="0"/>
          </a:p>
        </p:txBody>
      </p:sp>
      <p:sp>
        <p:nvSpPr>
          <p:cNvPr id="3" name="Content Placeholder 2"/>
          <p:cNvSpPr>
            <a:spLocks noGrp="1"/>
          </p:cNvSpPr>
          <p:nvPr>
            <p:ph idx="1"/>
          </p:nvPr>
        </p:nvSpPr>
        <p:spPr/>
        <p:txBody>
          <a:bodyPr/>
          <a:lstStyle/>
          <a:p>
            <a:pPr lvl="0">
              <a:lnSpc>
                <a:spcPct val="85000"/>
              </a:lnSpc>
            </a:pPr>
            <a:r>
              <a:rPr lang="en-US" altLang="en-US" sz="2400" u="sng" dirty="0">
                <a:solidFill>
                  <a:srgbClr val="000000"/>
                </a:solidFill>
              </a:rPr>
              <a:t>Base</a:t>
            </a:r>
            <a:r>
              <a:rPr lang="en-US" altLang="en-US" sz="2400" dirty="0">
                <a:solidFill>
                  <a:srgbClr val="000000"/>
                </a:solidFill>
              </a:rPr>
              <a:t> class (or parent) – inherited from</a:t>
            </a:r>
          </a:p>
          <a:p>
            <a:pPr lvl="0">
              <a:lnSpc>
                <a:spcPct val="85000"/>
              </a:lnSpc>
            </a:pPr>
            <a:r>
              <a:rPr lang="en-US" altLang="en-US" sz="2400" u="sng" dirty="0">
                <a:solidFill>
                  <a:srgbClr val="000000"/>
                </a:solidFill>
              </a:rPr>
              <a:t>Derived</a:t>
            </a:r>
            <a:r>
              <a:rPr lang="en-US" altLang="en-US" sz="2400" dirty="0">
                <a:solidFill>
                  <a:srgbClr val="000000"/>
                </a:solidFill>
              </a:rPr>
              <a:t> class (or child) – inherits from the base class</a:t>
            </a:r>
          </a:p>
          <a:p>
            <a:pPr lvl="0">
              <a:lnSpc>
                <a:spcPct val="85000"/>
              </a:lnSpc>
            </a:pPr>
            <a:r>
              <a:rPr lang="en-US" altLang="en-US" sz="2400" dirty="0">
                <a:solidFill>
                  <a:srgbClr val="000000"/>
                </a:solidFill>
              </a:rPr>
              <a:t>Notation:</a:t>
            </a:r>
          </a:p>
          <a:p>
            <a:pPr marL="756000" indent="0">
              <a:lnSpc>
                <a:spcPct val="85000"/>
              </a:lnSpc>
              <a:spcBef>
                <a:spcPts val="650"/>
              </a:spcBef>
              <a:buNone/>
            </a:pPr>
            <a:r>
              <a:rPr lang="en-US" altLang="en-US" sz="2000" dirty="0">
                <a:solidFill>
                  <a:srgbClr val="000000"/>
                </a:solidFill>
                <a:latin typeface="Courier New" panose="02070309020205020404" pitchFamily="49" charset="0"/>
              </a:rPr>
              <a:t>class Student 	      // base class</a:t>
            </a:r>
          </a:p>
          <a:p>
            <a:pPr marL="756000" indent="0">
              <a:lnSpc>
                <a:spcPct val="85000"/>
              </a:lnSpc>
              <a:spcBef>
                <a:spcPts val="650"/>
              </a:spcBef>
              <a:buNone/>
            </a:pPr>
            <a:r>
              <a:rPr lang="en-US" altLang="en-US" sz="2000" dirty="0">
                <a:solidFill>
                  <a:srgbClr val="000000"/>
                </a:solidFill>
                <a:latin typeface="Courier New" panose="02070309020205020404" pitchFamily="49" charset="0"/>
              </a:rPr>
              <a:t>{</a:t>
            </a:r>
          </a:p>
          <a:p>
            <a:pPr marL="1188000" lvl="1">
              <a:buNone/>
            </a:pPr>
            <a:r>
              <a:rPr lang="en-US" altLang="en-US" sz="2000" dirty="0">
                <a:solidFill>
                  <a:srgbClr val="000000"/>
                </a:solidFill>
                <a:latin typeface="Courier New" panose="02070309020205020404" pitchFamily="49" charset="0"/>
              </a:rPr>
              <a:t>. . .</a:t>
            </a:r>
          </a:p>
          <a:p>
            <a:pPr marL="1044000" lvl="1">
              <a:buNone/>
            </a:pPr>
            <a:r>
              <a:rPr lang="en-US" altLang="en-US" sz="2000" dirty="0">
                <a:solidFill>
                  <a:srgbClr val="000000"/>
                </a:solidFill>
                <a:latin typeface="Courier New" panose="02070309020205020404" pitchFamily="49" charset="0"/>
              </a:rPr>
              <a:t>};</a:t>
            </a:r>
          </a:p>
          <a:p>
            <a:pPr marL="1044000" lvl="1">
              <a:buNone/>
            </a:pPr>
            <a:r>
              <a:rPr lang="en-US" altLang="en-US" sz="2000" dirty="0">
                <a:solidFill>
                  <a:srgbClr val="000000"/>
                </a:solidFill>
                <a:latin typeface="Courier New" panose="02070309020205020404" pitchFamily="49" charset="0"/>
              </a:rPr>
              <a:t>class UnderGrad : public student</a:t>
            </a:r>
          </a:p>
          <a:p>
            <a:pPr marL="1044000" lvl="1">
              <a:buNone/>
            </a:pPr>
            <a:r>
              <a:rPr lang="en-US" altLang="en-US" sz="2000" dirty="0">
                <a:solidFill>
                  <a:srgbClr val="000000"/>
                </a:solidFill>
                <a:latin typeface="Courier New" panose="02070309020205020404" pitchFamily="49" charset="0"/>
              </a:rPr>
              <a:t>{					// derived class</a:t>
            </a:r>
          </a:p>
          <a:p>
            <a:pPr marL="1188000" lvl="1">
              <a:buNone/>
            </a:pPr>
            <a:r>
              <a:rPr lang="en-US" altLang="en-US" sz="2000" dirty="0">
                <a:solidFill>
                  <a:srgbClr val="000000"/>
                </a:solidFill>
                <a:latin typeface="Courier New" panose="02070309020205020404" pitchFamily="49" charset="0"/>
              </a:rPr>
              <a:t>. . .</a:t>
            </a:r>
          </a:p>
          <a:p>
            <a:pPr marL="1044000" lvl="1">
              <a:buNone/>
            </a:pPr>
            <a:r>
              <a:rPr lang="en-US" altLang="en-US" sz="2000" dirty="0">
                <a:solidFill>
                  <a:srgbClr val="000000"/>
                </a:solidFill>
                <a:latin typeface="Courier New" panose="02070309020205020404" pitchFamily="49" charset="0"/>
              </a:rPr>
              <a:t>};</a:t>
            </a:r>
          </a:p>
        </p:txBody>
      </p:sp>
      <p:sp>
        <p:nvSpPr>
          <p:cNvPr id="4" name="Slide Number Placeholder 3">
            <a:extLst>
              <a:ext uri="{FF2B5EF4-FFF2-40B4-BE49-F238E27FC236}">
                <a16:creationId xmlns:a16="http://schemas.microsoft.com/office/drawing/2014/main" id="{11404696-D5A6-3F38-CF09-BC7D9490DF15}"/>
              </a:ext>
            </a:extLst>
          </p:cNvPr>
          <p:cNvSpPr>
            <a:spLocks noGrp="1"/>
          </p:cNvSpPr>
          <p:nvPr>
            <p:ph type="sldNum" sz="quarter" idx="10"/>
          </p:nvPr>
        </p:nvSpPr>
        <p:spPr/>
        <p:txBody>
          <a:bodyPr/>
          <a:lstStyle/>
          <a:p>
            <a:fld id="{501D1292-5B77-4E1A-84AC-1412ECDBECFA}" type="slidenum">
              <a:rPr lang="en-US" altLang="en-US" smtClean="0"/>
              <a:pPr/>
              <a:t>5</a:t>
            </a:fld>
            <a:endParaRPr lang="en-US" altLang="en-US" dirty="0"/>
          </a:p>
        </p:txBody>
      </p:sp>
    </p:spTree>
    <p:extLst>
      <p:ext uri="{BB962C8B-B14F-4D97-AF65-F5344CB8AC3E}">
        <p14:creationId xmlns:p14="http://schemas.microsoft.com/office/powerpoint/2010/main" val="30190380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80000"/>
              </a:lnSpc>
            </a:pPr>
            <a:r>
              <a:rPr lang="en-US" altLang="en-US" dirty="0"/>
              <a:t>Abstract Base Classes and  Pure Virtual Functions </a:t>
            </a:r>
            <a:r>
              <a:rPr lang="en-US" altLang="en-US" sz="1800" dirty="0"/>
              <a:t>(2 of 2)</a:t>
            </a:r>
            <a:endParaRPr lang="en-IN" sz="6600" dirty="0"/>
          </a:p>
        </p:txBody>
      </p:sp>
      <p:sp>
        <p:nvSpPr>
          <p:cNvPr id="3" name="Content Placeholder 2"/>
          <p:cNvSpPr>
            <a:spLocks noGrp="1"/>
          </p:cNvSpPr>
          <p:nvPr>
            <p:ph idx="1"/>
          </p:nvPr>
        </p:nvSpPr>
        <p:spPr/>
        <p:txBody>
          <a:bodyPr/>
          <a:lstStyle/>
          <a:p>
            <a:pPr>
              <a:lnSpc>
                <a:spcPct val="85000"/>
              </a:lnSpc>
              <a:spcBef>
                <a:spcPct val="50000"/>
              </a:spcBef>
            </a:pPr>
            <a:r>
              <a:rPr lang="en-US" altLang="en-US" u="sng" dirty="0">
                <a:solidFill>
                  <a:srgbClr val="000000"/>
                </a:solidFill>
              </a:rPr>
              <a:t>Abstract base class</a:t>
            </a:r>
            <a:r>
              <a:rPr lang="en-US" altLang="en-US" dirty="0">
                <a:solidFill>
                  <a:srgbClr val="000000"/>
                </a:solidFill>
              </a:rPr>
              <a:t>: class that can have no objects. Serves as a basis for derived classes that may/will have objects</a:t>
            </a:r>
          </a:p>
          <a:p>
            <a:pPr>
              <a:lnSpc>
                <a:spcPct val="85000"/>
              </a:lnSpc>
              <a:spcBef>
                <a:spcPct val="50000"/>
              </a:spcBef>
            </a:pPr>
            <a:r>
              <a:rPr lang="en-US" altLang="en-US" dirty="0">
                <a:solidFill>
                  <a:srgbClr val="000000"/>
                </a:solidFill>
              </a:rPr>
              <a:t>A class becomes an abstract base class when one or more of its member functions is a pure virtual function</a:t>
            </a:r>
          </a:p>
        </p:txBody>
      </p:sp>
      <p:sp>
        <p:nvSpPr>
          <p:cNvPr id="4" name="Slide Number Placeholder 3">
            <a:extLst>
              <a:ext uri="{FF2B5EF4-FFF2-40B4-BE49-F238E27FC236}">
                <a16:creationId xmlns:a16="http://schemas.microsoft.com/office/drawing/2014/main" id="{DFE57ACA-968B-D7C0-A45C-4C11847D9DD6}"/>
              </a:ext>
            </a:extLst>
          </p:cNvPr>
          <p:cNvSpPr>
            <a:spLocks noGrp="1"/>
          </p:cNvSpPr>
          <p:nvPr>
            <p:ph type="sldNum" sz="quarter" idx="10"/>
          </p:nvPr>
        </p:nvSpPr>
        <p:spPr/>
        <p:txBody>
          <a:bodyPr/>
          <a:lstStyle/>
          <a:p>
            <a:fld id="{501D1292-5B77-4E1A-84AC-1412ECDBECFA}" type="slidenum">
              <a:rPr lang="en-US" altLang="en-US" smtClean="0"/>
              <a:pPr/>
              <a:t>50</a:t>
            </a:fld>
            <a:endParaRPr lang="en-US" altLang="en-US" dirty="0"/>
          </a:p>
        </p:txBody>
      </p:sp>
    </p:spTree>
    <p:extLst>
      <p:ext uri="{BB962C8B-B14F-4D97-AF65-F5344CB8AC3E}">
        <p14:creationId xmlns:p14="http://schemas.microsoft.com/office/powerpoint/2010/main" val="23946225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Multiple Inheritance </a:t>
            </a:r>
            <a:r>
              <a:rPr lang="en-US" altLang="en-US" sz="1800" dirty="0"/>
              <a:t>(1 of 3)</a:t>
            </a:r>
            <a:endParaRPr lang="en-IN" sz="1800" dirty="0"/>
          </a:p>
        </p:txBody>
      </p:sp>
      <p:sp>
        <p:nvSpPr>
          <p:cNvPr id="3" name="Content Placeholder 2"/>
          <p:cNvSpPr>
            <a:spLocks noGrp="1"/>
          </p:cNvSpPr>
          <p:nvPr>
            <p:ph idx="1"/>
          </p:nvPr>
        </p:nvSpPr>
        <p:spPr/>
        <p:txBody>
          <a:bodyPr/>
          <a:lstStyle/>
          <a:p>
            <a:pPr>
              <a:lnSpc>
                <a:spcPct val="75000"/>
              </a:lnSpc>
            </a:pPr>
            <a:r>
              <a:rPr lang="en-US" altLang="en-US" sz="2800" dirty="0">
                <a:solidFill>
                  <a:srgbClr val="000000"/>
                </a:solidFill>
              </a:rPr>
              <a:t>A derived class can have more than one base class</a:t>
            </a:r>
          </a:p>
          <a:p>
            <a:pPr>
              <a:lnSpc>
                <a:spcPct val="75000"/>
              </a:lnSpc>
            </a:pPr>
            <a:r>
              <a:rPr lang="en-US" altLang="en-US" sz="2800" dirty="0">
                <a:solidFill>
                  <a:srgbClr val="000000"/>
                </a:solidFill>
              </a:rPr>
              <a:t>Each base class can have its own access specification in derived class's definition:</a:t>
            </a:r>
          </a:p>
          <a:p>
            <a:pPr marL="720000" indent="0">
              <a:lnSpc>
                <a:spcPct val="75000"/>
              </a:lnSpc>
              <a:buNone/>
            </a:pPr>
            <a:r>
              <a:rPr lang="en-US" altLang="en-US" sz="2400" dirty="0">
                <a:solidFill>
                  <a:srgbClr val="000000"/>
                </a:solidFill>
                <a:latin typeface="Courier New" panose="02070309020205020404" pitchFamily="49" charset="0"/>
              </a:rPr>
              <a:t>class cube : public square,</a:t>
            </a:r>
          </a:p>
          <a:p>
            <a:pPr marL="3505925" lvl="1" indent="0">
              <a:lnSpc>
                <a:spcPct val="75000"/>
              </a:lnSpc>
              <a:buNone/>
            </a:pPr>
            <a:r>
              <a:rPr lang="en-US" altLang="en-US" sz="2400" dirty="0">
                <a:solidFill>
                  <a:srgbClr val="000000"/>
                </a:solidFill>
                <a:latin typeface="Courier New" panose="02070309020205020404" pitchFamily="49" charset="0"/>
              </a:rPr>
              <a:t>public rectSolid;</a:t>
            </a:r>
          </a:p>
        </p:txBody>
      </p:sp>
      <p:sp>
        <p:nvSpPr>
          <p:cNvPr id="5" name="Slide Number Placeholder 4">
            <a:extLst>
              <a:ext uri="{FF2B5EF4-FFF2-40B4-BE49-F238E27FC236}">
                <a16:creationId xmlns:a16="http://schemas.microsoft.com/office/drawing/2014/main" id="{035738B4-6D31-48B9-CB06-B63C31CFECE9}"/>
              </a:ext>
            </a:extLst>
          </p:cNvPr>
          <p:cNvSpPr>
            <a:spLocks noGrp="1"/>
          </p:cNvSpPr>
          <p:nvPr>
            <p:ph type="sldNum" sz="quarter" idx="10"/>
          </p:nvPr>
        </p:nvSpPr>
        <p:spPr/>
        <p:txBody>
          <a:bodyPr/>
          <a:lstStyle/>
          <a:p>
            <a:fld id="{501D1292-5B77-4E1A-84AC-1412ECDBECFA}" type="slidenum">
              <a:rPr lang="en-US" altLang="en-US" smtClean="0"/>
              <a:pPr/>
              <a:t>51</a:t>
            </a:fld>
            <a:endParaRPr lang="en-US" altLang="en-US" dirty="0"/>
          </a:p>
        </p:txBody>
      </p:sp>
      <p:pic>
        <p:nvPicPr>
          <p:cNvPr id="4" name="Picture 3" descr="The screenshot shows multiple inheritance. The derived class, class cube has two base classes: class square and class rectSolid."/>
          <p:cNvPicPr>
            <a:picLocks noChangeAspect="1"/>
          </p:cNvPicPr>
          <p:nvPr/>
        </p:nvPicPr>
        <p:blipFill>
          <a:blip r:embed="rId2"/>
          <a:stretch>
            <a:fillRect/>
          </a:stretch>
        </p:blipFill>
        <p:spPr>
          <a:xfrm>
            <a:off x="4413358" y="4093284"/>
            <a:ext cx="3365284" cy="2078916"/>
          </a:xfrm>
          <a:prstGeom prst="rect">
            <a:avLst/>
          </a:prstGeom>
        </p:spPr>
      </p:pic>
    </p:spTree>
    <p:extLst>
      <p:ext uri="{BB962C8B-B14F-4D97-AF65-F5344CB8AC3E}">
        <p14:creationId xmlns:p14="http://schemas.microsoft.com/office/powerpoint/2010/main" val="25300921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Multiple Inheritance </a:t>
            </a:r>
            <a:r>
              <a:rPr lang="en-US" altLang="en-US" sz="1800" dirty="0"/>
              <a:t>(2 of 3)</a:t>
            </a:r>
            <a:endParaRPr lang="en-IN" sz="6600" dirty="0"/>
          </a:p>
        </p:txBody>
      </p:sp>
      <p:sp>
        <p:nvSpPr>
          <p:cNvPr id="3" name="Content Placeholder 2"/>
          <p:cNvSpPr>
            <a:spLocks noGrp="1"/>
          </p:cNvSpPr>
          <p:nvPr>
            <p:ph idx="1"/>
          </p:nvPr>
        </p:nvSpPr>
        <p:spPr/>
        <p:txBody>
          <a:bodyPr/>
          <a:lstStyle/>
          <a:p>
            <a:pPr>
              <a:lnSpc>
                <a:spcPct val="75000"/>
              </a:lnSpc>
            </a:pPr>
            <a:r>
              <a:rPr lang="en-US" altLang="en-US" dirty="0"/>
              <a:t>Arguments can be passed to both base classes' constructors:</a:t>
            </a:r>
          </a:p>
          <a:p>
            <a:pPr marL="720000" indent="0">
              <a:lnSpc>
                <a:spcPct val="75000"/>
              </a:lnSpc>
              <a:buNone/>
            </a:pPr>
            <a:r>
              <a:rPr lang="en-US" altLang="en-US" sz="2800" dirty="0">
                <a:latin typeface="Courier New" panose="02070309020205020404" pitchFamily="49" charset="0"/>
              </a:rPr>
              <a:t>cube::cube(int side) : </a:t>
            </a:r>
          </a:p>
          <a:p>
            <a:pPr marL="720000" indent="0">
              <a:lnSpc>
                <a:spcPct val="75000"/>
              </a:lnSpc>
              <a:buNone/>
            </a:pPr>
            <a:r>
              <a:rPr lang="en-US" altLang="en-US" sz="2800" dirty="0">
                <a:latin typeface="Courier New" panose="02070309020205020404" pitchFamily="49" charset="0"/>
              </a:rPr>
              <a:t>square(side),</a:t>
            </a:r>
          </a:p>
          <a:p>
            <a:pPr marL="1741925" lvl="1" indent="0">
              <a:lnSpc>
                <a:spcPct val="75000"/>
              </a:lnSpc>
              <a:buClr>
                <a:srgbClr val="000000"/>
              </a:buClr>
              <a:buNone/>
            </a:pPr>
            <a:r>
              <a:rPr lang="en-US" altLang="en-US" dirty="0">
                <a:latin typeface="Courier New" panose="02070309020205020404" pitchFamily="49" charset="0"/>
              </a:rPr>
              <a:t>rectSolid(side, side, side);</a:t>
            </a:r>
            <a:endParaRPr lang="en-US" altLang="en-US" dirty="0"/>
          </a:p>
          <a:p>
            <a:r>
              <a:rPr lang="en-US" altLang="en-US" dirty="0"/>
              <a:t>Base class constructors are called in order given in class declaration, not in order used in class constructor</a:t>
            </a:r>
          </a:p>
        </p:txBody>
      </p:sp>
      <p:sp>
        <p:nvSpPr>
          <p:cNvPr id="4" name="Slide Number Placeholder 3">
            <a:extLst>
              <a:ext uri="{FF2B5EF4-FFF2-40B4-BE49-F238E27FC236}">
                <a16:creationId xmlns:a16="http://schemas.microsoft.com/office/drawing/2014/main" id="{EC544854-8317-04E0-3B93-920AF7A8D820}"/>
              </a:ext>
            </a:extLst>
          </p:cNvPr>
          <p:cNvSpPr>
            <a:spLocks noGrp="1"/>
          </p:cNvSpPr>
          <p:nvPr>
            <p:ph type="sldNum" sz="quarter" idx="10"/>
          </p:nvPr>
        </p:nvSpPr>
        <p:spPr/>
        <p:txBody>
          <a:bodyPr/>
          <a:lstStyle/>
          <a:p>
            <a:fld id="{501D1292-5B77-4E1A-84AC-1412ECDBECFA}" type="slidenum">
              <a:rPr lang="en-US" altLang="en-US" smtClean="0"/>
              <a:pPr/>
              <a:t>52</a:t>
            </a:fld>
            <a:endParaRPr lang="en-US" altLang="en-US" dirty="0"/>
          </a:p>
        </p:txBody>
      </p:sp>
    </p:spTree>
    <p:extLst>
      <p:ext uri="{BB962C8B-B14F-4D97-AF65-F5344CB8AC3E}">
        <p14:creationId xmlns:p14="http://schemas.microsoft.com/office/powerpoint/2010/main" val="13026832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Multiple Inheritance </a:t>
            </a:r>
            <a:r>
              <a:rPr lang="en-US" altLang="en-US" sz="1800" dirty="0"/>
              <a:t>(3 of 3)</a:t>
            </a:r>
            <a:endParaRPr lang="en-IN" sz="6600" dirty="0"/>
          </a:p>
        </p:txBody>
      </p:sp>
      <p:sp>
        <p:nvSpPr>
          <p:cNvPr id="3" name="Content Placeholder 2"/>
          <p:cNvSpPr>
            <a:spLocks noGrp="1"/>
          </p:cNvSpPr>
          <p:nvPr>
            <p:ph idx="1"/>
          </p:nvPr>
        </p:nvSpPr>
        <p:spPr/>
        <p:txBody>
          <a:bodyPr/>
          <a:lstStyle/>
          <a:p>
            <a:r>
              <a:rPr lang="en-US" altLang="en-US" sz="2800" dirty="0">
                <a:solidFill>
                  <a:srgbClr val="000000"/>
                </a:solidFill>
              </a:rPr>
              <a:t>Problem: what if base classes have member variables/functions with the same name?</a:t>
            </a:r>
          </a:p>
          <a:p>
            <a:r>
              <a:rPr lang="en-US" altLang="en-US" sz="2800" dirty="0">
                <a:solidFill>
                  <a:srgbClr val="000000"/>
                </a:solidFill>
              </a:rPr>
              <a:t>Solutions:</a:t>
            </a:r>
          </a:p>
          <a:p>
            <a:pPr lvl="1"/>
            <a:r>
              <a:rPr lang="en-US" altLang="en-US" sz="2400" dirty="0">
                <a:solidFill>
                  <a:srgbClr val="000000"/>
                </a:solidFill>
              </a:rPr>
              <a:t>Derived class redefines the multiply-defined function</a:t>
            </a:r>
          </a:p>
          <a:p>
            <a:pPr lvl="1"/>
            <a:r>
              <a:rPr lang="en-US" altLang="en-US" sz="2400" dirty="0">
                <a:solidFill>
                  <a:srgbClr val="000000"/>
                </a:solidFill>
              </a:rPr>
              <a:t>Derived class invokes member function in a particular base class using scope resolution operator </a:t>
            </a:r>
            <a:r>
              <a:rPr lang="en-US" altLang="en-US" sz="2400" dirty="0">
                <a:solidFill>
                  <a:srgbClr val="000000"/>
                </a:solidFill>
                <a:latin typeface="Courier New" panose="02070309020205020404" pitchFamily="49" charset="0"/>
              </a:rPr>
              <a:t>::</a:t>
            </a:r>
          </a:p>
          <a:p>
            <a:r>
              <a:rPr lang="en-US" altLang="en-US" sz="2800" dirty="0">
                <a:solidFill>
                  <a:srgbClr val="000000"/>
                </a:solidFill>
              </a:rPr>
              <a:t>Compiler errors occur if derived class uses base class function without one of these solutions</a:t>
            </a:r>
          </a:p>
        </p:txBody>
      </p:sp>
      <p:sp>
        <p:nvSpPr>
          <p:cNvPr id="4" name="Slide Number Placeholder 3">
            <a:extLst>
              <a:ext uri="{FF2B5EF4-FFF2-40B4-BE49-F238E27FC236}">
                <a16:creationId xmlns:a16="http://schemas.microsoft.com/office/drawing/2014/main" id="{A1D586B7-7D64-F62F-059A-83AF236CA492}"/>
              </a:ext>
            </a:extLst>
          </p:cNvPr>
          <p:cNvSpPr>
            <a:spLocks noGrp="1"/>
          </p:cNvSpPr>
          <p:nvPr>
            <p:ph type="sldNum" sz="quarter" idx="10"/>
          </p:nvPr>
        </p:nvSpPr>
        <p:spPr/>
        <p:txBody>
          <a:bodyPr/>
          <a:lstStyle/>
          <a:p>
            <a:fld id="{501D1292-5B77-4E1A-84AC-1412ECDBECFA}" type="slidenum">
              <a:rPr lang="en-US" altLang="en-US" smtClean="0"/>
              <a:pPr/>
              <a:t>53</a:t>
            </a:fld>
            <a:endParaRPr lang="en-US" altLang="en-US" dirty="0"/>
          </a:p>
        </p:txBody>
      </p:sp>
    </p:spTree>
    <p:extLst>
      <p:ext uri="{BB962C8B-B14F-4D97-AF65-F5344CB8AC3E}">
        <p14:creationId xmlns:p14="http://schemas.microsoft.com/office/powerpoint/2010/main" val="2683978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Back to the ‘is a’ Relationship</a:t>
            </a:r>
            <a:endParaRPr lang="en-IN" dirty="0"/>
          </a:p>
        </p:txBody>
      </p:sp>
      <p:sp>
        <p:nvSpPr>
          <p:cNvPr id="3" name="Content Placeholder 2"/>
          <p:cNvSpPr>
            <a:spLocks noGrp="1"/>
          </p:cNvSpPr>
          <p:nvPr>
            <p:ph idx="1"/>
          </p:nvPr>
        </p:nvSpPr>
        <p:spPr/>
        <p:txBody>
          <a:bodyPr/>
          <a:lstStyle/>
          <a:p>
            <a:pPr lvl="0">
              <a:lnSpc>
                <a:spcPct val="90000"/>
              </a:lnSpc>
              <a:spcBef>
                <a:spcPct val="50000"/>
              </a:spcBef>
            </a:pPr>
            <a:r>
              <a:rPr lang="en-US" altLang="en-US" sz="2800" dirty="0">
                <a:solidFill>
                  <a:srgbClr val="000000"/>
                </a:solidFill>
              </a:rPr>
              <a:t>An object of a derived class 'is a(n)' object of the base class</a:t>
            </a:r>
          </a:p>
          <a:p>
            <a:pPr lvl="0">
              <a:lnSpc>
                <a:spcPct val="90000"/>
              </a:lnSpc>
              <a:spcBef>
                <a:spcPct val="50000"/>
              </a:spcBef>
            </a:pPr>
            <a:r>
              <a:rPr lang="en-US" altLang="en-US" sz="2800" dirty="0">
                <a:solidFill>
                  <a:srgbClr val="000000"/>
                </a:solidFill>
              </a:rPr>
              <a:t>Example:</a:t>
            </a:r>
          </a:p>
          <a:p>
            <a:pPr lvl="1">
              <a:lnSpc>
                <a:spcPct val="90000"/>
              </a:lnSpc>
              <a:spcBef>
                <a:spcPct val="50000"/>
              </a:spcBef>
            </a:pPr>
            <a:r>
              <a:rPr lang="en-US" altLang="en-US" sz="2400" dirty="0">
                <a:solidFill>
                  <a:srgbClr val="000000"/>
                </a:solidFill>
              </a:rPr>
              <a:t>an </a:t>
            </a:r>
            <a:r>
              <a:rPr lang="en-US" altLang="en-US" sz="2400" dirty="0">
                <a:solidFill>
                  <a:srgbClr val="000000"/>
                </a:solidFill>
                <a:latin typeface="Courier New" panose="02070309020205020404" pitchFamily="49" charset="0"/>
              </a:rPr>
              <a:t>UnderGrad</a:t>
            </a:r>
            <a:r>
              <a:rPr lang="en-US" altLang="en-US" sz="2400" dirty="0">
                <a:solidFill>
                  <a:srgbClr val="000000"/>
                </a:solidFill>
              </a:rPr>
              <a:t> is a </a:t>
            </a:r>
            <a:r>
              <a:rPr lang="en-US" altLang="en-US" sz="2400" dirty="0">
                <a:solidFill>
                  <a:srgbClr val="000000"/>
                </a:solidFill>
                <a:latin typeface="Courier New" panose="02070309020205020404" pitchFamily="49" charset="0"/>
              </a:rPr>
              <a:t>Student</a:t>
            </a:r>
          </a:p>
          <a:p>
            <a:pPr lvl="1">
              <a:lnSpc>
                <a:spcPct val="90000"/>
              </a:lnSpc>
              <a:spcBef>
                <a:spcPct val="50000"/>
              </a:spcBef>
            </a:pPr>
            <a:r>
              <a:rPr lang="en-US" altLang="en-US" sz="2400" dirty="0">
                <a:solidFill>
                  <a:srgbClr val="000000"/>
                </a:solidFill>
              </a:rPr>
              <a:t>a </a:t>
            </a:r>
            <a:r>
              <a:rPr lang="en-US" altLang="en-US" sz="2400" dirty="0">
                <a:solidFill>
                  <a:srgbClr val="000000"/>
                </a:solidFill>
                <a:latin typeface="Courier New" panose="02070309020205020404" pitchFamily="49" charset="0"/>
              </a:rPr>
              <a:t>Mammal</a:t>
            </a:r>
            <a:r>
              <a:rPr lang="en-US" altLang="en-US" sz="2400" dirty="0">
                <a:solidFill>
                  <a:srgbClr val="000000"/>
                </a:solidFill>
              </a:rPr>
              <a:t> is an </a:t>
            </a:r>
            <a:r>
              <a:rPr lang="en-US" altLang="en-US" sz="2400" dirty="0">
                <a:solidFill>
                  <a:srgbClr val="000000"/>
                </a:solidFill>
                <a:latin typeface="Courier New" panose="02070309020205020404" pitchFamily="49" charset="0"/>
              </a:rPr>
              <a:t>Animal</a:t>
            </a:r>
          </a:p>
          <a:p>
            <a:pPr lvl="0">
              <a:lnSpc>
                <a:spcPct val="90000"/>
              </a:lnSpc>
              <a:spcBef>
                <a:spcPct val="50000"/>
              </a:spcBef>
            </a:pPr>
            <a:r>
              <a:rPr lang="en-US" altLang="en-US" sz="2800" dirty="0">
                <a:solidFill>
                  <a:srgbClr val="000000"/>
                </a:solidFill>
              </a:rPr>
              <a:t>A derived object has all of the characteristics of the base class</a:t>
            </a:r>
          </a:p>
        </p:txBody>
      </p:sp>
      <p:sp>
        <p:nvSpPr>
          <p:cNvPr id="4" name="Slide Number Placeholder 3">
            <a:extLst>
              <a:ext uri="{FF2B5EF4-FFF2-40B4-BE49-F238E27FC236}">
                <a16:creationId xmlns:a16="http://schemas.microsoft.com/office/drawing/2014/main" id="{0EE29BB3-3FD0-F700-92A8-F030C8267934}"/>
              </a:ext>
            </a:extLst>
          </p:cNvPr>
          <p:cNvSpPr>
            <a:spLocks noGrp="1"/>
          </p:cNvSpPr>
          <p:nvPr>
            <p:ph type="sldNum" sz="quarter" idx="10"/>
          </p:nvPr>
        </p:nvSpPr>
        <p:spPr/>
        <p:txBody>
          <a:bodyPr/>
          <a:lstStyle/>
          <a:p>
            <a:fld id="{501D1292-5B77-4E1A-84AC-1412ECDBECFA}" type="slidenum">
              <a:rPr lang="en-US" altLang="en-US" smtClean="0"/>
              <a:pPr/>
              <a:t>6</a:t>
            </a:fld>
            <a:endParaRPr lang="en-US" altLang="en-US" dirty="0"/>
          </a:p>
        </p:txBody>
      </p:sp>
    </p:spTree>
    <p:extLst>
      <p:ext uri="{BB962C8B-B14F-4D97-AF65-F5344CB8AC3E}">
        <p14:creationId xmlns:p14="http://schemas.microsoft.com/office/powerpoint/2010/main" val="2242609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Does a Child Have?</a:t>
            </a:r>
            <a:endParaRPr lang="en-IN" dirty="0"/>
          </a:p>
        </p:txBody>
      </p:sp>
      <p:sp>
        <p:nvSpPr>
          <p:cNvPr id="3" name="Content Placeholder 2"/>
          <p:cNvSpPr>
            <a:spLocks noGrp="1"/>
          </p:cNvSpPr>
          <p:nvPr>
            <p:ph idx="1"/>
          </p:nvPr>
        </p:nvSpPr>
        <p:spPr/>
        <p:txBody>
          <a:bodyPr/>
          <a:lstStyle/>
          <a:p>
            <a:pPr lvl="0">
              <a:lnSpc>
                <a:spcPct val="90000"/>
              </a:lnSpc>
              <a:buNone/>
            </a:pPr>
            <a:r>
              <a:rPr lang="en-US" altLang="en-US" dirty="0">
                <a:solidFill>
                  <a:srgbClr val="000000"/>
                </a:solidFill>
              </a:rPr>
              <a:t>An object of the derived class has:</a:t>
            </a:r>
          </a:p>
          <a:p>
            <a:pPr lvl="0">
              <a:lnSpc>
                <a:spcPct val="90000"/>
              </a:lnSpc>
            </a:pPr>
            <a:r>
              <a:rPr lang="en-US" altLang="en-US" dirty="0">
                <a:solidFill>
                  <a:srgbClr val="000000"/>
                </a:solidFill>
              </a:rPr>
              <a:t>all members defined in child class</a:t>
            </a:r>
          </a:p>
          <a:p>
            <a:pPr lvl="0">
              <a:lnSpc>
                <a:spcPct val="90000"/>
              </a:lnSpc>
            </a:pPr>
            <a:r>
              <a:rPr lang="en-US" altLang="en-US" dirty="0">
                <a:solidFill>
                  <a:srgbClr val="000000"/>
                </a:solidFill>
              </a:rPr>
              <a:t>all members declared in parent class</a:t>
            </a:r>
          </a:p>
          <a:p>
            <a:pPr>
              <a:lnSpc>
                <a:spcPct val="90000"/>
              </a:lnSpc>
              <a:spcBef>
                <a:spcPts val="4200"/>
              </a:spcBef>
              <a:buNone/>
            </a:pPr>
            <a:r>
              <a:rPr lang="en-US" altLang="en-US" dirty="0">
                <a:solidFill>
                  <a:srgbClr val="000000"/>
                </a:solidFill>
              </a:rPr>
              <a:t>An object of the derived class can use:</a:t>
            </a:r>
          </a:p>
          <a:p>
            <a:pPr lvl="0">
              <a:lnSpc>
                <a:spcPct val="90000"/>
              </a:lnSpc>
            </a:pPr>
            <a:r>
              <a:rPr lang="en-US" altLang="en-US" dirty="0">
                <a:solidFill>
                  <a:srgbClr val="000000"/>
                </a:solidFill>
              </a:rPr>
              <a:t>all </a:t>
            </a:r>
            <a:r>
              <a:rPr lang="en-US" altLang="en-US" dirty="0">
                <a:solidFill>
                  <a:srgbClr val="000000"/>
                </a:solidFill>
                <a:latin typeface="Courier New" panose="02070309020205020404" pitchFamily="49" charset="0"/>
              </a:rPr>
              <a:t>public</a:t>
            </a:r>
            <a:r>
              <a:rPr lang="en-US" altLang="en-US" dirty="0">
                <a:solidFill>
                  <a:srgbClr val="000000"/>
                </a:solidFill>
              </a:rPr>
              <a:t> members defined in child class</a:t>
            </a:r>
          </a:p>
          <a:p>
            <a:pPr lvl="0">
              <a:lnSpc>
                <a:spcPct val="90000"/>
              </a:lnSpc>
            </a:pPr>
            <a:r>
              <a:rPr lang="en-US" altLang="en-US" dirty="0">
                <a:solidFill>
                  <a:srgbClr val="000000"/>
                </a:solidFill>
              </a:rPr>
              <a:t>all </a:t>
            </a:r>
            <a:r>
              <a:rPr lang="en-US" altLang="en-US" dirty="0">
                <a:solidFill>
                  <a:srgbClr val="000000"/>
                </a:solidFill>
                <a:latin typeface="Courier New" panose="02070309020205020404" pitchFamily="49" charset="0"/>
              </a:rPr>
              <a:t>public</a:t>
            </a:r>
            <a:r>
              <a:rPr lang="en-US" altLang="en-US" dirty="0">
                <a:solidFill>
                  <a:srgbClr val="000000"/>
                </a:solidFill>
              </a:rPr>
              <a:t> members defined in parent class</a:t>
            </a:r>
          </a:p>
        </p:txBody>
      </p:sp>
      <p:sp>
        <p:nvSpPr>
          <p:cNvPr id="4" name="Slide Number Placeholder 3">
            <a:extLst>
              <a:ext uri="{FF2B5EF4-FFF2-40B4-BE49-F238E27FC236}">
                <a16:creationId xmlns:a16="http://schemas.microsoft.com/office/drawing/2014/main" id="{62C0E1CD-3C7E-8DB1-178E-34A54084341F}"/>
              </a:ext>
            </a:extLst>
          </p:cNvPr>
          <p:cNvSpPr>
            <a:spLocks noGrp="1"/>
          </p:cNvSpPr>
          <p:nvPr>
            <p:ph type="sldNum" sz="quarter" idx="10"/>
          </p:nvPr>
        </p:nvSpPr>
        <p:spPr/>
        <p:txBody>
          <a:bodyPr/>
          <a:lstStyle/>
          <a:p>
            <a:fld id="{501D1292-5B77-4E1A-84AC-1412ECDBECFA}" type="slidenum">
              <a:rPr lang="en-US" altLang="en-US" smtClean="0"/>
              <a:pPr/>
              <a:t>7</a:t>
            </a:fld>
            <a:endParaRPr lang="en-US" altLang="en-US" dirty="0"/>
          </a:p>
        </p:txBody>
      </p:sp>
    </p:spTree>
    <p:extLst>
      <p:ext uri="{BB962C8B-B14F-4D97-AF65-F5344CB8AC3E}">
        <p14:creationId xmlns:p14="http://schemas.microsoft.com/office/powerpoint/2010/main" val="890548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Protected Members and Class Access</a:t>
            </a:r>
            <a:endParaRPr lang="en-IN" dirty="0"/>
          </a:p>
        </p:txBody>
      </p:sp>
      <p:sp>
        <p:nvSpPr>
          <p:cNvPr id="3" name="Content Placeholder 2"/>
          <p:cNvSpPr>
            <a:spLocks noGrp="1"/>
          </p:cNvSpPr>
          <p:nvPr>
            <p:ph idx="1"/>
          </p:nvPr>
        </p:nvSpPr>
        <p:spPr/>
        <p:txBody>
          <a:bodyPr/>
          <a:lstStyle/>
          <a:p>
            <a:pPr lvl="0"/>
            <a:r>
              <a:rPr lang="en-US" altLang="en-US" u="sng" dirty="0">
                <a:solidFill>
                  <a:srgbClr val="000000"/>
                </a:solidFill>
                <a:latin typeface="Courier New" panose="02070309020205020404" pitchFamily="49" charset="0"/>
              </a:rPr>
              <a:t>protected</a:t>
            </a:r>
            <a:r>
              <a:rPr lang="en-US" altLang="en-US" dirty="0">
                <a:solidFill>
                  <a:srgbClr val="000000"/>
                </a:solidFill>
              </a:rPr>
              <a:t> member access specification: like </a:t>
            </a:r>
            <a:r>
              <a:rPr lang="en-US" altLang="en-US" dirty="0">
                <a:solidFill>
                  <a:srgbClr val="000000"/>
                </a:solidFill>
                <a:latin typeface="Courier New" panose="02070309020205020404" pitchFamily="49" charset="0"/>
              </a:rPr>
              <a:t>private</a:t>
            </a:r>
            <a:r>
              <a:rPr lang="en-US" altLang="en-US" dirty="0">
                <a:solidFill>
                  <a:srgbClr val="000000"/>
                </a:solidFill>
              </a:rPr>
              <a:t>, but accessible by objects of derived class</a:t>
            </a:r>
          </a:p>
          <a:p>
            <a:pPr>
              <a:spcBef>
                <a:spcPts val="4700"/>
              </a:spcBef>
            </a:pPr>
            <a:r>
              <a:rPr lang="en-US" altLang="en-US" u="sng" dirty="0">
                <a:solidFill>
                  <a:srgbClr val="000000"/>
                </a:solidFill>
              </a:rPr>
              <a:t>Class access specification</a:t>
            </a:r>
            <a:r>
              <a:rPr lang="en-US" altLang="en-US" dirty="0">
                <a:solidFill>
                  <a:srgbClr val="000000"/>
                </a:solidFill>
              </a:rPr>
              <a:t>: determines how </a:t>
            </a:r>
            <a:r>
              <a:rPr lang="en-US" altLang="en-US" dirty="0">
                <a:solidFill>
                  <a:srgbClr val="000000"/>
                </a:solidFill>
                <a:latin typeface="Courier New" panose="02070309020205020404" pitchFamily="49" charset="0"/>
              </a:rPr>
              <a:t>private</a:t>
            </a:r>
            <a:r>
              <a:rPr lang="en-US" altLang="en-US" dirty="0">
                <a:solidFill>
                  <a:srgbClr val="000000"/>
                </a:solidFill>
              </a:rPr>
              <a:t>, </a:t>
            </a:r>
            <a:r>
              <a:rPr lang="en-US" altLang="en-US" dirty="0">
                <a:solidFill>
                  <a:srgbClr val="000000"/>
                </a:solidFill>
                <a:latin typeface="Courier New" panose="02070309020205020404" pitchFamily="49" charset="0"/>
              </a:rPr>
              <a:t>protected</a:t>
            </a:r>
            <a:r>
              <a:rPr lang="en-US" altLang="en-US" dirty="0">
                <a:solidFill>
                  <a:srgbClr val="000000"/>
                </a:solidFill>
              </a:rPr>
              <a:t>, and </a:t>
            </a:r>
            <a:r>
              <a:rPr lang="en-US" altLang="en-US" dirty="0">
                <a:solidFill>
                  <a:srgbClr val="000000"/>
                </a:solidFill>
                <a:latin typeface="Courier New" panose="02070309020205020404" pitchFamily="49" charset="0"/>
              </a:rPr>
              <a:t>public</a:t>
            </a:r>
            <a:r>
              <a:rPr lang="en-US" altLang="en-US" dirty="0">
                <a:solidFill>
                  <a:srgbClr val="000000"/>
                </a:solidFill>
              </a:rPr>
              <a:t> members of base class are inherited by the derived class</a:t>
            </a:r>
            <a:endParaRPr lang="en-US" altLang="en-US" u="sng" dirty="0">
              <a:solidFill>
                <a:srgbClr val="000000"/>
              </a:solidFill>
            </a:endParaRPr>
          </a:p>
        </p:txBody>
      </p:sp>
      <p:sp>
        <p:nvSpPr>
          <p:cNvPr id="4" name="Slide Number Placeholder 3">
            <a:extLst>
              <a:ext uri="{FF2B5EF4-FFF2-40B4-BE49-F238E27FC236}">
                <a16:creationId xmlns:a16="http://schemas.microsoft.com/office/drawing/2014/main" id="{61FA5D14-DCDB-D591-05D8-7E0CDCFB7175}"/>
              </a:ext>
            </a:extLst>
          </p:cNvPr>
          <p:cNvSpPr>
            <a:spLocks noGrp="1"/>
          </p:cNvSpPr>
          <p:nvPr>
            <p:ph type="sldNum" sz="quarter" idx="10"/>
          </p:nvPr>
        </p:nvSpPr>
        <p:spPr/>
        <p:txBody>
          <a:bodyPr/>
          <a:lstStyle/>
          <a:p>
            <a:fld id="{501D1292-5B77-4E1A-84AC-1412ECDBECFA}" type="slidenum">
              <a:rPr lang="en-US" altLang="en-US" smtClean="0"/>
              <a:pPr/>
              <a:t>8</a:t>
            </a:fld>
            <a:endParaRPr lang="en-US" altLang="en-US" dirty="0"/>
          </a:p>
        </p:txBody>
      </p:sp>
    </p:spTree>
    <p:extLst>
      <p:ext uri="{BB962C8B-B14F-4D97-AF65-F5344CB8AC3E}">
        <p14:creationId xmlns:p14="http://schemas.microsoft.com/office/powerpoint/2010/main" val="2700852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Class Access Specifiers</a:t>
            </a:r>
            <a:endParaRPr lang="en-IN" dirty="0"/>
          </a:p>
        </p:txBody>
      </p:sp>
      <p:sp>
        <p:nvSpPr>
          <p:cNvPr id="3" name="Content Placeholder 2"/>
          <p:cNvSpPr>
            <a:spLocks noGrp="1"/>
          </p:cNvSpPr>
          <p:nvPr>
            <p:ph idx="1"/>
          </p:nvPr>
        </p:nvSpPr>
        <p:spPr/>
        <p:txBody>
          <a:bodyPr/>
          <a:lstStyle/>
          <a:p>
            <a:pPr marL="609600" indent="-609600">
              <a:buClr>
                <a:srgbClr val="000000"/>
              </a:buClr>
              <a:buFontTx/>
              <a:buAutoNum type="arabicParenR"/>
            </a:pPr>
            <a:r>
              <a:rPr lang="en-US" altLang="en-US" sz="2800" dirty="0">
                <a:solidFill>
                  <a:srgbClr val="000000"/>
                </a:solidFill>
                <a:latin typeface="Courier New" panose="02070309020205020404" pitchFamily="49" charset="0"/>
              </a:rPr>
              <a:t>public</a:t>
            </a:r>
            <a:r>
              <a:rPr lang="en-US" altLang="en-US" sz="2800" dirty="0">
                <a:solidFill>
                  <a:srgbClr val="000000"/>
                </a:solidFill>
              </a:rPr>
              <a:t> – object of derived class can be treated as object of base class (not vice-versa)</a:t>
            </a:r>
          </a:p>
          <a:p>
            <a:pPr marL="609600" indent="-609600">
              <a:buClr>
                <a:srgbClr val="000000"/>
              </a:buClr>
              <a:buFontTx/>
              <a:buAutoNum type="arabicParenR"/>
            </a:pPr>
            <a:r>
              <a:rPr lang="en-US" altLang="en-US" sz="2800" dirty="0">
                <a:solidFill>
                  <a:srgbClr val="000000"/>
                </a:solidFill>
                <a:latin typeface="Courier New" panose="02070309020205020404" pitchFamily="49" charset="0"/>
              </a:rPr>
              <a:t>protected</a:t>
            </a:r>
            <a:r>
              <a:rPr lang="en-US" altLang="en-US" sz="2800" dirty="0">
                <a:solidFill>
                  <a:srgbClr val="000000"/>
                </a:solidFill>
              </a:rPr>
              <a:t> – more restrictive than </a:t>
            </a:r>
            <a:r>
              <a:rPr lang="en-US" altLang="en-US" sz="2800" dirty="0">
                <a:solidFill>
                  <a:srgbClr val="000000"/>
                </a:solidFill>
                <a:latin typeface="Courier New" panose="02070309020205020404" pitchFamily="49" charset="0"/>
              </a:rPr>
              <a:t>public</a:t>
            </a:r>
            <a:r>
              <a:rPr lang="en-US" altLang="en-US" sz="2800" dirty="0">
                <a:solidFill>
                  <a:srgbClr val="000000"/>
                </a:solidFill>
              </a:rPr>
              <a:t>, but allows derived classes to know details of parents</a:t>
            </a:r>
          </a:p>
          <a:p>
            <a:pPr marL="609600" indent="-609600">
              <a:buClr>
                <a:srgbClr val="000000"/>
              </a:buClr>
              <a:buFontTx/>
              <a:buAutoNum type="arabicParenR"/>
            </a:pPr>
            <a:r>
              <a:rPr lang="en-US" altLang="en-US" sz="2800" dirty="0">
                <a:solidFill>
                  <a:srgbClr val="000000"/>
                </a:solidFill>
                <a:latin typeface="Courier New" panose="02070309020205020404" pitchFamily="49" charset="0"/>
              </a:rPr>
              <a:t>private</a:t>
            </a:r>
            <a:r>
              <a:rPr lang="en-US" altLang="en-US" sz="2800" dirty="0">
                <a:solidFill>
                  <a:srgbClr val="000000"/>
                </a:solidFill>
              </a:rPr>
              <a:t> – prevents objects of derived class from being treated as objects of base class.</a:t>
            </a:r>
          </a:p>
        </p:txBody>
      </p:sp>
      <p:sp>
        <p:nvSpPr>
          <p:cNvPr id="4" name="Slide Number Placeholder 3">
            <a:extLst>
              <a:ext uri="{FF2B5EF4-FFF2-40B4-BE49-F238E27FC236}">
                <a16:creationId xmlns:a16="http://schemas.microsoft.com/office/drawing/2014/main" id="{BB5C02F9-C8C6-689C-5EE6-10798E5C8575}"/>
              </a:ext>
            </a:extLst>
          </p:cNvPr>
          <p:cNvSpPr>
            <a:spLocks noGrp="1"/>
          </p:cNvSpPr>
          <p:nvPr>
            <p:ph type="sldNum" sz="quarter" idx="10"/>
          </p:nvPr>
        </p:nvSpPr>
        <p:spPr/>
        <p:txBody>
          <a:bodyPr/>
          <a:lstStyle/>
          <a:p>
            <a:fld id="{501D1292-5B77-4E1A-84AC-1412ECDBECFA}" type="slidenum">
              <a:rPr lang="en-US" altLang="en-US" smtClean="0"/>
              <a:pPr/>
              <a:t>9</a:t>
            </a:fld>
            <a:endParaRPr lang="en-US" altLang="en-US" dirty="0"/>
          </a:p>
        </p:txBody>
      </p:sp>
    </p:spTree>
    <p:extLst>
      <p:ext uri="{BB962C8B-B14F-4D97-AF65-F5344CB8AC3E}">
        <p14:creationId xmlns:p14="http://schemas.microsoft.com/office/powerpoint/2010/main" val="49622070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1957</TotalTime>
  <Words>1908</Words>
  <Application>Microsoft Office PowerPoint</Application>
  <PresentationFormat>Widescreen</PresentationFormat>
  <Paragraphs>270</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Cambria</vt:lpstr>
      <vt:lpstr>Courier New</vt:lpstr>
      <vt:lpstr>Default Design</vt:lpstr>
      <vt:lpstr>Inheritance, Polymorphism,  and Virtual Functions</vt:lpstr>
      <vt:lpstr>What Is Inheritance?</vt:lpstr>
      <vt:lpstr>Example: Insects</vt:lpstr>
      <vt:lpstr>The "is a" Relationship</vt:lpstr>
      <vt:lpstr>Inheritance – Terminology and Notation</vt:lpstr>
      <vt:lpstr>Back to the ‘is a’ Relationship</vt:lpstr>
      <vt:lpstr>What Does a Child Have?</vt:lpstr>
      <vt:lpstr>Protected Members and Class Access</vt:lpstr>
      <vt:lpstr>Class Access Specifiers</vt:lpstr>
      <vt:lpstr>Inheritance vs. Access</vt:lpstr>
      <vt:lpstr>More Inheritance vs. Access</vt:lpstr>
      <vt:lpstr>More Inheritance vs. Access (2)</vt:lpstr>
      <vt:lpstr>More Inheritance vs. Access (3)</vt:lpstr>
      <vt:lpstr>Constructors and Destructors in Base and Derived Classes (1 of 4)</vt:lpstr>
      <vt:lpstr>Constructors and Destructors in Base and Derived Classes (2 of 4)</vt:lpstr>
      <vt:lpstr>Constructors and Destructors in Base and Derived Classes (3 of 4)</vt:lpstr>
      <vt:lpstr>Constructors and Destructors in Base and Derived Classes (4 of 4)</vt:lpstr>
      <vt:lpstr>Passing Arguments to  Base Class Constructor (1 of 2)</vt:lpstr>
      <vt:lpstr>Passing Arguments to  Base Class Constructor (2 of 2)</vt:lpstr>
      <vt:lpstr>Constructor Inheritance (1 of 3)</vt:lpstr>
      <vt:lpstr>Constructor Inheritance (2 of 3)</vt:lpstr>
      <vt:lpstr>Constructor Inheritance (3 of 3)</vt:lpstr>
      <vt:lpstr>Redefining Base Class Functions (1 of 2)</vt:lpstr>
      <vt:lpstr>Redefining Base Class Functions (2 of 2)</vt:lpstr>
      <vt:lpstr>Base Class</vt:lpstr>
      <vt:lpstr>Derived Class</vt:lpstr>
      <vt:lpstr>From Program 15-7</vt:lpstr>
      <vt:lpstr>Problem with Redefining (1 of 2)</vt:lpstr>
      <vt:lpstr>Problem with Redefining (2 of 2)</vt:lpstr>
      <vt:lpstr>Class Hierarchies (1 of 2)</vt:lpstr>
      <vt:lpstr>Class Hierarchies (2 of 2)</vt:lpstr>
      <vt:lpstr>Polymorphism and  Virtual Member Functions</vt:lpstr>
      <vt:lpstr> </vt:lpstr>
      <vt:lpstr>  </vt:lpstr>
      <vt:lpstr>   </vt:lpstr>
      <vt:lpstr>Static Binding</vt:lpstr>
      <vt:lpstr>Virtual Functions (1 of 2)</vt:lpstr>
      <vt:lpstr>Virtual Functions (2 of 2)</vt:lpstr>
      <vt:lpstr>Updated Version of GradedActivity</vt:lpstr>
      <vt:lpstr>    </vt:lpstr>
      <vt:lpstr>     </vt:lpstr>
      <vt:lpstr>      </vt:lpstr>
      <vt:lpstr>Polymorphism Requires References or Pointers</vt:lpstr>
      <vt:lpstr>Base Class Pointers (1 of 2)</vt:lpstr>
      <vt:lpstr>Base Class Pointers (2 of 2)</vt:lpstr>
      <vt:lpstr>Redefining vs. Overriding</vt:lpstr>
      <vt:lpstr>Virtual Destructors</vt:lpstr>
      <vt:lpstr>C++ 11's override and final Key Words</vt:lpstr>
      <vt:lpstr>Abstract Base Classes and  Pure Virtual Functions (1 of 2)</vt:lpstr>
      <vt:lpstr>Abstract Base Classes and  Pure Virtual Functions (2 of 2)</vt:lpstr>
      <vt:lpstr>Multiple Inheritance (1 of 3)</vt:lpstr>
      <vt:lpstr>Multiple Inheritance (2 of 3)</vt:lpstr>
      <vt:lpstr>Multiple Inheritance (3 of 3)</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Introduction to C++</dc:subject>
  <dc:creator>Tony Gaddis</dc:creator>
  <cp:lastModifiedBy>Syed Naseem Afzal</cp:lastModifiedBy>
  <cp:revision>246</cp:revision>
  <dcterms:created xsi:type="dcterms:W3CDTF">2011-02-16T20:47:20Z</dcterms:created>
  <dcterms:modified xsi:type="dcterms:W3CDTF">2024-04-26T05:20:08Z</dcterms:modified>
</cp:coreProperties>
</file>