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351"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423" r:id="rId18"/>
    <p:sldId id="369" r:id="rId19"/>
    <p:sldId id="370" r:id="rId20"/>
    <p:sldId id="371" r:id="rId21"/>
    <p:sldId id="372" r:id="rId22"/>
    <p:sldId id="373" r:id="rId23"/>
    <p:sldId id="374" r:id="rId24"/>
    <p:sldId id="375" r:id="rId25"/>
    <p:sldId id="337" r:id="rId26"/>
    <p:sldId id="376" r:id="rId27"/>
    <p:sldId id="339" r:id="rId28"/>
    <p:sldId id="340" r:id="rId29"/>
    <p:sldId id="377" r:id="rId30"/>
    <p:sldId id="378" r:id="rId31"/>
    <p:sldId id="342" r:id="rId32"/>
    <p:sldId id="379" r:id="rId33"/>
    <p:sldId id="380" r:id="rId34"/>
    <p:sldId id="381" r:id="rId35"/>
    <p:sldId id="382" r:id="rId36"/>
    <p:sldId id="383" r:id="rId37"/>
    <p:sldId id="384" r:id="rId38"/>
    <p:sldId id="385" r:id="rId39"/>
    <p:sldId id="386" r:id="rId40"/>
    <p:sldId id="387" r:id="rId41"/>
    <p:sldId id="388" r:id="rId42"/>
    <p:sldId id="389" r:id="rId43"/>
    <p:sldId id="390" r:id="rId44"/>
    <p:sldId id="391" r:id="rId45"/>
    <p:sldId id="392" r:id="rId46"/>
    <p:sldId id="393" r:id="rId47"/>
    <p:sldId id="394" r:id="rId48"/>
    <p:sldId id="395" r:id="rId49"/>
    <p:sldId id="396" r:id="rId50"/>
    <p:sldId id="397" r:id="rId51"/>
    <p:sldId id="398" r:id="rId52"/>
    <p:sldId id="399" r:id="rId53"/>
    <p:sldId id="400" r:id="rId54"/>
    <p:sldId id="401" r:id="rId55"/>
    <p:sldId id="350" r:id="rId56"/>
    <p:sldId id="402" r:id="rId57"/>
    <p:sldId id="421" r:id="rId58"/>
    <p:sldId id="403" r:id="rId59"/>
    <p:sldId id="404" r:id="rId60"/>
    <p:sldId id="405" r:id="rId61"/>
    <p:sldId id="422" r:id="rId62"/>
    <p:sldId id="406" r:id="rId63"/>
    <p:sldId id="407" r:id="rId64"/>
    <p:sldId id="408" r:id="rId65"/>
    <p:sldId id="410" r:id="rId66"/>
    <p:sldId id="411" r:id="rId67"/>
    <p:sldId id="412" r:id="rId68"/>
    <p:sldId id="413" r:id="rId69"/>
    <p:sldId id="414" r:id="rId70"/>
    <p:sldId id="415" r:id="rId71"/>
    <p:sldId id="416" r:id="rId72"/>
    <p:sldId id="417" r:id="rId73"/>
    <p:sldId id="418" r:id="rId74"/>
    <p:sldId id="419" r:id="rId75"/>
    <p:sldId id="420" r:id="rId76"/>
    <p:sldId id="424" r:id="rId77"/>
    <p:sldId id="409" r:id="rId7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2" pos="4341" userDrawn="1">
          <p15:clr>
            <a:srgbClr val="A4A3A4"/>
          </p15:clr>
        </p15:guide>
        <p15:guide id="4" orient="horz" pos="480" userDrawn="1">
          <p15:clr>
            <a:srgbClr val="A4A3A4"/>
          </p15:clr>
        </p15:guide>
        <p15:guide id="7" orient="horz" pos="281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40" autoAdjust="0"/>
    <p:restoredTop sz="85040" autoAdjust="0"/>
  </p:normalViewPr>
  <p:slideViewPr>
    <p:cSldViewPr showGuides="1">
      <p:cViewPr varScale="1">
        <p:scale>
          <a:sx n="101" d="100"/>
          <a:sy n="101" d="100"/>
        </p:scale>
        <p:origin x="114" y="672"/>
      </p:cViewPr>
      <p:guideLst>
        <p:guide pos="4341"/>
        <p:guide orient="horz" pos="480"/>
        <p:guide orient="horz" pos="2819"/>
      </p:guideLst>
    </p:cSldViewPr>
  </p:slideViewPr>
  <p:outlineViewPr>
    <p:cViewPr>
      <p:scale>
        <a:sx n="33" d="100"/>
        <a:sy n="33" d="100"/>
      </p:scale>
      <p:origin x="0" y="-55554"/>
    </p:cViewPr>
  </p:outlineViewPr>
  <p:notesTextViewPr>
    <p:cViewPr>
      <p:scale>
        <a:sx n="100" d="100"/>
        <a:sy n="100" d="100"/>
      </p:scale>
      <p:origin x="0" y="0"/>
    </p:cViewPr>
  </p:notesTextViewPr>
  <p:sorterViewPr>
    <p:cViewPr>
      <p:scale>
        <a:sx n="100" d="100"/>
        <a:sy n="100" d="100"/>
      </p:scale>
      <p:origin x="0" y="-11790"/>
    </p:cViewPr>
  </p:sorterViewPr>
  <p:notesViewPr>
    <p:cSldViewPr showGuides="1">
      <p:cViewPr varScale="1">
        <p:scale>
          <a:sx n="72" d="100"/>
          <a:sy n="72" d="100"/>
        </p:scale>
        <p:origin x="2938"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1278F68F-5962-40FB-9C04-0DE2F0AFEEA6}" type="datetimeFigureOut">
              <a:rPr lang="en-US"/>
              <a:pPr>
                <a:defRPr/>
              </a:pPr>
              <a:t>2/18/2024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C93A405-6504-41B7-9F5B-7845341B0287}" type="slidenum">
              <a:rPr lang="en-US" altLang="en-US"/>
              <a:pPr/>
              <a:t>‹#›</a:t>
            </a:fld>
            <a:endParaRPr lang="en-US" altLang="en-US" dirty="0"/>
          </a:p>
        </p:txBody>
      </p:sp>
    </p:spTree>
    <p:extLst>
      <p:ext uri="{BB962C8B-B14F-4D97-AF65-F5344CB8AC3E}">
        <p14:creationId xmlns:p14="http://schemas.microsoft.com/office/powerpoint/2010/main" val="1125244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3A483EC-5227-473D-984B-95FB7B23ED5F}" type="datetimeFigureOut">
              <a:rPr lang="en-US"/>
              <a:pPr>
                <a:defRPr/>
              </a:pPr>
              <a:t>2/18/2024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24C7193F-1E3F-4C74-A95B-D7894770A267}" type="slidenum">
              <a:rPr lang="en-US" altLang="en-US"/>
              <a:pPr/>
              <a:t>‹#›</a:t>
            </a:fld>
            <a:endParaRPr lang="en-US" altLang="en-US" dirty="0"/>
          </a:p>
        </p:txBody>
      </p:sp>
    </p:spTree>
    <p:extLst>
      <p:ext uri="{BB962C8B-B14F-4D97-AF65-F5344CB8AC3E}">
        <p14:creationId xmlns:p14="http://schemas.microsoft.com/office/powerpoint/2010/main" val="32920908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mn-lt"/>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prstClr val="black"/>
              </a:solidFill>
              <a:effectLst/>
              <a:uLnTx/>
              <a:uFillTx/>
              <a:latin typeface="+mn-lt"/>
            </a:endParaRPr>
          </a:p>
          <a:p>
            <a:endParaRPr lang="en-US" dirty="0"/>
          </a:p>
        </p:txBody>
      </p:sp>
      <p:sp>
        <p:nvSpPr>
          <p:cNvPr id="4" name="Slide Number Placeholder 3"/>
          <p:cNvSpPr>
            <a:spLocks noGrp="1"/>
          </p:cNvSpPr>
          <p:nvPr>
            <p:ph type="sldNum" sz="quarter" idx="10"/>
          </p:nvPr>
        </p:nvSpPr>
        <p:spPr/>
        <p:txBody>
          <a:bodyPr/>
          <a:lstStyle/>
          <a:p>
            <a:fld id="{24C7193F-1E3F-4C74-A95B-D7894770A267}" type="slidenum">
              <a:rPr lang="en-US" altLang="en-US" smtClean="0"/>
              <a:pPr/>
              <a:t>37</a:t>
            </a:fld>
            <a:endParaRPr lang="en-US" altLang="en-US" dirty="0"/>
          </a:p>
        </p:txBody>
      </p:sp>
    </p:spTree>
    <p:extLst>
      <p:ext uri="{BB962C8B-B14F-4D97-AF65-F5344CB8AC3E}">
        <p14:creationId xmlns:p14="http://schemas.microsoft.com/office/powerpoint/2010/main" val="550418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0" y="1981200"/>
            <a:ext cx="12192000" cy="1371600"/>
          </a:xfrm>
        </p:spPr>
        <p:txBody>
          <a:bodyPr/>
          <a:lstStyle>
            <a:lvl1pPr algn="ctr">
              <a:defRPr sz="6000">
                <a:solidFill>
                  <a:schemeClr val="tx1"/>
                </a:solidFill>
              </a:defRPr>
            </a:lvl1pPr>
          </a:lstStyle>
          <a:p>
            <a:r>
              <a:rPr lang="en-US" dirty="0"/>
              <a:t>Section #</a:t>
            </a:r>
          </a:p>
        </p:txBody>
      </p:sp>
      <p:sp>
        <p:nvSpPr>
          <p:cNvPr id="11267" name="Rectangle 3"/>
          <p:cNvSpPr>
            <a:spLocks noGrp="1" noChangeArrowheads="1"/>
          </p:cNvSpPr>
          <p:nvPr>
            <p:ph type="subTitle" idx="1"/>
          </p:nvPr>
        </p:nvSpPr>
        <p:spPr>
          <a:xfrm>
            <a:off x="0" y="3352800"/>
            <a:ext cx="12192000" cy="1371600"/>
          </a:xfrm>
        </p:spPr>
        <p:txBody>
          <a:bodyPr anchor="ctr"/>
          <a:lstStyle>
            <a:lvl1pPr marL="0" indent="0" algn="ctr">
              <a:buFontTx/>
              <a:buNone/>
              <a:defRPr sz="5400" b="1"/>
            </a:lvl1pPr>
          </a:lstStyle>
          <a:p>
            <a:r>
              <a:rPr lang="en-US"/>
              <a:t>Click to edit Master subtitle style</a:t>
            </a:r>
          </a:p>
        </p:txBody>
      </p:sp>
    </p:spTree>
    <p:extLst>
      <p:ext uri="{BB962C8B-B14F-4D97-AF65-F5344CB8AC3E}">
        <p14:creationId xmlns:p14="http://schemas.microsoft.com/office/powerpoint/2010/main" val="153924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21492DB-B80F-479F-A2FA-FDFD0470BC7F}" type="slidenum">
              <a:rPr lang="en-US" altLang="en-US"/>
              <a:pPr/>
              <a:t>‹#›</a:t>
            </a:fld>
            <a:endParaRPr lang="en-US" altLang="en-US" dirty="0"/>
          </a:p>
        </p:txBody>
      </p:sp>
    </p:spTree>
    <p:extLst>
      <p:ext uri="{BB962C8B-B14F-4D97-AF65-F5344CB8AC3E}">
        <p14:creationId xmlns:p14="http://schemas.microsoft.com/office/powerpoint/2010/main" val="2357160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8269E14A-B669-4F62-AF31-6BE4877B44CD}" type="slidenum">
              <a:rPr lang="en-US" altLang="en-US"/>
              <a:pPr/>
              <a:t>‹#›</a:t>
            </a:fld>
            <a:endParaRPr lang="en-US" altLang="en-US" dirty="0"/>
          </a:p>
        </p:txBody>
      </p:sp>
    </p:spTree>
    <p:extLst>
      <p:ext uri="{BB962C8B-B14F-4D97-AF65-F5344CB8AC3E}">
        <p14:creationId xmlns:p14="http://schemas.microsoft.com/office/powerpoint/2010/main" val="195776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D380610D-7BD2-42B7-AF4D-E134CAFC03E6}" type="slidenum">
              <a:rPr lang="en-US" altLang="en-US"/>
              <a:pPr/>
              <a:t>‹#›</a:t>
            </a:fld>
            <a:endParaRPr lang="en-US" altLang="en-US" dirty="0"/>
          </a:p>
        </p:txBody>
      </p:sp>
    </p:spTree>
    <p:extLst>
      <p:ext uri="{BB962C8B-B14F-4D97-AF65-F5344CB8AC3E}">
        <p14:creationId xmlns:p14="http://schemas.microsoft.com/office/powerpoint/2010/main" val="69448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Cambria" panose="02040503050406030204" pitchFamily="18" charset="0"/>
              <a:buChar char="◙"/>
              <a:defRPr>
                <a:solidFill>
                  <a:schemeClr val="tx1"/>
                </a:solidFill>
              </a:defRPr>
            </a:lvl1pPr>
            <a:lvl2pPr marL="684213" indent="-341313">
              <a:buFont typeface="Arial" panose="020B0604020202020204" pitchFamily="34" charset="0"/>
              <a:buChar char="◘"/>
              <a:defRPr>
                <a:solidFill>
                  <a:schemeClr val="tx1"/>
                </a:solidFill>
              </a:defRPr>
            </a:lvl2pPr>
            <a:lvl3pPr marL="1025525" indent="-341313">
              <a:buFont typeface="Arial" panose="020B0604020202020204" pitchFamily="34" charset="0"/>
              <a:buChar char="■"/>
              <a:defRPr>
                <a:solidFill>
                  <a:schemeClr val="tx1"/>
                </a:solidFill>
              </a:defRPr>
            </a:lvl3pPr>
            <a:lvl4pPr marL="1376363" indent="-349250">
              <a:buFont typeface="Arial" panose="020B0604020202020204" pitchFamily="34" charset="0"/>
              <a:buChar char="□"/>
              <a:defRPr>
                <a:solidFill>
                  <a:schemeClr val="tx1"/>
                </a:solidFill>
              </a:defRPr>
            </a:lvl4pPr>
            <a:lvl5pPr marL="1598613" indent="-228600">
              <a:buFont typeface="Arial" panose="020B0604020202020204" pitchFamily="34" charset="0"/>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CE7EB300-4ACF-4001-BD66-5902D910BEDB}" type="slidenum">
              <a:rPr lang="en-US" altLang="en-US"/>
              <a:pPr/>
              <a:t>‹#›</a:t>
            </a:fld>
            <a:endParaRPr lang="en-US" altLang="en-US" dirty="0"/>
          </a:p>
        </p:txBody>
      </p:sp>
    </p:spTree>
    <p:extLst>
      <p:ext uri="{BB962C8B-B14F-4D97-AF65-F5344CB8AC3E}">
        <p14:creationId xmlns:p14="http://schemas.microsoft.com/office/powerpoint/2010/main" val="173982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9B560872-94AC-4660-A165-AF1D9ADF6EDF}" type="slidenum">
              <a:rPr lang="en-US" altLang="en-US"/>
              <a:pPr/>
              <a:t>‹#›</a:t>
            </a:fld>
            <a:endParaRPr lang="en-US" altLang="en-US" dirty="0"/>
          </a:p>
        </p:txBody>
      </p:sp>
    </p:spTree>
    <p:extLst>
      <p:ext uri="{BB962C8B-B14F-4D97-AF65-F5344CB8AC3E}">
        <p14:creationId xmlns:p14="http://schemas.microsoft.com/office/powerpoint/2010/main" val="354495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marL="1598613" indent="-228600">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marL="1598613" indent="-228600">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0"/>
          </p:nvPr>
        </p:nvSpPr>
        <p:spPr>
          <a:ln/>
        </p:spPr>
        <p:txBody>
          <a:bodyPr/>
          <a:lstStyle>
            <a:lvl1pPr>
              <a:defRPr/>
            </a:lvl1pPr>
          </a:lstStyle>
          <a:p>
            <a:fld id="{AB2AA5FF-8DE2-4729-A023-1C1C1585D85F}" type="slidenum">
              <a:rPr lang="en-US" altLang="en-US"/>
              <a:pPr/>
              <a:t>‹#›</a:t>
            </a:fld>
            <a:endParaRPr lang="en-US" altLang="en-US" dirty="0"/>
          </a:p>
        </p:txBody>
      </p:sp>
    </p:spTree>
    <p:extLst>
      <p:ext uri="{BB962C8B-B14F-4D97-AF65-F5344CB8AC3E}">
        <p14:creationId xmlns:p14="http://schemas.microsoft.com/office/powerpoint/2010/main" val="426091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609600" y="1600201"/>
            <a:ext cx="10972800" cy="91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149600" y="2689001"/>
            <a:ext cx="6400800" cy="127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AB2AA5FF-8DE2-4729-A023-1C1C1585D85F}" type="slidenum">
              <a:rPr lang="en-US" altLang="en-US"/>
              <a:pPr/>
              <a:t>‹#›</a:t>
            </a:fld>
            <a:endParaRPr lang="en-US" altLang="en-US" dirty="0"/>
          </a:p>
        </p:txBody>
      </p:sp>
      <p:sp>
        <p:nvSpPr>
          <p:cNvPr id="7" name="Content Placeholder 6"/>
          <p:cNvSpPr>
            <a:spLocks noGrp="1"/>
          </p:cNvSpPr>
          <p:nvPr>
            <p:ph sz="quarter" idx="11"/>
          </p:nvPr>
        </p:nvSpPr>
        <p:spPr>
          <a:xfrm>
            <a:off x="812800" y="4495800"/>
            <a:ext cx="10769600" cy="152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429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marL="1598613" indent="-2286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marL="1598613" indent="-228600">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a:spLocks noGrp="1" noChangeArrowheads="1"/>
          </p:cNvSpPr>
          <p:nvPr>
            <p:ph type="sldNum" sz="quarter" idx="10"/>
          </p:nvPr>
        </p:nvSpPr>
        <p:spPr>
          <a:ln/>
        </p:spPr>
        <p:txBody>
          <a:bodyPr/>
          <a:lstStyle>
            <a:lvl1pPr>
              <a:defRPr/>
            </a:lvl1pPr>
          </a:lstStyle>
          <a:p>
            <a:fld id="{60542CB2-C9D6-44D1-8687-85D0F1F0CD19}" type="slidenum">
              <a:rPr lang="en-US" altLang="en-US"/>
              <a:pPr/>
              <a:t>‹#›</a:t>
            </a:fld>
            <a:endParaRPr lang="en-US" altLang="en-US" dirty="0"/>
          </a:p>
        </p:txBody>
      </p:sp>
    </p:spTree>
    <p:extLst>
      <p:ext uri="{BB962C8B-B14F-4D97-AF65-F5344CB8AC3E}">
        <p14:creationId xmlns:p14="http://schemas.microsoft.com/office/powerpoint/2010/main" val="3792531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6BC825A9-4744-47B4-92DF-97DD141C7E32}" type="slidenum">
              <a:rPr lang="en-US" altLang="en-US"/>
              <a:pPr/>
              <a:t>‹#›</a:t>
            </a:fld>
            <a:endParaRPr lang="en-US" altLang="en-US" dirty="0"/>
          </a:p>
        </p:txBody>
      </p:sp>
    </p:spTree>
    <p:extLst>
      <p:ext uri="{BB962C8B-B14F-4D97-AF65-F5344CB8AC3E}">
        <p14:creationId xmlns:p14="http://schemas.microsoft.com/office/powerpoint/2010/main" val="241827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6D9BC6C5-0F62-40F6-98A2-367766B24644}" type="slidenum">
              <a:rPr lang="en-US" altLang="en-US"/>
              <a:pPr/>
              <a:t>‹#›</a:t>
            </a:fld>
            <a:endParaRPr lang="en-US" altLang="en-US" dirty="0"/>
          </a:p>
        </p:txBody>
      </p:sp>
    </p:spTree>
    <p:extLst>
      <p:ext uri="{BB962C8B-B14F-4D97-AF65-F5344CB8AC3E}">
        <p14:creationId xmlns:p14="http://schemas.microsoft.com/office/powerpoint/2010/main" val="2756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EE203F28-3389-4E62-8B34-8979192B8498}" type="slidenum">
              <a:rPr lang="en-US" altLang="en-US"/>
              <a:pPr/>
              <a:t>‹#›</a:t>
            </a:fld>
            <a:endParaRPr lang="en-US" altLang="en-US" dirty="0"/>
          </a:p>
        </p:txBody>
      </p:sp>
    </p:spTree>
    <p:extLst>
      <p:ext uri="{BB962C8B-B14F-4D97-AF65-F5344CB8AC3E}">
        <p14:creationId xmlns:p14="http://schemas.microsoft.com/office/powerpoint/2010/main" val="186777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 y="0"/>
            <a:ext cx="12188952"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87680" y="1166018"/>
            <a:ext cx="117043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a:p>
            <a:pPr lvl="5"/>
            <a:endParaRPr lang="en-US" altLang="en-US" dirty="0"/>
          </a:p>
        </p:txBody>
      </p:sp>
      <p:sp>
        <p:nvSpPr>
          <p:cNvPr id="1030" name="Rectangle 6"/>
          <p:cNvSpPr>
            <a:spLocks noGrp="1" noChangeArrowheads="1"/>
          </p:cNvSpPr>
          <p:nvPr>
            <p:ph type="sldNum" sz="quarter" idx="4"/>
          </p:nvPr>
        </p:nvSpPr>
        <p:spPr bwMode="auto">
          <a:xfrm>
            <a:off x="11643360" y="6629400"/>
            <a:ext cx="548640" cy="228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hangingPunct="1">
              <a:defRPr sz="1400" b="1"/>
            </a:lvl1pPr>
          </a:lstStyle>
          <a:p>
            <a:fld id="{FEB8D7F8-164F-4A3B-A95A-A39F61BA4F9B}"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64" r:id="rId5"/>
    <p:sldLayoutId id="2147483856" r:id="rId6"/>
    <p:sldLayoutId id="2147483857" r:id="rId7"/>
    <p:sldLayoutId id="2147483858" r:id="rId8"/>
    <p:sldLayoutId id="2147483859" r:id="rId9"/>
    <p:sldLayoutId id="2147483860" r:id="rId10"/>
    <p:sldLayoutId id="2147483861" r:id="rId11"/>
    <p:sldLayoutId id="2147483862" r:id="rId12"/>
  </p:sldLayoutIdLst>
  <p:hf hdr="0" ftr="0" dt="0"/>
  <p:txStyles>
    <p:titleStyle>
      <a:lvl1pPr algn="ctr" rtl="0" eaLnBrk="0" fontAlgn="base" hangingPunct="0">
        <a:spcBef>
          <a:spcPct val="0"/>
        </a:spcBef>
        <a:spcAft>
          <a:spcPct val="0"/>
        </a:spcAft>
        <a:defRPr sz="4800" b="1">
          <a:solidFill>
            <a:schemeClr val="tx1"/>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ts val="600"/>
        </a:spcBef>
        <a:spcAft>
          <a:spcPct val="0"/>
        </a:spcAft>
        <a:buClr>
          <a:schemeClr val="tx1"/>
        </a:buClr>
        <a:buFont typeface="Cambria" panose="02040503050406030204" pitchFamily="18" charset="0"/>
        <a:buChar char="◙"/>
        <a:defRPr sz="2800">
          <a:solidFill>
            <a:schemeClr val="tx1"/>
          </a:solidFill>
          <a:latin typeface="+mn-lt"/>
          <a:ea typeface="+mn-ea"/>
          <a:cs typeface="+mn-cs"/>
        </a:defRPr>
      </a:lvl1pPr>
      <a:lvl2pPr marL="684213" indent="-341313" algn="l" rtl="0" eaLnBrk="0" fontAlgn="base" hangingPunct="0">
        <a:spcBef>
          <a:spcPts val="600"/>
        </a:spcBef>
        <a:spcAft>
          <a:spcPct val="0"/>
        </a:spcAft>
        <a:buClr>
          <a:schemeClr val="tx1"/>
        </a:buClr>
        <a:buFont typeface="Arial" panose="020B0604020202020204" pitchFamily="34" charset="0"/>
        <a:buChar char="◘"/>
        <a:defRPr sz="2600">
          <a:solidFill>
            <a:schemeClr val="tx1"/>
          </a:solidFill>
          <a:latin typeface="+mn-lt"/>
          <a:cs typeface="+mn-cs"/>
        </a:defRPr>
      </a:lvl2pPr>
      <a:lvl3pPr marL="1025525" indent="-339725" algn="l" rtl="0" eaLnBrk="0" fontAlgn="base" hangingPunct="0">
        <a:spcBef>
          <a:spcPts val="600"/>
        </a:spcBef>
        <a:spcAft>
          <a:spcPct val="0"/>
        </a:spcAft>
        <a:buClr>
          <a:schemeClr val="tx1"/>
        </a:buClr>
        <a:buFont typeface="Arial" panose="020B0604020202020204" pitchFamily="34" charset="0"/>
        <a:buChar char="■"/>
        <a:defRPr sz="2400">
          <a:solidFill>
            <a:schemeClr val="tx1"/>
          </a:solidFill>
          <a:latin typeface="+mn-lt"/>
          <a:cs typeface="+mn-cs"/>
        </a:defRPr>
      </a:lvl3pPr>
      <a:lvl4pPr marL="1376363" indent="-349250" algn="l" rtl="0" eaLnBrk="0" fontAlgn="base" hangingPunct="0">
        <a:spcBef>
          <a:spcPts val="600"/>
        </a:spcBef>
        <a:spcAft>
          <a:spcPct val="0"/>
        </a:spcAft>
        <a:buClr>
          <a:schemeClr val="tx1"/>
        </a:buClr>
        <a:buFont typeface="Arial" panose="020B0604020202020204" pitchFamily="34" charset="0"/>
        <a:buChar char="□"/>
        <a:defRPr sz="2200">
          <a:solidFill>
            <a:schemeClr val="tx1"/>
          </a:solidFill>
          <a:latin typeface="+mn-lt"/>
          <a:cs typeface="+mn-cs"/>
        </a:defRPr>
      </a:lvl4pPr>
      <a:lvl5pPr marL="1600200" indent="-230188" algn="l" rtl="0" eaLnBrk="0" fontAlgn="base" hangingPunct="0">
        <a:spcBef>
          <a:spcPts val="600"/>
        </a:spcBef>
        <a:spcAft>
          <a:spcPct val="0"/>
        </a:spcAft>
        <a:buClr>
          <a:schemeClr val="tx1"/>
        </a:buClr>
        <a:buFont typeface="Arial" panose="020B0604020202020204" pitchFamily="34" charset="0"/>
        <a:buChar char="▪"/>
        <a:defRPr sz="2000">
          <a:solidFill>
            <a:schemeClr val="tx1"/>
          </a:solidFill>
          <a:latin typeface="+mn-lt"/>
          <a:cs typeface="+mn-cs"/>
        </a:defRPr>
      </a:lvl5pPr>
      <a:lvl6pPr marL="16002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43200"/>
            <a:ext cx="12192000" cy="1371600"/>
          </a:xfrm>
        </p:spPr>
        <p:txBody>
          <a:bodyPr/>
          <a:lstStyle/>
          <a:p>
            <a:pPr lvl="0" eaLnBrk="1" hangingPunct="1">
              <a:lnSpc>
                <a:spcPct val="135000"/>
              </a:lnSpc>
              <a:spcBef>
                <a:spcPct val="50000"/>
              </a:spcBef>
            </a:pPr>
            <a:r>
              <a:rPr lang="en-US" altLang="en-US" b="1" kern="1200" dirty="0">
                <a:solidFill>
                  <a:srgbClr val="000000"/>
                </a:solidFill>
                <a:latin typeface="Arial" panose="020B0604020202020204" pitchFamily="34" charset="0"/>
                <a:cs typeface="Arial" panose="020B0604020202020204" pitchFamily="34" charset="0"/>
              </a:rPr>
              <a:t>Arrays and Vectors</a:t>
            </a:r>
            <a:endParaRPr lang="en-US" dirty="0"/>
          </a:p>
        </p:txBody>
      </p:sp>
    </p:spTree>
    <p:extLst>
      <p:ext uri="{BB962C8B-B14F-4D97-AF65-F5344CB8AC3E}">
        <p14:creationId xmlns:p14="http://schemas.microsoft.com/office/powerpoint/2010/main" val="664240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latin typeface="Arial" panose="020B0604020202020204" pitchFamily="34" charset="0"/>
                <a:cs typeface="Arial" panose="020B0604020202020204" pitchFamily="34" charset="0"/>
              </a:rPr>
              <a:t>Accessing Array Elements</a:t>
            </a:r>
            <a:r>
              <a:rPr lang="en-US" sz="1800" b="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(1 of 2)</a:t>
            </a:r>
            <a:endParaRPr lang="en-US" sz="1800" dirty="0"/>
          </a:p>
        </p:txBody>
      </p:sp>
      <p:sp>
        <p:nvSpPr>
          <p:cNvPr id="5" name="Content Placeholder 4">
            <a:extLst>
              <a:ext uri="{FF2B5EF4-FFF2-40B4-BE49-F238E27FC236}">
                <a16:creationId xmlns:a16="http://schemas.microsoft.com/office/drawing/2014/main" id="{7CCF3DAC-2EC1-A437-61F0-2D0B6B8B651C}"/>
              </a:ext>
            </a:extLst>
          </p:cNvPr>
          <p:cNvSpPr>
            <a:spLocks noGrp="1"/>
          </p:cNvSpPr>
          <p:nvPr>
            <p:ph idx="1"/>
          </p:nvPr>
        </p:nvSpPr>
        <p:spPr>
          <a:xfrm>
            <a:off x="487680" y="914400"/>
            <a:ext cx="11704320" cy="5738018"/>
          </a:xfrm>
        </p:spPr>
        <p:txBody>
          <a:bodyPr/>
          <a:lstStyle/>
          <a:p>
            <a:r>
              <a:rPr lang="en-US" dirty="0"/>
              <a:t>Following code shows the array </a:t>
            </a:r>
            <a:r>
              <a:rPr lang="en-US" kern="1200" dirty="0">
                <a:solidFill>
                  <a:srgbClr val="000000"/>
                </a:solidFill>
                <a:latin typeface="Courier New" panose="02070309020205020404" pitchFamily="49" charset="0"/>
                <a:cs typeface="Arial" panose="020B0604020202020204" pitchFamily="34" charset="0"/>
              </a:rPr>
              <a:t>hours</a:t>
            </a:r>
            <a:r>
              <a:rPr lang="en-US" dirty="0"/>
              <a:t> being used to store and display values entered by the user.</a:t>
            </a:r>
          </a:p>
        </p:txBody>
      </p:sp>
      <p:sp>
        <p:nvSpPr>
          <p:cNvPr id="3" name="Slide Number Placeholder 2">
            <a:extLst>
              <a:ext uri="{FF2B5EF4-FFF2-40B4-BE49-F238E27FC236}">
                <a16:creationId xmlns:a16="http://schemas.microsoft.com/office/drawing/2014/main" id="{A43EC616-F2D5-4986-DC49-56F46BBCD73B}"/>
              </a:ext>
            </a:extLst>
          </p:cNvPr>
          <p:cNvSpPr>
            <a:spLocks noGrp="1"/>
          </p:cNvSpPr>
          <p:nvPr>
            <p:ph type="sldNum" sz="quarter" idx="10"/>
          </p:nvPr>
        </p:nvSpPr>
        <p:spPr/>
        <p:txBody>
          <a:bodyPr/>
          <a:lstStyle/>
          <a:p>
            <a:fld id="{6BC825A9-4744-47B4-92DF-97DD141C7E32}" type="slidenum">
              <a:rPr lang="en-US" altLang="en-US" smtClean="0"/>
              <a:pPr/>
              <a:t>10</a:t>
            </a:fld>
            <a:endParaRPr lang="en-US" altLang="en-US" dirty="0"/>
          </a:p>
        </p:txBody>
      </p:sp>
      <p:pic>
        <p:nvPicPr>
          <p:cNvPr id="4" name="Picture 1" descr="The screenshot shows the program source code to access the array elements. It allows the user to enter the number of hours worked by six employees and stores the values in an array. The main statement displays the number of employees as an integer value equals 6. The source code asks the user to enter an integer for the number of hours worked. The program output prints the value from subscript 0 to 5 in the array.&#10;"/>
          <p:cNvPicPr>
            <a:picLocks noChangeAspect="1" noChangeArrowheads="1"/>
          </p:cNvPicPr>
          <p:nvPr/>
        </p:nvPicPr>
        <p:blipFill rotWithShape="1">
          <a:blip r:embed="rId2">
            <a:extLst>
              <a:ext uri="{28A0092B-C50C-407E-A947-70E740481C1C}">
                <a14:useLocalDpi xmlns:a14="http://schemas.microsoft.com/office/drawing/2010/main" val="0"/>
              </a:ext>
            </a:extLst>
          </a:blip>
          <a:srcRect t="9946"/>
          <a:stretch/>
        </p:blipFill>
        <p:spPr bwMode="auto">
          <a:xfrm>
            <a:off x="2466772" y="1828800"/>
            <a:ext cx="7258456"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50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600" dirty="0">
                <a:latin typeface="Arial" panose="020B0604020202020204" pitchFamily="34" charset="0"/>
                <a:cs typeface="Arial" panose="020B0604020202020204" pitchFamily="34" charset="0"/>
              </a:rPr>
              <a:t>Accessing Array Elements</a:t>
            </a:r>
            <a:r>
              <a:rPr lang="en-US" sz="1800" b="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(2 of 2)</a:t>
            </a:r>
            <a:endParaRPr lang="en-US" sz="1800" dirty="0"/>
          </a:p>
        </p:txBody>
      </p:sp>
      <p:sp>
        <p:nvSpPr>
          <p:cNvPr id="3" name="Content Placeholder 2"/>
          <p:cNvSpPr>
            <a:spLocks noGrp="1"/>
          </p:cNvSpPr>
          <p:nvPr>
            <p:ph idx="1"/>
          </p:nvPr>
        </p:nvSpPr>
        <p:spPr/>
        <p:txBody>
          <a:bodyPr/>
          <a:lstStyle/>
          <a:p>
            <a:pPr eaLnBrk="1" hangingPunct="1">
              <a:spcBef>
                <a:spcPct val="0"/>
              </a:spcBef>
            </a:pPr>
            <a:r>
              <a:rPr lang="en-US" altLang="en-US" kern="1200" dirty="0">
                <a:solidFill>
                  <a:srgbClr val="000000"/>
                </a:solidFill>
                <a:latin typeface="Arial" panose="020B0604020202020204" pitchFamily="34" charset="0"/>
                <a:cs typeface="Arial" panose="020B0604020202020204" pitchFamily="34" charset="0"/>
              </a:rPr>
              <a:t>Here are the contents of the </a:t>
            </a:r>
            <a:r>
              <a:rPr lang="en-US" altLang="en-US" kern="1200" dirty="0">
                <a:solidFill>
                  <a:srgbClr val="000000"/>
                </a:solidFill>
                <a:latin typeface="Courier New" panose="02070309020205020404" pitchFamily="49" charset="0"/>
                <a:cs typeface="Arial" panose="020B0604020202020204" pitchFamily="34" charset="0"/>
              </a:rPr>
              <a:t>hours</a:t>
            </a:r>
            <a:r>
              <a:rPr lang="en-US" altLang="en-US" kern="1200" dirty="0">
                <a:solidFill>
                  <a:srgbClr val="000000"/>
                </a:solidFill>
                <a:latin typeface="Arial" panose="020B0604020202020204" pitchFamily="34" charset="0"/>
                <a:cs typeface="Arial" panose="020B0604020202020204" pitchFamily="34" charset="0"/>
              </a:rPr>
              <a:t> array, with the values entered by the user in the example output:</a:t>
            </a:r>
          </a:p>
        </p:txBody>
      </p:sp>
      <p:pic>
        <p:nvPicPr>
          <p:cNvPr id="5" name="Picture 1" descr="The screenshot shows the program source code to access the array elements. It allows the user to enter the number of hours worked by six employees and stores the values in an array. The main statement displays the number of employees as an integer value. The source code asks the user to enter an integer for the number of hours worked. The program output prints the value from subscript 0 to 5 in the array. The array values for the number of hours worked start from 0 to 5. The program output with sample input in bold shows the statement that reads, &quot;Enter the hours worked by six employees.&quot; The program output reads, &quot;The hours you entered are: 20, 12, 40, 30, 30, 15.&quot;&#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662" y="2133600"/>
            <a:ext cx="719667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The screenshot shows the contents of the hours array, with the values entered by the user in the example output. The array values are arranged in a sequence based on the subscript. The value in each memory location is as follows. hours[0]: 20; hours[1]: 12; hours[2]: 40; hours[3]: 30; hours[4]: 30; hours[5]: 15. The values are arranged from left to right in increasing order of the subscrip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988" y="5770562"/>
            <a:ext cx="55340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79175867-3D6B-BDC3-909F-5B4E5E6709FD}"/>
              </a:ext>
            </a:extLst>
          </p:cNvPr>
          <p:cNvSpPr>
            <a:spLocks noGrp="1"/>
          </p:cNvSpPr>
          <p:nvPr>
            <p:ph type="sldNum" sz="quarter" idx="10"/>
          </p:nvPr>
        </p:nvSpPr>
        <p:spPr/>
        <p:txBody>
          <a:bodyPr/>
          <a:lstStyle/>
          <a:p>
            <a:fld id="{CE7EB300-4ACF-4001-BD66-5902D910BEDB}" type="slidenum">
              <a:rPr lang="en-US" altLang="en-US" smtClean="0"/>
              <a:pPr/>
              <a:t>11</a:t>
            </a:fld>
            <a:endParaRPr lang="en-US" altLang="en-US" dirty="0"/>
          </a:p>
        </p:txBody>
      </p:sp>
    </p:spTree>
    <p:extLst>
      <p:ext uri="{BB962C8B-B14F-4D97-AF65-F5344CB8AC3E}">
        <p14:creationId xmlns:p14="http://schemas.microsoft.com/office/powerpoint/2010/main" val="310469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Array Contents</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Can access element with a constant or literal subscript:</a:t>
            </a:r>
          </a:p>
          <a:p>
            <a:pPr marL="740664" lvl="1" indent="0">
              <a:buNone/>
            </a:pPr>
            <a:r>
              <a:rPr lang="en-US" altLang="en-US" sz="2800" dirty="0">
                <a:solidFill>
                  <a:srgbClr val="000000"/>
                </a:solidFill>
                <a:latin typeface="Courier New" panose="02070309020205020404" pitchFamily="49" charset="0"/>
              </a:rPr>
              <a:t>cout &lt;&lt; tests[3] &lt;&lt; endl;</a:t>
            </a:r>
          </a:p>
          <a:p>
            <a:pPr>
              <a:spcBef>
                <a:spcPts val="4000"/>
              </a:spcBef>
            </a:pPr>
            <a:r>
              <a:rPr lang="en-US" altLang="en-US" dirty="0">
                <a:solidFill>
                  <a:srgbClr val="000000"/>
                </a:solidFill>
              </a:rPr>
              <a:t>Can use integer expression as subscript:</a:t>
            </a:r>
          </a:p>
          <a:p>
            <a:pPr lvl="1" indent="0">
              <a:buClr>
                <a:srgbClr val="000000"/>
              </a:buClr>
              <a:buNone/>
            </a:pPr>
            <a:r>
              <a:rPr lang="en-US" altLang="en-US" sz="2800" dirty="0">
                <a:solidFill>
                  <a:srgbClr val="000000"/>
                </a:solidFill>
                <a:latin typeface="Courier New" panose="02070309020205020404" pitchFamily="49" charset="0"/>
              </a:rPr>
              <a:t>int i = 5;</a:t>
            </a:r>
          </a:p>
          <a:p>
            <a:pPr lvl="1" indent="0">
              <a:buClr>
                <a:srgbClr val="000000"/>
              </a:buClr>
              <a:buNone/>
            </a:pPr>
            <a:r>
              <a:rPr lang="en-US" altLang="en-US" sz="2800" dirty="0">
                <a:solidFill>
                  <a:srgbClr val="000000"/>
                </a:solidFill>
                <a:latin typeface="Courier New" panose="02070309020205020404" pitchFamily="49" charset="0"/>
              </a:rPr>
              <a:t>cout &lt;&lt; tests[i] &lt;&lt; endl;</a:t>
            </a:r>
          </a:p>
        </p:txBody>
      </p:sp>
      <p:sp>
        <p:nvSpPr>
          <p:cNvPr id="4" name="Slide Number Placeholder 3">
            <a:extLst>
              <a:ext uri="{FF2B5EF4-FFF2-40B4-BE49-F238E27FC236}">
                <a16:creationId xmlns:a16="http://schemas.microsoft.com/office/drawing/2014/main" id="{05F0BFC4-5D23-8730-EE01-8E8733FDCBDA}"/>
              </a:ext>
            </a:extLst>
          </p:cNvPr>
          <p:cNvSpPr>
            <a:spLocks noGrp="1"/>
          </p:cNvSpPr>
          <p:nvPr>
            <p:ph type="sldNum" sz="quarter" idx="10"/>
          </p:nvPr>
        </p:nvSpPr>
        <p:spPr/>
        <p:txBody>
          <a:bodyPr/>
          <a:lstStyle/>
          <a:p>
            <a:fld id="{CE7EB300-4ACF-4001-BD66-5902D910BEDB}" type="slidenum">
              <a:rPr lang="en-US" altLang="en-US" smtClean="0"/>
              <a:pPr/>
              <a:t>12</a:t>
            </a:fld>
            <a:endParaRPr lang="en-US" altLang="en-US" dirty="0"/>
          </a:p>
        </p:txBody>
      </p:sp>
    </p:spTree>
    <p:extLst>
      <p:ext uri="{BB962C8B-B14F-4D97-AF65-F5344CB8AC3E}">
        <p14:creationId xmlns:p14="http://schemas.microsoft.com/office/powerpoint/2010/main" val="116921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 Loop to Step Through an Array</a:t>
            </a:r>
            <a:endParaRPr lang="en-US" dirty="0"/>
          </a:p>
        </p:txBody>
      </p:sp>
      <p:sp>
        <p:nvSpPr>
          <p:cNvPr id="3" name="Content Placeholder 2"/>
          <p:cNvSpPr>
            <a:spLocks noGrp="1"/>
          </p:cNvSpPr>
          <p:nvPr>
            <p:ph sz="half" idx="1"/>
          </p:nvPr>
        </p:nvSpPr>
        <p:spPr>
          <a:xfrm>
            <a:off x="487680" y="1143000"/>
            <a:ext cx="11704320" cy="3505200"/>
          </a:xfrm>
        </p:spPr>
        <p:txBody>
          <a:bodyPr/>
          <a:lstStyle/>
          <a:p>
            <a:pPr lvl="0">
              <a:lnSpc>
                <a:spcPct val="90000"/>
              </a:lnSpc>
            </a:pPr>
            <a:r>
              <a:rPr lang="en-US" altLang="en-US" sz="3200" spc="-100" dirty="0">
                <a:solidFill>
                  <a:srgbClr val="000000"/>
                </a:solidFill>
              </a:rPr>
              <a:t>Even though the size declarator of an array definition must be a constant or a literal, subscript numbers can be stored in variables.</a:t>
            </a:r>
          </a:p>
          <a:p>
            <a:pPr lvl="1">
              <a:lnSpc>
                <a:spcPct val="90000"/>
              </a:lnSpc>
            </a:pPr>
            <a:r>
              <a:rPr lang="en-US" altLang="en-US" sz="2800" dirty="0">
                <a:solidFill>
                  <a:srgbClr val="000000"/>
                </a:solidFill>
              </a:rPr>
              <a:t>This makes it possible to use a loop to “step through” an entire array, performing the same operation on each element.</a:t>
            </a:r>
          </a:p>
          <a:p>
            <a:pPr lvl="0">
              <a:lnSpc>
                <a:spcPct val="90000"/>
              </a:lnSpc>
            </a:pPr>
            <a:r>
              <a:rPr lang="en-US" altLang="en-US" sz="3200" b="1" dirty="0">
                <a:solidFill>
                  <a:srgbClr val="000000"/>
                </a:solidFill>
              </a:rPr>
              <a:t>Example</a:t>
            </a:r>
            <a:r>
              <a:rPr lang="en-US" altLang="en-US" sz="3200" dirty="0">
                <a:solidFill>
                  <a:srgbClr val="000000"/>
                </a:solidFill>
              </a:rPr>
              <a:t> – The following code defines an array, </a:t>
            </a:r>
            <a:r>
              <a:rPr lang="en-US" altLang="en-US" sz="3200" dirty="0">
                <a:solidFill>
                  <a:srgbClr val="000000"/>
                </a:solidFill>
                <a:latin typeface="Courier New" panose="02070309020205020404" pitchFamily="49" charset="0"/>
              </a:rPr>
              <a:t>numbers</a:t>
            </a:r>
            <a:r>
              <a:rPr lang="en-US" altLang="en-US" sz="3200" dirty="0">
                <a:solidFill>
                  <a:srgbClr val="000000"/>
                </a:solidFill>
              </a:rPr>
              <a:t>, and assigns 99 to each element:</a:t>
            </a:r>
          </a:p>
        </p:txBody>
      </p:sp>
      <p:sp>
        <p:nvSpPr>
          <p:cNvPr id="4" name="Content Placeholder 3"/>
          <p:cNvSpPr>
            <a:spLocks noGrp="1"/>
          </p:cNvSpPr>
          <p:nvPr>
            <p:ph sz="half" idx="2"/>
          </p:nvPr>
        </p:nvSpPr>
        <p:spPr>
          <a:xfrm>
            <a:off x="853440" y="4038600"/>
            <a:ext cx="10972800" cy="2225842"/>
          </a:xfrm>
        </p:spPr>
        <p:txBody>
          <a:bodyPr/>
          <a:lstStyle/>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const int ARRAY_SIZE = 5;</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numbers[ARRAY_SIZE];</a:t>
            </a:r>
          </a:p>
          <a:p>
            <a:pPr marL="0" indent="0" eaLnBrk="1" hangingPunct="1">
              <a:spcBef>
                <a:spcPts val="2800"/>
              </a:spcBef>
              <a:buNone/>
            </a:pPr>
            <a:r>
              <a:rPr lang="en-US" altLang="en-US" kern="1200" dirty="0">
                <a:solidFill>
                  <a:srgbClr val="000000"/>
                </a:solidFill>
                <a:latin typeface="Courier New" panose="02070309020205020404" pitchFamily="49" charset="0"/>
                <a:cs typeface="Arial" panose="020B0604020202020204" pitchFamily="34" charset="0"/>
              </a:rPr>
              <a:t>for (int count = 0; count &lt; ARRAY_SIZE; count++)</a:t>
            </a:r>
          </a:p>
          <a:p>
            <a:pPr marL="82296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numbers[count] = 99;</a:t>
            </a:r>
          </a:p>
        </p:txBody>
      </p:sp>
      <p:sp>
        <p:nvSpPr>
          <p:cNvPr id="5" name="Slide Number Placeholder 4">
            <a:extLst>
              <a:ext uri="{FF2B5EF4-FFF2-40B4-BE49-F238E27FC236}">
                <a16:creationId xmlns:a16="http://schemas.microsoft.com/office/drawing/2014/main" id="{A6F2E4F8-87E0-D8E7-73E1-C592A808C4A4}"/>
              </a:ext>
            </a:extLst>
          </p:cNvPr>
          <p:cNvSpPr>
            <a:spLocks noGrp="1"/>
          </p:cNvSpPr>
          <p:nvPr>
            <p:ph type="sldNum" sz="quarter" idx="10"/>
          </p:nvPr>
        </p:nvSpPr>
        <p:spPr/>
        <p:txBody>
          <a:bodyPr/>
          <a:lstStyle/>
          <a:p>
            <a:fld id="{AB2AA5FF-8DE2-4729-A023-1C1C1585D85F}" type="slidenum">
              <a:rPr lang="en-US" altLang="en-US" smtClean="0"/>
              <a:pPr/>
              <a:t>13</a:t>
            </a:fld>
            <a:endParaRPr lang="en-US" altLang="en-US" dirty="0"/>
          </a:p>
        </p:txBody>
      </p:sp>
    </p:spTree>
    <p:extLst>
      <p:ext uri="{BB962C8B-B14F-4D97-AF65-F5344CB8AC3E}">
        <p14:creationId xmlns:p14="http://schemas.microsoft.com/office/powerpoint/2010/main" val="320725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Closer Look At the Loop</a:t>
            </a:r>
            <a:endParaRPr lang="en-US" dirty="0"/>
          </a:p>
        </p:txBody>
      </p:sp>
      <p:pic>
        <p:nvPicPr>
          <p:cNvPr id="4" name="Picture 3" descr="The screenshot displays the for-loop statement: for (count equals 0; count less than array underscore size; count plus plus). The variable 'count' starts at 0, which is the first valid subscript value. The loop ends when the variable 'count' reaches 5, which is the first invalid subscript value. The variable 'count' is incremented after each iteratio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 y="1828800"/>
            <a:ext cx="12161520" cy="444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8184342-597C-FEE1-4689-E517831C2A23}"/>
              </a:ext>
            </a:extLst>
          </p:cNvPr>
          <p:cNvSpPr>
            <a:spLocks noGrp="1"/>
          </p:cNvSpPr>
          <p:nvPr>
            <p:ph type="sldNum" sz="quarter" idx="10"/>
          </p:nvPr>
        </p:nvSpPr>
        <p:spPr/>
        <p:txBody>
          <a:bodyPr/>
          <a:lstStyle/>
          <a:p>
            <a:fld id="{CE7EB300-4ACF-4001-BD66-5902D910BEDB}" type="slidenum">
              <a:rPr lang="en-US" altLang="en-US" smtClean="0"/>
              <a:pPr/>
              <a:t>14</a:t>
            </a:fld>
            <a:endParaRPr lang="en-US" altLang="en-US" dirty="0"/>
          </a:p>
        </p:txBody>
      </p:sp>
    </p:spTree>
    <p:extLst>
      <p:ext uri="{BB962C8B-B14F-4D97-AF65-F5344CB8AC3E}">
        <p14:creationId xmlns:p14="http://schemas.microsoft.com/office/powerpoint/2010/main" val="4042301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Default Initialization</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Global array </a:t>
            </a:r>
            <a:r>
              <a:rPr lang="en-US" altLang="en-US" dirty="0">
                <a:solidFill>
                  <a:srgbClr val="000000"/>
                </a:solidFill>
                <a:sym typeface="Wingdings" panose="05000000000000000000" pitchFamily="2" charset="2"/>
              </a:rPr>
              <a:t> all elements initialized to </a:t>
            </a:r>
            <a:r>
              <a:rPr lang="en-US" altLang="en-US" dirty="0">
                <a:solidFill>
                  <a:srgbClr val="000000"/>
                </a:solidFill>
                <a:latin typeface="Courier New" panose="02070309020205020404" pitchFamily="49" charset="0"/>
                <a:sym typeface="Wingdings" panose="05000000000000000000" pitchFamily="2" charset="2"/>
              </a:rPr>
              <a:t>0</a:t>
            </a:r>
            <a:r>
              <a:rPr lang="en-US" altLang="en-US" dirty="0">
                <a:solidFill>
                  <a:srgbClr val="000000"/>
                </a:solidFill>
                <a:sym typeface="Wingdings" panose="05000000000000000000" pitchFamily="2" charset="2"/>
              </a:rPr>
              <a:t> by default</a:t>
            </a:r>
          </a:p>
          <a:p>
            <a:pPr>
              <a:spcBef>
                <a:spcPts val="4600"/>
              </a:spcBef>
            </a:pPr>
            <a:r>
              <a:rPr lang="en-US" altLang="en-US" dirty="0">
                <a:solidFill>
                  <a:srgbClr val="000000"/>
                </a:solidFill>
                <a:sym typeface="Wingdings" panose="05000000000000000000" pitchFamily="2" charset="2"/>
              </a:rPr>
              <a:t>Local array  all elements </a:t>
            </a:r>
            <a:r>
              <a:rPr lang="en-US" altLang="en-US" i="1" dirty="0">
                <a:solidFill>
                  <a:srgbClr val="000000"/>
                </a:solidFill>
                <a:sym typeface="Wingdings" panose="05000000000000000000" pitchFamily="2" charset="2"/>
              </a:rPr>
              <a:t>uninitialized</a:t>
            </a:r>
            <a:r>
              <a:rPr lang="en-US" altLang="en-US" dirty="0">
                <a:solidFill>
                  <a:srgbClr val="000000"/>
                </a:solidFill>
                <a:sym typeface="Wingdings" panose="05000000000000000000" pitchFamily="2" charset="2"/>
              </a:rPr>
              <a:t> by default</a:t>
            </a:r>
            <a:endParaRPr lang="en-US" alt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1830A89D-EAC8-9BCE-3D3A-DD3803FB2D1E}"/>
              </a:ext>
            </a:extLst>
          </p:cNvPr>
          <p:cNvSpPr>
            <a:spLocks noGrp="1"/>
          </p:cNvSpPr>
          <p:nvPr>
            <p:ph type="sldNum" sz="quarter" idx="10"/>
          </p:nvPr>
        </p:nvSpPr>
        <p:spPr/>
        <p:txBody>
          <a:bodyPr/>
          <a:lstStyle/>
          <a:p>
            <a:fld id="{CE7EB300-4ACF-4001-BD66-5902D910BEDB}" type="slidenum">
              <a:rPr lang="en-US" altLang="en-US" smtClean="0"/>
              <a:pPr/>
              <a:t>15</a:t>
            </a:fld>
            <a:endParaRPr lang="en-US" altLang="en-US" dirty="0"/>
          </a:p>
        </p:txBody>
      </p:sp>
    </p:spTree>
    <p:extLst>
      <p:ext uri="{BB962C8B-B14F-4D97-AF65-F5344CB8AC3E}">
        <p14:creationId xmlns:p14="http://schemas.microsoft.com/office/powerpoint/2010/main" val="347850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Initialization</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Like regular variables, C++ allows developer to initialize an array’s elements when array is created</a:t>
            </a:r>
          </a:p>
          <a:p>
            <a:r>
              <a:rPr lang="en-US" altLang="en-US" spc="-100" dirty="0">
                <a:solidFill>
                  <a:srgbClr val="000000"/>
                </a:solidFill>
              </a:rPr>
              <a:t>Arrays can be initialized with an </a:t>
            </a:r>
            <a:r>
              <a:rPr lang="en-US" altLang="en-US" b="1" i="1" spc="-100" dirty="0">
                <a:solidFill>
                  <a:srgbClr val="000000"/>
                </a:solidFill>
              </a:rPr>
              <a:t>initialization list</a:t>
            </a:r>
            <a:r>
              <a:rPr lang="en-US" altLang="en-US" spc="-100" dirty="0">
                <a:solidFill>
                  <a:srgbClr val="000000"/>
                </a:solidFill>
              </a:rPr>
              <a:t>. The series of values inside the braces and separated with commas is called an initialization list.</a:t>
            </a:r>
          </a:p>
          <a:p>
            <a:pPr marL="320040" indent="0">
              <a:spcBef>
                <a:spcPts val="1800"/>
              </a:spcBef>
              <a:buNone/>
            </a:pPr>
            <a:r>
              <a:rPr lang="en-US" altLang="en-US" dirty="0">
                <a:solidFill>
                  <a:srgbClr val="000000"/>
                </a:solidFill>
                <a:latin typeface="Courier New" panose="02070309020205020404" pitchFamily="49" charset="0"/>
              </a:rPr>
              <a:t>const int SIZE = 5;</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int tests[SIZE] = {79,82,91,77,84};</a:t>
            </a:r>
            <a:endParaRPr lang="en-US" altLang="en-US" dirty="0">
              <a:solidFill>
                <a:srgbClr val="000000"/>
              </a:solidFill>
            </a:endParaRPr>
          </a:p>
          <a:p>
            <a:pPr>
              <a:spcBef>
                <a:spcPts val="2400"/>
              </a:spcBef>
            </a:pPr>
            <a:r>
              <a:rPr lang="en-US" altLang="en-US" dirty="0">
                <a:solidFill>
                  <a:srgbClr val="000000"/>
                </a:solidFill>
              </a:rPr>
              <a:t>The values are stored in the array in the order in which they appear in the list.</a:t>
            </a:r>
          </a:p>
          <a:p>
            <a:r>
              <a:rPr lang="en-US" altLang="en-US" dirty="0">
                <a:solidFill>
                  <a:srgbClr val="000000"/>
                </a:solidFill>
              </a:rPr>
              <a:t>An array’s initialization list cannot have more values than the array has elements.</a:t>
            </a:r>
          </a:p>
        </p:txBody>
      </p:sp>
      <p:sp>
        <p:nvSpPr>
          <p:cNvPr id="4" name="Slide Number Placeholder 3">
            <a:extLst>
              <a:ext uri="{FF2B5EF4-FFF2-40B4-BE49-F238E27FC236}">
                <a16:creationId xmlns:a16="http://schemas.microsoft.com/office/drawing/2014/main" id="{87A76FC2-A591-A6F2-58DA-7655FCA9D01B}"/>
              </a:ext>
            </a:extLst>
          </p:cNvPr>
          <p:cNvSpPr>
            <a:spLocks noGrp="1"/>
          </p:cNvSpPr>
          <p:nvPr>
            <p:ph type="sldNum" sz="quarter" idx="10"/>
          </p:nvPr>
        </p:nvSpPr>
        <p:spPr/>
        <p:txBody>
          <a:bodyPr/>
          <a:lstStyle/>
          <a:p>
            <a:fld id="{CE7EB300-4ACF-4001-BD66-5902D910BEDB}" type="slidenum">
              <a:rPr lang="en-US" altLang="en-US" smtClean="0"/>
              <a:pPr/>
              <a:t>16</a:t>
            </a:fld>
            <a:endParaRPr lang="en-US" altLang="en-US" dirty="0"/>
          </a:p>
        </p:txBody>
      </p:sp>
    </p:spTree>
    <p:extLst>
      <p:ext uri="{BB962C8B-B14F-4D97-AF65-F5344CB8AC3E}">
        <p14:creationId xmlns:p14="http://schemas.microsoft.com/office/powerpoint/2010/main" val="280120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Initialization List Code Example</a:t>
            </a:r>
            <a:endParaRPr lang="en-US" dirty="0"/>
          </a:p>
        </p:txBody>
      </p:sp>
      <p:pic>
        <p:nvPicPr>
          <p:cNvPr id="4" name="Picture 2" descr="A program displays the number of days in each month. The variable 'Months' displays the value 12. The array days [month] displays the initialization list that contains 12 values: {31, 28, 31, 30, 31, 30, 31, 31, 30, 31, 30, 31}. The for loop tests, for (int count equals 0; count less than months; count plus plus). The program adds one to the count, count plus 1. The program output displays the days in each month: Month 1 has 31 days; Month 2 has 28 days; Month 3 has 31 days; Month 4 has 30 days; Month 5 has 31 days; Month 6 has 30 days; Month 7 has 31 days; Month 8 has 31 days; Month 9 has 30 days; Month 10 has 31 days; Month 11 has 30 days; Month 12 has 31 day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038" y="1188720"/>
            <a:ext cx="5951925"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5B1A6B8E-61B3-D940-02D1-68A6FB325805}"/>
              </a:ext>
            </a:extLst>
          </p:cNvPr>
          <p:cNvSpPr>
            <a:spLocks noGrp="1"/>
          </p:cNvSpPr>
          <p:nvPr>
            <p:ph type="sldNum" sz="quarter" idx="10"/>
          </p:nvPr>
        </p:nvSpPr>
        <p:spPr/>
        <p:txBody>
          <a:bodyPr/>
          <a:lstStyle/>
          <a:p>
            <a:fld id="{6BC825A9-4744-47B4-92DF-97DD141C7E32}" type="slidenum">
              <a:rPr lang="en-US" altLang="en-US" smtClean="0"/>
              <a:pPr/>
              <a:t>17</a:t>
            </a:fld>
            <a:endParaRPr lang="en-US" altLang="en-US" dirty="0"/>
          </a:p>
        </p:txBody>
      </p:sp>
    </p:spTree>
    <p:extLst>
      <p:ext uri="{BB962C8B-B14F-4D97-AF65-F5344CB8AC3E}">
        <p14:creationId xmlns:p14="http://schemas.microsoft.com/office/powerpoint/2010/main" val="284485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Partial Array Initialization</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If array is initialized with fewer initial values than the size declarator, the remaining elements will be set to </a:t>
            </a:r>
            <a:r>
              <a:rPr lang="en-US" altLang="en-US" dirty="0">
                <a:solidFill>
                  <a:srgbClr val="000000"/>
                </a:solidFill>
                <a:latin typeface="Courier New" panose="02070309020205020404" pitchFamily="49" charset="0"/>
              </a:rPr>
              <a:t>0:</a:t>
            </a:r>
          </a:p>
          <a:p>
            <a:endParaRPr lang="en-US" altLang="en-US" dirty="0">
              <a:solidFill>
                <a:srgbClr val="000000"/>
              </a:solidFill>
              <a:latin typeface="Courier New" panose="02070309020205020404" pitchFamily="49" charset="0"/>
            </a:endParaRPr>
          </a:p>
          <a:p>
            <a:endParaRPr lang="en-US" altLang="en-US" dirty="0">
              <a:solidFill>
                <a:srgbClr val="000000"/>
              </a:solidFill>
              <a:latin typeface="Courier New" panose="02070309020205020404" pitchFamily="49" charset="0"/>
            </a:endParaRPr>
          </a:p>
          <a:p>
            <a:endParaRPr lang="en-US" altLang="en-US" dirty="0">
              <a:solidFill>
                <a:srgbClr val="000000"/>
              </a:solidFill>
              <a:latin typeface="Courier New" panose="02070309020205020404" pitchFamily="49" charset="0"/>
            </a:endParaRPr>
          </a:p>
          <a:p>
            <a:endParaRPr lang="en-US" altLang="en-US" dirty="0">
              <a:solidFill>
                <a:srgbClr val="000000"/>
              </a:solidFill>
              <a:latin typeface="Courier New" panose="02070309020205020404" pitchFamily="49" charset="0"/>
            </a:endParaRPr>
          </a:p>
          <a:p>
            <a:endParaRPr lang="en-US" altLang="en-US" dirty="0">
              <a:solidFill>
                <a:srgbClr val="000000"/>
              </a:solidFill>
              <a:latin typeface="Courier New" panose="02070309020205020404" pitchFamily="49" charset="0"/>
            </a:endParaRPr>
          </a:p>
          <a:p>
            <a:r>
              <a:rPr lang="en-US" altLang="en-US" dirty="0">
                <a:solidFill>
                  <a:srgbClr val="000000"/>
                </a:solidFill>
              </a:rPr>
              <a:t>The uninitialized elements of a string array will contain empty strings. This is true even if the array is defined locally.</a:t>
            </a:r>
          </a:p>
          <a:p>
            <a:r>
              <a:rPr lang="en-US" altLang="en-US" dirty="0">
                <a:solidFill>
                  <a:srgbClr val="000000"/>
                </a:solidFill>
              </a:rPr>
              <a:t>If a local array is completely uninitialized, its elements will contain “garbage,” like all other local variables.</a:t>
            </a:r>
          </a:p>
        </p:txBody>
      </p:sp>
      <p:pic>
        <p:nvPicPr>
          <p:cNvPr id="4" name="Picture 4" descr="The screenshot shows the partial initialization of an array. In the array, int numbers [7] equals {1, 2, 4, 8}, four values are assigned through the initialization list. The array memory layout displays the value in each location: numbers[0]: 1; numbers[1]: 2; numbers[2]: 4; numbers[3]: 8; numbers[4]: 0; numbers[5]: 0; numbers[6]: 0; The uninitialized elements, numbers [4], [5], and [6] are automatically assigned with the value 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1" y="2209800"/>
            <a:ext cx="9304933" cy="23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8497E2DA-8932-6C91-F925-FE9A55AF5680}"/>
              </a:ext>
            </a:extLst>
          </p:cNvPr>
          <p:cNvSpPr>
            <a:spLocks noGrp="1"/>
          </p:cNvSpPr>
          <p:nvPr>
            <p:ph type="sldNum" sz="quarter" idx="10"/>
          </p:nvPr>
        </p:nvSpPr>
        <p:spPr/>
        <p:txBody>
          <a:bodyPr/>
          <a:lstStyle/>
          <a:p>
            <a:fld id="{CE7EB300-4ACF-4001-BD66-5902D910BEDB}" type="slidenum">
              <a:rPr lang="en-US" altLang="en-US" smtClean="0"/>
              <a:pPr/>
              <a:t>18</a:t>
            </a:fld>
            <a:endParaRPr lang="en-US" altLang="en-US" dirty="0"/>
          </a:p>
        </p:txBody>
      </p:sp>
    </p:spTree>
    <p:extLst>
      <p:ext uri="{BB962C8B-B14F-4D97-AF65-F5344CB8AC3E}">
        <p14:creationId xmlns:p14="http://schemas.microsoft.com/office/powerpoint/2010/main" val="297654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Implicit Array Sizing</a:t>
            </a:r>
            <a:endParaRPr lang="en-US" dirty="0"/>
          </a:p>
        </p:txBody>
      </p:sp>
      <p:sp>
        <p:nvSpPr>
          <p:cNvPr id="3" name="Content Placeholder 2"/>
          <p:cNvSpPr>
            <a:spLocks noGrp="1"/>
          </p:cNvSpPr>
          <p:nvPr>
            <p:ph sz="half" idx="1"/>
          </p:nvPr>
        </p:nvSpPr>
        <p:spPr>
          <a:xfrm>
            <a:off x="487680" y="1097280"/>
            <a:ext cx="11704320" cy="2179321"/>
          </a:xfrm>
        </p:spPr>
        <p:txBody>
          <a:bodyPr/>
          <a:lstStyle/>
          <a:p>
            <a:pPr lvl="0"/>
            <a:r>
              <a:rPr lang="en-US" altLang="en-US" sz="3200" dirty="0">
                <a:solidFill>
                  <a:srgbClr val="000000"/>
                </a:solidFill>
              </a:rPr>
              <a:t>It’s possible to define an array without specifying its size, as long as an initialization list is provided.</a:t>
            </a:r>
          </a:p>
          <a:p>
            <a:pPr lvl="0"/>
            <a:r>
              <a:rPr lang="en-US" altLang="en-US" sz="3200" dirty="0">
                <a:solidFill>
                  <a:srgbClr val="000000"/>
                </a:solidFill>
              </a:rPr>
              <a:t>C++ automatically makes the array large enough to hold all the initialization values.</a:t>
            </a:r>
          </a:p>
          <a:p>
            <a:pPr lvl="0"/>
            <a:r>
              <a:rPr lang="en-US" altLang="en-US" sz="3200" spc="-100" dirty="0">
                <a:solidFill>
                  <a:srgbClr val="000000"/>
                </a:solidFill>
              </a:rPr>
              <a:t>Array size will be determined by the size of the initialization list:</a:t>
            </a:r>
          </a:p>
          <a:p>
            <a:pPr lvl="1" indent="0">
              <a:buNone/>
            </a:pPr>
            <a:r>
              <a:rPr lang="en-US" altLang="en-US" sz="2800" dirty="0">
                <a:solidFill>
                  <a:srgbClr val="000000"/>
                </a:solidFill>
                <a:latin typeface="Courier New" panose="02070309020205020404" pitchFamily="49" charset="0"/>
              </a:rPr>
              <a:t>int quizzes[]={12,17,15,11};</a:t>
            </a:r>
            <a:endParaRPr lang="en-US" altLang="en-US" sz="2800" dirty="0">
              <a:solidFill>
                <a:srgbClr val="000000"/>
              </a:solidFill>
            </a:endParaRPr>
          </a:p>
        </p:txBody>
      </p:sp>
      <p:pic>
        <p:nvPicPr>
          <p:cNvPr id="12" name="Picture 11" descr="The screenshot shows the memory layout of an array. The program can determine the array size by the size of the initialization list: int quizzes [ ] = {12, 17, 15, 11}. The array values are stored in adjacent memory locations from left to right as follows: 12, 17, 15, and 11.&#10;"/>
          <p:cNvPicPr>
            <a:picLocks noChangeAspect="1"/>
          </p:cNvPicPr>
          <p:nvPr/>
        </p:nvPicPr>
        <p:blipFill>
          <a:blip r:embed="rId2"/>
          <a:stretch>
            <a:fillRect/>
          </a:stretch>
        </p:blipFill>
        <p:spPr>
          <a:xfrm>
            <a:off x="1371600" y="4459181"/>
            <a:ext cx="6145301" cy="493819"/>
          </a:xfrm>
          <a:prstGeom prst="rect">
            <a:avLst/>
          </a:prstGeom>
        </p:spPr>
      </p:pic>
      <p:sp>
        <p:nvSpPr>
          <p:cNvPr id="4" name="Content Placeholder 3"/>
          <p:cNvSpPr>
            <a:spLocks noGrp="1"/>
          </p:cNvSpPr>
          <p:nvPr>
            <p:ph sz="half" idx="2"/>
          </p:nvPr>
        </p:nvSpPr>
        <p:spPr>
          <a:xfrm>
            <a:off x="467106" y="5410200"/>
            <a:ext cx="11704320" cy="1066799"/>
          </a:xfrm>
        </p:spPr>
        <p:txBody>
          <a:bodyPr/>
          <a:lstStyle/>
          <a:p>
            <a:pPr lvl="0"/>
            <a:r>
              <a:rPr lang="en-US" altLang="en-US" sz="3200" dirty="0">
                <a:solidFill>
                  <a:srgbClr val="000000"/>
                </a:solidFill>
              </a:rPr>
              <a:t>Must use either array size declarator or initialization list at array definition</a:t>
            </a:r>
          </a:p>
        </p:txBody>
      </p:sp>
      <p:sp>
        <p:nvSpPr>
          <p:cNvPr id="5" name="Slide Number Placeholder 4">
            <a:extLst>
              <a:ext uri="{FF2B5EF4-FFF2-40B4-BE49-F238E27FC236}">
                <a16:creationId xmlns:a16="http://schemas.microsoft.com/office/drawing/2014/main" id="{D0D4F810-6892-B5E9-15A9-4CBE8EE3FC5E}"/>
              </a:ext>
            </a:extLst>
          </p:cNvPr>
          <p:cNvSpPr>
            <a:spLocks noGrp="1"/>
          </p:cNvSpPr>
          <p:nvPr>
            <p:ph type="sldNum" sz="quarter" idx="10"/>
          </p:nvPr>
        </p:nvSpPr>
        <p:spPr/>
        <p:txBody>
          <a:bodyPr/>
          <a:lstStyle/>
          <a:p>
            <a:fld id="{AB2AA5FF-8DE2-4729-A023-1C1C1585D85F}" type="slidenum">
              <a:rPr lang="en-US" altLang="en-US" smtClean="0"/>
              <a:pPr/>
              <a:t>19</a:t>
            </a:fld>
            <a:endParaRPr lang="en-US" altLang="en-US" dirty="0"/>
          </a:p>
        </p:txBody>
      </p:sp>
    </p:spTree>
    <p:extLst>
      <p:ext uri="{BB962C8B-B14F-4D97-AF65-F5344CB8AC3E}">
        <p14:creationId xmlns:p14="http://schemas.microsoft.com/office/powerpoint/2010/main" val="388967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Hold Multiple Values</a:t>
            </a:r>
            <a:endParaRPr lang="en-US" dirty="0"/>
          </a:p>
        </p:txBody>
      </p:sp>
      <p:sp>
        <p:nvSpPr>
          <p:cNvPr id="3" name="Content Placeholder 2"/>
          <p:cNvSpPr>
            <a:spLocks noGrp="1"/>
          </p:cNvSpPr>
          <p:nvPr>
            <p:ph idx="1"/>
          </p:nvPr>
        </p:nvSpPr>
        <p:spPr/>
        <p:txBody>
          <a:bodyPr/>
          <a:lstStyle/>
          <a:p>
            <a:r>
              <a:rPr lang="en-US" altLang="en-US" b="1" dirty="0">
                <a:solidFill>
                  <a:srgbClr val="000000"/>
                </a:solidFill>
              </a:rPr>
              <a:t>Array</a:t>
            </a:r>
            <a:r>
              <a:rPr lang="en-US" altLang="en-US" dirty="0">
                <a:solidFill>
                  <a:srgbClr val="000000"/>
                </a:solidFill>
              </a:rPr>
              <a:t>: An array works like a variable that can store multiple values of the same data type</a:t>
            </a:r>
          </a:p>
          <a:p>
            <a:r>
              <a:rPr lang="en-US" altLang="en-US" dirty="0">
                <a:solidFill>
                  <a:srgbClr val="000000"/>
                </a:solidFill>
              </a:rPr>
              <a:t>Values in an array are stored in adjacent memory locations</a:t>
            </a:r>
          </a:p>
          <a:p>
            <a:r>
              <a:rPr lang="en-US" altLang="en-US" dirty="0">
                <a:solidFill>
                  <a:srgbClr val="000000"/>
                </a:solidFill>
              </a:rPr>
              <a:t>Array is declared using </a:t>
            </a:r>
            <a:r>
              <a:rPr lang="en-US" altLang="en-US" dirty="0">
                <a:solidFill>
                  <a:srgbClr val="000000"/>
                </a:solidFill>
                <a:latin typeface="Courier New" panose="02070309020205020404" pitchFamily="49" charset="0"/>
              </a:rPr>
              <a:t>[]</a:t>
            </a:r>
            <a:r>
              <a:rPr lang="en-US" altLang="en-US" dirty="0">
                <a:solidFill>
                  <a:srgbClr val="000000"/>
                </a:solidFill>
              </a:rPr>
              <a:t> operator.</a:t>
            </a:r>
          </a:p>
          <a:p>
            <a:r>
              <a:rPr lang="en-US" altLang="en-US" dirty="0">
                <a:solidFill>
                  <a:srgbClr val="000000"/>
                </a:solidFill>
              </a:rPr>
              <a:t>Following is a definition of an array of integers:</a:t>
            </a:r>
          </a:p>
          <a:p>
            <a:pPr marL="342900" lvl="1" indent="0">
              <a:buNone/>
            </a:pPr>
            <a:r>
              <a:rPr lang="en-US" altLang="en-US" dirty="0">
                <a:solidFill>
                  <a:srgbClr val="000000"/>
                </a:solidFill>
              </a:rPr>
              <a:t>	</a:t>
            </a:r>
            <a:r>
              <a:rPr lang="en-US" altLang="en-US" sz="2800" dirty="0">
                <a:solidFill>
                  <a:srgbClr val="000000"/>
                </a:solidFill>
                <a:latin typeface="Courier New" panose="02070309020205020404" pitchFamily="49" charset="0"/>
              </a:rPr>
              <a:t>int tests[5];</a:t>
            </a:r>
          </a:p>
          <a:p>
            <a:pPr marL="342900" lvl="1" indent="0">
              <a:buNone/>
            </a:pPr>
            <a:r>
              <a:rPr lang="en-US" altLang="en-US" dirty="0">
                <a:solidFill>
                  <a:srgbClr val="000000"/>
                </a:solidFill>
              </a:rPr>
              <a:t>The name of this array is tests. </a:t>
            </a:r>
          </a:p>
          <a:p>
            <a:pPr marL="342900" lvl="1" indent="0">
              <a:buNone/>
            </a:pPr>
            <a:r>
              <a:rPr lang="en-US" altLang="en-US" dirty="0">
                <a:solidFill>
                  <a:srgbClr val="000000"/>
                </a:solidFill>
              </a:rPr>
              <a:t>The number inside the brackets is the array’s size declarator. It indicates the number of elements, or values, the array can hold. The tests array can store five elements, each element is an integer. </a:t>
            </a:r>
          </a:p>
        </p:txBody>
      </p:sp>
      <p:sp>
        <p:nvSpPr>
          <p:cNvPr id="4" name="Slide Number Placeholder 3">
            <a:extLst>
              <a:ext uri="{FF2B5EF4-FFF2-40B4-BE49-F238E27FC236}">
                <a16:creationId xmlns:a16="http://schemas.microsoft.com/office/drawing/2014/main" id="{D03EBA8E-5E24-4F28-D35C-9417BCBA14BF}"/>
              </a:ext>
            </a:extLst>
          </p:cNvPr>
          <p:cNvSpPr>
            <a:spLocks noGrp="1"/>
          </p:cNvSpPr>
          <p:nvPr>
            <p:ph type="sldNum" sz="quarter" idx="10"/>
          </p:nvPr>
        </p:nvSpPr>
        <p:spPr/>
        <p:txBody>
          <a:bodyPr/>
          <a:lstStyle/>
          <a:p>
            <a:fld id="{CE7EB300-4ACF-4001-BD66-5902D910BEDB}" type="slidenum">
              <a:rPr lang="en-US" altLang="en-US" smtClean="0"/>
              <a:pPr/>
              <a:t>2</a:t>
            </a:fld>
            <a:endParaRPr lang="en-US" altLang="en-US" dirty="0"/>
          </a:p>
        </p:txBody>
      </p:sp>
    </p:spTree>
    <p:extLst>
      <p:ext uri="{BB962C8B-B14F-4D97-AF65-F5344CB8AC3E}">
        <p14:creationId xmlns:p14="http://schemas.microsoft.com/office/powerpoint/2010/main" val="3452413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 Bounds Checking in C++</a:t>
            </a:r>
            <a:r>
              <a:rPr lang="en-US" altLang="en-US" sz="1800" dirty="0"/>
              <a:t> (1 of 2)</a:t>
            </a:r>
            <a:endParaRPr lang="en-US" sz="1800" dirty="0"/>
          </a:p>
        </p:txBody>
      </p:sp>
      <p:sp>
        <p:nvSpPr>
          <p:cNvPr id="3" name="Content Placeholder 2"/>
          <p:cNvSpPr>
            <a:spLocks noGrp="1"/>
          </p:cNvSpPr>
          <p:nvPr>
            <p:ph idx="1"/>
          </p:nvPr>
        </p:nvSpPr>
        <p:spPr/>
        <p:txBody>
          <a:bodyPr/>
          <a:lstStyle/>
          <a:p>
            <a:pPr>
              <a:spcBef>
                <a:spcPts val="0"/>
              </a:spcBef>
            </a:pPr>
            <a:r>
              <a:rPr lang="en-US" altLang="en-US" dirty="0">
                <a:solidFill>
                  <a:srgbClr val="000000"/>
                </a:solidFill>
              </a:rPr>
              <a:t>C++ does not perform array bounds checking. This means developer can write programs with subscripts that go beyond the boundaries of a particular array.</a:t>
            </a:r>
          </a:p>
          <a:p>
            <a:pPr>
              <a:spcBef>
                <a:spcPts val="1200"/>
              </a:spcBef>
            </a:pPr>
            <a:r>
              <a:rPr lang="en-US" altLang="en-US" dirty="0">
                <a:solidFill>
                  <a:srgbClr val="000000"/>
                </a:solidFill>
              </a:rPr>
              <a:t>When a value is used as an array element’s subscript, C++ does not check it to make sure it is a </a:t>
            </a:r>
            <a:r>
              <a:rPr lang="en-US" altLang="en-US" i="1" dirty="0">
                <a:solidFill>
                  <a:srgbClr val="000000"/>
                </a:solidFill>
              </a:rPr>
              <a:t>valid</a:t>
            </a:r>
            <a:r>
              <a:rPr lang="en-US" altLang="en-US" dirty="0">
                <a:solidFill>
                  <a:srgbClr val="000000"/>
                </a:solidFill>
              </a:rPr>
              <a:t> subscript.</a:t>
            </a:r>
          </a:p>
          <a:p>
            <a:pPr>
              <a:spcBef>
                <a:spcPts val="1200"/>
              </a:spcBef>
            </a:pPr>
            <a:r>
              <a:rPr lang="en-US" altLang="en-US" dirty="0">
                <a:solidFill>
                  <a:srgbClr val="000000"/>
                </a:solidFill>
              </a:rPr>
              <a:t>In other words, developer can use subscripts that are beyond the bounds of the array.</a:t>
            </a:r>
          </a:p>
          <a:p>
            <a:pPr>
              <a:spcBef>
                <a:spcPts val="1200"/>
              </a:spcBef>
            </a:pPr>
            <a:r>
              <a:rPr lang="en-US" altLang="en-US" dirty="0">
                <a:solidFill>
                  <a:srgbClr val="000000"/>
                </a:solidFill>
              </a:rPr>
              <a:t>C++ is a popular language for software developers who have to write fast, efficient code. To increase runtime efficiency, C++ does not provide many of the common safeguards to prevent unsafe memory access found in other languages. </a:t>
            </a:r>
          </a:p>
        </p:txBody>
      </p:sp>
      <p:sp>
        <p:nvSpPr>
          <p:cNvPr id="4" name="Slide Number Placeholder 3">
            <a:extLst>
              <a:ext uri="{FF2B5EF4-FFF2-40B4-BE49-F238E27FC236}">
                <a16:creationId xmlns:a16="http://schemas.microsoft.com/office/drawing/2014/main" id="{C225ADCA-C034-FD25-44AE-2AA7F58A65EC}"/>
              </a:ext>
            </a:extLst>
          </p:cNvPr>
          <p:cNvSpPr>
            <a:spLocks noGrp="1"/>
          </p:cNvSpPr>
          <p:nvPr>
            <p:ph type="sldNum" sz="quarter" idx="10"/>
          </p:nvPr>
        </p:nvSpPr>
        <p:spPr/>
        <p:txBody>
          <a:bodyPr/>
          <a:lstStyle/>
          <a:p>
            <a:fld id="{CE7EB300-4ACF-4001-BD66-5902D910BEDB}" type="slidenum">
              <a:rPr lang="en-US" altLang="en-US" smtClean="0"/>
              <a:pPr/>
              <a:t>20</a:t>
            </a:fld>
            <a:endParaRPr lang="en-US" altLang="en-US" dirty="0"/>
          </a:p>
        </p:txBody>
      </p:sp>
    </p:spTree>
    <p:extLst>
      <p:ext uri="{BB962C8B-B14F-4D97-AF65-F5344CB8AC3E}">
        <p14:creationId xmlns:p14="http://schemas.microsoft.com/office/powerpoint/2010/main" val="119205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 Bounds Checking Code Example</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The following code defines a three-element array, and then writes five values to it!</a:t>
            </a:r>
          </a:p>
        </p:txBody>
      </p:sp>
      <p:sp>
        <p:nvSpPr>
          <p:cNvPr id="5" name="Slide Number Placeholder 4">
            <a:extLst>
              <a:ext uri="{FF2B5EF4-FFF2-40B4-BE49-F238E27FC236}">
                <a16:creationId xmlns:a16="http://schemas.microsoft.com/office/drawing/2014/main" id="{2103EBBC-4E4E-D84B-AEAA-189E7FEB9D81}"/>
              </a:ext>
            </a:extLst>
          </p:cNvPr>
          <p:cNvSpPr>
            <a:spLocks noGrp="1"/>
          </p:cNvSpPr>
          <p:nvPr>
            <p:ph type="sldNum" sz="quarter" idx="10"/>
          </p:nvPr>
        </p:nvSpPr>
        <p:spPr/>
        <p:txBody>
          <a:bodyPr/>
          <a:lstStyle/>
          <a:p>
            <a:fld id="{CE7EB300-4ACF-4001-BD66-5902D910BEDB}" type="slidenum">
              <a:rPr lang="en-US" altLang="en-US" smtClean="0"/>
              <a:pPr/>
              <a:t>21</a:t>
            </a:fld>
            <a:endParaRPr lang="en-US" altLang="en-US" dirty="0"/>
          </a:p>
        </p:txBody>
      </p:sp>
      <p:pic>
        <p:nvPicPr>
          <p:cNvPr id="4" name="Picture 1" descr="The screenshot shows the program source code that defines a three-element array and writes five values to the location. The program displays the statements for the constant for the array size, a 3integer array, and the loop counter variable. The for loop checks for the condition, for (count equals 0; count less than 5; count plus plus), If true, it stores the value 100 in that locatio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 y="2209800"/>
            <a:ext cx="11247120" cy="2861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9788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196" y="72508"/>
            <a:ext cx="8229600" cy="1143000"/>
          </a:xfrm>
        </p:spPr>
        <p:txBody>
          <a:bodyPr/>
          <a:lstStyle/>
          <a:p>
            <a:r>
              <a:rPr lang="en-US" altLang="en-US" dirty="0"/>
              <a:t>What the Code Does</a:t>
            </a:r>
            <a:endParaRPr lang="en-US" dirty="0"/>
          </a:p>
        </p:txBody>
      </p:sp>
      <p:pic>
        <p:nvPicPr>
          <p:cNvPr id="4" name="Picture 3" descr="The screenshot shows the function of a code in the memory layout of an array. The outlined area represents the values array. The first layout occupies the three blocks from values [0] to [2] and carries the value 100. The memory of each block outside the array is 4 bytes. The second layout occupies the three blocks from values [0] to [2] with a value of 100. The memory blocks [3] and [4] outside the array are shaded. Anything previously stored in these blocks is overwritten and does not exist. The shaded areas represent the section of memory blocks that are written illegall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68438"/>
            <a:ext cx="83058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F54612D-8BE8-6C0C-D856-32E95159079A}"/>
              </a:ext>
            </a:extLst>
          </p:cNvPr>
          <p:cNvSpPr>
            <a:spLocks noGrp="1"/>
          </p:cNvSpPr>
          <p:nvPr>
            <p:ph type="sldNum" sz="quarter" idx="10"/>
          </p:nvPr>
        </p:nvSpPr>
        <p:spPr/>
        <p:txBody>
          <a:bodyPr/>
          <a:lstStyle/>
          <a:p>
            <a:fld id="{CE7EB300-4ACF-4001-BD66-5902D910BEDB}" type="slidenum">
              <a:rPr lang="en-US" altLang="en-US" smtClean="0"/>
              <a:pPr/>
              <a:t>22</a:t>
            </a:fld>
            <a:endParaRPr lang="en-US" altLang="en-US" dirty="0"/>
          </a:p>
        </p:txBody>
      </p:sp>
    </p:spTree>
    <p:extLst>
      <p:ext uri="{BB962C8B-B14F-4D97-AF65-F5344CB8AC3E}">
        <p14:creationId xmlns:p14="http://schemas.microsoft.com/office/powerpoint/2010/main" val="3001523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No Bounds Checking in C++</a:t>
            </a:r>
            <a:r>
              <a:rPr lang="en-US" altLang="en-US" sz="1800" dirty="0"/>
              <a:t> (2 of 2)</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Be careful not to use invalid subscripts.</a:t>
            </a:r>
          </a:p>
          <a:p>
            <a:r>
              <a:rPr lang="en-US" altLang="en-US" dirty="0">
                <a:solidFill>
                  <a:srgbClr val="000000"/>
                </a:solidFill>
              </a:rPr>
              <a:t>Doing so can corrupt other memory locations, crash program, or lock up computer, and cause elusive bugs.</a:t>
            </a:r>
          </a:p>
          <a:p>
            <a:r>
              <a:rPr lang="en-US" altLang="en-US" dirty="0">
                <a:solidFill>
                  <a:srgbClr val="000000"/>
                </a:solidFill>
              </a:rPr>
              <a:t>It’s easy for C++ programmers to make careless mistakes that allow programs to access areas of memory that are supposed to be off-limits. Programmers must always make sure that any time they assign values to array elements, the values are written within the array’s boundaries.</a:t>
            </a:r>
          </a:p>
        </p:txBody>
      </p:sp>
      <p:sp>
        <p:nvSpPr>
          <p:cNvPr id="4" name="Slide Number Placeholder 3">
            <a:extLst>
              <a:ext uri="{FF2B5EF4-FFF2-40B4-BE49-F238E27FC236}">
                <a16:creationId xmlns:a16="http://schemas.microsoft.com/office/drawing/2014/main" id="{E73E5A0D-1395-D165-DCBF-BC6E313C5737}"/>
              </a:ext>
            </a:extLst>
          </p:cNvPr>
          <p:cNvSpPr>
            <a:spLocks noGrp="1"/>
          </p:cNvSpPr>
          <p:nvPr>
            <p:ph type="sldNum" sz="quarter" idx="10"/>
          </p:nvPr>
        </p:nvSpPr>
        <p:spPr/>
        <p:txBody>
          <a:bodyPr/>
          <a:lstStyle/>
          <a:p>
            <a:fld id="{CE7EB300-4ACF-4001-BD66-5902D910BEDB}" type="slidenum">
              <a:rPr lang="en-US" altLang="en-US" smtClean="0"/>
              <a:pPr/>
              <a:t>23</a:t>
            </a:fld>
            <a:endParaRPr lang="en-US" altLang="en-US" dirty="0"/>
          </a:p>
        </p:txBody>
      </p:sp>
    </p:spTree>
    <p:extLst>
      <p:ext uri="{BB962C8B-B14F-4D97-AF65-F5344CB8AC3E}">
        <p14:creationId xmlns:p14="http://schemas.microsoft.com/office/powerpoint/2010/main" val="1977424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Off-By-One Errors</a:t>
            </a:r>
            <a:endParaRPr lang="en-US" dirty="0"/>
          </a:p>
        </p:txBody>
      </p:sp>
      <p:sp>
        <p:nvSpPr>
          <p:cNvPr id="3" name="Content Placeholder 2"/>
          <p:cNvSpPr>
            <a:spLocks noGrp="1"/>
          </p:cNvSpPr>
          <p:nvPr>
            <p:ph idx="1"/>
          </p:nvPr>
        </p:nvSpPr>
        <p:spPr/>
        <p:txBody>
          <a:bodyPr/>
          <a:lstStyle/>
          <a:p>
            <a:pPr lvl="0">
              <a:lnSpc>
                <a:spcPct val="90000"/>
              </a:lnSpc>
            </a:pPr>
            <a:r>
              <a:rPr lang="en-US" altLang="en-US" sz="3200" dirty="0">
                <a:solidFill>
                  <a:srgbClr val="000000"/>
                </a:solidFill>
              </a:rPr>
              <a:t>An off-by-one error happens when developer use array subscripts that are off by one.</a:t>
            </a:r>
          </a:p>
          <a:p>
            <a:pPr lvl="0">
              <a:lnSpc>
                <a:spcPct val="90000"/>
              </a:lnSpc>
            </a:pPr>
            <a:r>
              <a:rPr lang="en-US" altLang="en-US" sz="3200" dirty="0">
                <a:solidFill>
                  <a:srgbClr val="000000"/>
                </a:solidFill>
              </a:rPr>
              <a:t>This can happen when developer start subscripts at 1 rather than 0.</a:t>
            </a:r>
          </a:p>
          <a:p>
            <a:pPr lvl="0">
              <a:lnSpc>
                <a:spcPct val="90000"/>
              </a:lnSpc>
            </a:pPr>
            <a:r>
              <a:rPr lang="en-US" altLang="en-US" sz="3200" dirty="0">
                <a:solidFill>
                  <a:srgbClr val="000000"/>
                </a:solidFill>
              </a:rPr>
              <a:t>Following code is an example of off-by-one error:</a:t>
            </a:r>
          </a:p>
          <a:p>
            <a:pPr lvl="0">
              <a:lnSpc>
                <a:spcPct val="90000"/>
              </a:lnSpc>
            </a:pPr>
            <a:endParaRPr lang="en-US" altLang="en-US" sz="3200" dirty="0">
              <a:solidFill>
                <a:srgbClr val="000000"/>
              </a:solidFill>
            </a:endParaRPr>
          </a:p>
          <a:p>
            <a:pPr lvl="0">
              <a:lnSpc>
                <a:spcPct val="90000"/>
              </a:lnSpc>
            </a:pPr>
            <a:endParaRPr lang="en-US" altLang="en-US" sz="3200" dirty="0">
              <a:solidFill>
                <a:srgbClr val="000000"/>
              </a:solidFill>
            </a:endParaRPr>
          </a:p>
          <a:p>
            <a:pPr lvl="0">
              <a:lnSpc>
                <a:spcPct val="90000"/>
              </a:lnSpc>
            </a:pPr>
            <a:endParaRPr lang="en-US" altLang="en-US" sz="3200" dirty="0">
              <a:solidFill>
                <a:srgbClr val="000000"/>
              </a:solidFill>
            </a:endParaRPr>
          </a:p>
          <a:p>
            <a:pPr lvl="0">
              <a:lnSpc>
                <a:spcPct val="90000"/>
              </a:lnSpc>
            </a:pPr>
            <a:endParaRPr lang="en-US" altLang="en-US" sz="3200" dirty="0">
              <a:solidFill>
                <a:srgbClr val="000000"/>
              </a:solidFill>
            </a:endParaRPr>
          </a:p>
          <a:p>
            <a:pPr lvl="0">
              <a:lnSpc>
                <a:spcPct val="90000"/>
              </a:lnSpc>
            </a:pPr>
            <a:r>
              <a:rPr lang="en-US" altLang="en-US" sz="3200" dirty="0">
                <a:solidFill>
                  <a:srgbClr val="000000"/>
                </a:solidFill>
              </a:rPr>
              <a:t>Because 100 is an invalid subscript, the program will write data beyond the array’s boundaries.</a:t>
            </a:r>
          </a:p>
        </p:txBody>
      </p:sp>
      <p:sp>
        <p:nvSpPr>
          <p:cNvPr id="5" name="Slide Number Placeholder 4">
            <a:extLst>
              <a:ext uri="{FF2B5EF4-FFF2-40B4-BE49-F238E27FC236}">
                <a16:creationId xmlns:a16="http://schemas.microsoft.com/office/drawing/2014/main" id="{DC3617C0-50B2-144A-2814-E03BC6CDBA65}"/>
              </a:ext>
            </a:extLst>
          </p:cNvPr>
          <p:cNvSpPr>
            <a:spLocks noGrp="1"/>
          </p:cNvSpPr>
          <p:nvPr>
            <p:ph type="sldNum" sz="quarter" idx="10"/>
          </p:nvPr>
        </p:nvSpPr>
        <p:spPr/>
        <p:txBody>
          <a:bodyPr/>
          <a:lstStyle/>
          <a:p>
            <a:fld id="{AB2AA5FF-8DE2-4729-A023-1C1C1585D85F}" type="slidenum">
              <a:rPr lang="en-US" altLang="en-US" smtClean="0"/>
              <a:pPr/>
              <a:t>24</a:t>
            </a:fld>
            <a:endParaRPr lang="en-US" altLang="en-US" dirty="0"/>
          </a:p>
        </p:txBody>
      </p:sp>
      <p:sp>
        <p:nvSpPr>
          <p:cNvPr id="4" name="Content Placeholder 3"/>
          <p:cNvSpPr>
            <a:spLocks noGrp="1"/>
          </p:cNvSpPr>
          <p:nvPr>
            <p:ph sz="half" idx="4294967295"/>
          </p:nvPr>
        </p:nvSpPr>
        <p:spPr>
          <a:xfrm>
            <a:off x="838200" y="3505200"/>
            <a:ext cx="11353800" cy="2209800"/>
          </a:xfrm>
        </p:spPr>
        <p:txBody>
          <a:bodyPr/>
          <a:lstStyle/>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 This code has an off-by-one error.</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const int SIZE = 100;</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numbers[SIZE];</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for (int count = 1; count &lt;= SIZE; count++)</a:t>
            </a:r>
          </a:p>
          <a:p>
            <a:pPr marL="9144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numbers[count] = 0;</a:t>
            </a:r>
            <a:endParaRPr lang="en-US" dirty="0"/>
          </a:p>
        </p:txBody>
      </p:sp>
    </p:spTree>
    <p:extLst>
      <p:ext uri="{BB962C8B-B14F-4D97-AF65-F5344CB8AC3E}">
        <p14:creationId xmlns:p14="http://schemas.microsoft.com/office/powerpoint/2010/main" val="340193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dirty="0"/>
              <a:t>The Range-Based </a:t>
            </a:r>
            <a:r>
              <a:rPr lang="en-US" altLang="en-US" dirty="0">
                <a:latin typeface="Courier New" panose="02070309020205020404" pitchFamily="49" charset="0"/>
                <a:cs typeface="Courier New" panose="02070309020205020404" pitchFamily="49" charset="0"/>
              </a:rPr>
              <a:t>for</a:t>
            </a:r>
            <a:r>
              <a:rPr lang="en-US" altLang="en-US" dirty="0"/>
              <a:t> Loop</a:t>
            </a:r>
            <a:r>
              <a:rPr lang="en-US" altLang="en-US" sz="1800" dirty="0"/>
              <a:t> (1 of 2)</a:t>
            </a:r>
          </a:p>
        </p:txBody>
      </p:sp>
      <p:sp>
        <p:nvSpPr>
          <p:cNvPr id="46083" name="Content Placeholder 2"/>
          <p:cNvSpPr>
            <a:spLocks noGrp="1" noChangeArrowheads="1"/>
          </p:cNvSpPr>
          <p:nvPr>
            <p:ph idx="1"/>
          </p:nvPr>
        </p:nvSpPr>
        <p:spPr/>
        <p:txBody>
          <a:bodyPr/>
          <a:lstStyle/>
          <a:p>
            <a:pPr>
              <a:spcBef>
                <a:spcPts val="300"/>
              </a:spcBef>
            </a:pPr>
            <a:r>
              <a:rPr lang="en-US" altLang="en-US" dirty="0"/>
              <a:t>C++ 11 provides a specialized version of the </a:t>
            </a:r>
            <a:r>
              <a:rPr lang="en-US" altLang="en-US" dirty="0">
                <a:latin typeface="Courier New" panose="02070309020205020404" pitchFamily="49" charset="0"/>
                <a:cs typeface="Courier New" panose="02070309020205020404" pitchFamily="49" charset="0"/>
              </a:rPr>
              <a:t>for</a:t>
            </a:r>
            <a:r>
              <a:rPr lang="en-US" altLang="en-US" dirty="0"/>
              <a:t> loop that, in many circumstances, simplifies array processing.</a:t>
            </a:r>
          </a:p>
          <a:p>
            <a:pPr>
              <a:spcBef>
                <a:spcPts val="300"/>
              </a:spcBef>
            </a:pPr>
            <a:r>
              <a:rPr lang="en-US" altLang="en-US" dirty="0"/>
              <a:t>The </a:t>
            </a:r>
            <a:r>
              <a:rPr lang="en-US" altLang="en-US" i="1" dirty="0"/>
              <a:t>range-based </a:t>
            </a:r>
            <a:r>
              <a:rPr lang="en-US" altLang="en-US" dirty="0">
                <a:latin typeface="Courier New" panose="02070309020205020404" pitchFamily="49" charset="0"/>
                <a:cs typeface="Courier New" panose="02070309020205020404" pitchFamily="49" charset="0"/>
              </a:rPr>
              <a:t>for</a:t>
            </a:r>
            <a:r>
              <a:rPr lang="en-US" altLang="en-US" dirty="0"/>
              <a:t> loop is a loop that iterates once for each element in an array.</a:t>
            </a:r>
          </a:p>
          <a:p>
            <a:pPr>
              <a:spcBef>
                <a:spcPts val="300"/>
              </a:spcBef>
            </a:pPr>
            <a:r>
              <a:rPr lang="en-US" altLang="en-US" dirty="0"/>
              <a:t>Each time the loop </a:t>
            </a:r>
            <a:r>
              <a:rPr lang="en-US" altLang="en-US" i="1" dirty="0"/>
              <a:t>iterates, </a:t>
            </a:r>
            <a:r>
              <a:rPr lang="en-US" altLang="en-US" dirty="0"/>
              <a:t>it copies an element from the array to </a:t>
            </a:r>
            <a:r>
              <a:rPr lang="en-US" altLang="en-US" i="1" dirty="0"/>
              <a:t>a built-in variable, </a:t>
            </a:r>
            <a:r>
              <a:rPr lang="en-US" altLang="en-US" dirty="0"/>
              <a:t>known as the </a:t>
            </a:r>
            <a:r>
              <a:rPr lang="en-US" altLang="en-US" i="1" dirty="0"/>
              <a:t>range variable.</a:t>
            </a:r>
          </a:p>
          <a:p>
            <a:pPr>
              <a:spcBef>
                <a:spcPts val="300"/>
              </a:spcBef>
            </a:pPr>
            <a:r>
              <a:rPr lang="en-US" altLang="en-US" dirty="0"/>
              <a:t>The range-based </a:t>
            </a:r>
            <a:r>
              <a:rPr lang="en-US" altLang="en-US" dirty="0">
                <a:latin typeface="Courier New" panose="02070309020205020404" pitchFamily="49" charset="0"/>
                <a:cs typeface="Courier New" panose="02070309020205020404" pitchFamily="49" charset="0"/>
              </a:rPr>
              <a:t>for</a:t>
            </a:r>
            <a:r>
              <a:rPr lang="en-US" altLang="en-US" dirty="0"/>
              <a:t> loop automatically knows the number of elements in an array.</a:t>
            </a:r>
          </a:p>
          <a:p>
            <a:pPr lvl="1">
              <a:spcBef>
                <a:spcPts val="300"/>
              </a:spcBef>
            </a:pPr>
            <a:r>
              <a:rPr lang="en-US" altLang="en-US" sz="2400" dirty="0"/>
              <a:t>You do not have to use a counter variable.</a:t>
            </a:r>
          </a:p>
          <a:p>
            <a:pPr lvl="1">
              <a:spcBef>
                <a:spcPts val="300"/>
              </a:spcBef>
            </a:pPr>
            <a:r>
              <a:rPr lang="en-US" altLang="en-US" sz="2400" dirty="0"/>
              <a:t>You do not have to worry about stepping outside the bounds of the array.</a:t>
            </a:r>
          </a:p>
        </p:txBody>
      </p:sp>
      <p:sp>
        <p:nvSpPr>
          <p:cNvPr id="2" name="Slide Number Placeholder 1">
            <a:extLst>
              <a:ext uri="{FF2B5EF4-FFF2-40B4-BE49-F238E27FC236}">
                <a16:creationId xmlns:a16="http://schemas.microsoft.com/office/drawing/2014/main" id="{C751C654-429E-D008-CA82-10E84E62A9D8}"/>
              </a:ext>
            </a:extLst>
          </p:cNvPr>
          <p:cNvSpPr>
            <a:spLocks noGrp="1"/>
          </p:cNvSpPr>
          <p:nvPr>
            <p:ph type="sldNum" sz="quarter" idx="10"/>
          </p:nvPr>
        </p:nvSpPr>
        <p:spPr/>
        <p:txBody>
          <a:bodyPr/>
          <a:lstStyle/>
          <a:p>
            <a:fld id="{CE7EB300-4ACF-4001-BD66-5902D910BEDB}" type="slidenum">
              <a:rPr lang="en-US" altLang="en-US" smtClean="0"/>
              <a:pPr/>
              <a:t>25</a:t>
            </a:fld>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Range-Based </a:t>
            </a:r>
            <a:r>
              <a:rPr lang="en-US" altLang="en-US" dirty="0">
                <a:latin typeface="Courier New" panose="02070309020205020404" pitchFamily="49" charset="0"/>
                <a:cs typeface="Courier New" panose="02070309020205020404" pitchFamily="49" charset="0"/>
              </a:rPr>
              <a:t>for</a:t>
            </a:r>
            <a:r>
              <a:rPr lang="en-US" altLang="en-US" dirty="0"/>
              <a:t> Loop</a:t>
            </a:r>
            <a:r>
              <a:rPr lang="en-US" altLang="en-US" sz="1800" dirty="0"/>
              <a:t> (2 of 2)</a:t>
            </a:r>
            <a:endParaRPr lang="en-US" sz="1800" dirty="0"/>
          </a:p>
        </p:txBody>
      </p:sp>
      <p:sp>
        <p:nvSpPr>
          <p:cNvPr id="3" name="Content Placeholder 2"/>
          <p:cNvSpPr>
            <a:spLocks noGrp="1"/>
          </p:cNvSpPr>
          <p:nvPr>
            <p:ph idx="1"/>
          </p:nvPr>
        </p:nvSpPr>
        <p:spPr/>
        <p:txBody>
          <a:bodyPr/>
          <a:lstStyle/>
          <a:p>
            <a:pPr>
              <a:defRPr/>
            </a:pPr>
            <a:r>
              <a:rPr lang="en-US" dirty="0">
                <a:solidFill>
                  <a:srgbClr val="000000"/>
                </a:solidFill>
              </a:rPr>
              <a:t>Following is the general format of the range-based for loop:</a:t>
            </a:r>
          </a:p>
        </p:txBody>
      </p:sp>
      <p:sp>
        <p:nvSpPr>
          <p:cNvPr id="6" name="Slide Number Placeholder 5">
            <a:extLst>
              <a:ext uri="{FF2B5EF4-FFF2-40B4-BE49-F238E27FC236}">
                <a16:creationId xmlns:a16="http://schemas.microsoft.com/office/drawing/2014/main" id="{9055BE2A-ACE8-3FC8-70CA-0A087F4DA4FB}"/>
              </a:ext>
            </a:extLst>
          </p:cNvPr>
          <p:cNvSpPr>
            <a:spLocks noGrp="1"/>
          </p:cNvSpPr>
          <p:nvPr>
            <p:ph type="sldNum" sz="quarter" idx="10"/>
          </p:nvPr>
        </p:nvSpPr>
        <p:spPr/>
        <p:txBody>
          <a:bodyPr/>
          <a:lstStyle/>
          <a:p>
            <a:fld id="{AB2AA5FF-8DE2-4729-A023-1C1C1585D85F}" type="slidenum">
              <a:rPr lang="en-US" altLang="en-US" smtClean="0"/>
              <a:pPr/>
              <a:t>26</a:t>
            </a:fld>
            <a:endParaRPr lang="en-US" altLang="en-US" dirty="0"/>
          </a:p>
        </p:txBody>
      </p:sp>
      <p:sp>
        <p:nvSpPr>
          <p:cNvPr id="4" name="Content Placeholder 3"/>
          <p:cNvSpPr>
            <a:spLocks noGrp="1"/>
          </p:cNvSpPr>
          <p:nvPr>
            <p:ph sz="half" idx="4294967295"/>
          </p:nvPr>
        </p:nvSpPr>
        <p:spPr>
          <a:xfrm>
            <a:off x="1219200" y="1738752"/>
            <a:ext cx="10972800" cy="1159548"/>
          </a:xfrm>
        </p:spPr>
        <p:txBody>
          <a:bodyPr/>
          <a:lstStyle/>
          <a:p>
            <a:pPr marL="0" indent="0" eaLnBrk="1" hangingPunct="1">
              <a:spcBef>
                <a:spcPct val="0"/>
              </a:spcBef>
              <a:buNone/>
            </a:pPr>
            <a:r>
              <a:rPr lang="en-US" altLang="en-US" b="1" kern="1200" dirty="0">
                <a:solidFill>
                  <a:srgbClr val="000000"/>
                </a:solidFill>
                <a:latin typeface="Courier New" panose="02070309020205020404" pitchFamily="49" charset="0"/>
                <a:cs typeface="Courier New" panose="02070309020205020404" pitchFamily="49" charset="0"/>
              </a:rPr>
              <a:t>for (</a:t>
            </a:r>
            <a:r>
              <a:rPr lang="en-US" altLang="en-US" b="1" i="1" kern="1200" dirty="0">
                <a:solidFill>
                  <a:srgbClr val="000000"/>
                </a:solidFill>
                <a:latin typeface="Courier New" panose="02070309020205020404" pitchFamily="49" charset="0"/>
                <a:cs typeface="Courier New" panose="02070309020205020404" pitchFamily="49" charset="0"/>
              </a:rPr>
              <a:t>dataType rangeVariable : array</a:t>
            </a:r>
            <a:r>
              <a:rPr lang="en-US" altLang="en-US" b="1" kern="1200" dirty="0">
                <a:solidFill>
                  <a:srgbClr val="000000"/>
                </a:solidFill>
                <a:latin typeface="Courier New" panose="02070309020205020404" pitchFamily="49" charset="0"/>
                <a:cs typeface="Courier New" panose="02070309020205020404" pitchFamily="49" charset="0"/>
              </a:rPr>
              <a:t>)</a:t>
            </a:r>
          </a:p>
          <a:p>
            <a:pPr marL="1554480" indent="0" eaLnBrk="1" hangingPunct="1">
              <a:spcBef>
                <a:spcPct val="0"/>
              </a:spcBef>
              <a:buNone/>
            </a:pPr>
            <a:r>
              <a:rPr lang="en-US" altLang="en-US" b="1" i="1" kern="1200" dirty="0">
                <a:solidFill>
                  <a:srgbClr val="000000"/>
                </a:solidFill>
                <a:latin typeface="Courier New" panose="02070309020205020404" pitchFamily="49" charset="0"/>
                <a:cs typeface="Courier New" panose="02070309020205020404" pitchFamily="49" charset="0"/>
              </a:rPr>
              <a:t>statement;</a:t>
            </a:r>
            <a:endParaRPr lang="en-US" altLang="en-US" b="1" kern="1200" dirty="0">
              <a:solidFill>
                <a:srgbClr val="000000"/>
              </a:solidFill>
              <a:latin typeface="Courier New" panose="02070309020205020404" pitchFamily="49" charset="0"/>
              <a:cs typeface="Courier New" panose="02070309020205020404" pitchFamily="49" charset="0"/>
            </a:endParaRPr>
          </a:p>
        </p:txBody>
      </p:sp>
      <p:sp>
        <p:nvSpPr>
          <p:cNvPr id="5" name="Content Placeholder 4"/>
          <p:cNvSpPr>
            <a:spLocks noGrp="1"/>
          </p:cNvSpPr>
          <p:nvPr>
            <p:ph sz="quarter" idx="4294967295"/>
          </p:nvPr>
        </p:nvSpPr>
        <p:spPr>
          <a:xfrm>
            <a:off x="944880" y="2967038"/>
            <a:ext cx="11247120" cy="3662362"/>
          </a:xfrm>
        </p:spPr>
        <p:txBody>
          <a:bodyPr/>
          <a:lstStyle/>
          <a:p>
            <a:pPr marL="0" indent="0">
              <a:buNone/>
              <a:defRPr/>
            </a:pPr>
            <a:r>
              <a:rPr lang="en-US" b="1" i="1" dirty="0">
                <a:solidFill>
                  <a:srgbClr val="000000"/>
                </a:solidFill>
                <a:latin typeface="Courier New" panose="02070309020205020404" pitchFamily="49" charset="0"/>
                <a:cs typeface="Courier New" panose="02070309020205020404" pitchFamily="49" charset="0"/>
              </a:rPr>
              <a:t>dataType</a:t>
            </a:r>
            <a:r>
              <a:rPr lang="en-US" i="1" dirty="0">
                <a:solidFill>
                  <a:srgbClr val="000000"/>
                </a:solidFill>
              </a:rPr>
              <a:t> </a:t>
            </a:r>
            <a:r>
              <a:rPr lang="en-US" dirty="0">
                <a:solidFill>
                  <a:srgbClr val="000000"/>
                </a:solidFill>
              </a:rPr>
              <a:t>is the data type of the range variable.</a:t>
            </a:r>
          </a:p>
          <a:p>
            <a:pPr marL="0" indent="0">
              <a:buNone/>
              <a:defRPr/>
            </a:pPr>
            <a:r>
              <a:rPr lang="en-US" b="1" i="1" dirty="0">
                <a:solidFill>
                  <a:srgbClr val="000000"/>
                </a:solidFill>
                <a:latin typeface="Courier New" panose="02070309020205020404" pitchFamily="49" charset="0"/>
                <a:cs typeface="Courier New" panose="02070309020205020404" pitchFamily="49" charset="0"/>
              </a:rPr>
              <a:t>rangeVariable</a:t>
            </a:r>
            <a:r>
              <a:rPr lang="en-US" i="1" dirty="0">
                <a:solidFill>
                  <a:srgbClr val="000000"/>
                </a:solidFill>
              </a:rPr>
              <a:t> </a:t>
            </a:r>
            <a:r>
              <a:rPr lang="en-US" spc="-100" dirty="0">
                <a:solidFill>
                  <a:srgbClr val="000000"/>
                </a:solidFill>
              </a:rPr>
              <a:t>is the name of the range variable. This variable will receive the value of a different array element during each loop iteration.</a:t>
            </a:r>
          </a:p>
          <a:p>
            <a:pPr marL="0" indent="0">
              <a:buNone/>
              <a:defRPr/>
            </a:pPr>
            <a:r>
              <a:rPr lang="en-US" b="1" i="1" dirty="0">
                <a:solidFill>
                  <a:srgbClr val="000000"/>
                </a:solidFill>
                <a:latin typeface="Courier New" panose="02070309020205020404" pitchFamily="49" charset="0"/>
                <a:cs typeface="Courier New" panose="02070309020205020404" pitchFamily="49" charset="0"/>
              </a:rPr>
              <a:t>array</a:t>
            </a:r>
            <a:r>
              <a:rPr lang="en-US" i="1" dirty="0">
                <a:solidFill>
                  <a:srgbClr val="000000"/>
                </a:solidFill>
              </a:rPr>
              <a:t> </a:t>
            </a:r>
            <a:r>
              <a:rPr lang="en-US" dirty="0">
                <a:solidFill>
                  <a:srgbClr val="000000"/>
                </a:solidFill>
              </a:rPr>
              <a:t>is the name of an array on which you wish the loop to operate.</a:t>
            </a:r>
          </a:p>
          <a:p>
            <a:pPr marL="0" indent="0">
              <a:buNone/>
              <a:defRPr/>
            </a:pPr>
            <a:r>
              <a:rPr lang="en-US" b="1" i="1" dirty="0">
                <a:solidFill>
                  <a:srgbClr val="000000"/>
                </a:solidFill>
                <a:latin typeface="Courier New" panose="02070309020205020404" pitchFamily="49" charset="0"/>
                <a:cs typeface="Courier New" panose="02070309020205020404" pitchFamily="49" charset="0"/>
              </a:rPr>
              <a:t>statement</a:t>
            </a:r>
            <a:r>
              <a:rPr lang="en-US" i="1" dirty="0">
                <a:solidFill>
                  <a:srgbClr val="000000"/>
                </a:solidFill>
              </a:rPr>
              <a:t> </a:t>
            </a:r>
            <a:r>
              <a:rPr lang="en-US" dirty="0">
                <a:solidFill>
                  <a:srgbClr val="000000"/>
                </a:solidFill>
              </a:rPr>
              <a:t>is a statement that executes during a loop iteration. If you need to execute more than one statement in the loop, enclose the statements in a set of braces.</a:t>
            </a:r>
          </a:p>
        </p:txBody>
      </p:sp>
    </p:spTree>
    <p:extLst>
      <p:ext uri="{BB962C8B-B14F-4D97-AF65-F5344CB8AC3E}">
        <p14:creationId xmlns:p14="http://schemas.microsoft.com/office/powerpoint/2010/main" val="138388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p:txBody>
          <a:bodyPr/>
          <a:lstStyle/>
          <a:p>
            <a:r>
              <a:rPr lang="en-US" altLang="en-US" sz="4600" dirty="0"/>
              <a:t>Program with range-based </a:t>
            </a:r>
            <a:r>
              <a:rPr lang="en-US" altLang="en-US" sz="4600" dirty="0">
                <a:latin typeface="Courier New" panose="02070309020205020404" pitchFamily="49" charset="0"/>
                <a:cs typeface="Courier New" panose="02070309020205020404" pitchFamily="49" charset="0"/>
              </a:rPr>
              <a:t>for</a:t>
            </a:r>
            <a:r>
              <a:rPr lang="en-US" altLang="en-US" sz="4600" dirty="0"/>
              <a:t> loop</a:t>
            </a:r>
          </a:p>
        </p:txBody>
      </p:sp>
      <p:sp>
        <p:nvSpPr>
          <p:cNvPr id="2" name="Slide Number Placeholder 1">
            <a:extLst>
              <a:ext uri="{FF2B5EF4-FFF2-40B4-BE49-F238E27FC236}">
                <a16:creationId xmlns:a16="http://schemas.microsoft.com/office/drawing/2014/main" id="{13E87494-2B6F-BB86-77F3-2741114125D4}"/>
              </a:ext>
            </a:extLst>
          </p:cNvPr>
          <p:cNvSpPr>
            <a:spLocks noGrp="1"/>
          </p:cNvSpPr>
          <p:nvPr>
            <p:ph type="sldNum" sz="quarter" idx="10"/>
          </p:nvPr>
        </p:nvSpPr>
        <p:spPr/>
        <p:txBody>
          <a:bodyPr/>
          <a:lstStyle/>
          <a:p>
            <a:fld id="{CE7EB300-4ACF-4001-BD66-5902D910BEDB}" type="slidenum">
              <a:rPr lang="en-US" altLang="en-US" smtClean="0"/>
              <a:pPr/>
              <a:t>27</a:t>
            </a:fld>
            <a:endParaRPr lang="en-US" altLang="en-US" dirty="0"/>
          </a:p>
        </p:txBody>
      </p:sp>
      <p:pic>
        <p:nvPicPr>
          <p:cNvPr id="48131" name="Picture 2" descr="The screenshot shows the program that demonstrates the range-based for-loop. The main statement defines the array of integers: int from 10 to 50, in the range 10, 20, 30, 40, 50. The range-based for-loop tests the line, for (int val: numbers) and displays the values in the arra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844" y="1371600"/>
            <a:ext cx="1003631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p:txBody>
          <a:bodyPr anchor="t"/>
          <a:lstStyle/>
          <a:p>
            <a:pPr>
              <a:lnSpc>
                <a:spcPct val="80000"/>
              </a:lnSpc>
            </a:pPr>
            <a:r>
              <a:rPr lang="en-US" altLang="en-US" b="1" dirty="0"/>
              <a:t>Modifying an Array with a Range-Based </a:t>
            </a:r>
            <a:r>
              <a:rPr lang="en-US" altLang="en-US" b="1" dirty="0">
                <a:latin typeface="Courier New" panose="02070309020205020404" pitchFamily="49" charset="0"/>
                <a:cs typeface="Courier New" panose="02070309020205020404" pitchFamily="49" charset="0"/>
              </a:rPr>
              <a:t>for</a:t>
            </a:r>
            <a:r>
              <a:rPr lang="en-US" altLang="en-US" b="1" dirty="0"/>
              <a:t> Loop</a:t>
            </a:r>
            <a:r>
              <a:rPr lang="en-US" altLang="en-US" sz="1800" b="1" dirty="0"/>
              <a:t> </a:t>
            </a:r>
            <a:r>
              <a:rPr lang="en-US" altLang="en-US" sz="1800" dirty="0"/>
              <a:t>(1 of 3)</a:t>
            </a:r>
          </a:p>
        </p:txBody>
      </p:sp>
      <p:sp>
        <p:nvSpPr>
          <p:cNvPr id="49155" name="Content Placeholder 2"/>
          <p:cNvSpPr>
            <a:spLocks noGrp="1" noChangeArrowheads="1"/>
          </p:cNvSpPr>
          <p:nvPr>
            <p:ph idx="1"/>
          </p:nvPr>
        </p:nvSpPr>
        <p:spPr/>
        <p:txBody>
          <a:bodyPr/>
          <a:lstStyle/>
          <a:p>
            <a:pPr>
              <a:spcBef>
                <a:spcPts val="600"/>
              </a:spcBef>
            </a:pPr>
            <a:r>
              <a:rPr lang="en-US" altLang="en-US" sz="2800" dirty="0"/>
              <a:t>As the range-based </a:t>
            </a:r>
            <a:r>
              <a:rPr lang="en-US" altLang="en-US" sz="2800" dirty="0">
                <a:latin typeface="Courier New" panose="02070309020205020404" pitchFamily="49" charset="0"/>
                <a:cs typeface="Courier New" panose="02070309020205020404" pitchFamily="49" charset="0"/>
              </a:rPr>
              <a:t>for</a:t>
            </a:r>
            <a:r>
              <a:rPr lang="en-US" altLang="en-US" sz="2800" dirty="0"/>
              <a:t> loop executes, its range variable contains only a copy of an array element.</a:t>
            </a:r>
          </a:p>
          <a:p>
            <a:pPr>
              <a:spcBef>
                <a:spcPts val="600"/>
              </a:spcBef>
            </a:pPr>
            <a:r>
              <a:rPr lang="en-US" altLang="en-US" sz="2800" dirty="0"/>
              <a:t>You cannot use a range-based </a:t>
            </a:r>
            <a:r>
              <a:rPr lang="en-US" altLang="en-US" sz="2800" dirty="0">
                <a:latin typeface="Courier New" panose="02070309020205020404" pitchFamily="49" charset="0"/>
                <a:cs typeface="Courier New" panose="02070309020205020404" pitchFamily="49" charset="0"/>
              </a:rPr>
              <a:t>for</a:t>
            </a:r>
            <a:r>
              <a:rPr lang="en-US" altLang="en-US" sz="2800" dirty="0"/>
              <a:t> loop to modify the contents of an array unless you declare the range variable as a reference.</a:t>
            </a:r>
          </a:p>
          <a:p>
            <a:pPr>
              <a:spcBef>
                <a:spcPts val="600"/>
              </a:spcBef>
            </a:pPr>
            <a:r>
              <a:rPr lang="en-US" altLang="en-US" sz="2800" dirty="0"/>
              <a:t>To declare the range variable as a reference variable, simply write an ampersand (</a:t>
            </a:r>
            <a:r>
              <a:rPr lang="en-US" altLang="en-US" sz="2800" dirty="0">
                <a:latin typeface="Courier New" panose="02070309020205020404" pitchFamily="49" charset="0"/>
                <a:cs typeface="Courier New" panose="02070309020205020404" pitchFamily="49" charset="0"/>
              </a:rPr>
              <a:t>&amp;</a:t>
            </a:r>
            <a:r>
              <a:rPr lang="en-US" altLang="en-US" sz="2800" dirty="0"/>
              <a:t>) in front of its name in the loop header.</a:t>
            </a:r>
          </a:p>
          <a:p>
            <a:pPr>
              <a:spcBef>
                <a:spcPts val="600"/>
              </a:spcBef>
            </a:pPr>
            <a:r>
              <a:rPr lang="en-US" altLang="en-US" sz="2800" dirty="0"/>
              <a:t>Program segment on next slide demonstrates, use of a range-based </a:t>
            </a:r>
            <a:r>
              <a:rPr lang="en-US" altLang="en-US" dirty="0">
                <a:latin typeface="Courier New" panose="02070309020205020404" pitchFamily="49" charset="0"/>
                <a:cs typeface="Courier New" panose="02070309020205020404" pitchFamily="49" charset="0"/>
              </a:rPr>
              <a:t>for</a:t>
            </a:r>
            <a:r>
              <a:rPr lang="en-US" altLang="en-US" sz="2800" dirty="0"/>
              <a:t> loop to modify the contents of an array by declaring the range variable as a reference variable to modify an array with a range variable.</a:t>
            </a:r>
          </a:p>
        </p:txBody>
      </p:sp>
      <p:sp>
        <p:nvSpPr>
          <p:cNvPr id="2" name="Slide Number Placeholder 1">
            <a:extLst>
              <a:ext uri="{FF2B5EF4-FFF2-40B4-BE49-F238E27FC236}">
                <a16:creationId xmlns:a16="http://schemas.microsoft.com/office/drawing/2014/main" id="{93AE14AE-08A7-9060-1553-9AD93AC131E9}"/>
              </a:ext>
            </a:extLst>
          </p:cNvPr>
          <p:cNvSpPr>
            <a:spLocks noGrp="1"/>
          </p:cNvSpPr>
          <p:nvPr>
            <p:ph type="sldNum" sz="quarter" idx="10"/>
          </p:nvPr>
        </p:nvSpPr>
        <p:spPr/>
        <p:txBody>
          <a:bodyPr/>
          <a:lstStyle/>
          <a:p>
            <a:fld id="{CE7EB300-4ACF-4001-BD66-5902D910BEDB}"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b="1" dirty="0"/>
              <a:t>Modifying an Array with a Range-Based </a:t>
            </a:r>
            <a:r>
              <a:rPr lang="en-US" altLang="en-US" b="1" dirty="0">
                <a:latin typeface="Courier New" panose="02070309020205020404" pitchFamily="49" charset="0"/>
                <a:cs typeface="Courier New" panose="02070309020205020404" pitchFamily="49" charset="0"/>
              </a:rPr>
              <a:t>for</a:t>
            </a:r>
            <a:r>
              <a:rPr lang="en-US" altLang="en-US" b="1" dirty="0"/>
              <a:t> Loop</a:t>
            </a:r>
            <a:r>
              <a:rPr lang="en-US" altLang="en-US" sz="1800" b="1" dirty="0"/>
              <a:t> (2 of 3)</a:t>
            </a:r>
            <a:endParaRPr lang="en-US" dirty="0"/>
          </a:p>
        </p:txBody>
      </p:sp>
      <p:sp>
        <p:nvSpPr>
          <p:cNvPr id="3" name="Content Placeholder 2"/>
          <p:cNvSpPr>
            <a:spLocks noGrp="1"/>
          </p:cNvSpPr>
          <p:nvPr>
            <p:ph idx="1"/>
          </p:nvPr>
        </p:nvSpPr>
        <p:spPr>
          <a:xfrm>
            <a:off x="609600" y="1188720"/>
            <a:ext cx="11582400" cy="5486400"/>
          </a:xfrm>
        </p:spPr>
        <p:txBody>
          <a:bodyPr/>
          <a:lstStyle/>
          <a:p>
            <a:pPr marL="228600" indent="0" eaLnBrk="1" hangingPunct="1">
              <a:spcBef>
                <a:spcPct val="0"/>
              </a:spcBef>
              <a:buNone/>
              <a:tabLst>
                <a:tab pos="914400" algn="l"/>
              </a:tabLst>
            </a:pPr>
            <a:r>
              <a:rPr lang="en-US" altLang="en-US" sz="2400" kern="1200" dirty="0">
                <a:solidFill>
                  <a:srgbClr val="000000"/>
                </a:solidFill>
                <a:latin typeface="Courier New" panose="02070309020205020404" pitchFamily="49" charset="0"/>
                <a:cs typeface="Courier New" panose="02070309020205020404" pitchFamily="49" charset="0"/>
              </a:rPr>
              <a:t>1	const int SIZE = 5;</a:t>
            </a:r>
            <a:br>
              <a:rPr lang="en-US" altLang="en-US" sz="2400" kern="1200" dirty="0">
                <a:solidFill>
                  <a:srgbClr val="000000"/>
                </a:solidFill>
                <a:latin typeface="Courier New" panose="02070309020205020404" pitchFamily="49" charset="0"/>
                <a:cs typeface="Courier New" panose="02070309020205020404" pitchFamily="49" charset="0"/>
              </a:rPr>
            </a:br>
            <a:r>
              <a:rPr lang="en-US" altLang="en-US" sz="2400" kern="1200" dirty="0">
                <a:solidFill>
                  <a:srgbClr val="000000"/>
                </a:solidFill>
                <a:latin typeface="Courier New" panose="02070309020205020404" pitchFamily="49" charset="0"/>
                <a:cs typeface="Courier New" panose="02070309020205020404" pitchFamily="49" charset="0"/>
              </a:rPr>
              <a:t>2	int numbers[5];</a:t>
            </a:r>
          </a:p>
          <a:p>
            <a:pPr marL="228600" indent="0" eaLnBrk="1" hangingPunct="1">
              <a:spcBef>
                <a:spcPts val="2400"/>
              </a:spcBef>
              <a:buNone/>
              <a:tabLst>
                <a:tab pos="914400" algn="l"/>
              </a:tabLst>
            </a:pPr>
            <a:r>
              <a:rPr lang="en-US" altLang="en-US" sz="2400" kern="1200" dirty="0">
                <a:solidFill>
                  <a:srgbClr val="000000"/>
                </a:solidFill>
                <a:latin typeface="Courier New" panose="02070309020205020404" pitchFamily="49" charset="0"/>
                <a:cs typeface="Courier New" panose="02070309020205020404" pitchFamily="49" charset="0"/>
              </a:rPr>
              <a:t>	// Get values for the array.</a:t>
            </a:r>
            <a:br>
              <a:rPr lang="en-US" altLang="en-US" sz="2400" kern="1200" dirty="0">
                <a:solidFill>
                  <a:srgbClr val="000000"/>
                </a:solidFill>
                <a:latin typeface="Courier New" panose="02070309020205020404" pitchFamily="49" charset="0"/>
                <a:cs typeface="Courier New" panose="02070309020205020404" pitchFamily="49" charset="0"/>
              </a:rPr>
            </a:br>
            <a:r>
              <a:rPr lang="en-US" altLang="en-US" sz="2400" kern="1200" dirty="0">
                <a:solidFill>
                  <a:srgbClr val="000000"/>
                </a:solidFill>
                <a:latin typeface="Courier New" panose="02070309020205020404" pitchFamily="49" charset="0"/>
                <a:cs typeface="Courier New" panose="02070309020205020404" pitchFamily="49" charset="0"/>
              </a:rPr>
              <a:t>3	for (int </a:t>
            </a:r>
            <a:r>
              <a:rPr lang="en-US" altLang="en-US" sz="2400" b="1" kern="1200" dirty="0">
                <a:solidFill>
                  <a:srgbClr val="037797"/>
                </a:solidFill>
                <a:latin typeface="Courier New" panose="02070309020205020404" pitchFamily="49" charset="0"/>
                <a:cs typeface="Courier New" panose="02070309020205020404" pitchFamily="49" charset="0"/>
              </a:rPr>
              <a:t>&amp;val</a:t>
            </a:r>
            <a:r>
              <a:rPr lang="en-US" altLang="en-US" sz="2400" kern="1200" dirty="0">
                <a:solidFill>
                  <a:srgbClr val="000000"/>
                </a:solidFill>
                <a:latin typeface="Courier New" panose="02070309020205020404" pitchFamily="49" charset="0"/>
                <a:cs typeface="Courier New" panose="02070309020205020404" pitchFamily="49" charset="0"/>
              </a:rPr>
              <a:t> : numbers)</a:t>
            </a:r>
            <a:br>
              <a:rPr lang="en-US" altLang="en-US" sz="2400" kern="1200" dirty="0">
                <a:solidFill>
                  <a:srgbClr val="000000"/>
                </a:solidFill>
                <a:latin typeface="Courier New" panose="02070309020205020404" pitchFamily="49" charset="0"/>
                <a:cs typeface="Courier New" panose="02070309020205020404" pitchFamily="49" charset="0"/>
              </a:rPr>
            </a:br>
            <a:r>
              <a:rPr lang="en-US" altLang="en-US" sz="2400" kern="1200" dirty="0">
                <a:solidFill>
                  <a:srgbClr val="000000"/>
                </a:solidFill>
                <a:latin typeface="Courier New" panose="02070309020205020404" pitchFamily="49" charset="0"/>
                <a:cs typeface="Courier New" panose="02070309020205020404" pitchFamily="49" charset="0"/>
              </a:rPr>
              <a:t>4	{</a:t>
            </a:r>
          </a:p>
          <a:p>
            <a:pPr marL="228600" indent="0" eaLnBrk="1" hangingPunct="1">
              <a:spcBef>
                <a:spcPct val="0"/>
              </a:spcBef>
              <a:buNone/>
              <a:tabLst>
                <a:tab pos="914400" algn="l"/>
              </a:tabLst>
            </a:pPr>
            <a:r>
              <a:rPr lang="en-US" altLang="en-US" sz="2400" kern="1200" dirty="0">
                <a:solidFill>
                  <a:srgbClr val="000000"/>
                </a:solidFill>
                <a:latin typeface="Courier New" panose="02070309020205020404" pitchFamily="49" charset="0"/>
                <a:cs typeface="Courier New" panose="02070309020205020404" pitchFamily="49" charset="0"/>
              </a:rPr>
              <a:t>5		</a:t>
            </a:r>
            <a:r>
              <a:rPr lang="en-US" altLang="en-US" sz="2400" kern="1200" dirty="0" err="1">
                <a:solidFill>
                  <a:srgbClr val="000000"/>
                </a:solidFill>
                <a:latin typeface="Courier New" panose="02070309020205020404" pitchFamily="49" charset="0"/>
                <a:cs typeface="Courier New" panose="02070309020205020404" pitchFamily="49" charset="0"/>
              </a:rPr>
              <a:t>cout</a:t>
            </a:r>
            <a:r>
              <a:rPr lang="en-US" altLang="en-US" sz="2400" kern="1200" dirty="0">
                <a:solidFill>
                  <a:srgbClr val="000000"/>
                </a:solidFill>
                <a:latin typeface="Courier New" panose="02070309020205020404" pitchFamily="49" charset="0"/>
                <a:cs typeface="Courier New" panose="02070309020205020404" pitchFamily="49" charset="0"/>
              </a:rPr>
              <a:t> &lt;&lt; "Enter an integer value: ";</a:t>
            </a:r>
            <a:br>
              <a:rPr lang="en-US" altLang="en-US" sz="2400" kern="1200" dirty="0">
                <a:solidFill>
                  <a:srgbClr val="000000"/>
                </a:solidFill>
                <a:latin typeface="Courier New" panose="02070309020205020404" pitchFamily="49" charset="0"/>
                <a:cs typeface="Courier New" panose="02070309020205020404" pitchFamily="49" charset="0"/>
              </a:rPr>
            </a:br>
            <a:r>
              <a:rPr lang="en-US" altLang="en-US" sz="2400" kern="1200" dirty="0">
                <a:solidFill>
                  <a:srgbClr val="000000"/>
                </a:solidFill>
                <a:latin typeface="Courier New" panose="02070309020205020404" pitchFamily="49" charset="0"/>
                <a:cs typeface="Courier New" panose="02070309020205020404" pitchFamily="49" charset="0"/>
              </a:rPr>
              <a:t>6		</a:t>
            </a:r>
            <a:r>
              <a:rPr lang="en-US" altLang="en-US" sz="2400" kern="1200" dirty="0" err="1">
                <a:solidFill>
                  <a:srgbClr val="000000"/>
                </a:solidFill>
                <a:latin typeface="Courier New" panose="02070309020205020404" pitchFamily="49" charset="0"/>
                <a:cs typeface="Courier New" panose="02070309020205020404" pitchFamily="49" charset="0"/>
              </a:rPr>
              <a:t>cin</a:t>
            </a:r>
            <a:r>
              <a:rPr lang="en-US" altLang="en-US" sz="2400" kern="1200" dirty="0">
                <a:solidFill>
                  <a:srgbClr val="000000"/>
                </a:solidFill>
                <a:latin typeface="Courier New" panose="02070309020205020404" pitchFamily="49" charset="0"/>
                <a:cs typeface="Courier New" panose="02070309020205020404" pitchFamily="49" charset="0"/>
              </a:rPr>
              <a:t> &gt;&gt; val;</a:t>
            </a:r>
          </a:p>
          <a:p>
            <a:pPr marL="228600" indent="0" eaLnBrk="1" hangingPunct="1">
              <a:spcBef>
                <a:spcPct val="0"/>
              </a:spcBef>
              <a:buNone/>
              <a:tabLst>
                <a:tab pos="914400" algn="l"/>
              </a:tabLst>
            </a:pPr>
            <a:r>
              <a:rPr lang="en-US" altLang="en-US" sz="2400" kern="1200" dirty="0">
                <a:solidFill>
                  <a:srgbClr val="000000"/>
                </a:solidFill>
                <a:latin typeface="Courier New" panose="02070309020205020404" pitchFamily="49" charset="0"/>
                <a:cs typeface="Courier New" panose="02070309020205020404" pitchFamily="49" charset="0"/>
              </a:rPr>
              <a:t>7	}</a:t>
            </a:r>
          </a:p>
          <a:p>
            <a:pPr marL="228600" indent="0" eaLnBrk="1" hangingPunct="1">
              <a:spcBef>
                <a:spcPts val="2400"/>
              </a:spcBef>
              <a:buNone/>
              <a:tabLst>
                <a:tab pos="914400" algn="l"/>
              </a:tabLst>
            </a:pPr>
            <a:r>
              <a:rPr lang="en-US" altLang="en-US" sz="2400" kern="1200" dirty="0">
                <a:solidFill>
                  <a:srgbClr val="000000"/>
                </a:solidFill>
                <a:latin typeface="Courier New" panose="02070309020205020404" pitchFamily="49" charset="0"/>
                <a:cs typeface="Courier New" panose="02070309020205020404" pitchFamily="49" charset="0"/>
              </a:rPr>
              <a:t>	// Display the values in the array.</a:t>
            </a:r>
            <a:br>
              <a:rPr lang="en-US" altLang="en-US" sz="2400" kern="1200" dirty="0">
                <a:solidFill>
                  <a:srgbClr val="000000"/>
                </a:solidFill>
                <a:latin typeface="Courier New" panose="02070309020205020404" pitchFamily="49" charset="0"/>
                <a:cs typeface="Courier New" panose="02070309020205020404" pitchFamily="49" charset="0"/>
              </a:rPr>
            </a:br>
            <a:r>
              <a:rPr lang="en-US" altLang="en-US" sz="2400" kern="1200" dirty="0">
                <a:solidFill>
                  <a:srgbClr val="000000"/>
                </a:solidFill>
                <a:latin typeface="Courier New" panose="02070309020205020404" pitchFamily="49" charset="0"/>
                <a:cs typeface="Courier New" panose="02070309020205020404" pitchFamily="49" charset="0"/>
              </a:rPr>
              <a:t>8	</a:t>
            </a:r>
            <a:r>
              <a:rPr lang="en-US" altLang="en-US" sz="2400" kern="1200" dirty="0" err="1">
                <a:solidFill>
                  <a:srgbClr val="000000"/>
                </a:solidFill>
                <a:latin typeface="Courier New" panose="02070309020205020404" pitchFamily="49" charset="0"/>
                <a:cs typeface="Courier New" panose="02070309020205020404" pitchFamily="49" charset="0"/>
              </a:rPr>
              <a:t>cout</a:t>
            </a:r>
            <a:r>
              <a:rPr lang="en-US" altLang="en-US" sz="2400" kern="1200" dirty="0">
                <a:solidFill>
                  <a:srgbClr val="000000"/>
                </a:solidFill>
                <a:latin typeface="Courier New" panose="02070309020205020404" pitchFamily="49" charset="0"/>
                <a:cs typeface="Courier New" panose="02070309020205020404" pitchFamily="49" charset="0"/>
              </a:rPr>
              <a:t> &lt;&lt; "Here are the values you entered:\n";</a:t>
            </a:r>
            <a:br>
              <a:rPr lang="en-US" altLang="en-US" sz="2400" kern="1200" dirty="0">
                <a:solidFill>
                  <a:srgbClr val="000000"/>
                </a:solidFill>
                <a:latin typeface="Courier New" panose="02070309020205020404" pitchFamily="49" charset="0"/>
                <a:cs typeface="Courier New" panose="02070309020205020404" pitchFamily="49" charset="0"/>
              </a:rPr>
            </a:br>
            <a:r>
              <a:rPr lang="en-US" altLang="en-US" sz="2400" kern="1200" dirty="0">
                <a:solidFill>
                  <a:srgbClr val="000000"/>
                </a:solidFill>
                <a:latin typeface="Courier New" panose="02070309020205020404" pitchFamily="49" charset="0"/>
                <a:cs typeface="Courier New" panose="02070309020205020404" pitchFamily="49" charset="0"/>
              </a:rPr>
              <a:t>9	for (int val : numbers)</a:t>
            </a:r>
          </a:p>
          <a:p>
            <a:pPr marL="228600" indent="0" eaLnBrk="1" hangingPunct="1">
              <a:spcBef>
                <a:spcPts val="0"/>
              </a:spcBef>
              <a:buNone/>
              <a:tabLst>
                <a:tab pos="914400" algn="l"/>
              </a:tabLst>
            </a:pPr>
            <a:r>
              <a:rPr lang="en-US" altLang="en-US" sz="2400" kern="1200" dirty="0">
                <a:solidFill>
                  <a:srgbClr val="000000"/>
                </a:solidFill>
                <a:latin typeface="Courier New" panose="02070309020205020404" pitchFamily="49" charset="0"/>
                <a:cs typeface="Courier New" panose="02070309020205020404" pitchFamily="49" charset="0"/>
              </a:rPr>
              <a:t>10		</a:t>
            </a:r>
            <a:r>
              <a:rPr lang="en-US" altLang="en-US" sz="2400" kern="1200" dirty="0" err="1">
                <a:solidFill>
                  <a:srgbClr val="000000"/>
                </a:solidFill>
                <a:latin typeface="Courier New" panose="02070309020205020404" pitchFamily="49" charset="0"/>
                <a:cs typeface="Courier New" panose="02070309020205020404" pitchFamily="49" charset="0"/>
              </a:rPr>
              <a:t>cout</a:t>
            </a:r>
            <a:r>
              <a:rPr lang="en-US" altLang="en-US" sz="2400" kern="1200" dirty="0">
                <a:solidFill>
                  <a:srgbClr val="000000"/>
                </a:solidFill>
                <a:latin typeface="Courier New" panose="02070309020205020404" pitchFamily="49" charset="0"/>
                <a:cs typeface="Courier New" panose="02070309020205020404" pitchFamily="49" charset="0"/>
              </a:rPr>
              <a:t> &lt;&lt; val &lt;&lt; endl;</a:t>
            </a:r>
          </a:p>
        </p:txBody>
      </p:sp>
      <p:sp>
        <p:nvSpPr>
          <p:cNvPr id="4" name="Slide Number Placeholder 3">
            <a:extLst>
              <a:ext uri="{FF2B5EF4-FFF2-40B4-BE49-F238E27FC236}">
                <a16:creationId xmlns:a16="http://schemas.microsoft.com/office/drawing/2014/main" id="{14C3E3E5-23F7-28F2-E868-05200C61D9EE}"/>
              </a:ext>
            </a:extLst>
          </p:cNvPr>
          <p:cNvSpPr>
            <a:spLocks noGrp="1"/>
          </p:cNvSpPr>
          <p:nvPr>
            <p:ph type="sldNum" sz="quarter" idx="10"/>
          </p:nvPr>
        </p:nvSpPr>
        <p:spPr/>
        <p:txBody>
          <a:bodyPr/>
          <a:lstStyle/>
          <a:p>
            <a:fld id="{CE7EB300-4ACF-4001-BD66-5902D910BEDB}" type="slidenum">
              <a:rPr lang="en-US" altLang="en-US" smtClean="0"/>
              <a:pPr/>
              <a:t>29</a:t>
            </a:fld>
            <a:endParaRPr lang="en-US" altLang="en-US" dirty="0"/>
          </a:p>
        </p:txBody>
      </p:sp>
    </p:spTree>
    <p:extLst>
      <p:ext uri="{BB962C8B-B14F-4D97-AF65-F5344CB8AC3E}">
        <p14:creationId xmlns:p14="http://schemas.microsoft.com/office/powerpoint/2010/main" val="31395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 Memory Layout</a:t>
            </a:r>
            <a:endParaRPr lang="en-US" dirty="0"/>
          </a:p>
        </p:txBody>
      </p:sp>
      <p:sp>
        <p:nvSpPr>
          <p:cNvPr id="3" name="Content Placeholder 2"/>
          <p:cNvSpPr>
            <a:spLocks noGrp="1"/>
          </p:cNvSpPr>
          <p:nvPr>
            <p:ph idx="1"/>
          </p:nvPr>
        </p:nvSpPr>
        <p:spPr>
          <a:xfrm>
            <a:off x="487680" y="1219200"/>
            <a:ext cx="11704320" cy="1858992"/>
          </a:xfrm>
        </p:spPr>
        <p:txBody>
          <a:bodyPr/>
          <a:lstStyle/>
          <a:p>
            <a:r>
              <a:rPr lang="en-US" altLang="en-US" dirty="0">
                <a:solidFill>
                  <a:srgbClr val="000000"/>
                </a:solidFill>
              </a:rPr>
              <a:t>The definition:</a:t>
            </a:r>
          </a:p>
          <a:p>
            <a:pPr marL="822960" lvl="1" indent="0">
              <a:buNone/>
            </a:pPr>
            <a:r>
              <a:rPr lang="en-US" altLang="en-US" sz="2800" dirty="0">
                <a:solidFill>
                  <a:srgbClr val="000000"/>
                </a:solidFill>
                <a:latin typeface="Courier New" panose="02070309020205020404" pitchFamily="49" charset="0"/>
              </a:rPr>
              <a:t>int tests[5];</a:t>
            </a:r>
          </a:p>
          <a:p>
            <a:pPr marL="365760" indent="0">
              <a:buNone/>
            </a:pPr>
            <a:r>
              <a:rPr lang="en-US" altLang="en-US" dirty="0">
                <a:solidFill>
                  <a:srgbClr val="000000"/>
                </a:solidFill>
              </a:rPr>
              <a:t>allocates the following memory:</a:t>
            </a:r>
            <a:endParaRPr lang="en-US" altLang="en-US" dirty="0">
              <a:solidFill>
                <a:srgbClr val="000000"/>
              </a:solidFill>
              <a:latin typeface="Courier New" panose="02070309020205020404" pitchFamily="49" charset="0"/>
            </a:endParaRPr>
          </a:p>
        </p:txBody>
      </p:sp>
      <p:pic>
        <p:nvPicPr>
          <p:cNvPr id="11" name="Picture 10" descr="The screenshot shows the memory layout of an array. The array values are stored in adjacent memory locations in sequence based on the subscript. The array memory layout displays five elements starting from left to right.&#10;"/>
          <p:cNvPicPr>
            <a:picLocks noChangeAspect="1"/>
          </p:cNvPicPr>
          <p:nvPr/>
        </p:nvPicPr>
        <p:blipFill>
          <a:blip r:embed="rId2"/>
          <a:stretch>
            <a:fillRect/>
          </a:stretch>
        </p:blipFill>
        <p:spPr>
          <a:xfrm>
            <a:off x="1981200" y="2895600"/>
            <a:ext cx="8229600" cy="2461568"/>
          </a:xfrm>
          <a:prstGeom prst="rect">
            <a:avLst/>
          </a:prstGeom>
        </p:spPr>
      </p:pic>
      <p:sp>
        <p:nvSpPr>
          <p:cNvPr id="4" name="Slide Number Placeholder 3">
            <a:extLst>
              <a:ext uri="{FF2B5EF4-FFF2-40B4-BE49-F238E27FC236}">
                <a16:creationId xmlns:a16="http://schemas.microsoft.com/office/drawing/2014/main" id="{ABED24D5-BA36-7930-8CB6-0E42A11B352A}"/>
              </a:ext>
            </a:extLst>
          </p:cNvPr>
          <p:cNvSpPr>
            <a:spLocks noGrp="1"/>
          </p:cNvSpPr>
          <p:nvPr>
            <p:ph type="sldNum" sz="quarter" idx="10"/>
          </p:nvPr>
        </p:nvSpPr>
        <p:spPr/>
        <p:txBody>
          <a:bodyPr/>
          <a:lstStyle/>
          <a:p>
            <a:fld id="{CE7EB300-4ACF-4001-BD66-5902D910BEDB}" type="slidenum">
              <a:rPr lang="en-US" altLang="en-US" smtClean="0"/>
              <a:pPr/>
              <a:t>3</a:t>
            </a:fld>
            <a:endParaRPr lang="en-US" altLang="en-US" dirty="0"/>
          </a:p>
        </p:txBody>
      </p:sp>
    </p:spTree>
    <p:extLst>
      <p:ext uri="{BB962C8B-B14F-4D97-AF65-F5344CB8AC3E}">
        <p14:creationId xmlns:p14="http://schemas.microsoft.com/office/powerpoint/2010/main" val="713873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b="1" dirty="0"/>
              <a:t>Modifying an Array with a Range-Based </a:t>
            </a:r>
            <a:r>
              <a:rPr lang="en-US" altLang="en-US" b="1" dirty="0">
                <a:latin typeface="Courier New" panose="02070309020205020404" pitchFamily="49" charset="0"/>
                <a:cs typeface="Courier New" panose="02070309020205020404" pitchFamily="49" charset="0"/>
              </a:rPr>
              <a:t>for</a:t>
            </a:r>
            <a:r>
              <a:rPr lang="en-US" altLang="en-US" b="1" dirty="0"/>
              <a:t> Loop</a:t>
            </a:r>
            <a:r>
              <a:rPr lang="en-US" altLang="en-US" sz="1800" b="1" dirty="0"/>
              <a:t> </a:t>
            </a:r>
            <a:r>
              <a:rPr lang="en-US" altLang="en-US" sz="1800" dirty="0"/>
              <a:t>(3 of 3)</a:t>
            </a:r>
            <a:endParaRPr lang="en-US" sz="1800" dirty="0"/>
          </a:p>
        </p:txBody>
      </p:sp>
      <p:sp>
        <p:nvSpPr>
          <p:cNvPr id="3" name="Content Placeholder 2"/>
          <p:cNvSpPr>
            <a:spLocks noGrp="1"/>
          </p:cNvSpPr>
          <p:nvPr>
            <p:ph idx="1"/>
          </p:nvPr>
        </p:nvSpPr>
        <p:spPr>
          <a:xfrm>
            <a:off x="487680" y="1097280"/>
            <a:ext cx="11704320" cy="5608320"/>
          </a:xfrm>
        </p:spPr>
        <p:txBody>
          <a:bodyPr/>
          <a:lstStyle/>
          <a:p>
            <a:pPr eaLnBrk="1" hangingPunct="1">
              <a:lnSpc>
                <a:spcPct val="90000"/>
              </a:lnSpc>
              <a:spcBef>
                <a:spcPct val="0"/>
              </a:spcBef>
            </a:pPr>
            <a:r>
              <a:rPr lang="en-US" altLang="en-US" kern="1200" dirty="0">
                <a:latin typeface="Arial" panose="020B0604020202020204" pitchFamily="34" charset="0"/>
                <a:cs typeface="Arial" panose="020B0604020202020204" pitchFamily="34" charset="0"/>
              </a:rPr>
              <a:t>You can use the </a:t>
            </a:r>
            <a:r>
              <a:rPr lang="en-US" altLang="en-US" kern="1200" dirty="0">
                <a:latin typeface="Courier New" panose="02070309020205020404" pitchFamily="49" charset="0"/>
                <a:cs typeface="Courier New" panose="02070309020205020404" pitchFamily="49" charset="0"/>
              </a:rPr>
              <a:t>auto</a:t>
            </a:r>
            <a:r>
              <a:rPr lang="en-US" altLang="en-US" kern="1200" dirty="0">
                <a:latin typeface="Arial" panose="020B0604020202020204" pitchFamily="34" charset="0"/>
                <a:cs typeface="Arial" panose="020B0604020202020204" pitchFamily="34" charset="0"/>
              </a:rPr>
              <a:t> key word with a reference range variable. For example, the code in lines 3 through 7 on previous slide could have been written like this:</a:t>
            </a:r>
          </a:p>
          <a:p>
            <a:pPr marL="640080" indent="0" eaLnBrk="1" hangingPunct="1">
              <a:lnSpc>
                <a:spcPct val="90000"/>
              </a:lnSpc>
              <a:spcBef>
                <a:spcPts val="0"/>
              </a:spcBef>
              <a:buNone/>
            </a:pPr>
            <a:r>
              <a:rPr lang="en-US" altLang="en-US" kern="1200" dirty="0">
                <a:latin typeface="Courier New" panose="02070309020205020404" pitchFamily="49" charset="0"/>
                <a:cs typeface="Courier New" panose="02070309020205020404" pitchFamily="49" charset="0"/>
              </a:rPr>
              <a:t>for (auto &amp;val : numbers)</a:t>
            </a:r>
          </a:p>
          <a:p>
            <a:pPr marL="640080" indent="0" eaLnBrk="1" hangingPunct="1">
              <a:lnSpc>
                <a:spcPct val="90000"/>
              </a:lnSpc>
              <a:spcBef>
                <a:spcPts val="0"/>
              </a:spcBef>
              <a:buNone/>
            </a:pPr>
            <a:r>
              <a:rPr lang="en-US" altLang="en-US" kern="1200" dirty="0">
                <a:latin typeface="Courier New" panose="02070309020205020404" pitchFamily="49" charset="0"/>
                <a:cs typeface="Courier New" panose="02070309020205020404" pitchFamily="49" charset="0"/>
              </a:rPr>
              <a:t>{</a:t>
            </a:r>
          </a:p>
          <a:p>
            <a:pPr marL="1051560" indent="0" eaLnBrk="1" hangingPunct="1">
              <a:lnSpc>
                <a:spcPct val="90000"/>
              </a:lnSpc>
              <a:spcBef>
                <a:spcPts val="0"/>
              </a:spcBef>
              <a:buNone/>
            </a:pPr>
            <a:r>
              <a:rPr lang="en-US" altLang="en-US" kern="1200" dirty="0">
                <a:latin typeface="Courier New" panose="02070309020205020404" pitchFamily="49" charset="0"/>
                <a:cs typeface="Courier New" panose="02070309020205020404" pitchFamily="49" charset="0"/>
              </a:rPr>
              <a:t>cout &lt;&lt; "Enter an integer value: ";</a:t>
            </a:r>
          </a:p>
          <a:p>
            <a:pPr marL="1051560" indent="0" eaLnBrk="1" hangingPunct="1">
              <a:lnSpc>
                <a:spcPct val="90000"/>
              </a:lnSpc>
              <a:spcBef>
                <a:spcPts val="0"/>
              </a:spcBef>
              <a:buNone/>
            </a:pPr>
            <a:r>
              <a:rPr lang="en-US" altLang="en-US" kern="1200" dirty="0">
                <a:latin typeface="Courier New" panose="02070309020205020404" pitchFamily="49" charset="0"/>
                <a:cs typeface="Courier New" panose="02070309020205020404" pitchFamily="49" charset="0"/>
              </a:rPr>
              <a:t>cin &gt;&gt; val;</a:t>
            </a:r>
          </a:p>
          <a:p>
            <a:pPr marL="640080" indent="0" eaLnBrk="1" hangingPunct="1">
              <a:lnSpc>
                <a:spcPct val="90000"/>
              </a:lnSpc>
              <a:spcBef>
                <a:spcPts val="0"/>
              </a:spcBef>
              <a:buNone/>
            </a:pPr>
            <a:r>
              <a:rPr lang="en-US" altLang="en-US" kern="1200" dirty="0">
                <a:latin typeface="Courier New" panose="02070309020205020404" pitchFamily="49" charset="0"/>
                <a:cs typeface="Courier New" panose="02070309020205020404" pitchFamily="49" charset="0"/>
              </a:rPr>
              <a:t>}</a:t>
            </a:r>
          </a:p>
          <a:p>
            <a:pPr eaLnBrk="1" hangingPunct="1">
              <a:lnSpc>
                <a:spcPct val="90000"/>
              </a:lnSpc>
              <a:spcBef>
                <a:spcPts val="0"/>
              </a:spcBef>
            </a:pPr>
            <a:r>
              <a:rPr lang="en-US" altLang="en-US" kern="1200" dirty="0">
                <a:latin typeface="Arial" panose="020B0604020202020204" pitchFamily="34" charset="0"/>
                <a:cs typeface="Arial" panose="020B0604020202020204" pitchFamily="34" charset="0"/>
              </a:rPr>
              <a:t>Notice in line 3 the range variable, </a:t>
            </a:r>
            <a:r>
              <a:rPr lang="en-US" altLang="en-US" kern="1200" dirty="0" err="1">
                <a:latin typeface="Courier New" panose="02070309020205020404" pitchFamily="49" charset="0"/>
                <a:cs typeface="Courier New" panose="02070309020205020404" pitchFamily="49" charset="0"/>
              </a:rPr>
              <a:t>val</a:t>
            </a:r>
            <a:r>
              <a:rPr lang="en-US" altLang="en-US" kern="1200" dirty="0">
                <a:latin typeface="Arial" panose="020B0604020202020204" pitchFamily="34" charset="0"/>
                <a:cs typeface="Arial" panose="020B0604020202020204" pitchFamily="34" charset="0"/>
              </a:rPr>
              <a:t>, has an ampersand </a:t>
            </a:r>
            <a:r>
              <a:rPr lang="en-US" altLang="en-US" kern="1200" dirty="0">
                <a:latin typeface="Courier New" panose="02070309020205020404" pitchFamily="49" charset="0"/>
                <a:cs typeface="Courier New" panose="02070309020205020404" pitchFamily="49" charset="0"/>
              </a:rPr>
              <a:t>(&amp;) </a:t>
            </a:r>
            <a:r>
              <a:rPr lang="en-US" altLang="en-US" kern="1200" dirty="0">
                <a:latin typeface="Arial" panose="020B0604020202020204" pitchFamily="34" charset="0"/>
                <a:cs typeface="Arial" panose="020B0604020202020204" pitchFamily="34" charset="0"/>
              </a:rPr>
              <a:t>written in front of its name. This declares </a:t>
            </a:r>
            <a:r>
              <a:rPr lang="en-US" altLang="en-US" kern="1200" dirty="0" err="1">
                <a:latin typeface="Courier New" panose="02070309020205020404" pitchFamily="49" charset="0"/>
                <a:cs typeface="Courier New" panose="02070309020205020404" pitchFamily="49" charset="0"/>
              </a:rPr>
              <a:t>val</a:t>
            </a:r>
            <a:r>
              <a:rPr lang="en-US" altLang="en-US" kern="1200" dirty="0">
                <a:latin typeface="Courier New" panose="02070309020205020404" pitchFamily="49" charset="0"/>
                <a:cs typeface="Courier New" panose="02070309020205020404" pitchFamily="49" charset="0"/>
              </a:rPr>
              <a:t> </a:t>
            </a:r>
            <a:r>
              <a:rPr lang="en-US" altLang="en-US" kern="1200" dirty="0">
                <a:latin typeface="Arial" panose="020B0604020202020204" pitchFamily="34" charset="0"/>
                <a:cs typeface="Arial" panose="020B0604020202020204" pitchFamily="34" charset="0"/>
              </a:rPr>
              <a:t>as a reference variable. As the loop executes, the </a:t>
            </a:r>
            <a:r>
              <a:rPr lang="en-US" altLang="en-US" kern="1200" dirty="0" err="1">
                <a:latin typeface="Courier New" panose="02070309020205020404" pitchFamily="49" charset="0"/>
                <a:cs typeface="Courier New" panose="02070309020205020404" pitchFamily="49" charset="0"/>
              </a:rPr>
              <a:t>val</a:t>
            </a:r>
            <a:r>
              <a:rPr lang="en-US" altLang="en-US" kern="1200" dirty="0">
                <a:latin typeface="Arial" panose="020B0604020202020204" pitchFamily="34" charset="0"/>
                <a:cs typeface="Arial" panose="020B0604020202020204" pitchFamily="34" charset="0"/>
              </a:rPr>
              <a:t> variable will not merely contain a copy of an array element, but it will be an alias for the element.</a:t>
            </a:r>
          </a:p>
          <a:p>
            <a:pPr lvl="1" eaLnBrk="1" hangingPunct="1">
              <a:lnSpc>
                <a:spcPct val="90000"/>
              </a:lnSpc>
              <a:spcBef>
                <a:spcPts val="0"/>
              </a:spcBef>
            </a:pPr>
            <a:r>
              <a:rPr lang="en-US" altLang="en-US" kern="1200" dirty="0">
                <a:latin typeface="Arial" panose="020B0604020202020204" pitchFamily="34" charset="0"/>
                <a:cs typeface="Arial" panose="020B0604020202020204" pitchFamily="34" charset="0"/>
              </a:rPr>
              <a:t>Any changes made to the </a:t>
            </a:r>
            <a:r>
              <a:rPr lang="en-US" altLang="en-US" kern="1200" dirty="0" err="1">
                <a:latin typeface="Courier New" panose="02070309020205020404" pitchFamily="49" charset="0"/>
                <a:cs typeface="Courier New" panose="02070309020205020404" pitchFamily="49" charset="0"/>
              </a:rPr>
              <a:t>val</a:t>
            </a:r>
            <a:r>
              <a:rPr lang="en-US" altLang="en-US" kern="1200" dirty="0">
                <a:latin typeface="Arial" panose="020B0604020202020204" pitchFamily="34" charset="0"/>
                <a:cs typeface="Arial" panose="020B0604020202020204" pitchFamily="34" charset="0"/>
              </a:rPr>
              <a:t> variable will actually be made to the array element it references.</a:t>
            </a:r>
          </a:p>
        </p:txBody>
      </p:sp>
      <p:sp>
        <p:nvSpPr>
          <p:cNvPr id="4" name="Slide Number Placeholder 3">
            <a:extLst>
              <a:ext uri="{FF2B5EF4-FFF2-40B4-BE49-F238E27FC236}">
                <a16:creationId xmlns:a16="http://schemas.microsoft.com/office/drawing/2014/main" id="{7E055D90-84D0-9213-56F9-89D0C5BFA8B7}"/>
              </a:ext>
            </a:extLst>
          </p:cNvPr>
          <p:cNvSpPr>
            <a:spLocks noGrp="1"/>
          </p:cNvSpPr>
          <p:nvPr>
            <p:ph type="sldNum" sz="quarter" idx="10"/>
          </p:nvPr>
        </p:nvSpPr>
        <p:spPr/>
        <p:txBody>
          <a:bodyPr/>
          <a:lstStyle/>
          <a:p>
            <a:fld id="{CE7EB300-4ACF-4001-BD66-5902D910BEDB}" type="slidenum">
              <a:rPr lang="en-US" altLang="en-US" smtClean="0"/>
              <a:pPr/>
              <a:t>30</a:t>
            </a:fld>
            <a:endParaRPr lang="en-US" altLang="en-US" dirty="0"/>
          </a:p>
        </p:txBody>
      </p:sp>
    </p:spTree>
    <p:extLst>
      <p:ext uri="{BB962C8B-B14F-4D97-AF65-F5344CB8AC3E}">
        <p14:creationId xmlns:p14="http://schemas.microsoft.com/office/powerpoint/2010/main" val="4267875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p:txBody>
          <a:bodyPr anchor="t"/>
          <a:lstStyle/>
          <a:p>
            <a:pPr>
              <a:lnSpc>
                <a:spcPct val="80000"/>
              </a:lnSpc>
            </a:pPr>
            <a:r>
              <a:rPr lang="en-US" altLang="en-US" b="1" dirty="0"/>
              <a:t>The Range-Based </a:t>
            </a:r>
            <a:r>
              <a:rPr lang="en-US" altLang="en-US" b="1" dirty="0">
                <a:latin typeface="Courier New" panose="02070309020205020404" pitchFamily="49" charset="0"/>
                <a:cs typeface="Courier New" panose="02070309020205020404" pitchFamily="49" charset="0"/>
              </a:rPr>
              <a:t>for</a:t>
            </a:r>
            <a:r>
              <a:rPr lang="en-US" altLang="en-US" b="1" dirty="0"/>
              <a:t> Loop versus the Regular </a:t>
            </a:r>
            <a:r>
              <a:rPr lang="en-US" altLang="en-US" b="1" dirty="0">
                <a:latin typeface="Courier New" panose="02070309020205020404" pitchFamily="49" charset="0"/>
                <a:cs typeface="Courier New" panose="02070309020205020404" pitchFamily="49" charset="0"/>
              </a:rPr>
              <a:t>for</a:t>
            </a:r>
            <a:r>
              <a:rPr lang="en-US" altLang="en-US" b="1" dirty="0"/>
              <a:t> Loop</a:t>
            </a:r>
            <a:endParaRPr lang="en-US" altLang="en-US" dirty="0"/>
          </a:p>
        </p:txBody>
      </p:sp>
      <p:sp>
        <p:nvSpPr>
          <p:cNvPr id="52227" name="Content Placeholder 2"/>
          <p:cNvSpPr>
            <a:spLocks noGrp="1" noChangeArrowheads="1"/>
          </p:cNvSpPr>
          <p:nvPr>
            <p:ph idx="1"/>
          </p:nvPr>
        </p:nvSpPr>
        <p:spPr/>
        <p:txBody>
          <a:bodyPr/>
          <a:lstStyle/>
          <a:p>
            <a:r>
              <a:rPr lang="en-US" altLang="en-US" dirty="0"/>
              <a:t>The range-based for loop can be used in any situation where you need to step through the elements of an array, and you do not need to use the element subscripts.</a:t>
            </a:r>
          </a:p>
          <a:p>
            <a:pPr>
              <a:spcBef>
                <a:spcPts val="600"/>
              </a:spcBef>
            </a:pPr>
            <a:r>
              <a:rPr lang="en-US" altLang="en-US" dirty="0"/>
              <a:t>It will not work, however, in situations where you need the element subscript for some purpose. If you need the element subscript for some purpose, use the regular </a:t>
            </a:r>
            <a:r>
              <a:rPr lang="en-US" altLang="en-US" dirty="0">
                <a:latin typeface="Courier New" panose="02070309020205020404" pitchFamily="49" charset="0"/>
                <a:cs typeface="Courier New" panose="02070309020205020404" pitchFamily="49" charset="0"/>
              </a:rPr>
              <a:t>for</a:t>
            </a:r>
            <a:r>
              <a:rPr lang="en-US" altLang="en-US" dirty="0"/>
              <a:t> loop.</a:t>
            </a:r>
          </a:p>
        </p:txBody>
      </p:sp>
      <p:sp>
        <p:nvSpPr>
          <p:cNvPr id="2" name="Slide Number Placeholder 1">
            <a:extLst>
              <a:ext uri="{FF2B5EF4-FFF2-40B4-BE49-F238E27FC236}">
                <a16:creationId xmlns:a16="http://schemas.microsoft.com/office/drawing/2014/main" id="{6B03A6D6-293A-5407-6F33-D160032666AD}"/>
              </a:ext>
            </a:extLst>
          </p:cNvPr>
          <p:cNvSpPr>
            <a:spLocks noGrp="1"/>
          </p:cNvSpPr>
          <p:nvPr>
            <p:ph type="sldNum" sz="quarter" idx="10"/>
          </p:nvPr>
        </p:nvSpPr>
        <p:spPr/>
        <p:txBody>
          <a:bodyPr/>
          <a:lstStyle/>
          <a:p>
            <a:fld id="{CE7EB300-4ACF-4001-BD66-5902D910BEDB}"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Processing Array Contents</a:t>
            </a:r>
            <a:endParaRPr lang="en-US"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Array elements can be treated as ordinary variables of the same type as the array’s type</a:t>
            </a:r>
          </a:p>
          <a:p>
            <a:pPr>
              <a:spcBef>
                <a:spcPts val="600"/>
              </a:spcBef>
            </a:pPr>
            <a:r>
              <a:rPr lang="en-US" altLang="en-US" dirty="0">
                <a:solidFill>
                  <a:srgbClr val="000000"/>
                </a:solidFill>
              </a:rPr>
              <a:t>When using </a:t>
            </a:r>
            <a:r>
              <a:rPr lang="en-US" altLang="en-US" dirty="0">
                <a:solidFill>
                  <a:srgbClr val="000000"/>
                </a:solidFill>
                <a:latin typeface="Courier New" panose="02070309020205020404" pitchFamily="49" charset="0"/>
              </a:rPr>
              <a:t>++</a:t>
            </a:r>
            <a:r>
              <a:rPr lang="en-US" altLang="en-US" dirty="0">
                <a:solidFill>
                  <a:srgbClr val="000000"/>
                </a:solidFill>
              </a:rPr>
              <a:t>, </a:t>
            </a:r>
            <a:r>
              <a:rPr lang="en-US" altLang="en-US" dirty="0">
                <a:solidFill>
                  <a:srgbClr val="000000"/>
                </a:solidFill>
                <a:latin typeface="Courier New" panose="02070309020205020404" pitchFamily="49" charset="0"/>
              </a:rPr>
              <a:t>--</a:t>
            </a:r>
            <a:r>
              <a:rPr lang="en-US" altLang="en-US" dirty="0">
                <a:solidFill>
                  <a:srgbClr val="000000"/>
                </a:solidFill>
              </a:rPr>
              <a:t> operators, don’t confuse the element with the subscript:</a:t>
            </a:r>
          </a:p>
          <a:p>
            <a:pPr marL="457200" lvl="1" indent="0">
              <a:lnSpc>
                <a:spcPct val="90000"/>
              </a:lnSpc>
              <a:buNone/>
              <a:tabLst>
                <a:tab pos="3200400" algn="l"/>
              </a:tabLst>
            </a:pPr>
            <a:r>
              <a:rPr lang="en-US" altLang="en-US" sz="2800" dirty="0">
                <a:solidFill>
                  <a:srgbClr val="000000"/>
                </a:solidFill>
                <a:latin typeface="Courier New" panose="02070309020205020404" pitchFamily="49" charset="0"/>
              </a:rPr>
              <a:t>tests[i]++; 	// add 1 to tests[i]</a:t>
            </a:r>
          </a:p>
          <a:p>
            <a:pPr marL="457200" lvl="1" indent="0">
              <a:lnSpc>
                <a:spcPct val="90000"/>
              </a:lnSpc>
              <a:buNone/>
              <a:tabLst>
                <a:tab pos="3200400" algn="l"/>
              </a:tabLst>
            </a:pPr>
            <a:r>
              <a:rPr lang="en-US" altLang="en-US" sz="2800" dirty="0">
                <a:solidFill>
                  <a:srgbClr val="000000"/>
                </a:solidFill>
                <a:latin typeface="Courier New" panose="02070309020205020404" pitchFamily="49" charset="0"/>
              </a:rPr>
              <a:t>tests[i++]; 	// increment i, no</a:t>
            </a:r>
          </a:p>
          <a:p>
            <a:pPr marL="457200" lvl="1" indent="0">
              <a:lnSpc>
                <a:spcPct val="90000"/>
              </a:lnSpc>
              <a:buNone/>
              <a:tabLst>
                <a:tab pos="3200400" algn="l"/>
              </a:tabLst>
            </a:pPr>
            <a:r>
              <a:rPr lang="en-US" altLang="en-US" sz="2800" dirty="0">
                <a:solidFill>
                  <a:srgbClr val="000000"/>
                </a:solidFill>
                <a:latin typeface="Courier New" panose="02070309020205020404" pitchFamily="49" charset="0"/>
              </a:rPr>
              <a:t>	// effect on tests</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910E9AE0-B907-1CE3-5E6F-E56C41B9F015}"/>
              </a:ext>
            </a:extLst>
          </p:cNvPr>
          <p:cNvSpPr>
            <a:spLocks noGrp="1"/>
          </p:cNvSpPr>
          <p:nvPr>
            <p:ph type="sldNum" sz="quarter" idx="10"/>
          </p:nvPr>
        </p:nvSpPr>
        <p:spPr/>
        <p:txBody>
          <a:bodyPr/>
          <a:lstStyle/>
          <a:p>
            <a:fld id="{CE7EB300-4ACF-4001-BD66-5902D910BEDB}" type="slidenum">
              <a:rPr lang="en-US" altLang="en-US" smtClean="0"/>
              <a:pPr/>
              <a:t>32</a:t>
            </a:fld>
            <a:endParaRPr lang="en-US" altLang="en-US" dirty="0"/>
          </a:p>
        </p:txBody>
      </p:sp>
    </p:spTree>
    <p:extLst>
      <p:ext uri="{BB962C8B-B14F-4D97-AF65-F5344CB8AC3E}">
        <p14:creationId xmlns:p14="http://schemas.microsoft.com/office/powerpoint/2010/main" val="2128213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Assignment</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To copy one array to another,</a:t>
            </a:r>
          </a:p>
          <a:p>
            <a:r>
              <a:rPr lang="en-US" altLang="en-US" dirty="0">
                <a:solidFill>
                  <a:srgbClr val="000000"/>
                </a:solidFill>
              </a:rPr>
              <a:t>Don’t try to assign one array to the other:</a:t>
            </a:r>
          </a:p>
          <a:p>
            <a:pPr marL="710247" lvl="1" indent="0">
              <a:buClr>
                <a:srgbClr val="3333CC"/>
              </a:buClr>
              <a:buNone/>
            </a:pPr>
            <a:r>
              <a:rPr lang="en-US" altLang="en-US" sz="2800" dirty="0">
                <a:solidFill>
                  <a:srgbClr val="000000"/>
                </a:solidFill>
                <a:latin typeface="Courier New" panose="02070309020205020404" pitchFamily="49" charset="0"/>
              </a:rPr>
              <a:t>newTests = tests; // Won't work</a:t>
            </a:r>
          </a:p>
          <a:p>
            <a:pPr>
              <a:spcBef>
                <a:spcPts val="4200"/>
              </a:spcBef>
            </a:pPr>
            <a:r>
              <a:rPr lang="en-US" altLang="en-US" dirty="0">
                <a:solidFill>
                  <a:srgbClr val="000000"/>
                </a:solidFill>
              </a:rPr>
              <a:t>Instead, assign element-by-element:</a:t>
            </a:r>
          </a:p>
          <a:p>
            <a:pPr marL="710247" lvl="1" indent="0">
              <a:buClr>
                <a:srgbClr val="3333CC"/>
              </a:buClr>
              <a:buNone/>
            </a:pPr>
            <a:r>
              <a:rPr lang="en-US" altLang="en-US" sz="2800" dirty="0">
                <a:solidFill>
                  <a:srgbClr val="000000"/>
                </a:solidFill>
                <a:latin typeface="Courier New" panose="02070309020205020404" pitchFamily="49" charset="0"/>
              </a:rPr>
              <a:t>for (i = 0; i &lt; ARRAY_SIZE; i++)</a:t>
            </a:r>
          </a:p>
          <a:p>
            <a:pPr marL="1716088" lvl="1" indent="0">
              <a:buClr>
                <a:srgbClr val="3333CC"/>
              </a:buClr>
              <a:buNone/>
            </a:pPr>
            <a:r>
              <a:rPr lang="en-US" altLang="en-US" sz="2800" dirty="0">
                <a:solidFill>
                  <a:srgbClr val="000000"/>
                </a:solidFill>
                <a:latin typeface="Courier New" panose="02070309020205020404" pitchFamily="49" charset="0"/>
              </a:rPr>
              <a:t>newTests[i] = tests[i];</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AA6729C1-2E5E-0934-2231-486C9900F559}"/>
              </a:ext>
            </a:extLst>
          </p:cNvPr>
          <p:cNvSpPr>
            <a:spLocks noGrp="1"/>
          </p:cNvSpPr>
          <p:nvPr>
            <p:ph type="sldNum" sz="quarter" idx="10"/>
          </p:nvPr>
        </p:nvSpPr>
        <p:spPr/>
        <p:txBody>
          <a:bodyPr/>
          <a:lstStyle/>
          <a:p>
            <a:fld id="{CE7EB300-4ACF-4001-BD66-5902D910BEDB}" type="slidenum">
              <a:rPr lang="en-US" altLang="en-US" smtClean="0"/>
              <a:pPr/>
              <a:t>33</a:t>
            </a:fld>
            <a:endParaRPr lang="en-US" altLang="en-US" dirty="0"/>
          </a:p>
        </p:txBody>
      </p:sp>
    </p:spTree>
    <p:extLst>
      <p:ext uri="{BB962C8B-B14F-4D97-AF65-F5344CB8AC3E}">
        <p14:creationId xmlns:p14="http://schemas.microsoft.com/office/powerpoint/2010/main" val="3966725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Printing the Contents of an Array</a:t>
            </a:r>
            <a:r>
              <a:rPr lang="en-US" altLang="en-US" sz="1800" dirty="0"/>
              <a:t> (1 of 3)</a:t>
            </a:r>
            <a:endParaRPr lang="en-US"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You can display the contents of a </a:t>
            </a:r>
            <a:r>
              <a:rPr lang="en-US" altLang="en-US" i="1" dirty="0">
                <a:solidFill>
                  <a:srgbClr val="000000"/>
                </a:solidFill>
              </a:rPr>
              <a:t>character</a:t>
            </a:r>
            <a:r>
              <a:rPr lang="en-US" altLang="en-US" dirty="0">
                <a:solidFill>
                  <a:srgbClr val="000000"/>
                </a:solidFill>
              </a:rPr>
              <a:t> array by sending its name to cout:</a:t>
            </a:r>
          </a:p>
          <a:p>
            <a:pPr marL="914400" indent="3175">
              <a:spcBef>
                <a:spcPts val="600"/>
              </a:spcBef>
              <a:buNone/>
            </a:pPr>
            <a:r>
              <a:rPr lang="en-US" altLang="en-US" dirty="0">
                <a:solidFill>
                  <a:srgbClr val="000000"/>
                </a:solidFill>
                <a:latin typeface="Courier New" panose="02070309020205020404" pitchFamily="49" charset="0"/>
              </a:rPr>
              <a:t>char fName[] = "Henry";</a:t>
            </a:r>
          </a:p>
          <a:p>
            <a:pPr marL="914400" lvl="1" indent="3175">
              <a:lnSpc>
                <a:spcPct val="90000"/>
              </a:lnSpc>
              <a:buClr>
                <a:srgbClr val="3333CC"/>
              </a:buClr>
              <a:buNone/>
            </a:pPr>
            <a:r>
              <a:rPr lang="en-US" altLang="en-US" sz="2800" dirty="0">
                <a:solidFill>
                  <a:srgbClr val="000000"/>
                </a:solidFill>
                <a:latin typeface="Courier New" panose="02070309020205020404" pitchFamily="49" charset="0"/>
              </a:rPr>
              <a:t>cout &lt;&lt; fName &lt;&lt; endl;</a:t>
            </a:r>
          </a:p>
          <a:p>
            <a:pPr lvl="1">
              <a:lnSpc>
                <a:spcPct val="90000"/>
              </a:lnSpc>
              <a:spcBef>
                <a:spcPts val="4200"/>
              </a:spcBef>
              <a:buClr>
                <a:srgbClr val="3333CC"/>
              </a:buClr>
              <a:buNone/>
            </a:pPr>
            <a:r>
              <a:rPr lang="en-US" altLang="en-US" dirty="0">
                <a:solidFill>
                  <a:srgbClr val="000000"/>
                </a:solidFill>
              </a:rPr>
              <a:t>But, this ONLY works with character arrays!</a:t>
            </a:r>
          </a:p>
        </p:txBody>
      </p:sp>
      <p:sp>
        <p:nvSpPr>
          <p:cNvPr id="4" name="Slide Number Placeholder 3">
            <a:extLst>
              <a:ext uri="{FF2B5EF4-FFF2-40B4-BE49-F238E27FC236}">
                <a16:creationId xmlns:a16="http://schemas.microsoft.com/office/drawing/2014/main" id="{3692D5B9-5387-B121-A2A7-D47BEE9924CC}"/>
              </a:ext>
            </a:extLst>
          </p:cNvPr>
          <p:cNvSpPr>
            <a:spLocks noGrp="1"/>
          </p:cNvSpPr>
          <p:nvPr>
            <p:ph type="sldNum" sz="quarter" idx="10"/>
          </p:nvPr>
        </p:nvSpPr>
        <p:spPr/>
        <p:txBody>
          <a:bodyPr/>
          <a:lstStyle/>
          <a:p>
            <a:fld id="{CE7EB300-4ACF-4001-BD66-5902D910BEDB}" type="slidenum">
              <a:rPr lang="en-US" altLang="en-US" smtClean="0"/>
              <a:pPr/>
              <a:t>34</a:t>
            </a:fld>
            <a:endParaRPr lang="en-US" altLang="en-US" dirty="0"/>
          </a:p>
        </p:txBody>
      </p:sp>
    </p:spTree>
    <p:extLst>
      <p:ext uri="{BB962C8B-B14F-4D97-AF65-F5344CB8AC3E}">
        <p14:creationId xmlns:p14="http://schemas.microsoft.com/office/powerpoint/2010/main" val="1394952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Printing the Contents of an Array</a:t>
            </a:r>
            <a:r>
              <a:rPr lang="en-US" altLang="en-US" sz="1800" dirty="0"/>
              <a:t> (2 of 3)</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For other types of arrays, you must print element-by-element:</a:t>
            </a:r>
          </a:p>
          <a:p>
            <a:pPr marL="914400" indent="3175">
              <a:spcBef>
                <a:spcPts val="600"/>
              </a:spcBef>
              <a:buNone/>
            </a:pPr>
            <a:r>
              <a:rPr lang="en-US" altLang="en-US" sz="2800" dirty="0">
                <a:solidFill>
                  <a:srgbClr val="000000"/>
                </a:solidFill>
                <a:latin typeface="Courier New" panose="02070309020205020404" pitchFamily="49" charset="0"/>
              </a:rPr>
              <a:t>for (i = 0; i &lt; ARRAY_SIZE; i++)</a:t>
            </a:r>
          </a:p>
          <a:p>
            <a:pPr marL="1828800" lvl="1" indent="0">
              <a:buClr>
                <a:srgbClr val="3333CC"/>
              </a:buClr>
              <a:buNone/>
            </a:pPr>
            <a:r>
              <a:rPr lang="en-US" altLang="en-US" dirty="0">
                <a:solidFill>
                  <a:srgbClr val="000000"/>
                </a:solidFill>
                <a:latin typeface="Courier New" panose="02070309020205020404" pitchFamily="49" charset="0"/>
              </a:rPr>
              <a:t>cout &lt;&lt; tests[i] &lt;&lt; endl;</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E6A93978-6A8A-9FC7-E1D3-979266B77C4E}"/>
              </a:ext>
            </a:extLst>
          </p:cNvPr>
          <p:cNvSpPr>
            <a:spLocks noGrp="1"/>
          </p:cNvSpPr>
          <p:nvPr>
            <p:ph type="sldNum" sz="quarter" idx="10"/>
          </p:nvPr>
        </p:nvSpPr>
        <p:spPr/>
        <p:txBody>
          <a:bodyPr/>
          <a:lstStyle/>
          <a:p>
            <a:fld id="{CE7EB300-4ACF-4001-BD66-5902D910BEDB}" type="slidenum">
              <a:rPr lang="en-US" altLang="en-US" smtClean="0"/>
              <a:pPr/>
              <a:t>35</a:t>
            </a:fld>
            <a:endParaRPr lang="en-US" altLang="en-US" dirty="0"/>
          </a:p>
        </p:txBody>
      </p:sp>
    </p:spTree>
    <p:extLst>
      <p:ext uri="{BB962C8B-B14F-4D97-AF65-F5344CB8AC3E}">
        <p14:creationId xmlns:p14="http://schemas.microsoft.com/office/powerpoint/2010/main" val="3851728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p:txBody>
          <a:bodyPr/>
          <a:lstStyle/>
          <a:p>
            <a:r>
              <a:rPr lang="en-US" altLang="en-US" dirty="0"/>
              <a:t>Printing the Contents of an Array</a:t>
            </a:r>
            <a:r>
              <a:rPr lang="en-US" altLang="en-US" sz="1800" dirty="0"/>
              <a:t> (3 of 3)</a:t>
            </a:r>
          </a:p>
        </p:txBody>
      </p:sp>
      <p:sp>
        <p:nvSpPr>
          <p:cNvPr id="59395" name="Content Placeholder 2"/>
          <p:cNvSpPr>
            <a:spLocks noGrp="1" noChangeArrowheads="1"/>
          </p:cNvSpPr>
          <p:nvPr>
            <p:ph idx="1"/>
          </p:nvPr>
        </p:nvSpPr>
        <p:spPr/>
        <p:txBody>
          <a:bodyPr/>
          <a:lstStyle/>
          <a:p>
            <a:r>
              <a:rPr lang="en-US" altLang="en-US" dirty="0"/>
              <a:t>In C++ 11 you can use the range-based </a:t>
            </a:r>
            <a:r>
              <a:rPr lang="en-US" altLang="en-US" dirty="0">
                <a:latin typeface="Courier New" panose="02070309020205020404" pitchFamily="49" charset="0"/>
                <a:cs typeface="Courier New" panose="02070309020205020404" pitchFamily="49" charset="0"/>
              </a:rPr>
              <a:t>for</a:t>
            </a:r>
            <a:r>
              <a:rPr lang="en-US" altLang="en-US" dirty="0"/>
              <a:t> loop to display an array's contents, as shown here:</a:t>
            </a:r>
          </a:p>
          <a:p>
            <a:pPr marL="914400" indent="0" eaLnBrk="1" hangingPunct="1">
              <a:spcBef>
                <a:spcPts val="600"/>
              </a:spcBef>
              <a:buNone/>
            </a:pPr>
            <a:r>
              <a:rPr lang="en-US" altLang="en-US" sz="2800" kern="1200" dirty="0">
                <a:solidFill>
                  <a:srgbClr val="000000"/>
                </a:solidFill>
                <a:latin typeface="Courier New" panose="02070309020205020404" pitchFamily="49" charset="0"/>
                <a:cs typeface="Courier New" panose="02070309020205020404" pitchFamily="49" charset="0"/>
              </a:rPr>
              <a:t>for (int val : numbers)</a:t>
            </a:r>
          </a:p>
          <a:p>
            <a:pPr marL="1828800" indent="0" eaLnBrk="1" hangingPunct="1">
              <a:spcBef>
                <a:spcPct val="0"/>
              </a:spcBef>
              <a:buNone/>
            </a:pPr>
            <a:r>
              <a:rPr lang="en-US" altLang="en-US" sz="2800" kern="1200" dirty="0">
                <a:solidFill>
                  <a:srgbClr val="000000"/>
                </a:solidFill>
                <a:latin typeface="Courier New" panose="02070309020205020404" pitchFamily="49" charset="0"/>
                <a:cs typeface="Courier New" panose="02070309020205020404" pitchFamily="49" charset="0"/>
              </a:rPr>
              <a:t>cout &lt;&lt; val &lt;&lt; endl;</a:t>
            </a:r>
            <a:endParaRPr lang="en-US" altLang="en-US" dirty="0"/>
          </a:p>
        </p:txBody>
      </p:sp>
      <p:sp>
        <p:nvSpPr>
          <p:cNvPr id="2" name="Slide Number Placeholder 1">
            <a:extLst>
              <a:ext uri="{FF2B5EF4-FFF2-40B4-BE49-F238E27FC236}">
                <a16:creationId xmlns:a16="http://schemas.microsoft.com/office/drawing/2014/main" id="{4F115FD4-CDD6-82BB-4CEC-F4A048132C16}"/>
              </a:ext>
            </a:extLst>
          </p:cNvPr>
          <p:cNvSpPr>
            <a:spLocks noGrp="1"/>
          </p:cNvSpPr>
          <p:nvPr>
            <p:ph type="sldNum" sz="quarter" idx="10"/>
          </p:nvPr>
        </p:nvSpPr>
        <p:spPr/>
        <p:txBody>
          <a:bodyPr/>
          <a:lstStyle/>
          <a:p>
            <a:fld id="{CE7EB300-4ACF-4001-BD66-5902D910BEDB}" type="slidenum">
              <a:rPr lang="en-US" altLang="en-US" smtClean="0"/>
              <a:pPr/>
              <a:t>36</a:t>
            </a:fld>
            <a:endParaRPr lang="en-US" altLang="en-US" dirty="0"/>
          </a:p>
        </p:txBody>
      </p:sp>
    </p:spTree>
    <p:extLst>
      <p:ext uri="{BB962C8B-B14F-4D97-AF65-F5344CB8AC3E}">
        <p14:creationId xmlns:p14="http://schemas.microsoft.com/office/powerpoint/2010/main" val="4131556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Summing and Averaging Array Elements </a:t>
            </a:r>
            <a:r>
              <a:rPr lang="en-US" altLang="en-US" sz="1800" dirty="0"/>
              <a:t>(1 of 2)</a:t>
            </a:r>
            <a:endParaRPr lang="en-US" sz="1800" dirty="0"/>
          </a:p>
        </p:txBody>
      </p:sp>
      <p:sp>
        <p:nvSpPr>
          <p:cNvPr id="3" name="Content Placeholder 2"/>
          <p:cNvSpPr>
            <a:spLocks noGrp="1"/>
          </p:cNvSpPr>
          <p:nvPr>
            <p:ph idx="1"/>
          </p:nvPr>
        </p:nvSpPr>
        <p:spPr/>
        <p:txBody>
          <a:bodyPr/>
          <a:lstStyle/>
          <a:p>
            <a:pPr>
              <a:lnSpc>
                <a:spcPct val="90000"/>
              </a:lnSpc>
            </a:pPr>
            <a:r>
              <a:rPr lang="en-US" altLang="en-US" dirty="0">
                <a:solidFill>
                  <a:srgbClr val="000000"/>
                </a:solidFill>
              </a:rPr>
              <a:t>Use a simple loop to add together array elements:</a:t>
            </a:r>
          </a:p>
          <a:p>
            <a:pPr marL="914400" lvl="1" indent="0">
              <a:lnSpc>
                <a:spcPct val="90000"/>
              </a:lnSpc>
              <a:buClr>
                <a:srgbClr val="3333CC"/>
              </a:buClr>
              <a:buNone/>
            </a:pPr>
            <a:r>
              <a:rPr lang="en-US" altLang="en-US" sz="2800" dirty="0">
                <a:solidFill>
                  <a:srgbClr val="000000"/>
                </a:solidFill>
                <a:latin typeface="Courier New" panose="02070309020205020404" pitchFamily="49" charset="0"/>
              </a:rPr>
              <a:t>int tnum;</a:t>
            </a:r>
          </a:p>
          <a:p>
            <a:pPr marL="914400" lvl="1" indent="0">
              <a:lnSpc>
                <a:spcPct val="90000"/>
              </a:lnSpc>
              <a:buClr>
                <a:srgbClr val="3333CC"/>
              </a:buClr>
              <a:buNone/>
            </a:pPr>
            <a:r>
              <a:rPr lang="en-US" altLang="en-US" sz="2800" dirty="0">
                <a:solidFill>
                  <a:srgbClr val="000000"/>
                </a:solidFill>
                <a:latin typeface="Courier New" panose="02070309020205020404" pitchFamily="49" charset="0"/>
              </a:rPr>
              <a:t>double average, sum = 0;</a:t>
            </a:r>
          </a:p>
          <a:p>
            <a:pPr marL="914400" lvl="1" indent="0">
              <a:lnSpc>
                <a:spcPct val="90000"/>
              </a:lnSpc>
              <a:buClr>
                <a:srgbClr val="3333CC"/>
              </a:buClr>
              <a:buNone/>
            </a:pPr>
            <a:r>
              <a:rPr lang="en-US" altLang="en-US" sz="2800" dirty="0">
                <a:solidFill>
                  <a:srgbClr val="000000"/>
                </a:solidFill>
                <a:latin typeface="Courier New" panose="02070309020205020404" pitchFamily="49" charset="0"/>
              </a:rPr>
              <a:t>for(tnum = 0; tnum &lt; SIZE; tnum++)</a:t>
            </a:r>
          </a:p>
          <a:p>
            <a:pPr marL="1657350" lvl="1" indent="0">
              <a:lnSpc>
                <a:spcPct val="90000"/>
              </a:lnSpc>
              <a:buClr>
                <a:srgbClr val="3333CC"/>
              </a:buClr>
              <a:buNone/>
            </a:pPr>
            <a:r>
              <a:rPr lang="en-US" altLang="en-US" sz="2800" dirty="0">
                <a:solidFill>
                  <a:srgbClr val="000000"/>
                </a:solidFill>
                <a:latin typeface="Courier New" panose="02070309020205020404" pitchFamily="49" charset="0"/>
              </a:rPr>
              <a:t>sum += tests[tnum];</a:t>
            </a:r>
          </a:p>
          <a:p>
            <a:pPr>
              <a:lnSpc>
                <a:spcPct val="90000"/>
              </a:lnSpc>
            </a:pPr>
            <a:r>
              <a:rPr lang="en-US" altLang="en-US" dirty="0">
                <a:solidFill>
                  <a:srgbClr val="000000"/>
                </a:solidFill>
              </a:rPr>
              <a:t>Once summed, can compute average:</a:t>
            </a:r>
          </a:p>
          <a:p>
            <a:pPr marL="914400" lvl="1" indent="0">
              <a:lnSpc>
                <a:spcPct val="90000"/>
              </a:lnSpc>
              <a:buClr>
                <a:srgbClr val="3333CC"/>
              </a:buClr>
              <a:buNone/>
            </a:pPr>
            <a:r>
              <a:rPr lang="en-US" altLang="en-US" sz="2800" dirty="0">
                <a:solidFill>
                  <a:srgbClr val="000000"/>
                </a:solidFill>
                <a:latin typeface="Courier New" panose="02070309020205020404" pitchFamily="49" charset="0"/>
              </a:rPr>
              <a:t>average = sum / SIZE;</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89722076-9F61-EBC2-EBFC-C809364632E1}"/>
              </a:ext>
            </a:extLst>
          </p:cNvPr>
          <p:cNvSpPr>
            <a:spLocks noGrp="1"/>
          </p:cNvSpPr>
          <p:nvPr>
            <p:ph type="sldNum" sz="quarter" idx="10"/>
          </p:nvPr>
        </p:nvSpPr>
        <p:spPr/>
        <p:txBody>
          <a:bodyPr/>
          <a:lstStyle/>
          <a:p>
            <a:fld id="{CE7EB300-4ACF-4001-BD66-5902D910BEDB}" type="slidenum">
              <a:rPr lang="en-US" altLang="en-US" smtClean="0"/>
              <a:pPr/>
              <a:t>37</a:t>
            </a:fld>
            <a:endParaRPr lang="en-US" altLang="en-US" dirty="0"/>
          </a:p>
        </p:txBody>
      </p:sp>
    </p:spTree>
    <p:extLst>
      <p:ext uri="{BB962C8B-B14F-4D97-AF65-F5344CB8AC3E}">
        <p14:creationId xmlns:p14="http://schemas.microsoft.com/office/powerpoint/2010/main" val="293841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p:nvPr>
        </p:nvSpPr>
        <p:spPr/>
        <p:txBody>
          <a:bodyPr/>
          <a:lstStyle/>
          <a:p>
            <a:r>
              <a:rPr lang="en-US" altLang="en-US" dirty="0"/>
              <a:t>Summing and Averaging Array Elements </a:t>
            </a:r>
            <a:r>
              <a:rPr lang="en-US" altLang="en-US" sz="1800" dirty="0"/>
              <a:t>(2 of 2)</a:t>
            </a:r>
            <a:endParaRPr lang="en-US" altLang="en-US" sz="6600" dirty="0"/>
          </a:p>
        </p:txBody>
      </p:sp>
      <p:sp>
        <p:nvSpPr>
          <p:cNvPr id="62467" name="Content Placeholder 2"/>
          <p:cNvSpPr>
            <a:spLocks noGrp="1" noChangeArrowheads="1"/>
          </p:cNvSpPr>
          <p:nvPr>
            <p:ph idx="1"/>
          </p:nvPr>
        </p:nvSpPr>
        <p:spPr/>
        <p:txBody>
          <a:bodyPr/>
          <a:lstStyle/>
          <a:p>
            <a:r>
              <a:rPr lang="en-US" altLang="en-US" dirty="0"/>
              <a:t>In C++ 11 you can use the range-based </a:t>
            </a:r>
            <a:r>
              <a:rPr lang="en-US" altLang="en-US" dirty="0">
                <a:latin typeface="Courier New" panose="02070309020205020404" pitchFamily="49" charset="0"/>
                <a:cs typeface="Courier New" panose="02070309020205020404" pitchFamily="49" charset="0"/>
              </a:rPr>
              <a:t>for</a:t>
            </a:r>
            <a:r>
              <a:rPr lang="en-US" altLang="en-US" dirty="0"/>
              <a:t> loop, as shown here:</a:t>
            </a:r>
          </a:p>
          <a:p>
            <a:pPr marL="914400" indent="0" eaLnBrk="1" hangingPunct="1">
              <a:spcBef>
                <a:spcPts val="600"/>
              </a:spcBef>
              <a:buNone/>
            </a:pPr>
            <a:r>
              <a:rPr lang="en-US" altLang="en-US" kern="1200" dirty="0">
                <a:solidFill>
                  <a:srgbClr val="000000"/>
                </a:solidFill>
                <a:latin typeface="Courier New" panose="02070309020205020404" pitchFamily="49" charset="0"/>
                <a:cs typeface="Courier New" panose="02070309020205020404" pitchFamily="49" charset="0"/>
              </a:rPr>
              <a:t>double total = 0; // Initialize accumulator</a:t>
            </a:r>
          </a:p>
          <a:p>
            <a:pPr marL="9144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double average; // Will hold the average</a:t>
            </a:r>
          </a:p>
          <a:p>
            <a:pPr marL="9144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for (int val : scores)</a:t>
            </a:r>
          </a:p>
          <a:p>
            <a:pPr marL="18288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total += val;</a:t>
            </a:r>
          </a:p>
          <a:p>
            <a:pPr marL="914400" indent="0" eaLnBrk="1" hangingPunct="1">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average = total / NUM_SCORES;</a:t>
            </a:r>
            <a:endParaRPr lang="en-US" altLang="en-US" dirty="0"/>
          </a:p>
        </p:txBody>
      </p:sp>
      <p:sp>
        <p:nvSpPr>
          <p:cNvPr id="2" name="Slide Number Placeholder 1">
            <a:extLst>
              <a:ext uri="{FF2B5EF4-FFF2-40B4-BE49-F238E27FC236}">
                <a16:creationId xmlns:a16="http://schemas.microsoft.com/office/drawing/2014/main" id="{F660DE4D-D4A1-5EEC-A9D1-FE3FE1C570EC}"/>
              </a:ext>
            </a:extLst>
          </p:cNvPr>
          <p:cNvSpPr>
            <a:spLocks noGrp="1"/>
          </p:cNvSpPr>
          <p:nvPr>
            <p:ph type="sldNum" sz="quarter" idx="10"/>
          </p:nvPr>
        </p:nvSpPr>
        <p:spPr/>
        <p:txBody>
          <a:bodyPr/>
          <a:lstStyle/>
          <a:p>
            <a:fld id="{CE7EB300-4ACF-4001-BD66-5902D910BEDB}" type="slidenum">
              <a:rPr lang="en-US" altLang="en-US" smtClean="0"/>
              <a:pPr/>
              <a:t>38</a:t>
            </a:fld>
            <a:endParaRPr lang="en-US" altLang="en-US" dirty="0"/>
          </a:p>
        </p:txBody>
      </p:sp>
    </p:spTree>
    <p:extLst>
      <p:ext uri="{BB962C8B-B14F-4D97-AF65-F5344CB8AC3E}">
        <p14:creationId xmlns:p14="http://schemas.microsoft.com/office/powerpoint/2010/main" val="2344532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Finding the Highest Value in an Array</a:t>
            </a:r>
            <a:endParaRPr lang="en-US" sz="1200" dirty="0"/>
          </a:p>
        </p:txBody>
      </p:sp>
      <p:sp>
        <p:nvSpPr>
          <p:cNvPr id="4" name="Content Placeholder 3"/>
          <p:cNvSpPr>
            <a:spLocks noGrp="1"/>
          </p:cNvSpPr>
          <p:nvPr>
            <p:ph idx="1"/>
          </p:nvPr>
        </p:nvSpPr>
        <p:spPr>
          <a:xfrm>
            <a:off x="1524000" y="1166018"/>
            <a:ext cx="10668000" cy="3482182"/>
          </a:xfrm>
        </p:spPr>
        <p:txBody>
          <a:bodyPr/>
          <a:lstStyle/>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count;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highest;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highest = numbers[0];</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for (count = 1; count &lt; SIZE; count++)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a:p>
            <a:pPr marL="41148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if (numbers[count] &gt; highest)</a:t>
            </a:r>
          </a:p>
          <a:p>
            <a:pPr marL="82296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highest = numbers[count];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p:txBody>
      </p:sp>
      <p:sp>
        <p:nvSpPr>
          <p:cNvPr id="3" name="Slide Number Placeholder 2">
            <a:extLst>
              <a:ext uri="{FF2B5EF4-FFF2-40B4-BE49-F238E27FC236}">
                <a16:creationId xmlns:a16="http://schemas.microsoft.com/office/drawing/2014/main" id="{2FA091BD-9A27-EFC1-EAE5-CDF97B67AA6F}"/>
              </a:ext>
            </a:extLst>
          </p:cNvPr>
          <p:cNvSpPr>
            <a:spLocks noGrp="1"/>
          </p:cNvSpPr>
          <p:nvPr>
            <p:ph type="sldNum" sz="quarter" idx="10"/>
          </p:nvPr>
        </p:nvSpPr>
        <p:spPr/>
        <p:txBody>
          <a:bodyPr/>
          <a:lstStyle/>
          <a:p>
            <a:fld id="{AB2AA5FF-8DE2-4729-A023-1C1C1585D85F}" type="slidenum">
              <a:rPr lang="en-US" altLang="en-US" smtClean="0"/>
              <a:pPr/>
              <a:t>39</a:t>
            </a:fld>
            <a:endParaRPr lang="en-US" altLang="en-US" dirty="0"/>
          </a:p>
        </p:txBody>
      </p:sp>
      <p:sp>
        <p:nvSpPr>
          <p:cNvPr id="5" name="Content Placeholder 4"/>
          <p:cNvSpPr>
            <a:spLocks noGrp="1"/>
          </p:cNvSpPr>
          <p:nvPr>
            <p:ph sz="quarter" idx="4294967295"/>
          </p:nvPr>
        </p:nvSpPr>
        <p:spPr>
          <a:xfrm>
            <a:off x="487680" y="4948238"/>
            <a:ext cx="11704320" cy="1704180"/>
          </a:xfrm>
        </p:spPr>
        <p:txBody>
          <a:bodyPr/>
          <a:lstStyle/>
          <a:p>
            <a:pPr eaLnBrk="1" hangingPunct="1">
              <a:spcBef>
                <a:spcPct val="50000"/>
              </a:spcBef>
            </a:pPr>
            <a:r>
              <a:rPr lang="en-US" altLang="en-US" kern="1200" dirty="0">
                <a:latin typeface="Arial" panose="020B0604020202020204" pitchFamily="34" charset="0"/>
                <a:cs typeface="Arial" panose="020B0604020202020204" pitchFamily="34" charset="0"/>
              </a:rPr>
              <a:t>When this code is finished, the </a:t>
            </a:r>
            <a:r>
              <a:rPr lang="en-US" altLang="en-US" kern="1200" dirty="0">
                <a:latin typeface="Courier New" panose="02070309020205020404" pitchFamily="49" charset="0"/>
                <a:cs typeface="Arial" panose="020B0604020202020204" pitchFamily="34" charset="0"/>
              </a:rPr>
              <a:t>highest</a:t>
            </a:r>
            <a:r>
              <a:rPr lang="en-US" altLang="en-US" kern="1200" dirty="0">
                <a:latin typeface="Arial" panose="020B0604020202020204" pitchFamily="34" charset="0"/>
                <a:cs typeface="Arial" panose="020B0604020202020204" pitchFamily="34" charset="0"/>
              </a:rPr>
              <a:t> variable will contains the highest value in the </a:t>
            </a:r>
            <a:r>
              <a:rPr lang="en-US" altLang="en-US" kern="1200" dirty="0">
                <a:latin typeface="Courier New" panose="02070309020205020404" pitchFamily="49" charset="0"/>
                <a:cs typeface="Arial" panose="020B0604020202020204" pitchFamily="34" charset="0"/>
              </a:rPr>
              <a:t>numbers</a:t>
            </a:r>
            <a:r>
              <a:rPr lang="en-US" altLang="en-US" kern="1200" dirty="0">
                <a:latin typeface="Arial" panose="020B0604020202020204" pitchFamily="34" charset="0"/>
                <a:cs typeface="Arial" panose="020B0604020202020204" pitchFamily="34" charset="0"/>
              </a:rPr>
              <a:t> array.</a:t>
            </a:r>
          </a:p>
        </p:txBody>
      </p:sp>
    </p:spTree>
    <p:extLst>
      <p:ext uri="{BB962C8B-B14F-4D97-AF65-F5344CB8AC3E}">
        <p14:creationId xmlns:p14="http://schemas.microsoft.com/office/powerpoint/2010/main" val="144958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Terminology</a:t>
            </a:r>
            <a:r>
              <a:rPr lang="en-US" altLang="en-US" sz="1800" dirty="0"/>
              <a:t> (1 of 2)</a:t>
            </a:r>
            <a:endParaRPr lang="en-US" sz="1800" dirty="0"/>
          </a:p>
        </p:txBody>
      </p:sp>
      <p:sp>
        <p:nvSpPr>
          <p:cNvPr id="3" name="Content Placeholder 2"/>
          <p:cNvSpPr>
            <a:spLocks noGrp="1"/>
          </p:cNvSpPr>
          <p:nvPr>
            <p:ph idx="1"/>
          </p:nvPr>
        </p:nvSpPr>
        <p:spPr>
          <a:xfrm>
            <a:off x="487680" y="1112836"/>
            <a:ext cx="11704320" cy="5486400"/>
          </a:xfrm>
        </p:spPr>
        <p:txBody>
          <a:bodyPr/>
          <a:lstStyle/>
          <a:p>
            <a:r>
              <a:rPr lang="en-US" altLang="en-US" dirty="0">
                <a:solidFill>
                  <a:srgbClr val="000000"/>
                </a:solidFill>
              </a:rPr>
              <a:t>In the definition </a:t>
            </a:r>
          </a:p>
          <a:p>
            <a:pPr marL="914400" indent="0">
              <a:buNone/>
            </a:pPr>
            <a:r>
              <a:rPr lang="en-US" altLang="en-US" dirty="0">
                <a:solidFill>
                  <a:srgbClr val="000000"/>
                </a:solidFill>
                <a:latin typeface="Courier New" panose="02070309020205020404" pitchFamily="49" charset="0"/>
              </a:rPr>
              <a:t>int tests[5];</a:t>
            </a:r>
            <a:endParaRPr lang="en-US" altLang="en-US" dirty="0">
              <a:solidFill>
                <a:srgbClr val="000000"/>
              </a:solidFill>
            </a:endParaRPr>
          </a:p>
          <a:p>
            <a:pPr marL="344488" indent="0">
              <a:buNone/>
            </a:pPr>
            <a:r>
              <a:rPr lang="en-US" altLang="en-US" dirty="0">
                <a:solidFill>
                  <a:srgbClr val="000000"/>
                </a:solidFill>
                <a:latin typeface="Courier New" panose="02070309020205020404" pitchFamily="49" charset="0"/>
              </a:rPr>
              <a:t>int</a:t>
            </a:r>
            <a:r>
              <a:rPr lang="en-US" altLang="en-US" dirty="0">
                <a:solidFill>
                  <a:srgbClr val="000000"/>
                </a:solidFill>
              </a:rPr>
              <a:t> is the data type of the array elements</a:t>
            </a:r>
            <a:endParaRPr lang="en-US" altLang="en-US" dirty="0">
              <a:solidFill>
                <a:srgbClr val="000000"/>
              </a:solidFill>
              <a:latin typeface="Courier New" panose="02070309020205020404" pitchFamily="49" charset="0"/>
            </a:endParaRPr>
          </a:p>
          <a:p>
            <a:pPr marL="344488" indent="0">
              <a:buNone/>
            </a:pPr>
            <a:r>
              <a:rPr lang="en-US" altLang="en-US" dirty="0">
                <a:solidFill>
                  <a:srgbClr val="000000"/>
                </a:solidFill>
                <a:latin typeface="Courier New" panose="02070309020205020404" pitchFamily="49" charset="0"/>
              </a:rPr>
              <a:t>tests</a:t>
            </a:r>
            <a:r>
              <a:rPr lang="en-US" altLang="en-US" dirty="0">
                <a:solidFill>
                  <a:srgbClr val="000000"/>
                </a:solidFill>
              </a:rPr>
              <a:t> is the </a:t>
            </a:r>
            <a:r>
              <a:rPr lang="en-US" altLang="en-US" u="sng" dirty="0">
                <a:solidFill>
                  <a:srgbClr val="000000"/>
                </a:solidFill>
              </a:rPr>
              <a:t>name</a:t>
            </a:r>
            <a:r>
              <a:rPr lang="en-US" altLang="en-US" dirty="0">
                <a:solidFill>
                  <a:srgbClr val="000000"/>
                </a:solidFill>
              </a:rPr>
              <a:t> of the array</a:t>
            </a:r>
          </a:p>
          <a:p>
            <a:pPr marL="344488" indent="0">
              <a:buNone/>
            </a:pPr>
            <a:r>
              <a:rPr lang="en-US" altLang="en-US" dirty="0">
                <a:solidFill>
                  <a:srgbClr val="000000"/>
                </a:solidFill>
                <a:latin typeface="Courier New" panose="02070309020205020404" pitchFamily="49" charset="0"/>
              </a:rPr>
              <a:t>5,</a:t>
            </a:r>
            <a:r>
              <a:rPr lang="en-US" altLang="en-US" dirty="0">
                <a:solidFill>
                  <a:srgbClr val="000000"/>
                </a:solidFill>
              </a:rPr>
              <a:t> in </a:t>
            </a:r>
            <a:r>
              <a:rPr lang="en-US" altLang="en-US" dirty="0">
                <a:solidFill>
                  <a:srgbClr val="000000"/>
                </a:solidFill>
                <a:latin typeface="Courier New" panose="02070309020205020404" pitchFamily="49" charset="0"/>
              </a:rPr>
              <a:t>[5],</a:t>
            </a:r>
            <a:r>
              <a:rPr lang="en-US" altLang="en-US" dirty="0">
                <a:solidFill>
                  <a:srgbClr val="000000"/>
                </a:solidFill>
              </a:rPr>
              <a:t> is the </a:t>
            </a:r>
            <a:r>
              <a:rPr lang="en-US" altLang="en-US" u="sng" dirty="0">
                <a:solidFill>
                  <a:srgbClr val="000000"/>
                </a:solidFill>
              </a:rPr>
              <a:t>size declarator</a:t>
            </a:r>
            <a:r>
              <a:rPr lang="en-US" altLang="en-US" dirty="0">
                <a:solidFill>
                  <a:srgbClr val="000000"/>
                </a:solidFill>
              </a:rPr>
              <a:t>. It shows the number of elements in the array.</a:t>
            </a:r>
          </a:p>
          <a:p>
            <a:r>
              <a:rPr lang="en-US" altLang="en-US" dirty="0">
                <a:solidFill>
                  <a:srgbClr val="000000"/>
                </a:solidFill>
              </a:rPr>
              <a:t>An array’s size declarator must be a constant integer expression with a value greater than zero. It can be either a literal, as in the previous example, or a named constant, as shown in the following:</a:t>
            </a:r>
          </a:p>
          <a:p>
            <a:pPr marL="1028700" indent="0">
              <a:buNone/>
            </a:pPr>
            <a:r>
              <a:rPr lang="en-US" altLang="en-US" dirty="0">
                <a:solidFill>
                  <a:srgbClr val="000000"/>
                </a:solidFill>
                <a:latin typeface="Courier New" panose="02070309020205020404" pitchFamily="49" charset="0"/>
              </a:rPr>
              <a:t>const int NUM_DAYS = 6; </a:t>
            </a:r>
          </a:p>
          <a:p>
            <a:pPr marL="1028700" indent="0">
              <a:buNone/>
            </a:pPr>
            <a:r>
              <a:rPr lang="en-US" altLang="en-US" dirty="0">
                <a:solidFill>
                  <a:srgbClr val="000000"/>
                </a:solidFill>
                <a:latin typeface="Courier New" panose="02070309020205020404" pitchFamily="49" charset="0"/>
              </a:rPr>
              <a:t>int days[NUM_DAYS];</a:t>
            </a:r>
            <a:endParaRPr lang="en-US" dirty="0">
              <a:solidFill>
                <a:srgbClr val="000000"/>
              </a:solidFill>
              <a:latin typeface="Courier New" panose="02070309020205020404" pitchFamily="49" charset="0"/>
            </a:endParaRPr>
          </a:p>
        </p:txBody>
      </p:sp>
      <p:sp>
        <p:nvSpPr>
          <p:cNvPr id="4" name="Slide Number Placeholder 3">
            <a:extLst>
              <a:ext uri="{FF2B5EF4-FFF2-40B4-BE49-F238E27FC236}">
                <a16:creationId xmlns:a16="http://schemas.microsoft.com/office/drawing/2014/main" id="{A8ACE376-0503-E682-8C16-B85F4BB07C6E}"/>
              </a:ext>
            </a:extLst>
          </p:cNvPr>
          <p:cNvSpPr>
            <a:spLocks noGrp="1"/>
          </p:cNvSpPr>
          <p:nvPr>
            <p:ph type="sldNum" sz="quarter" idx="10"/>
          </p:nvPr>
        </p:nvSpPr>
        <p:spPr/>
        <p:txBody>
          <a:bodyPr/>
          <a:lstStyle/>
          <a:p>
            <a:fld id="{CE7EB300-4ACF-4001-BD66-5902D910BEDB}" type="slidenum">
              <a:rPr lang="en-US" altLang="en-US" smtClean="0"/>
              <a:pPr/>
              <a:t>4</a:t>
            </a:fld>
            <a:endParaRPr lang="en-US" altLang="en-US" dirty="0"/>
          </a:p>
        </p:txBody>
      </p:sp>
    </p:spTree>
    <p:extLst>
      <p:ext uri="{BB962C8B-B14F-4D97-AF65-F5344CB8AC3E}">
        <p14:creationId xmlns:p14="http://schemas.microsoft.com/office/powerpoint/2010/main" val="1989747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Finding the Lowest Value in an Array</a:t>
            </a:r>
            <a:endParaRPr lang="en-US" sz="1200" dirty="0"/>
          </a:p>
        </p:txBody>
      </p:sp>
      <p:sp>
        <p:nvSpPr>
          <p:cNvPr id="4" name="Content Placeholder 3"/>
          <p:cNvSpPr>
            <a:spLocks noGrp="1"/>
          </p:cNvSpPr>
          <p:nvPr>
            <p:ph idx="1"/>
          </p:nvPr>
        </p:nvSpPr>
        <p:spPr>
          <a:xfrm>
            <a:off x="1524000" y="1166018"/>
            <a:ext cx="10668000" cy="3634583"/>
          </a:xfrm>
        </p:spPr>
        <p:txBody>
          <a:bodyPr/>
          <a:lstStyle/>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count;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lowest;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lowest = numbers[0];</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for (count = 1; count &lt; SIZE; count++)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a:p>
            <a:pPr marL="41148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if (numbers[count] &lt; lowest)</a:t>
            </a:r>
          </a:p>
          <a:p>
            <a:pPr marL="82296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lowest = numbers[count];</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p:txBody>
      </p:sp>
      <p:sp>
        <p:nvSpPr>
          <p:cNvPr id="3" name="Slide Number Placeholder 2">
            <a:extLst>
              <a:ext uri="{FF2B5EF4-FFF2-40B4-BE49-F238E27FC236}">
                <a16:creationId xmlns:a16="http://schemas.microsoft.com/office/drawing/2014/main" id="{0A24BCA7-3850-1098-597C-69C2B9230FE1}"/>
              </a:ext>
            </a:extLst>
          </p:cNvPr>
          <p:cNvSpPr>
            <a:spLocks noGrp="1"/>
          </p:cNvSpPr>
          <p:nvPr>
            <p:ph type="sldNum" sz="quarter" idx="10"/>
          </p:nvPr>
        </p:nvSpPr>
        <p:spPr/>
        <p:txBody>
          <a:bodyPr/>
          <a:lstStyle/>
          <a:p>
            <a:fld id="{AB2AA5FF-8DE2-4729-A023-1C1C1585D85F}" type="slidenum">
              <a:rPr lang="en-US" altLang="en-US" smtClean="0"/>
              <a:pPr/>
              <a:t>40</a:t>
            </a:fld>
            <a:endParaRPr lang="en-US" altLang="en-US" dirty="0"/>
          </a:p>
        </p:txBody>
      </p:sp>
      <p:sp>
        <p:nvSpPr>
          <p:cNvPr id="5" name="Content Placeholder 4"/>
          <p:cNvSpPr>
            <a:spLocks noGrp="1"/>
          </p:cNvSpPr>
          <p:nvPr>
            <p:ph sz="quarter" idx="4294967295"/>
          </p:nvPr>
        </p:nvSpPr>
        <p:spPr>
          <a:xfrm>
            <a:off x="487680" y="4800601"/>
            <a:ext cx="11704320" cy="1760062"/>
          </a:xfrm>
        </p:spPr>
        <p:txBody>
          <a:bodyPr/>
          <a:lstStyle/>
          <a:p>
            <a:pPr eaLnBrk="1" hangingPunct="1">
              <a:spcBef>
                <a:spcPct val="50000"/>
              </a:spcBef>
            </a:pPr>
            <a:r>
              <a:rPr lang="en-US" altLang="en-US" kern="1200" dirty="0">
                <a:latin typeface="Arial" panose="020B0604020202020204" pitchFamily="34" charset="0"/>
                <a:cs typeface="Arial" panose="020B0604020202020204" pitchFamily="34" charset="0"/>
              </a:rPr>
              <a:t>When this code is finished, the </a:t>
            </a:r>
            <a:r>
              <a:rPr lang="en-US" altLang="en-US" kern="1200" dirty="0">
                <a:latin typeface="Courier New" panose="02070309020205020404" pitchFamily="49" charset="0"/>
                <a:cs typeface="Arial" panose="020B0604020202020204" pitchFamily="34" charset="0"/>
              </a:rPr>
              <a:t>lowest</a:t>
            </a:r>
            <a:r>
              <a:rPr lang="en-US" altLang="en-US" kern="1200" dirty="0">
                <a:latin typeface="Arial" panose="020B0604020202020204" pitchFamily="34" charset="0"/>
                <a:cs typeface="Arial" panose="020B0604020202020204" pitchFamily="34" charset="0"/>
              </a:rPr>
              <a:t> variable will contains the lowest value in the </a:t>
            </a:r>
            <a:r>
              <a:rPr lang="en-US" altLang="en-US" kern="1200" dirty="0">
                <a:latin typeface="Courier New" panose="02070309020205020404" pitchFamily="49" charset="0"/>
                <a:cs typeface="Arial" panose="020B0604020202020204" pitchFamily="34" charset="0"/>
              </a:rPr>
              <a:t>numbers</a:t>
            </a:r>
            <a:r>
              <a:rPr lang="en-US" altLang="en-US" kern="1200" dirty="0">
                <a:latin typeface="Arial" panose="020B0604020202020204" pitchFamily="34" charset="0"/>
                <a:cs typeface="Arial" panose="020B0604020202020204" pitchFamily="34" charset="0"/>
              </a:rPr>
              <a:t> array.</a:t>
            </a:r>
          </a:p>
        </p:txBody>
      </p:sp>
    </p:spTree>
    <p:extLst>
      <p:ext uri="{BB962C8B-B14F-4D97-AF65-F5344CB8AC3E}">
        <p14:creationId xmlns:p14="http://schemas.microsoft.com/office/powerpoint/2010/main" val="3094119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Partially-Filled Arrays</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If it is unknown how much data an array will be holding:</a:t>
            </a:r>
          </a:p>
          <a:p>
            <a:pPr lvl="1"/>
            <a:r>
              <a:rPr lang="en-US" altLang="en-US" sz="2400" dirty="0">
                <a:solidFill>
                  <a:srgbClr val="000000"/>
                </a:solidFill>
              </a:rPr>
              <a:t>Make the array large enough to hold the largest expected number of elements.</a:t>
            </a:r>
          </a:p>
          <a:p>
            <a:pPr lvl="1"/>
            <a:r>
              <a:rPr lang="en-US" altLang="en-US" sz="2400" dirty="0">
                <a:solidFill>
                  <a:srgbClr val="000000"/>
                </a:solidFill>
              </a:rPr>
              <a:t>Use a counter variable to keep track of the number of items stored in the array.</a:t>
            </a:r>
          </a:p>
        </p:txBody>
      </p:sp>
      <p:sp>
        <p:nvSpPr>
          <p:cNvPr id="4" name="Slide Number Placeholder 3">
            <a:extLst>
              <a:ext uri="{FF2B5EF4-FFF2-40B4-BE49-F238E27FC236}">
                <a16:creationId xmlns:a16="http://schemas.microsoft.com/office/drawing/2014/main" id="{25318496-167E-51E0-C241-AFFB3F396DB7}"/>
              </a:ext>
            </a:extLst>
          </p:cNvPr>
          <p:cNvSpPr>
            <a:spLocks noGrp="1"/>
          </p:cNvSpPr>
          <p:nvPr>
            <p:ph type="sldNum" sz="quarter" idx="10"/>
          </p:nvPr>
        </p:nvSpPr>
        <p:spPr/>
        <p:txBody>
          <a:bodyPr/>
          <a:lstStyle/>
          <a:p>
            <a:fld id="{CE7EB300-4ACF-4001-BD66-5902D910BEDB}" type="slidenum">
              <a:rPr lang="en-US" altLang="en-US" smtClean="0"/>
              <a:pPr/>
              <a:t>41</a:t>
            </a:fld>
            <a:endParaRPr lang="en-US" altLang="en-US" dirty="0"/>
          </a:p>
        </p:txBody>
      </p:sp>
    </p:spTree>
    <p:extLst>
      <p:ext uri="{BB962C8B-B14F-4D97-AF65-F5344CB8AC3E}">
        <p14:creationId xmlns:p14="http://schemas.microsoft.com/office/powerpoint/2010/main" val="2348878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Comparing Arrays</a:t>
            </a:r>
            <a:endParaRPr lang="en-US" dirty="0"/>
          </a:p>
        </p:txBody>
      </p:sp>
      <p:sp>
        <p:nvSpPr>
          <p:cNvPr id="3" name="Content Placeholder 2"/>
          <p:cNvSpPr>
            <a:spLocks noGrp="1"/>
          </p:cNvSpPr>
          <p:nvPr>
            <p:ph idx="1"/>
          </p:nvPr>
        </p:nvSpPr>
        <p:spPr/>
        <p:txBody>
          <a:bodyPr/>
          <a:lstStyle/>
          <a:p>
            <a:r>
              <a:rPr lang="en-US" altLang="en-US" sz="2800" dirty="0">
                <a:solidFill>
                  <a:srgbClr val="000000"/>
                </a:solidFill>
              </a:rPr>
              <a:t>To compare two arrays, you must compare element-by-element:</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const int SIZE = 5;</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int firstArray[SIZE] = { 5, 10, 15, 20, 25 };</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int secondArray[SIZE] = { 5, 10, 15, 20, 25 };</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bool arraysEqual = true; // Flag variable</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int count = 0; // Loop counter variable</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 Compare the two arrays.</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while (arraysEqual &amp;&amp; count &lt; SIZE)</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t>
            </a:r>
          </a:p>
          <a:p>
            <a:pPr marL="13716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if (firstArray[count] != secondArray[count])</a:t>
            </a:r>
          </a:p>
          <a:p>
            <a:pPr marL="18288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arraysEqual = false;</a:t>
            </a:r>
          </a:p>
          <a:p>
            <a:pPr marL="13716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count++;</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if (arraysEqual)</a:t>
            </a:r>
          </a:p>
          <a:p>
            <a:pPr marL="1427163"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cout &lt;&lt; "The arrays are equal.\n";</a:t>
            </a:r>
          </a:p>
          <a:p>
            <a:pPr marL="914400"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else</a:t>
            </a:r>
          </a:p>
          <a:p>
            <a:pPr marL="1427163" indent="0" eaLnBrk="1" hangingPunct="1">
              <a:spcBef>
                <a:spcPts val="0"/>
              </a:spcBef>
              <a:buNone/>
            </a:pPr>
            <a:r>
              <a:rPr lang="en-US" altLang="en-US" sz="2000" kern="1200" dirty="0">
                <a:solidFill>
                  <a:srgbClr val="000000"/>
                </a:solidFill>
                <a:latin typeface="Courier New" panose="02070309020205020404" pitchFamily="49" charset="0"/>
                <a:cs typeface="Arial" panose="020B0604020202020204" pitchFamily="34" charset="0"/>
              </a:rPr>
              <a:t>cout &lt;&lt; "The arrays are not equal.\n";</a:t>
            </a:r>
          </a:p>
        </p:txBody>
      </p:sp>
      <p:sp>
        <p:nvSpPr>
          <p:cNvPr id="4" name="Slide Number Placeholder 3">
            <a:extLst>
              <a:ext uri="{FF2B5EF4-FFF2-40B4-BE49-F238E27FC236}">
                <a16:creationId xmlns:a16="http://schemas.microsoft.com/office/drawing/2014/main" id="{310CFC46-0B8F-279B-89BE-D65F8A16022C}"/>
              </a:ext>
            </a:extLst>
          </p:cNvPr>
          <p:cNvSpPr>
            <a:spLocks noGrp="1"/>
          </p:cNvSpPr>
          <p:nvPr>
            <p:ph type="sldNum" sz="quarter" idx="10"/>
          </p:nvPr>
        </p:nvSpPr>
        <p:spPr/>
        <p:txBody>
          <a:bodyPr/>
          <a:lstStyle/>
          <a:p>
            <a:fld id="{CE7EB300-4ACF-4001-BD66-5902D910BEDB}" type="slidenum">
              <a:rPr lang="en-US" altLang="en-US" smtClean="0"/>
              <a:pPr/>
              <a:t>42</a:t>
            </a:fld>
            <a:endParaRPr lang="en-US" altLang="en-US" dirty="0"/>
          </a:p>
        </p:txBody>
      </p:sp>
    </p:spTree>
    <p:extLst>
      <p:ext uri="{BB962C8B-B14F-4D97-AF65-F5344CB8AC3E}">
        <p14:creationId xmlns:p14="http://schemas.microsoft.com/office/powerpoint/2010/main" val="3008670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title"/>
          </p:nvPr>
        </p:nvSpPr>
        <p:spPr/>
        <p:txBody>
          <a:bodyPr/>
          <a:lstStyle/>
          <a:p>
            <a:r>
              <a:rPr lang="en-US" altLang="en-US" dirty="0"/>
              <a:t>Structured Binding Declarations</a:t>
            </a:r>
            <a:r>
              <a:rPr lang="en-US" altLang="en-US" sz="1800" dirty="0"/>
              <a:t> (1 of 2)</a:t>
            </a:r>
          </a:p>
        </p:txBody>
      </p:sp>
      <p:sp>
        <p:nvSpPr>
          <p:cNvPr id="67587" name="Content Placeholder 2"/>
          <p:cNvSpPr>
            <a:spLocks noGrp="1" noChangeArrowheads="1"/>
          </p:cNvSpPr>
          <p:nvPr>
            <p:ph idx="1"/>
          </p:nvPr>
        </p:nvSpPr>
        <p:spPr/>
        <p:txBody>
          <a:bodyPr/>
          <a:lstStyle/>
          <a:p>
            <a:pPr>
              <a:spcBef>
                <a:spcPts val="600"/>
              </a:spcBef>
            </a:pPr>
            <a:r>
              <a:rPr lang="en-US" altLang="en-US" sz="2800" dirty="0"/>
              <a:t>A structured binding declaration defines a set of variables and initializes them with the values that are stored in an array.</a:t>
            </a:r>
          </a:p>
          <a:p>
            <a:pPr>
              <a:spcBef>
                <a:spcPts val="600"/>
              </a:spcBef>
            </a:pPr>
            <a:r>
              <a:rPr lang="en-US" altLang="en-US" sz="2800" dirty="0"/>
              <a:t>Structured binding declarations were introduced in C++ 17</a:t>
            </a:r>
          </a:p>
          <a:p>
            <a:pPr>
              <a:spcBef>
                <a:spcPts val="600"/>
              </a:spcBef>
            </a:pPr>
            <a:r>
              <a:rPr lang="en-US" altLang="en-US" sz="2800" dirty="0"/>
              <a:t>General format:</a:t>
            </a:r>
          </a:p>
          <a:p>
            <a:pPr marL="457200" indent="0">
              <a:spcBef>
                <a:spcPts val="600"/>
              </a:spcBef>
              <a:buNone/>
            </a:pPr>
            <a:r>
              <a:rPr lang="es-ES" altLang="en-US" kern="1200" dirty="0">
                <a:solidFill>
                  <a:srgbClr val="000000"/>
                </a:solidFill>
                <a:latin typeface="Courier New" panose="02070309020205020404" pitchFamily="49" charset="0"/>
                <a:cs typeface="Courier New" panose="02070309020205020404" pitchFamily="49" charset="0"/>
              </a:rPr>
              <a:t>auto [</a:t>
            </a:r>
            <a:r>
              <a:rPr lang="es-ES" altLang="en-US" i="1" kern="1200" dirty="0">
                <a:solidFill>
                  <a:srgbClr val="000000"/>
                </a:solidFill>
                <a:latin typeface="Courier New" panose="02070309020205020404" pitchFamily="49" charset="0"/>
                <a:cs typeface="Courier New" panose="02070309020205020404" pitchFamily="49" charset="0"/>
              </a:rPr>
              <a:t>variable1, variable2, etc</a:t>
            </a:r>
            <a:r>
              <a:rPr lang="es-ES" altLang="en-US" kern="1200" dirty="0">
                <a:solidFill>
                  <a:srgbClr val="000000"/>
                </a:solidFill>
                <a:latin typeface="Courier New" panose="02070309020205020404" pitchFamily="49" charset="0"/>
                <a:cs typeface="Courier New" panose="02070309020205020404" pitchFamily="49" charset="0"/>
              </a:rPr>
              <a:t>...] = </a:t>
            </a:r>
            <a:r>
              <a:rPr lang="es-ES" altLang="en-US" i="1" kern="1200" dirty="0">
                <a:solidFill>
                  <a:srgbClr val="000000"/>
                </a:solidFill>
                <a:latin typeface="Courier New" panose="02070309020205020404" pitchFamily="49" charset="0"/>
                <a:cs typeface="Courier New" panose="02070309020205020404" pitchFamily="49" charset="0"/>
              </a:rPr>
              <a:t>array</a:t>
            </a:r>
            <a:r>
              <a:rPr lang="es-ES" altLang="en-US" kern="1200" dirty="0">
                <a:solidFill>
                  <a:srgbClr val="000000"/>
                </a:solidFill>
                <a:latin typeface="Courier New" panose="02070309020205020404" pitchFamily="49" charset="0"/>
                <a:cs typeface="Courier New" panose="02070309020205020404" pitchFamily="49" charset="0"/>
              </a:rPr>
              <a:t>;</a:t>
            </a:r>
            <a:endParaRPr lang="en-US" altLang="en-US" kern="1200" dirty="0">
              <a:solidFill>
                <a:srgbClr val="000000"/>
              </a:solidFill>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F94CEAE6-B42C-88CA-76B6-09BF19B714C6}"/>
              </a:ext>
            </a:extLst>
          </p:cNvPr>
          <p:cNvSpPr>
            <a:spLocks noGrp="1"/>
          </p:cNvSpPr>
          <p:nvPr>
            <p:ph type="sldNum" sz="quarter" idx="10"/>
          </p:nvPr>
        </p:nvSpPr>
        <p:spPr/>
        <p:txBody>
          <a:bodyPr/>
          <a:lstStyle/>
          <a:p>
            <a:fld id="{CE7EB300-4ACF-4001-BD66-5902D910BEDB}" type="slidenum">
              <a:rPr lang="en-US" altLang="en-US" smtClean="0"/>
              <a:pPr/>
              <a:t>43</a:t>
            </a:fld>
            <a:endParaRPr lang="en-US" altLang="en-US" dirty="0"/>
          </a:p>
        </p:txBody>
      </p:sp>
    </p:spTree>
    <p:extLst>
      <p:ext uri="{BB962C8B-B14F-4D97-AF65-F5344CB8AC3E}">
        <p14:creationId xmlns:p14="http://schemas.microsoft.com/office/powerpoint/2010/main" val="429130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r>
              <a:rPr lang="en-US" altLang="en-US" dirty="0"/>
              <a:t>Structured Binding Declarations</a:t>
            </a:r>
            <a:r>
              <a:rPr lang="en-US" altLang="en-US" sz="1800" dirty="0"/>
              <a:t> (2 of 2)</a:t>
            </a:r>
          </a:p>
        </p:txBody>
      </p:sp>
      <p:sp>
        <p:nvSpPr>
          <p:cNvPr id="68611" name="Content Placeholder 2"/>
          <p:cNvSpPr>
            <a:spLocks noGrp="1" noChangeArrowheads="1"/>
          </p:cNvSpPr>
          <p:nvPr>
            <p:ph idx="1"/>
          </p:nvPr>
        </p:nvSpPr>
        <p:spPr/>
        <p:txBody>
          <a:bodyPr/>
          <a:lstStyle/>
          <a:p>
            <a:r>
              <a:rPr lang="en-US" altLang="en-US" dirty="0"/>
              <a:t>Example:</a:t>
            </a:r>
          </a:p>
          <a:p>
            <a:pPr marL="731520" indent="0">
              <a:spcBef>
                <a:spcPts val="600"/>
              </a:spcBef>
              <a:buNone/>
            </a:pPr>
            <a:r>
              <a:rPr lang="es-ES" altLang="en-US" kern="1200" dirty="0">
                <a:solidFill>
                  <a:srgbClr val="000000"/>
                </a:solidFill>
                <a:latin typeface="Courier New" panose="02070309020205020404" pitchFamily="49" charset="0"/>
                <a:cs typeface="Courier New" panose="02070309020205020404" pitchFamily="49" charset="0"/>
              </a:rPr>
              <a:t>int testScores[] = { 80, 90, 100 };</a:t>
            </a:r>
          </a:p>
          <a:p>
            <a:pPr marL="731520" indent="0">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auto [score1, score2, score3] = testScores;</a:t>
            </a:r>
          </a:p>
          <a:p>
            <a:pPr marL="731520" indent="0">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cout &lt;&lt; score1 &lt;&lt; endl;</a:t>
            </a:r>
          </a:p>
          <a:p>
            <a:pPr marL="731520" indent="0">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cout &lt;&lt; score2 &lt;&lt; endl;</a:t>
            </a:r>
          </a:p>
          <a:p>
            <a:pPr marL="731520" indent="0">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cout &lt;&lt; score3 &lt;&lt; endl;</a:t>
            </a:r>
            <a:endParaRPr lang="en-US" altLang="en-US" dirty="0"/>
          </a:p>
          <a:p>
            <a:pPr marL="344488" indent="0">
              <a:spcBef>
                <a:spcPts val="3900"/>
              </a:spcBef>
              <a:buNone/>
            </a:pPr>
            <a:r>
              <a:rPr lang="en-US" altLang="en-US" kern="1200" dirty="0">
                <a:solidFill>
                  <a:srgbClr val="000000"/>
                </a:solidFill>
                <a:latin typeface="Arial" panose="020B0604020202020204" pitchFamily="34" charset="0"/>
                <a:cs typeface="Arial" panose="020B0604020202020204" pitchFamily="34" charset="0"/>
              </a:rPr>
              <a:t>This code will display:</a:t>
            </a:r>
          </a:p>
          <a:p>
            <a:pPr marL="731520" indent="0">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80</a:t>
            </a:r>
          </a:p>
          <a:p>
            <a:pPr marL="731520" indent="0">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90</a:t>
            </a:r>
          </a:p>
          <a:p>
            <a:pPr marL="731520" indent="0">
              <a:spcBef>
                <a:spcPct val="0"/>
              </a:spcBef>
              <a:buNone/>
            </a:pPr>
            <a:r>
              <a:rPr lang="en-US" altLang="en-US" kern="1200" dirty="0">
                <a:solidFill>
                  <a:srgbClr val="000000"/>
                </a:solidFill>
                <a:latin typeface="Courier New" panose="02070309020205020404" pitchFamily="49" charset="0"/>
                <a:cs typeface="Courier New" panose="02070309020205020404" pitchFamily="49" charset="0"/>
              </a:rPr>
              <a:t>100</a:t>
            </a:r>
          </a:p>
        </p:txBody>
      </p:sp>
      <p:sp>
        <p:nvSpPr>
          <p:cNvPr id="2" name="Slide Number Placeholder 1">
            <a:extLst>
              <a:ext uri="{FF2B5EF4-FFF2-40B4-BE49-F238E27FC236}">
                <a16:creationId xmlns:a16="http://schemas.microsoft.com/office/drawing/2014/main" id="{F31EEFE3-3108-DA6F-8A18-8AA1D976B430}"/>
              </a:ext>
            </a:extLst>
          </p:cNvPr>
          <p:cNvSpPr>
            <a:spLocks noGrp="1"/>
          </p:cNvSpPr>
          <p:nvPr>
            <p:ph type="sldNum" sz="quarter" idx="10"/>
          </p:nvPr>
        </p:nvSpPr>
        <p:spPr/>
        <p:txBody>
          <a:bodyPr/>
          <a:lstStyle/>
          <a:p>
            <a:fld id="{CE7EB300-4ACF-4001-BD66-5902D910BEDB}" type="slidenum">
              <a:rPr lang="en-US" altLang="en-US" smtClean="0"/>
              <a:pPr/>
              <a:t>44</a:t>
            </a:fld>
            <a:endParaRPr lang="en-US" altLang="en-US" dirty="0"/>
          </a:p>
        </p:txBody>
      </p:sp>
    </p:spTree>
    <p:extLst>
      <p:ext uri="{BB962C8B-B14F-4D97-AF65-F5344CB8AC3E}">
        <p14:creationId xmlns:p14="http://schemas.microsoft.com/office/powerpoint/2010/main" val="1477952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Parallel Arrays</a:t>
            </a:r>
            <a:endParaRPr lang="en-US" dirty="0"/>
          </a:p>
        </p:txBody>
      </p:sp>
      <p:sp>
        <p:nvSpPr>
          <p:cNvPr id="3" name="Content Placeholder 2"/>
          <p:cNvSpPr>
            <a:spLocks noGrp="1"/>
          </p:cNvSpPr>
          <p:nvPr>
            <p:ph idx="1"/>
          </p:nvPr>
        </p:nvSpPr>
        <p:spPr/>
        <p:txBody>
          <a:bodyPr/>
          <a:lstStyle/>
          <a:p>
            <a:pPr>
              <a:spcBef>
                <a:spcPts val="600"/>
              </a:spcBef>
            </a:pPr>
            <a:r>
              <a:rPr lang="en-US" altLang="en-US" u="sng" dirty="0">
                <a:solidFill>
                  <a:srgbClr val="000000"/>
                </a:solidFill>
              </a:rPr>
              <a:t>Parallel arrays</a:t>
            </a:r>
            <a:r>
              <a:rPr lang="en-US" altLang="en-US" dirty="0">
                <a:solidFill>
                  <a:srgbClr val="000000"/>
                </a:solidFill>
              </a:rPr>
              <a:t>: two or more arrays that contain related data</a:t>
            </a:r>
          </a:p>
          <a:p>
            <a:pPr>
              <a:spcBef>
                <a:spcPts val="600"/>
              </a:spcBef>
            </a:pPr>
            <a:r>
              <a:rPr lang="en-US" altLang="en-US" dirty="0">
                <a:solidFill>
                  <a:srgbClr val="000000"/>
                </a:solidFill>
              </a:rPr>
              <a:t>A subscript is used to relate arrays: elements at same subscript are related</a:t>
            </a:r>
          </a:p>
          <a:p>
            <a:pPr>
              <a:spcBef>
                <a:spcPts val="600"/>
              </a:spcBef>
            </a:pPr>
            <a:r>
              <a:rPr lang="en-US" altLang="en-US" dirty="0">
                <a:solidFill>
                  <a:srgbClr val="000000"/>
                </a:solidFill>
              </a:rPr>
              <a:t>Arrays may be of different types</a:t>
            </a:r>
            <a:endParaRPr lang="en-US" altLang="en-US" u="sng" dirty="0">
              <a:solidFill>
                <a:srgbClr val="000000"/>
              </a:solidFill>
            </a:endParaRPr>
          </a:p>
        </p:txBody>
      </p:sp>
      <p:sp>
        <p:nvSpPr>
          <p:cNvPr id="4" name="Slide Number Placeholder 3">
            <a:extLst>
              <a:ext uri="{FF2B5EF4-FFF2-40B4-BE49-F238E27FC236}">
                <a16:creationId xmlns:a16="http://schemas.microsoft.com/office/drawing/2014/main" id="{88C4F1F1-3C6A-0E93-05B2-7410BEA402BF}"/>
              </a:ext>
            </a:extLst>
          </p:cNvPr>
          <p:cNvSpPr>
            <a:spLocks noGrp="1"/>
          </p:cNvSpPr>
          <p:nvPr>
            <p:ph type="sldNum" sz="quarter" idx="10"/>
          </p:nvPr>
        </p:nvSpPr>
        <p:spPr/>
        <p:txBody>
          <a:bodyPr/>
          <a:lstStyle/>
          <a:p>
            <a:fld id="{CE7EB300-4ACF-4001-BD66-5902D910BEDB}" type="slidenum">
              <a:rPr lang="en-US" altLang="en-US" smtClean="0"/>
              <a:pPr/>
              <a:t>45</a:t>
            </a:fld>
            <a:endParaRPr lang="en-US" altLang="en-US" dirty="0"/>
          </a:p>
        </p:txBody>
      </p:sp>
    </p:spTree>
    <p:extLst>
      <p:ext uri="{BB962C8B-B14F-4D97-AF65-F5344CB8AC3E}">
        <p14:creationId xmlns:p14="http://schemas.microsoft.com/office/powerpoint/2010/main" val="3202273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Parallel Array Example</a:t>
            </a:r>
            <a:endParaRPr lang="en-US" dirty="0"/>
          </a:p>
        </p:txBody>
      </p:sp>
      <p:sp>
        <p:nvSpPr>
          <p:cNvPr id="3" name="Content Placeholder 2"/>
          <p:cNvSpPr>
            <a:spLocks noGrp="1"/>
          </p:cNvSpPr>
          <p:nvPr>
            <p:ph idx="1"/>
          </p:nvPr>
        </p:nvSpPr>
        <p:spPr/>
        <p:txBody>
          <a:bodyPr/>
          <a:lstStyle/>
          <a:p>
            <a:pPr lvl="0">
              <a:lnSpc>
                <a:spcPct val="80000"/>
              </a:lnSpc>
              <a:buNone/>
            </a:pPr>
            <a:r>
              <a:rPr lang="en-US" altLang="en-US" dirty="0">
                <a:solidFill>
                  <a:srgbClr val="000000"/>
                </a:solidFill>
                <a:latin typeface="Courier New" panose="02070309020205020404" pitchFamily="49" charset="0"/>
              </a:rPr>
              <a:t>const int SIZE = 5; // Array size</a:t>
            </a:r>
          </a:p>
          <a:p>
            <a:pPr lvl="0">
              <a:lnSpc>
                <a:spcPct val="80000"/>
              </a:lnSpc>
              <a:buNone/>
            </a:pPr>
            <a:r>
              <a:rPr lang="en-US" altLang="en-US" dirty="0">
                <a:solidFill>
                  <a:srgbClr val="000000"/>
                </a:solidFill>
                <a:latin typeface="Courier New" panose="02070309020205020404" pitchFamily="49" charset="0"/>
              </a:rPr>
              <a:t>int id[SIZE]; // student ID</a:t>
            </a:r>
          </a:p>
          <a:p>
            <a:pPr lvl="0">
              <a:lnSpc>
                <a:spcPct val="80000"/>
              </a:lnSpc>
              <a:buNone/>
            </a:pPr>
            <a:r>
              <a:rPr lang="en-US" altLang="en-US" dirty="0">
                <a:solidFill>
                  <a:srgbClr val="000000"/>
                </a:solidFill>
                <a:latin typeface="Courier New" panose="02070309020205020404" pitchFamily="49" charset="0"/>
              </a:rPr>
              <a:t>double average[SIZE]; // course average</a:t>
            </a:r>
          </a:p>
          <a:p>
            <a:pPr lvl="0">
              <a:lnSpc>
                <a:spcPct val="80000"/>
              </a:lnSpc>
              <a:buNone/>
            </a:pPr>
            <a:r>
              <a:rPr lang="en-US" altLang="en-US" dirty="0">
                <a:solidFill>
                  <a:srgbClr val="000000"/>
                </a:solidFill>
                <a:latin typeface="Courier New" panose="02070309020205020404" pitchFamily="49" charset="0"/>
              </a:rPr>
              <a:t>char grade[SIZE]; // course grade</a:t>
            </a:r>
          </a:p>
          <a:p>
            <a:pPr lvl="0">
              <a:lnSpc>
                <a:spcPct val="80000"/>
              </a:lnSpc>
              <a:buNone/>
            </a:pPr>
            <a:r>
              <a:rPr lang="en-US" altLang="en-US" dirty="0">
                <a:solidFill>
                  <a:srgbClr val="000000"/>
                </a:solidFill>
                <a:latin typeface="Courier New" panose="02070309020205020404" pitchFamily="49" charset="0"/>
              </a:rPr>
              <a:t>...</a:t>
            </a:r>
          </a:p>
          <a:p>
            <a:pPr marL="0" indent="0">
              <a:lnSpc>
                <a:spcPct val="80000"/>
              </a:lnSpc>
              <a:buNone/>
            </a:pPr>
            <a:r>
              <a:rPr lang="en-US" altLang="en-US" dirty="0">
                <a:solidFill>
                  <a:srgbClr val="000000"/>
                </a:solidFill>
                <a:latin typeface="Courier New" panose="02070309020205020404" pitchFamily="49" charset="0"/>
              </a:rPr>
              <a:t>for(int i = 0; i &lt; SIZE; i++)</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a:t>
            </a:r>
          </a:p>
          <a:p>
            <a:pPr marL="640080" indent="0">
              <a:lnSpc>
                <a:spcPct val="80000"/>
              </a:lnSpc>
              <a:buNone/>
            </a:pPr>
            <a:r>
              <a:rPr lang="en-US" altLang="en-US" dirty="0">
                <a:solidFill>
                  <a:srgbClr val="000000"/>
                </a:solidFill>
                <a:latin typeface="Courier New" panose="02070309020205020404" pitchFamily="49" charset="0"/>
              </a:rPr>
              <a:t>cout &lt;&lt; "Student ID: " &lt;&lt; id[i]</a:t>
            </a:r>
          </a:p>
          <a:p>
            <a:pPr marL="1554480" indent="0">
              <a:lnSpc>
                <a:spcPct val="80000"/>
              </a:lnSpc>
              <a:buNone/>
            </a:pPr>
            <a:r>
              <a:rPr lang="en-US" altLang="en-US" dirty="0">
                <a:solidFill>
                  <a:srgbClr val="000000"/>
                </a:solidFill>
                <a:latin typeface="Courier New" panose="02070309020205020404" pitchFamily="49" charset="0"/>
              </a:rPr>
              <a:t>&lt;&lt; " average: " &lt;&lt; average[i]</a:t>
            </a:r>
          </a:p>
          <a:p>
            <a:pPr marL="1554480" indent="0">
              <a:lnSpc>
                <a:spcPct val="80000"/>
              </a:lnSpc>
              <a:buNone/>
            </a:pPr>
            <a:r>
              <a:rPr lang="en-US" altLang="en-US" dirty="0">
                <a:solidFill>
                  <a:srgbClr val="000000"/>
                </a:solidFill>
                <a:latin typeface="Courier New" panose="02070309020205020404" pitchFamily="49" charset="0"/>
              </a:rPr>
              <a:t>&lt;&lt; " grade: " &lt;&lt; grade[i]</a:t>
            </a:r>
          </a:p>
          <a:p>
            <a:pPr marL="1554480" indent="0">
              <a:lnSpc>
                <a:spcPct val="80000"/>
              </a:lnSpc>
              <a:buNone/>
            </a:pPr>
            <a:r>
              <a:rPr lang="en-US" altLang="en-US" dirty="0">
                <a:solidFill>
                  <a:srgbClr val="000000"/>
                </a:solidFill>
                <a:latin typeface="Courier New" panose="02070309020205020404" pitchFamily="49" charset="0"/>
              </a:rPr>
              <a:t>&lt;&lt; endl;</a:t>
            </a:r>
          </a:p>
          <a:p>
            <a:pPr marL="0" indent="0">
              <a:lnSpc>
                <a:spcPct val="80000"/>
              </a:lnSpc>
              <a:buNone/>
            </a:pPr>
            <a:r>
              <a:rPr lang="en-US" altLang="en-US" dirty="0">
                <a:solidFill>
                  <a:srgbClr val="000000"/>
                </a:solidFill>
                <a:latin typeface="Courier New" panose="02070309020205020404" pitchFamily="49" charset="0"/>
              </a:rPr>
              <a:t>}</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383428B5-5AC5-BBC8-5898-D3B2699F7D2A}"/>
              </a:ext>
            </a:extLst>
          </p:cNvPr>
          <p:cNvSpPr>
            <a:spLocks noGrp="1"/>
          </p:cNvSpPr>
          <p:nvPr>
            <p:ph type="sldNum" sz="quarter" idx="10"/>
          </p:nvPr>
        </p:nvSpPr>
        <p:spPr/>
        <p:txBody>
          <a:bodyPr/>
          <a:lstStyle/>
          <a:p>
            <a:fld id="{CE7EB300-4ACF-4001-BD66-5902D910BEDB}" type="slidenum">
              <a:rPr lang="en-US" altLang="en-US" smtClean="0"/>
              <a:pPr/>
              <a:t>46</a:t>
            </a:fld>
            <a:endParaRPr lang="en-US" altLang="en-US" dirty="0"/>
          </a:p>
        </p:txBody>
      </p:sp>
    </p:spTree>
    <p:extLst>
      <p:ext uri="{BB962C8B-B14F-4D97-AF65-F5344CB8AC3E}">
        <p14:creationId xmlns:p14="http://schemas.microsoft.com/office/powerpoint/2010/main" val="456467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Parallel Arrays in Program</a:t>
            </a:r>
            <a:r>
              <a:rPr lang="en-US" altLang="en-US" sz="1800" dirty="0"/>
              <a:t> </a:t>
            </a:r>
            <a:r>
              <a:rPr lang="en-US" sz="1800" kern="1200" dirty="0">
                <a:latin typeface="Arial" panose="020B0604020202020204" pitchFamily="34" charset="0"/>
                <a:cs typeface="Arial" panose="020B0604020202020204" pitchFamily="34" charset="0"/>
              </a:rPr>
              <a:t>(1 of 3)</a:t>
            </a:r>
            <a:endParaRPr lang="en-US" sz="1800" dirty="0"/>
          </a:p>
        </p:txBody>
      </p:sp>
      <p:sp>
        <p:nvSpPr>
          <p:cNvPr id="3" name="Slide Number Placeholder 2">
            <a:extLst>
              <a:ext uri="{FF2B5EF4-FFF2-40B4-BE49-F238E27FC236}">
                <a16:creationId xmlns:a16="http://schemas.microsoft.com/office/drawing/2014/main" id="{EFC609A0-BD5C-CF04-67D7-C87D4512CB88}"/>
              </a:ext>
            </a:extLst>
          </p:cNvPr>
          <p:cNvSpPr>
            <a:spLocks noGrp="1"/>
          </p:cNvSpPr>
          <p:nvPr>
            <p:ph type="sldNum" sz="quarter" idx="10"/>
          </p:nvPr>
        </p:nvSpPr>
        <p:spPr/>
        <p:txBody>
          <a:bodyPr/>
          <a:lstStyle/>
          <a:p>
            <a:fld id="{CE7EB300-4ACF-4001-BD66-5902D910BEDB}" type="slidenum">
              <a:rPr lang="en-US" altLang="en-US" smtClean="0"/>
              <a:pPr/>
              <a:t>47</a:t>
            </a:fld>
            <a:endParaRPr lang="en-US" altLang="en-US" dirty="0"/>
          </a:p>
        </p:txBody>
      </p:sp>
      <p:pic>
        <p:nvPicPr>
          <p:cNvPr id="4" name="Picture 1" descr="The screenshot shows the program that uses two parallel arrays: one for hours worked and one for the pay rate. The main statement displays the number of employees, hours worked, and the pay rates. It gets the user input values for hours worked and the hourly pay rate. The for-loop tests the integer index equals 0 and that the index is less than the number of employees. The increment operator increases the value of the index. The output displays the hours worked and the hourly pay rate for each employee.&#10;"/>
          <p:cNvPicPr>
            <a:picLocks noChangeAspect="1" noChangeArrowheads="1"/>
          </p:cNvPicPr>
          <p:nvPr/>
        </p:nvPicPr>
        <p:blipFill rotWithShape="1">
          <a:blip r:embed="rId2">
            <a:extLst>
              <a:ext uri="{28A0092B-C50C-407E-A947-70E740481C1C}">
                <a14:useLocalDpi xmlns:a14="http://schemas.microsoft.com/office/drawing/2010/main" val="0"/>
              </a:ext>
            </a:extLst>
          </a:blip>
          <a:srcRect t="7258"/>
          <a:stretch/>
        </p:blipFill>
        <p:spPr bwMode="auto">
          <a:xfrm>
            <a:off x="1493674" y="1097280"/>
            <a:ext cx="9204652"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58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altLang="en-US" dirty="0"/>
              <a:t>Parallel Arrays in Program</a:t>
            </a:r>
            <a:r>
              <a:rPr lang="en-US" altLang="en-US" sz="1800" dirty="0"/>
              <a:t> </a:t>
            </a:r>
            <a:r>
              <a:rPr lang="en-US" sz="1800" kern="1200" dirty="0">
                <a:latin typeface="Arial" panose="020B0604020202020204" pitchFamily="34" charset="0"/>
                <a:cs typeface="Arial" panose="020B0604020202020204" pitchFamily="34" charset="0"/>
              </a:rPr>
              <a:t>(2 of 3)</a:t>
            </a:r>
            <a:endParaRPr lang="en-US" sz="1800" dirty="0"/>
          </a:p>
        </p:txBody>
      </p:sp>
      <p:pic>
        <p:nvPicPr>
          <p:cNvPr id="6" name="Picture 1" descr="The screenshot shows the program that uses two parallel arrays: one for hours worked and one for the pay rate. The first array shows the number of employees, hours worked, and the pay rates. It gets the user input values for hours worked and the hourly pay rate. The for-loop tests the integer index equals 0 and that the index is less than the number of employees. The increment operator index plus plus increases the value of the index. The second array displays the hours worked and the hourly pay rate for each employee. The user enters the number of employees to calculate the gross pay of each employee. The for-loop tests the integer index equals 0, and also the index is less than the number of employees. The increment operator increases the value of the index. The double gross pay equals the hours for the index multiplied by the pay rate for the index.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6" y="1143000"/>
            <a:ext cx="8699974"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The screenshot shows the program output with sample inputs for parallel arrays. The statement reads, &quot;Enter the hours worked by five employees and their hourly  pay rates.&quot; The number of hours word and the hourly pay  The output displays the number of hours worked, hourly pay rates, and the gross pay for all five employee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599" y="3124200"/>
            <a:ext cx="4543467" cy="347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A1D7444-AC72-E509-9AF9-039E3C20DC38}"/>
              </a:ext>
            </a:extLst>
          </p:cNvPr>
          <p:cNvSpPr>
            <a:spLocks noGrp="1"/>
          </p:cNvSpPr>
          <p:nvPr>
            <p:ph type="sldNum" sz="quarter" idx="10"/>
          </p:nvPr>
        </p:nvSpPr>
        <p:spPr/>
        <p:txBody>
          <a:bodyPr/>
          <a:lstStyle/>
          <a:p>
            <a:fld id="{6BC825A9-4744-47B4-92DF-97DD141C7E32}" type="slidenum">
              <a:rPr lang="en-US" altLang="en-US" smtClean="0"/>
              <a:pPr/>
              <a:t>48</a:t>
            </a:fld>
            <a:endParaRPr lang="en-US" altLang="en-US" dirty="0"/>
          </a:p>
        </p:txBody>
      </p:sp>
    </p:spTree>
    <p:extLst>
      <p:ext uri="{BB962C8B-B14F-4D97-AF65-F5344CB8AC3E}">
        <p14:creationId xmlns:p14="http://schemas.microsoft.com/office/powerpoint/2010/main" val="3832011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Parallel Arrays in Program</a:t>
            </a:r>
            <a:r>
              <a:rPr lang="en-US" sz="1800" dirty="0"/>
              <a:t> (3 of 3)</a:t>
            </a:r>
          </a:p>
        </p:txBody>
      </p:sp>
      <p:sp>
        <p:nvSpPr>
          <p:cNvPr id="3" name="Content Placeholder 2"/>
          <p:cNvSpPr>
            <a:spLocks noGrp="1"/>
          </p:cNvSpPr>
          <p:nvPr>
            <p:ph idx="1"/>
          </p:nvPr>
        </p:nvSpPr>
        <p:spPr/>
        <p:txBody>
          <a:bodyPr/>
          <a:lstStyle/>
          <a:p>
            <a:pPr eaLnBrk="1" hangingPunct="1">
              <a:spcBef>
                <a:spcPct val="50000"/>
              </a:spcBef>
            </a:pPr>
            <a:r>
              <a:rPr lang="en-US" altLang="en-US" kern="1200" dirty="0">
                <a:solidFill>
                  <a:srgbClr val="000000"/>
                </a:solidFill>
                <a:latin typeface="Arial" panose="020B0604020202020204" pitchFamily="34" charset="0"/>
                <a:cs typeface="Arial" panose="020B0604020202020204" pitchFamily="34" charset="0"/>
              </a:rPr>
              <a:t>The </a:t>
            </a:r>
            <a:r>
              <a:rPr lang="en-US" altLang="en-US" kern="1200" dirty="0">
                <a:solidFill>
                  <a:srgbClr val="000000"/>
                </a:solidFill>
                <a:latin typeface="Courier New" panose="02070309020205020404" pitchFamily="49" charset="0"/>
                <a:cs typeface="Arial" panose="020B0604020202020204" pitchFamily="34" charset="0"/>
              </a:rPr>
              <a:t>hours</a:t>
            </a:r>
            <a:r>
              <a:rPr lang="en-US" altLang="en-US" kern="1200" dirty="0">
                <a:solidFill>
                  <a:srgbClr val="000000"/>
                </a:solidFill>
                <a:latin typeface="Arial" panose="020B0604020202020204" pitchFamily="34" charset="0"/>
                <a:cs typeface="Arial" panose="020B0604020202020204" pitchFamily="34" charset="0"/>
              </a:rPr>
              <a:t> and </a:t>
            </a:r>
            <a:r>
              <a:rPr lang="en-US" altLang="en-US" kern="1200" dirty="0">
                <a:solidFill>
                  <a:srgbClr val="000000"/>
                </a:solidFill>
                <a:latin typeface="Courier New" panose="02070309020205020404" pitchFamily="49" charset="0"/>
                <a:cs typeface="Arial" panose="020B0604020202020204" pitchFamily="34" charset="0"/>
              </a:rPr>
              <a:t>payRate</a:t>
            </a:r>
            <a:r>
              <a:rPr lang="en-US" altLang="en-US" kern="1200" dirty="0">
                <a:solidFill>
                  <a:srgbClr val="000000"/>
                </a:solidFill>
                <a:latin typeface="Arial" panose="020B0604020202020204" pitchFamily="34" charset="0"/>
                <a:cs typeface="Arial" panose="020B0604020202020204" pitchFamily="34" charset="0"/>
              </a:rPr>
              <a:t> arrays are related through their subscripts:</a:t>
            </a:r>
          </a:p>
        </p:txBody>
      </p:sp>
      <p:pic>
        <p:nvPicPr>
          <p:cNvPr id="4" name="Picture 3" descr="The screenshot shows the memory layout of parallel arrays. The hours and payRate arrays for five employees are related through their subscripts. The hours array shows the memory location and number of hours worked by each employee as follows: Hours[0]: 10; hours[1]: 15; hours[2]: 20; hours[3]: 40; hours[4]: 40; The payRate array displays the memory location and pay rate for each employee as follows: payRate[0]: 9.75; payRate[1]: 8.62; payRate[2]: 10.50; payRate[3]: 18.75; payRate[4]: 15.6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91465"/>
            <a:ext cx="8229600" cy="380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E94CEF64-FB02-4DC6-9879-C262B43DFD7A}"/>
              </a:ext>
            </a:extLst>
          </p:cNvPr>
          <p:cNvSpPr>
            <a:spLocks noGrp="1"/>
          </p:cNvSpPr>
          <p:nvPr>
            <p:ph type="sldNum" sz="quarter" idx="10"/>
          </p:nvPr>
        </p:nvSpPr>
        <p:spPr/>
        <p:txBody>
          <a:bodyPr/>
          <a:lstStyle/>
          <a:p>
            <a:fld id="{CE7EB300-4ACF-4001-BD66-5902D910BEDB}" type="slidenum">
              <a:rPr lang="en-US" altLang="en-US" smtClean="0"/>
              <a:pPr/>
              <a:t>49</a:t>
            </a:fld>
            <a:endParaRPr lang="en-US" altLang="en-US" dirty="0"/>
          </a:p>
        </p:txBody>
      </p:sp>
    </p:spTree>
    <p:extLst>
      <p:ext uri="{BB962C8B-B14F-4D97-AF65-F5344CB8AC3E}">
        <p14:creationId xmlns:p14="http://schemas.microsoft.com/office/powerpoint/2010/main" val="390200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 Terminology</a:t>
            </a:r>
            <a:r>
              <a:rPr lang="en-US" altLang="en-US" sz="1800" dirty="0"/>
              <a:t> (2 of 2)</a:t>
            </a:r>
            <a:endParaRPr lang="en-US" sz="1800" dirty="0"/>
          </a:p>
        </p:txBody>
      </p:sp>
      <p:sp>
        <p:nvSpPr>
          <p:cNvPr id="3" name="Content Placeholder 2"/>
          <p:cNvSpPr>
            <a:spLocks noGrp="1"/>
          </p:cNvSpPr>
          <p:nvPr>
            <p:ph idx="1"/>
          </p:nvPr>
        </p:nvSpPr>
        <p:spPr>
          <a:xfrm>
            <a:off x="487680" y="1143000"/>
            <a:ext cx="11704320" cy="4525963"/>
          </a:xfrm>
        </p:spPr>
        <p:txBody>
          <a:bodyPr/>
          <a:lstStyle/>
          <a:p>
            <a:pPr>
              <a:lnSpc>
                <a:spcPct val="90000"/>
              </a:lnSpc>
            </a:pPr>
            <a:r>
              <a:rPr lang="en-US" altLang="en-US" dirty="0">
                <a:solidFill>
                  <a:srgbClr val="000000"/>
                </a:solidFill>
              </a:rPr>
              <a:t>The </a:t>
            </a:r>
            <a:r>
              <a:rPr lang="en-US" altLang="en-US" u="sng" dirty="0">
                <a:solidFill>
                  <a:srgbClr val="000000"/>
                </a:solidFill>
              </a:rPr>
              <a:t>size</a:t>
            </a:r>
            <a:r>
              <a:rPr lang="en-US" altLang="en-US" dirty="0">
                <a:solidFill>
                  <a:srgbClr val="000000"/>
                </a:solidFill>
              </a:rPr>
              <a:t> of an array is:</a:t>
            </a:r>
          </a:p>
          <a:p>
            <a:pPr lvl="1">
              <a:lnSpc>
                <a:spcPct val="90000"/>
              </a:lnSpc>
            </a:pPr>
            <a:r>
              <a:rPr lang="en-US" altLang="en-US" sz="2800" dirty="0">
                <a:solidFill>
                  <a:srgbClr val="000000"/>
                </a:solidFill>
              </a:rPr>
              <a:t>the total number of bytes allocated for it</a:t>
            </a:r>
          </a:p>
          <a:p>
            <a:pPr lvl="1">
              <a:lnSpc>
                <a:spcPct val="90000"/>
              </a:lnSpc>
            </a:pPr>
            <a:r>
              <a:rPr lang="en-US" altLang="en-US" sz="2800" dirty="0">
                <a:solidFill>
                  <a:srgbClr val="000000"/>
                </a:solidFill>
              </a:rPr>
              <a:t>(number of elements) * (number of bytes for each element)</a:t>
            </a:r>
          </a:p>
          <a:p>
            <a:pPr>
              <a:lnSpc>
                <a:spcPct val="90000"/>
              </a:lnSpc>
            </a:pPr>
            <a:r>
              <a:rPr lang="en-US" altLang="en-US" dirty="0">
                <a:solidFill>
                  <a:srgbClr val="000000"/>
                </a:solidFill>
              </a:rPr>
              <a:t>Examples:</a:t>
            </a:r>
          </a:p>
          <a:p>
            <a:pPr marL="339725" lvl="1" indent="0">
              <a:lnSpc>
                <a:spcPct val="90000"/>
              </a:lnSpc>
              <a:buNone/>
            </a:pPr>
            <a:r>
              <a:rPr lang="en-US" altLang="en-US" sz="2800" dirty="0">
                <a:solidFill>
                  <a:srgbClr val="000000"/>
                </a:solidFill>
                <a:latin typeface="Courier New" panose="02070309020205020404" pitchFamily="49" charset="0"/>
              </a:rPr>
              <a:t>int tests[5]</a:t>
            </a:r>
            <a:r>
              <a:rPr lang="en-US" altLang="en-US" sz="2800" dirty="0">
                <a:solidFill>
                  <a:srgbClr val="000000"/>
                </a:solidFill>
              </a:rPr>
              <a:t> is an array of 20 bytes, assuming 4 bytes for an </a:t>
            </a:r>
            <a:r>
              <a:rPr lang="en-US" altLang="en-US" sz="2800" dirty="0">
                <a:solidFill>
                  <a:srgbClr val="000000"/>
                </a:solidFill>
                <a:latin typeface="Courier New" panose="02070309020205020404" pitchFamily="49" charset="0"/>
              </a:rPr>
              <a:t>int</a:t>
            </a:r>
          </a:p>
          <a:p>
            <a:pPr marL="339725" lvl="1" indent="0">
              <a:lnSpc>
                <a:spcPct val="90000"/>
              </a:lnSpc>
              <a:buNone/>
            </a:pPr>
            <a:r>
              <a:rPr lang="en-US" altLang="en-US" sz="2800" dirty="0">
                <a:solidFill>
                  <a:srgbClr val="000000"/>
                </a:solidFill>
                <a:latin typeface="Courier New" panose="02070309020205020404" pitchFamily="49" charset="0"/>
              </a:rPr>
              <a:t>long double measures[10]</a:t>
            </a:r>
            <a:r>
              <a:rPr lang="en-US" altLang="en-US" sz="2800" dirty="0">
                <a:solidFill>
                  <a:srgbClr val="000000"/>
                </a:solidFill>
              </a:rPr>
              <a:t>is an array of 80 bytes, assuming 8 bytes for a </a:t>
            </a:r>
            <a:r>
              <a:rPr lang="en-US" altLang="en-US" sz="2800" dirty="0">
                <a:solidFill>
                  <a:srgbClr val="000000"/>
                </a:solidFill>
                <a:latin typeface="Courier New" panose="02070309020205020404" pitchFamily="49" charset="0"/>
              </a:rPr>
              <a:t>long double</a:t>
            </a:r>
            <a:endParaRPr lang="en-US" sz="2800" dirty="0"/>
          </a:p>
        </p:txBody>
      </p:sp>
      <p:sp>
        <p:nvSpPr>
          <p:cNvPr id="4" name="Slide Number Placeholder 3">
            <a:extLst>
              <a:ext uri="{FF2B5EF4-FFF2-40B4-BE49-F238E27FC236}">
                <a16:creationId xmlns:a16="http://schemas.microsoft.com/office/drawing/2014/main" id="{E384FFFB-B88E-2ED7-181B-0D0CA4B10B72}"/>
              </a:ext>
            </a:extLst>
          </p:cNvPr>
          <p:cNvSpPr>
            <a:spLocks noGrp="1"/>
          </p:cNvSpPr>
          <p:nvPr>
            <p:ph type="sldNum" sz="quarter" idx="10"/>
          </p:nvPr>
        </p:nvSpPr>
        <p:spPr/>
        <p:txBody>
          <a:bodyPr/>
          <a:lstStyle/>
          <a:p>
            <a:fld id="{CE7EB300-4ACF-4001-BD66-5902D910BEDB}" type="slidenum">
              <a:rPr lang="en-US" altLang="en-US" smtClean="0"/>
              <a:pPr/>
              <a:t>5</a:t>
            </a:fld>
            <a:endParaRPr lang="en-US" altLang="en-US" dirty="0"/>
          </a:p>
        </p:txBody>
      </p:sp>
    </p:spTree>
    <p:extLst>
      <p:ext uri="{BB962C8B-B14F-4D97-AF65-F5344CB8AC3E}">
        <p14:creationId xmlns:p14="http://schemas.microsoft.com/office/powerpoint/2010/main" val="3619297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as Function Arguments</a:t>
            </a:r>
            <a:r>
              <a:rPr lang="en-US" altLang="en-US" sz="1800" dirty="0"/>
              <a:t> (1 of 2)</a:t>
            </a:r>
            <a:endParaRPr lang="en-US" sz="1800" dirty="0"/>
          </a:p>
        </p:txBody>
      </p:sp>
      <p:sp>
        <p:nvSpPr>
          <p:cNvPr id="3" name="Content Placeholder 2"/>
          <p:cNvSpPr>
            <a:spLocks noGrp="1"/>
          </p:cNvSpPr>
          <p:nvPr>
            <p:ph idx="1"/>
          </p:nvPr>
        </p:nvSpPr>
        <p:spPr/>
        <p:txBody>
          <a:bodyPr/>
          <a:lstStyle/>
          <a:p>
            <a:pPr>
              <a:lnSpc>
                <a:spcPct val="80000"/>
              </a:lnSpc>
            </a:pPr>
            <a:r>
              <a:rPr lang="en-US" altLang="en-US" dirty="0">
                <a:solidFill>
                  <a:srgbClr val="000000"/>
                </a:solidFill>
              </a:rPr>
              <a:t>When an entire array is passed to a function, it is not passed by value, but passed by reference.</a:t>
            </a:r>
          </a:p>
          <a:p>
            <a:pPr>
              <a:lnSpc>
                <a:spcPct val="80000"/>
              </a:lnSpc>
            </a:pPr>
            <a:r>
              <a:rPr lang="en-US" altLang="en-US" dirty="0">
                <a:solidFill>
                  <a:srgbClr val="000000"/>
                </a:solidFill>
              </a:rPr>
              <a:t>Remember, in C++ the name of an array without brackets and a subscript is actually the beginning address of the array.</a:t>
            </a:r>
          </a:p>
          <a:p>
            <a:pPr>
              <a:lnSpc>
                <a:spcPct val="80000"/>
              </a:lnSpc>
            </a:pPr>
            <a:r>
              <a:rPr lang="en-US" altLang="en-US" dirty="0">
                <a:solidFill>
                  <a:srgbClr val="000000"/>
                </a:solidFill>
              </a:rPr>
              <a:t>To pass an array to a function, just use the array name:</a:t>
            </a:r>
          </a:p>
          <a:p>
            <a:pPr marL="914400" lvl="1" indent="0">
              <a:lnSpc>
                <a:spcPct val="80000"/>
              </a:lnSpc>
              <a:buNone/>
            </a:pPr>
            <a:r>
              <a:rPr lang="en-US" altLang="en-US" sz="2800" dirty="0">
                <a:solidFill>
                  <a:srgbClr val="000000"/>
                </a:solidFill>
                <a:latin typeface="Courier New" panose="02070309020205020404" pitchFamily="49" charset="0"/>
              </a:rPr>
              <a:t>showScores(tests);</a:t>
            </a:r>
            <a:endParaRPr lang="en-US" altLang="en-US" sz="2800" dirty="0">
              <a:solidFill>
                <a:srgbClr val="000000"/>
              </a:solidFill>
            </a:endParaRPr>
          </a:p>
          <a:p>
            <a:pPr>
              <a:lnSpc>
                <a:spcPct val="80000"/>
              </a:lnSpc>
            </a:pPr>
            <a:r>
              <a:rPr lang="en-US" altLang="en-US" dirty="0">
                <a:solidFill>
                  <a:srgbClr val="000000"/>
                </a:solidFill>
              </a:rPr>
              <a:t>To define a function that takes an array parameter, use empty </a:t>
            </a:r>
            <a:r>
              <a:rPr lang="en-US" altLang="en-US" dirty="0">
                <a:solidFill>
                  <a:srgbClr val="000000"/>
                </a:solidFill>
                <a:latin typeface="Courier New" panose="02070309020205020404" pitchFamily="49" charset="0"/>
              </a:rPr>
              <a:t>[]</a:t>
            </a:r>
            <a:r>
              <a:rPr lang="en-US" altLang="en-US" dirty="0">
                <a:solidFill>
                  <a:srgbClr val="000000"/>
                </a:solidFill>
              </a:rPr>
              <a:t> for array argument:</a:t>
            </a:r>
          </a:p>
          <a:p>
            <a:pPr lvl="1">
              <a:lnSpc>
                <a:spcPct val="80000"/>
              </a:lnSpc>
              <a:buNone/>
            </a:pPr>
            <a:r>
              <a:rPr lang="en-US" altLang="en-US" sz="2800" dirty="0">
                <a:solidFill>
                  <a:srgbClr val="000000"/>
                </a:solidFill>
                <a:latin typeface="Courier New" panose="02070309020205020404" pitchFamily="49" charset="0"/>
              </a:rPr>
              <a:t>// function prototype</a:t>
            </a:r>
            <a:endParaRPr lang="en-US" altLang="en-US" sz="2800" dirty="0">
              <a:solidFill>
                <a:srgbClr val="000000"/>
              </a:solidFill>
            </a:endParaRPr>
          </a:p>
          <a:p>
            <a:pPr lvl="1">
              <a:lnSpc>
                <a:spcPct val="80000"/>
              </a:lnSpc>
              <a:buNone/>
            </a:pPr>
            <a:r>
              <a:rPr lang="en-US" altLang="en-US" sz="2800" dirty="0">
                <a:solidFill>
                  <a:srgbClr val="000000"/>
                </a:solidFill>
                <a:latin typeface="Courier New" panose="02070309020205020404" pitchFamily="49" charset="0"/>
              </a:rPr>
              <a:t>void showScores(int []);</a:t>
            </a:r>
          </a:p>
          <a:p>
            <a:pPr lvl="1">
              <a:lnSpc>
                <a:spcPct val="80000"/>
              </a:lnSpc>
              <a:spcBef>
                <a:spcPts val="2400"/>
              </a:spcBef>
              <a:buNone/>
            </a:pPr>
            <a:r>
              <a:rPr lang="en-US" altLang="en-US" sz="2800" dirty="0">
                <a:solidFill>
                  <a:srgbClr val="000000"/>
                </a:solidFill>
                <a:latin typeface="Courier New" panose="02070309020205020404" pitchFamily="49" charset="0"/>
              </a:rPr>
              <a:t>// function header</a:t>
            </a:r>
          </a:p>
          <a:p>
            <a:pPr lvl="1">
              <a:lnSpc>
                <a:spcPct val="80000"/>
              </a:lnSpc>
              <a:buNone/>
            </a:pPr>
            <a:r>
              <a:rPr lang="en-US" altLang="en-US" sz="2800" dirty="0">
                <a:solidFill>
                  <a:srgbClr val="000000"/>
                </a:solidFill>
                <a:latin typeface="Courier New" panose="02070309020205020404" pitchFamily="49" charset="0"/>
              </a:rPr>
              <a:t>void showScores(int tests[])</a:t>
            </a:r>
          </a:p>
        </p:txBody>
      </p:sp>
      <p:sp>
        <p:nvSpPr>
          <p:cNvPr id="4" name="Slide Number Placeholder 3">
            <a:extLst>
              <a:ext uri="{FF2B5EF4-FFF2-40B4-BE49-F238E27FC236}">
                <a16:creationId xmlns:a16="http://schemas.microsoft.com/office/drawing/2014/main" id="{3670CF16-E63D-B8D3-7EDD-213C21C40A65}"/>
              </a:ext>
            </a:extLst>
          </p:cNvPr>
          <p:cNvSpPr>
            <a:spLocks noGrp="1"/>
          </p:cNvSpPr>
          <p:nvPr>
            <p:ph type="sldNum" sz="quarter" idx="10"/>
          </p:nvPr>
        </p:nvSpPr>
        <p:spPr/>
        <p:txBody>
          <a:bodyPr/>
          <a:lstStyle/>
          <a:p>
            <a:fld id="{CE7EB300-4ACF-4001-BD66-5902D910BEDB}" type="slidenum">
              <a:rPr lang="en-US" altLang="en-US" smtClean="0"/>
              <a:pPr/>
              <a:t>50</a:t>
            </a:fld>
            <a:endParaRPr lang="en-US" altLang="en-US" dirty="0"/>
          </a:p>
        </p:txBody>
      </p:sp>
    </p:spTree>
    <p:extLst>
      <p:ext uri="{BB962C8B-B14F-4D97-AF65-F5344CB8AC3E}">
        <p14:creationId xmlns:p14="http://schemas.microsoft.com/office/powerpoint/2010/main" val="2127100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Arrays as Function Arguments</a:t>
            </a:r>
            <a:r>
              <a:rPr lang="en-US" altLang="en-US" sz="1800" dirty="0"/>
              <a:t> (2 of 2)</a:t>
            </a:r>
            <a:endParaRPr lang="en-US" sz="1800" dirty="0"/>
          </a:p>
        </p:txBody>
      </p:sp>
      <p:sp>
        <p:nvSpPr>
          <p:cNvPr id="3" name="Content Placeholder 2"/>
          <p:cNvSpPr>
            <a:spLocks noGrp="1"/>
          </p:cNvSpPr>
          <p:nvPr>
            <p:ph idx="1"/>
          </p:nvPr>
        </p:nvSpPr>
        <p:spPr/>
        <p:txBody>
          <a:bodyPr/>
          <a:lstStyle/>
          <a:p>
            <a:pPr lvl="0">
              <a:lnSpc>
                <a:spcPct val="80000"/>
              </a:lnSpc>
            </a:pPr>
            <a:r>
              <a:rPr lang="en-US" altLang="en-US" dirty="0">
                <a:solidFill>
                  <a:srgbClr val="000000"/>
                </a:solidFill>
              </a:rPr>
              <a:t>When passing an array to a function, it is common to pass array size so that function knows how many elements to process:</a:t>
            </a:r>
          </a:p>
          <a:p>
            <a:pPr lvl="1" indent="0">
              <a:lnSpc>
                <a:spcPct val="80000"/>
              </a:lnSpc>
              <a:buNone/>
            </a:pPr>
            <a:r>
              <a:rPr lang="en-US" altLang="en-US" sz="2800" dirty="0">
                <a:solidFill>
                  <a:srgbClr val="000000"/>
                </a:solidFill>
                <a:latin typeface="Courier New" panose="02070309020205020404" pitchFamily="49" charset="0"/>
              </a:rPr>
              <a:t>showScores(tests, ARRAY_SIZE);</a:t>
            </a:r>
            <a:endParaRPr lang="en-US" altLang="en-US" sz="2800" dirty="0">
              <a:solidFill>
                <a:srgbClr val="000000"/>
              </a:solidFill>
            </a:endParaRPr>
          </a:p>
          <a:p>
            <a:pPr lvl="0">
              <a:lnSpc>
                <a:spcPct val="80000"/>
              </a:lnSpc>
            </a:pPr>
            <a:r>
              <a:rPr lang="en-US" altLang="en-US" dirty="0">
                <a:solidFill>
                  <a:srgbClr val="000000"/>
                </a:solidFill>
              </a:rPr>
              <a:t>Array size must also be reflected in prototype, header:</a:t>
            </a:r>
          </a:p>
          <a:p>
            <a:pPr lvl="1">
              <a:lnSpc>
                <a:spcPct val="80000"/>
              </a:lnSpc>
              <a:buNone/>
            </a:pPr>
            <a:r>
              <a:rPr lang="en-US" altLang="en-US" sz="2800" dirty="0">
                <a:solidFill>
                  <a:srgbClr val="000000"/>
                </a:solidFill>
                <a:latin typeface="Courier New" panose="02070309020205020404" pitchFamily="49" charset="0"/>
              </a:rPr>
              <a:t>// function prototype</a:t>
            </a:r>
          </a:p>
          <a:p>
            <a:pPr lvl="1">
              <a:lnSpc>
                <a:spcPct val="80000"/>
              </a:lnSpc>
              <a:buNone/>
            </a:pPr>
            <a:r>
              <a:rPr lang="en-US" altLang="en-US" sz="2800" dirty="0">
                <a:solidFill>
                  <a:srgbClr val="000000"/>
                </a:solidFill>
                <a:latin typeface="Courier New" panose="02070309020205020404" pitchFamily="49" charset="0"/>
              </a:rPr>
              <a:t>void showScores(int [], int);</a:t>
            </a:r>
          </a:p>
          <a:p>
            <a:pPr lvl="1">
              <a:lnSpc>
                <a:spcPct val="80000"/>
              </a:lnSpc>
              <a:spcBef>
                <a:spcPts val="2400"/>
              </a:spcBef>
              <a:buNone/>
            </a:pPr>
            <a:r>
              <a:rPr lang="en-US" altLang="en-US" sz="2800" dirty="0">
                <a:solidFill>
                  <a:srgbClr val="000000"/>
                </a:solidFill>
                <a:latin typeface="Courier New" panose="02070309020205020404" pitchFamily="49" charset="0"/>
              </a:rPr>
              <a:t>// function header</a:t>
            </a:r>
          </a:p>
          <a:p>
            <a:pPr lvl="1">
              <a:lnSpc>
                <a:spcPct val="80000"/>
              </a:lnSpc>
              <a:buNone/>
            </a:pPr>
            <a:r>
              <a:rPr lang="en-US" altLang="en-US" sz="2800" dirty="0">
                <a:solidFill>
                  <a:srgbClr val="000000"/>
                </a:solidFill>
                <a:latin typeface="Courier New" panose="02070309020205020404" pitchFamily="49" charset="0"/>
              </a:rPr>
              <a:t>void showScores(int tests[], int size)</a:t>
            </a:r>
          </a:p>
          <a:p>
            <a:pPr>
              <a:lnSpc>
                <a:spcPct val="80000"/>
              </a:lnSpc>
            </a:pPr>
            <a:r>
              <a:rPr lang="en-US" altLang="en-US" dirty="0">
                <a:solidFill>
                  <a:srgbClr val="000000"/>
                </a:solidFill>
              </a:rPr>
              <a:t>The </a:t>
            </a:r>
            <a:r>
              <a:rPr lang="en-US" altLang="en-US" sz="3000" dirty="0">
                <a:solidFill>
                  <a:srgbClr val="000000"/>
                </a:solidFill>
                <a:latin typeface="Courier New" panose="02070309020205020404" pitchFamily="49" charset="0"/>
              </a:rPr>
              <a:t>tests</a:t>
            </a:r>
            <a:r>
              <a:rPr lang="en-US" altLang="en-US" dirty="0">
                <a:solidFill>
                  <a:srgbClr val="000000"/>
                </a:solidFill>
              </a:rPr>
              <a:t> parameter variable in the </a:t>
            </a:r>
            <a:r>
              <a:rPr lang="en-US" altLang="en-US" sz="3000" dirty="0" err="1">
                <a:solidFill>
                  <a:srgbClr val="000000"/>
                </a:solidFill>
                <a:latin typeface="Courier New" panose="02070309020205020404" pitchFamily="49" charset="0"/>
              </a:rPr>
              <a:t>showScores</a:t>
            </a:r>
            <a:r>
              <a:rPr lang="en-US" altLang="en-US" dirty="0">
                <a:solidFill>
                  <a:srgbClr val="000000"/>
                </a:solidFill>
              </a:rPr>
              <a:t> function can accept the address of any integer array, and can be used to reference that array.</a:t>
            </a:r>
          </a:p>
        </p:txBody>
      </p:sp>
      <p:sp>
        <p:nvSpPr>
          <p:cNvPr id="4" name="Content Placeholder 3"/>
          <p:cNvSpPr>
            <a:spLocks noGrp="1"/>
          </p:cNvSpPr>
          <p:nvPr>
            <p:ph sz="half" idx="4294967295"/>
          </p:nvPr>
        </p:nvSpPr>
        <p:spPr>
          <a:xfrm>
            <a:off x="10972800" y="6253163"/>
            <a:ext cx="1219200" cy="334962"/>
          </a:xfrm>
        </p:spPr>
        <p:txBody>
          <a:bodyPr/>
          <a:lstStyle/>
          <a:p>
            <a:pPr marL="0" indent="0" algn="r" eaLnBrk="1" hangingPunct="1">
              <a:spcBef>
                <a:spcPct val="0"/>
              </a:spcBef>
              <a:buNone/>
            </a:pPr>
            <a:r>
              <a:rPr lang="en-US" altLang="en-US" sz="1400" kern="1200" dirty="0">
                <a:solidFill>
                  <a:srgbClr val="000000"/>
                </a:solidFill>
                <a:latin typeface="Arial" panose="020B0604020202020204" pitchFamily="34" charset="0"/>
                <a:cs typeface="Arial" panose="020B0604020202020204" pitchFamily="34" charset="0"/>
              </a:rPr>
              <a:t>7-</a:t>
            </a:r>
            <a:fld id="{6F4B4C5F-2883-43DB-AC48-44D8F026DCDF}" type="slidenum">
              <a:rPr lang="en-US" altLang="en-US" sz="1400" kern="1200">
                <a:solidFill>
                  <a:srgbClr val="000000"/>
                </a:solidFill>
                <a:latin typeface="Arial" panose="020B0604020202020204" pitchFamily="34" charset="0"/>
                <a:cs typeface="Arial" panose="020B0604020202020204" pitchFamily="34" charset="0"/>
              </a:rPr>
              <a:pPr marL="0" indent="0" algn="r" eaLnBrk="1" hangingPunct="1">
                <a:spcBef>
                  <a:spcPct val="0"/>
                </a:spcBef>
                <a:buNone/>
              </a:pPr>
              <a:t>51</a:t>
            </a:fld>
            <a:endParaRPr lang="en-US" altLang="en-US" sz="1400" kern="1200" dirty="0">
              <a:solidFill>
                <a:srgbClr val="000000"/>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AA69844F-B34C-1D9E-294C-4134C6E80531}"/>
              </a:ext>
            </a:extLst>
          </p:cNvPr>
          <p:cNvSpPr>
            <a:spLocks noGrp="1"/>
          </p:cNvSpPr>
          <p:nvPr>
            <p:ph type="sldNum" sz="quarter" idx="10"/>
          </p:nvPr>
        </p:nvSpPr>
        <p:spPr/>
        <p:txBody>
          <a:bodyPr/>
          <a:lstStyle/>
          <a:p>
            <a:fld id="{CE7EB300-4ACF-4001-BD66-5902D910BEDB}" type="slidenum">
              <a:rPr lang="en-US" altLang="en-US" smtClean="0"/>
              <a:pPr/>
              <a:t>51</a:t>
            </a:fld>
            <a:endParaRPr lang="en-US" altLang="en-US" dirty="0"/>
          </a:p>
        </p:txBody>
      </p:sp>
    </p:spTree>
    <p:extLst>
      <p:ext uri="{BB962C8B-B14F-4D97-AF65-F5344CB8AC3E}">
        <p14:creationId xmlns:p14="http://schemas.microsoft.com/office/powerpoint/2010/main" val="14445778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dirty="0">
                <a:cs typeface="Arial" panose="020B0604020202020204" pitchFamily="34" charset="0"/>
              </a:rPr>
              <a:t>Passing an Array to a Function</a:t>
            </a:r>
            <a:endParaRPr lang="en-US" sz="4000" dirty="0"/>
          </a:p>
        </p:txBody>
      </p:sp>
      <p:pic>
        <p:nvPicPr>
          <p:cNvPr id="4" name="Picture 1" descr="The screenshot shows the program to demonstrate an array passed to a function. It assigns the function prototype showValues to an integer. The main statement defines the array size eight and assigns the integers from 5, 10, 15, 20, 25, 30, 35, and 40. The function accepts an array of integers and the array's size as its arguments. The for-loop tests if the integer index equals zero and the integer is less than the size. The increment operator increases the index. &#10;"/>
          <p:cNvPicPr>
            <a:picLocks noChangeAspect="1" noChangeArrowheads="1"/>
          </p:cNvPicPr>
          <p:nvPr/>
        </p:nvPicPr>
        <p:blipFill rotWithShape="1">
          <a:blip r:embed="rId2">
            <a:extLst>
              <a:ext uri="{28A0092B-C50C-407E-A947-70E740481C1C}">
                <a14:useLocalDpi xmlns:a14="http://schemas.microsoft.com/office/drawing/2010/main" val="0"/>
              </a:ext>
            </a:extLst>
          </a:blip>
          <a:srcRect t="7258"/>
          <a:stretch/>
        </p:blipFill>
        <p:spPr bwMode="auto">
          <a:xfrm>
            <a:off x="2964493" y="1097280"/>
            <a:ext cx="6263014"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338F9F5-D113-38AE-44BC-2E81A3F52835}"/>
              </a:ext>
            </a:extLst>
          </p:cNvPr>
          <p:cNvSpPr>
            <a:spLocks noGrp="1"/>
          </p:cNvSpPr>
          <p:nvPr>
            <p:ph type="sldNum" sz="quarter" idx="10"/>
          </p:nvPr>
        </p:nvSpPr>
        <p:spPr/>
        <p:txBody>
          <a:bodyPr/>
          <a:lstStyle/>
          <a:p>
            <a:fld id="{6BC825A9-4744-47B4-92DF-97DD141C7E32}" type="slidenum">
              <a:rPr lang="en-US" altLang="en-US" smtClean="0"/>
              <a:pPr/>
              <a:t>52</a:t>
            </a:fld>
            <a:endParaRPr lang="en-US" altLang="en-US" dirty="0"/>
          </a:p>
        </p:txBody>
      </p:sp>
    </p:spTree>
    <p:extLst>
      <p:ext uri="{BB962C8B-B14F-4D97-AF65-F5344CB8AC3E}">
        <p14:creationId xmlns:p14="http://schemas.microsoft.com/office/powerpoint/2010/main" val="385348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Modifying Arrays in Functions</a:t>
            </a:r>
            <a:endParaRPr lang="en-US" dirty="0"/>
          </a:p>
        </p:txBody>
      </p:sp>
      <p:sp>
        <p:nvSpPr>
          <p:cNvPr id="3" name="Content Placeholder 2"/>
          <p:cNvSpPr>
            <a:spLocks noGrp="1"/>
          </p:cNvSpPr>
          <p:nvPr>
            <p:ph idx="1"/>
          </p:nvPr>
        </p:nvSpPr>
        <p:spPr/>
        <p:txBody>
          <a:bodyPr/>
          <a:lstStyle/>
          <a:p>
            <a:pPr>
              <a:spcBef>
                <a:spcPts val="600"/>
              </a:spcBef>
            </a:pPr>
            <a:r>
              <a:rPr lang="en-US" altLang="en-US" dirty="0">
                <a:solidFill>
                  <a:srgbClr val="000000"/>
                </a:solidFill>
              </a:rPr>
              <a:t>Array names in functions are like reference variables – changes made to array in a function are reflected in actual array in calling function</a:t>
            </a:r>
          </a:p>
          <a:p>
            <a:pPr>
              <a:spcBef>
                <a:spcPts val="600"/>
              </a:spcBef>
            </a:pPr>
            <a:r>
              <a:rPr lang="en-US" altLang="en-US" dirty="0">
                <a:solidFill>
                  <a:srgbClr val="000000"/>
                </a:solidFill>
              </a:rPr>
              <a:t>Array parameters work like reference variables. They give the function direct access to the original array. Any changes made with the array parameter are actually made on the original array used as the argument.</a:t>
            </a:r>
          </a:p>
          <a:p>
            <a:pPr>
              <a:spcBef>
                <a:spcPts val="600"/>
              </a:spcBef>
            </a:pPr>
            <a:r>
              <a:rPr lang="en-US" altLang="en-US" dirty="0">
                <a:solidFill>
                  <a:srgbClr val="000000"/>
                </a:solidFill>
              </a:rPr>
              <a:t>Need to exercise caution that array is not inadvertently changed by a function</a:t>
            </a:r>
          </a:p>
        </p:txBody>
      </p:sp>
      <p:sp>
        <p:nvSpPr>
          <p:cNvPr id="4" name="Slide Number Placeholder 3">
            <a:extLst>
              <a:ext uri="{FF2B5EF4-FFF2-40B4-BE49-F238E27FC236}">
                <a16:creationId xmlns:a16="http://schemas.microsoft.com/office/drawing/2014/main" id="{6D662F72-0450-8289-7441-A723097B861B}"/>
              </a:ext>
            </a:extLst>
          </p:cNvPr>
          <p:cNvSpPr>
            <a:spLocks noGrp="1"/>
          </p:cNvSpPr>
          <p:nvPr>
            <p:ph type="sldNum" sz="quarter" idx="10"/>
          </p:nvPr>
        </p:nvSpPr>
        <p:spPr/>
        <p:txBody>
          <a:bodyPr/>
          <a:lstStyle/>
          <a:p>
            <a:fld id="{CE7EB300-4ACF-4001-BD66-5902D910BEDB}" type="slidenum">
              <a:rPr lang="en-US" altLang="en-US" smtClean="0"/>
              <a:pPr/>
              <a:t>53</a:t>
            </a:fld>
            <a:endParaRPr lang="en-US" altLang="en-US" dirty="0"/>
          </a:p>
        </p:txBody>
      </p:sp>
    </p:spTree>
    <p:extLst>
      <p:ext uri="{BB962C8B-B14F-4D97-AF65-F5344CB8AC3E}">
        <p14:creationId xmlns:p14="http://schemas.microsoft.com/office/powerpoint/2010/main" val="2144591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title"/>
          </p:nvPr>
        </p:nvSpPr>
        <p:spPr/>
        <p:txBody>
          <a:bodyPr/>
          <a:lstStyle/>
          <a:p>
            <a:r>
              <a:rPr lang="en-US" altLang="en-US" dirty="0"/>
              <a:t>Using </a:t>
            </a:r>
            <a:r>
              <a:rPr lang="en-US" altLang="en-US" dirty="0">
                <a:latin typeface="Courier New" panose="02070309020205020404" pitchFamily="49" charset="0"/>
                <a:cs typeface="Courier New" panose="02070309020205020404" pitchFamily="49" charset="0"/>
              </a:rPr>
              <a:t>const</a:t>
            </a:r>
            <a:r>
              <a:rPr lang="en-US" altLang="en-US" dirty="0"/>
              <a:t> Array Parameters</a:t>
            </a:r>
          </a:p>
        </p:txBody>
      </p:sp>
      <p:sp>
        <p:nvSpPr>
          <p:cNvPr id="86019" name="Content Placeholder 2"/>
          <p:cNvSpPr>
            <a:spLocks noGrp="1" noChangeArrowheads="1"/>
          </p:cNvSpPr>
          <p:nvPr>
            <p:ph idx="1"/>
          </p:nvPr>
        </p:nvSpPr>
        <p:spPr/>
        <p:txBody>
          <a:bodyPr/>
          <a:lstStyle/>
          <a:p>
            <a:pPr>
              <a:lnSpc>
                <a:spcPct val="90000"/>
              </a:lnSpc>
              <a:spcBef>
                <a:spcPts val="0"/>
              </a:spcBef>
            </a:pPr>
            <a:r>
              <a:rPr lang="en-US" altLang="en-US" dirty="0">
                <a:solidFill>
                  <a:srgbClr val="000000"/>
                </a:solidFill>
              </a:rPr>
              <a:t>Prevent a function from making changes to an array argument by using the </a:t>
            </a:r>
            <a:r>
              <a:rPr lang="en-US" altLang="en-US" dirty="0">
                <a:latin typeface="Courier New" panose="02070309020205020404" pitchFamily="49" charset="0"/>
                <a:cs typeface="Courier New" panose="02070309020205020404" pitchFamily="49" charset="0"/>
              </a:rPr>
              <a:t>const</a:t>
            </a:r>
            <a:r>
              <a:rPr lang="en-US" altLang="en-US" dirty="0">
                <a:solidFill>
                  <a:srgbClr val="000000"/>
                </a:solidFill>
              </a:rPr>
              <a:t> key word in the parameter declaration.</a:t>
            </a:r>
          </a:p>
          <a:p>
            <a:pPr>
              <a:lnSpc>
                <a:spcPct val="90000"/>
              </a:lnSpc>
              <a:spcBef>
                <a:spcPts val="0"/>
              </a:spcBef>
            </a:pPr>
            <a:r>
              <a:rPr lang="en-US" altLang="en-US" b="1" dirty="0">
                <a:solidFill>
                  <a:srgbClr val="000000"/>
                </a:solidFill>
              </a:rPr>
              <a:t>Example</a:t>
            </a:r>
            <a:r>
              <a:rPr lang="en-US" altLang="en-US" dirty="0">
                <a:solidFill>
                  <a:srgbClr val="000000"/>
                </a:solidFill>
              </a:rPr>
              <a:t>:</a:t>
            </a:r>
          </a:p>
          <a:p>
            <a:pPr marL="685800" indent="0">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void showValues(const int nums[], int size)</a:t>
            </a:r>
          </a:p>
          <a:p>
            <a:pPr marL="685800" indent="0">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a:t>
            </a:r>
          </a:p>
          <a:p>
            <a:pPr marL="1097280" indent="0">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for (int index = 0; index &lt; size; index++)</a:t>
            </a:r>
          </a:p>
          <a:p>
            <a:pPr marL="2062163" indent="0">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cout &lt;&lt; nums[index] &lt;&lt; " ";</a:t>
            </a:r>
          </a:p>
          <a:p>
            <a:pPr marL="1097280" indent="0">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cout &lt;&lt; endl;</a:t>
            </a:r>
          </a:p>
          <a:p>
            <a:pPr marL="685800" indent="0">
              <a:lnSpc>
                <a:spcPct val="90000"/>
              </a:lnSpc>
              <a:spcBef>
                <a:spcPts val="0"/>
              </a:spcBef>
              <a:buNone/>
            </a:pPr>
            <a:r>
              <a:rPr lang="en-US" altLang="en-US" kern="1200" dirty="0">
                <a:solidFill>
                  <a:srgbClr val="000000"/>
                </a:solidFill>
                <a:latin typeface="Courier New" panose="02070309020205020404" pitchFamily="49" charset="0"/>
                <a:cs typeface="Courier New" panose="02070309020205020404" pitchFamily="49" charset="0"/>
              </a:rPr>
              <a:t>}</a:t>
            </a:r>
          </a:p>
          <a:p>
            <a:pPr>
              <a:lnSpc>
                <a:spcPct val="90000"/>
              </a:lnSpc>
              <a:spcBef>
                <a:spcPts val="0"/>
              </a:spcBef>
            </a:pPr>
            <a:r>
              <a:rPr lang="en-US" altLang="en-US" dirty="0">
                <a:solidFill>
                  <a:srgbClr val="000000"/>
                </a:solidFill>
              </a:rPr>
              <a:t>When an array parameter is declared as </a:t>
            </a:r>
            <a:r>
              <a:rPr lang="en-US" altLang="en-US" kern="1200" dirty="0">
                <a:solidFill>
                  <a:srgbClr val="000000"/>
                </a:solidFill>
                <a:latin typeface="Courier New" panose="02070309020205020404" pitchFamily="49" charset="0"/>
                <a:cs typeface="Courier New" panose="02070309020205020404" pitchFamily="49" charset="0"/>
              </a:rPr>
              <a:t>const</a:t>
            </a:r>
            <a:r>
              <a:rPr lang="en-US" altLang="en-US" dirty="0">
                <a:solidFill>
                  <a:srgbClr val="000000"/>
                </a:solidFill>
              </a:rPr>
              <a:t>, the function is not allowed to make changes to the array’s contents.</a:t>
            </a:r>
          </a:p>
          <a:p>
            <a:pPr>
              <a:lnSpc>
                <a:spcPct val="90000"/>
              </a:lnSpc>
              <a:spcBef>
                <a:spcPts val="0"/>
              </a:spcBef>
            </a:pPr>
            <a:r>
              <a:rPr lang="en-US" altLang="en-US" dirty="0">
                <a:solidFill>
                  <a:srgbClr val="000000"/>
                </a:solidFill>
              </a:rPr>
              <a:t>If a statement in the function attempts to modify the array, an error will occur at compile time. That way, the function will fail to compile if programmer inadvertently write code in it that modifies the array.</a:t>
            </a:r>
          </a:p>
        </p:txBody>
      </p:sp>
      <p:sp>
        <p:nvSpPr>
          <p:cNvPr id="2" name="Slide Number Placeholder 1">
            <a:extLst>
              <a:ext uri="{FF2B5EF4-FFF2-40B4-BE49-F238E27FC236}">
                <a16:creationId xmlns:a16="http://schemas.microsoft.com/office/drawing/2014/main" id="{60CE1BF7-E025-531A-0D21-AB59FE3F1AEB}"/>
              </a:ext>
            </a:extLst>
          </p:cNvPr>
          <p:cNvSpPr>
            <a:spLocks noGrp="1"/>
          </p:cNvSpPr>
          <p:nvPr>
            <p:ph type="sldNum" sz="quarter" idx="10"/>
          </p:nvPr>
        </p:nvSpPr>
        <p:spPr/>
        <p:txBody>
          <a:bodyPr/>
          <a:lstStyle/>
          <a:p>
            <a:fld id="{CE7EB300-4ACF-4001-BD66-5902D910BEDB}" type="slidenum">
              <a:rPr lang="en-US" altLang="en-US" smtClean="0"/>
              <a:pPr/>
              <a:t>54</a:t>
            </a:fld>
            <a:endParaRPr lang="en-US" altLang="en-US" dirty="0"/>
          </a:p>
        </p:txBody>
      </p:sp>
    </p:spTree>
    <p:extLst>
      <p:ext uri="{BB962C8B-B14F-4D97-AF65-F5344CB8AC3E}">
        <p14:creationId xmlns:p14="http://schemas.microsoft.com/office/powerpoint/2010/main" val="1270288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nchor="t"/>
          <a:lstStyle/>
          <a:p>
            <a:pPr>
              <a:lnSpc>
                <a:spcPct val="80000"/>
              </a:lnSpc>
            </a:pPr>
            <a:r>
              <a:rPr lang="en-US" altLang="en-US" dirty="0"/>
              <a:t>Structured Binding Declarations and Array Arguments</a:t>
            </a:r>
          </a:p>
        </p:txBody>
      </p:sp>
      <p:sp>
        <p:nvSpPr>
          <p:cNvPr id="87043" name="Content Placeholder 2"/>
          <p:cNvSpPr>
            <a:spLocks noGrp="1" noChangeArrowheads="1"/>
          </p:cNvSpPr>
          <p:nvPr>
            <p:ph idx="1"/>
          </p:nvPr>
        </p:nvSpPr>
        <p:spPr/>
        <p:txBody>
          <a:bodyPr/>
          <a:lstStyle/>
          <a:p>
            <a:pPr>
              <a:spcBef>
                <a:spcPts val="600"/>
              </a:spcBef>
            </a:pPr>
            <a:r>
              <a:rPr lang="en-US" altLang="en-US" dirty="0"/>
              <a:t>If an array has been passed as an argument into a function, you cannot use a structured binding declaration in the receiving function to unpack the array.</a:t>
            </a:r>
          </a:p>
          <a:p>
            <a:pPr>
              <a:spcBef>
                <a:spcPts val="600"/>
              </a:spcBef>
            </a:pPr>
            <a:r>
              <a:rPr lang="en-US" altLang="en-US" dirty="0"/>
              <a:t>This is because the compiler does not know the size of the array that might be passed into the parameter.</a:t>
            </a:r>
          </a:p>
          <a:p>
            <a:pPr>
              <a:spcBef>
                <a:spcPts val="600"/>
              </a:spcBef>
            </a:pPr>
            <a:r>
              <a:rPr lang="en-US" altLang="en-US" dirty="0"/>
              <a:t>You can only use a structured binding declaration to unpack an array that has a known size. </a:t>
            </a:r>
          </a:p>
          <a:p>
            <a:pPr lvl="1">
              <a:spcBef>
                <a:spcPts val="600"/>
              </a:spcBef>
            </a:pPr>
            <a:r>
              <a:rPr lang="en-US" altLang="en-US" dirty="0"/>
              <a:t>For example, one that has been defined in the same function as where the structured binding declaration is used.</a:t>
            </a:r>
          </a:p>
        </p:txBody>
      </p:sp>
      <p:sp>
        <p:nvSpPr>
          <p:cNvPr id="2" name="Slide Number Placeholder 1">
            <a:extLst>
              <a:ext uri="{FF2B5EF4-FFF2-40B4-BE49-F238E27FC236}">
                <a16:creationId xmlns:a16="http://schemas.microsoft.com/office/drawing/2014/main" id="{F7C052DC-5789-435C-6AB9-EE4BE58E3BD2}"/>
              </a:ext>
            </a:extLst>
          </p:cNvPr>
          <p:cNvSpPr>
            <a:spLocks noGrp="1"/>
          </p:cNvSpPr>
          <p:nvPr>
            <p:ph type="sldNum" sz="quarter" idx="10"/>
          </p:nvPr>
        </p:nvSpPr>
        <p:spPr/>
        <p:txBody>
          <a:bodyPr/>
          <a:lstStyle/>
          <a:p>
            <a:fld id="{CE7EB300-4ACF-4001-BD66-5902D910BEDB}" type="slidenum">
              <a:rPr lang="en-US" altLang="en-US" smtClean="0"/>
              <a:pPr/>
              <a:t>55</a:t>
            </a:fld>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Two-Dimensional Arrays</a:t>
            </a:r>
            <a:endParaRPr lang="en-US" dirty="0"/>
          </a:p>
        </p:txBody>
      </p:sp>
      <p:sp>
        <p:nvSpPr>
          <p:cNvPr id="3" name="Content Placeholder 2"/>
          <p:cNvSpPr>
            <a:spLocks noGrp="1"/>
          </p:cNvSpPr>
          <p:nvPr>
            <p:ph idx="1"/>
          </p:nvPr>
        </p:nvSpPr>
        <p:spPr/>
        <p:txBody>
          <a:bodyPr/>
          <a:lstStyle/>
          <a:p>
            <a:pPr>
              <a:spcBef>
                <a:spcPts val="300"/>
              </a:spcBef>
            </a:pPr>
            <a:r>
              <a:rPr lang="en-US" altLang="en-US" dirty="0">
                <a:solidFill>
                  <a:srgbClr val="000000"/>
                </a:solidFill>
              </a:rPr>
              <a:t>A two-dimensional array is like several identical arrays put together. It is useful for storing multiple sets of data.</a:t>
            </a:r>
          </a:p>
          <a:p>
            <a:pPr>
              <a:spcBef>
                <a:spcPts val="300"/>
              </a:spcBef>
            </a:pPr>
            <a:r>
              <a:rPr lang="en-US" altLang="en-US" dirty="0">
                <a:solidFill>
                  <a:srgbClr val="000000"/>
                </a:solidFill>
              </a:rPr>
              <a:t>Programmer can define one array for multiple sets of data</a:t>
            </a:r>
          </a:p>
          <a:p>
            <a:pPr>
              <a:spcBef>
                <a:spcPts val="300"/>
              </a:spcBef>
            </a:pPr>
            <a:r>
              <a:rPr lang="en-US" altLang="en-US" b="1" dirty="0">
                <a:solidFill>
                  <a:srgbClr val="000000"/>
                </a:solidFill>
              </a:rPr>
              <a:t>Two-dimensional arrays</a:t>
            </a:r>
            <a:r>
              <a:rPr lang="en-US" altLang="en-US" dirty="0">
                <a:solidFill>
                  <a:srgbClr val="000000"/>
                </a:solidFill>
              </a:rPr>
              <a:t>, which are sometimes called </a:t>
            </a:r>
            <a:r>
              <a:rPr lang="en-US" altLang="en-US" b="1" dirty="0">
                <a:solidFill>
                  <a:srgbClr val="000000"/>
                </a:solidFill>
              </a:rPr>
              <a:t>2D</a:t>
            </a:r>
            <a:r>
              <a:rPr lang="en-US" altLang="en-US" dirty="0">
                <a:solidFill>
                  <a:srgbClr val="000000"/>
                </a:solidFill>
              </a:rPr>
              <a:t> arrays, can hold multiple sets of data. It is best to think of a two-dimensional array as having rows and columns of elements.</a:t>
            </a:r>
          </a:p>
          <a:p>
            <a:pPr lvl="1">
              <a:spcBef>
                <a:spcPts val="300"/>
              </a:spcBef>
            </a:pPr>
            <a:r>
              <a:rPr lang="en-US" altLang="en-US" dirty="0">
                <a:solidFill>
                  <a:srgbClr val="000000"/>
                </a:solidFill>
              </a:rPr>
              <a:t>Like a table in a spreadsheet</a:t>
            </a:r>
          </a:p>
          <a:p>
            <a:pPr>
              <a:spcBef>
                <a:spcPts val="300"/>
              </a:spcBef>
            </a:pPr>
            <a:r>
              <a:rPr lang="en-US" altLang="en-US" dirty="0">
                <a:solidFill>
                  <a:srgbClr val="000000"/>
                </a:solidFill>
              </a:rPr>
              <a:t>To define a two-dimensional array, two size declarators are required:</a:t>
            </a:r>
          </a:p>
          <a:p>
            <a:pPr marL="777240" lvl="1" indent="0">
              <a:spcBef>
                <a:spcPts val="300"/>
              </a:spcBef>
              <a:buClr>
                <a:srgbClr val="3333CC"/>
              </a:buClr>
              <a:buNone/>
            </a:pPr>
            <a:r>
              <a:rPr lang="en-US" altLang="en-US" sz="2800" dirty="0">
                <a:solidFill>
                  <a:srgbClr val="000000"/>
                </a:solidFill>
                <a:latin typeface="Courier New" panose="02070309020205020404" pitchFamily="49" charset="0"/>
              </a:rPr>
              <a:t>const int ROWS = 4, COLS = 3;</a:t>
            </a:r>
          </a:p>
          <a:p>
            <a:pPr marL="777240" lvl="1" indent="0">
              <a:spcBef>
                <a:spcPts val="0"/>
              </a:spcBef>
              <a:buClr>
                <a:srgbClr val="3333CC"/>
              </a:buClr>
              <a:buNone/>
            </a:pPr>
            <a:r>
              <a:rPr lang="en-US" altLang="en-US" sz="2800" dirty="0">
                <a:solidFill>
                  <a:srgbClr val="000000"/>
                </a:solidFill>
                <a:latin typeface="Courier New" panose="02070309020205020404" pitchFamily="49" charset="0"/>
              </a:rPr>
              <a:t>int exams[ROWS][COLS];</a:t>
            </a:r>
          </a:p>
          <a:p>
            <a:pPr>
              <a:spcBef>
                <a:spcPts val="1200"/>
              </a:spcBef>
            </a:pPr>
            <a:r>
              <a:rPr lang="en-US" altLang="en-US" dirty="0">
                <a:solidFill>
                  <a:srgbClr val="000000"/>
                </a:solidFill>
              </a:rPr>
              <a:t>First declarator is number of rows; second is number of columns. Notice each number is enclosed in its own set of brackets.</a:t>
            </a:r>
          </a:p>
        </p:txBody>
      </p:sp>
      <p:sp>
        <p:nvSpPr>
          <p:cNvPr id="4" name="Slide Number Placeholder 3">
            <a:extLst>
              <a:ext uri="{FF2B5EF4-FFF2-40B4-BE49-F238E27FC236}">
                <a16:creationId xmlns:a16="http://schemas.microsoft.com/office/drawing/2014/main" id="{2D826731-9737-EB92-A28D-39079C571602}"/>
              </a:ext>
            </a:extLst>
          </p:cNvPr>
          <p:cNvSpPr>
            <a:spLocks noGrp="1"/>
          </p:cNvSpPr>
          <p:nvPr>
            <p:ph type="sldNum" sz="quarter" idx="10"/>
          </p:nvPr>
        </p:nvSpPr>
        <p:spPr/>
        <p:txBody>
          <a:bodyPr/>
          <a:lstStyle/>
          <a:p>
            <a:fld id="{CE7EB300-4ACF-4001-BD66-5902D910BEDB}" type="slidenum">
              <a:rPr lang="en-US" altLang="en-US" smtClean="0"/>
              <a:pPr/>
              <a:t>56</a:t>
            </a:fld>
            <a:endParaRPr lang="en-US" altLang="en-US" dirty="0"/>
          </a:p>
        </p:txBody>
      </p:sp>
    </p:spTree>
    <p:extLst>
      <p:ext uri="{BB962C8B-B14F-4D97-AF65-F5344CB8AC3E}">
        <p14:creationId xmlns:p14="http://schemas.microsoft.com/office/powerpoint/2010/main" val="1003525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Two-Dimensional Array Representation</a:t>
            </a:r>
            <a:endParaRPr lang="en-US" dirty="0"/>
          </a:p>
        </p:txBody>
      </p:sp>
      <p:sp>
        <p:nvSpPr>
          <p:cNvPr id="3" name="Content Placeholder 2"/>
          <p:cNvSpPr>
            <a:spLocks noGrp="1"/>
          </p:cNvSpPr>
          <p:nvPr>
            <p:ph idx="1"/>
          </p:nvPr>
        </p:nvSpPr>
        <p:spPr/>
        <p:txBody>
          <a:bodyPr/>
          <a:lstStyle/>
          <a:p>
            <a:pPr marL="457200" indent="0">
              <a:lnSpc>
                <a:spcPct val="90000"/>
              </a:lnSpc>
              <a:buNone/>
            </a:pPr>
            <a:r>
              <a:rPr lang="en-US" altLang="en-US" dirty="0">
                <a:solidFill>
                  <a:srgbClr val="000000"/>
                </a:solidFill>
                <a:latin typeface="Courier New" panose="02070309020205020404" pitchFamily="49" charset="0"/>
              </a:rPr>
              <a:t>const int ROWS = 4, COLS = 3;</a:t>
            </a:r>
          </a:p>
          <a:p>
            <a:pPr marL="457200" indent="0">
              <a:lnSpc>
                <a:spcPct val="90000"/>
              </a:lnSpc>
              <a:buNone/>
            </a:pPr>
            <a:r>
              <a:rPr lang="en-US" altLang="en-US" dirty="0">
                <a:solidFill>
                  <a:srgbClr val="000000"/>
                </a:solidFill>
                <a:latin typeface="Courier New" panose="02070309020205020404" pitchFamily="49" charset="0"/>
              </a:rPr>
              <a:t>int exams[ROWS][COLS];</a:t>
            </a:r>
          </a:p>
        </p:txBody>
      </p:sp>
      <p:sp>
        <p:nvSpPr>
          <p:cNvPr id="4" name="Content Placeholder 3"/>
          <p:cNvSpPr>
            <a:spLocks noGrp="1"/>
          </p:cNvSpPr>
          <p:nvPr>
            <p:ph sz="half" idx="4294967295"/>
          </p:nvPr>
        </p:nvSpPr>
        <p:spPr>
          <a:xfrm>
            <a:off x="487680" y="4945537"/>
            <a:ext cx="11704320" cy="1683863"/>
          </a:xfrm>
        </p:spPr>
        <p:txBody>
          <a:bodyPr/>
          <a:lstStyle/>
          <a:p>
            <a:pPr lvl="0">
              <a:lnSpc>
                <a:spcPct val="90000"/>
              </a:lnSpc>
            </a:pPr>
            <a:r>
              <a:rPr lang="en-US" altLang="en-US" dirty="0">
                <a:solidFill>
                  <a:srgbClr val="000000"/>
                </a:solidFill>
              </a:rPr>
              <a:t>When processing the data in a two-dimensional array, each element has two subscripts: one for its row, and another for its column.</a:t>
            </a:r>
          </a:p>
          <a:p>
            <a:pPr lvl="0">
              <a:lnSpc>
                <a:spcPct val="90000"/>
              </a:lnSpc>
            </a:pPr>
            <a:r>
              <a:rPr lang="en-US" altLang="en-US" dirty="0">
                <a:solidFill>
                  <a:srgbClr val="000000"/>
                </a:solidFill>
              </a:rPr>
              <a:t>Use two subscripts to access element:</a:t>
            </a:r>
          </a:p>
          <a:p>
            <a:pPr marL="914400" lvl="1" indent="0">
              <a:lnSpc>
                <a:spcPct val="90000"/>
              </a:lnSpc>
              <a:buClr>
                <a:srgbClr val="3333CC"/>
              </a:buClr>
              <a:buNone/>
            </a:pPr>
            <a:r>
              <a:rPr lang="en-US" altLang="en-US" dirty="0">
                <a:solidFill>
                  <a:srgbClr val="000000"/>
                </a:solidFill>
                <a:latin typeface="Courier New" panose="02070309020205020404" pitchFamily="49" charset="0"/>
              </a:rPr>
              <a:t>exams[2][2] = 86;</a:t>
            </a:r>
          </a:p>
        </p:txBody>
      </p:sp>
      <p:pic>
        <p:nvPicPr>
          <p:cNvPr id="8" name="Picture 7" descr="The figure displays a representation of the two-dimensional array. The figure shows four rows and three columns. The memory layout for exams [rows] [columns] are as follows. First row: first column: exams [0] [0]; second column: exams [0] [1], third column: exams [0] [2]; Second row: first column: exams [1] [0], second column: exams [1] [1], third column: exams [1] [2]; Third row: first column: exams [2] [0], second column: exams [2] [1], third column: exams [2] [2]; Fourth row: first column: exams [3] [0], second column: exams [3] [1], third column: exams [3] [2].&#10;"/>
          <p:cNvPicPr>
            <a:picLocks noChangeAspect="1"/>
          </p:cNvPicPr>
          <p:nvPr/>
        </p:nvPicPr>
        <p:blipFill>
          <a:blip r:embed="rId2"/>
          <a:stretch>
            <a:fillRect/>
          </a:stretch>
        </p:blipFill>
        <p:spPr>
          <a:xfrm>
            <a:off x="685800" y="2133599"/>
            <a:ext cx="7676532" cy="2743200"/>
          </a:xfrm>
          <a:prstGeom prst="rect">
            <a:avLst/>
          </a:prstGeom>
        </p:spPr>
      </p:pic>
      <p:sp>
        <p:nvSpPr>
          <p:cNvPr id="5" name="Slide Number Placeholder 4">
            <a:extLst>
              <a:ext uri="{FF2B5EF4-FFF2-40B4-BE49-F238E27FC236}">
                <a16:creationId xmlns:a16="http://schemas.microsoft.com/office/drawing/2014/main" id="{B55644C7-3943-06E0-F446-63100179F38E}"/>
              </a:ext>
            </a:extLst>
          </p:cNvPr>
          <p:cNvSpPr>
            <a:spLocks noGrp="1"/>
          </p:cNvSpPr>
          <p:nvPr>
            <p:ph type="sldNum" sz="quarter" idx="10"/>
          </p:nvPr>
        </p:nvSpPr>
        <p:spPr/>
        <p:txBody>
          <a:bodyPr/>
          <a:lstStyle/>
          <a:p>
            <a:fld id="{CE7EB300-4ACF-4001-BD66-5902D910BEDB}" type="slidenum">
              <a:rPr lang="en-US" altLang="en-US" smtClean="0"/>
              <a:pPr/>
              <a:t>57</a:t>
            </a:fld>
            <a:endParaRPr lang="en-US" altLang="en-US" dirty="0"/>
          </a:p>
        </p:txBody>
      </p:sp>
    </p:spTree>
    <p:extLst>
      <p:ext uri="{BB962C8B-B14F-4D97-AF65-F5344CB8AC3E}">
        <p14:creationId xmlns:p14="http://schemas.microsoft.com/office/powerpoint/2010/main" val="3629546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sz="4400" dirty="0">
                <a:cs typeface="Arial" panose="020B0604020202020204" pitchFamily="34" charset="0"/>
              </a:rPr>
              <a:t>A Two-dimensional Array in Program</a:t>
            </a:r>
            <a:r>
              <a:rPr lang="en-US" sz="1800" dirty="0">
                <a:cs typeface="Arial" panose="020B0604020202020204" pitchFamily="34" charset="0"/>
              </a:rPr>
              <a:t> (1 of 3)</a:t>
            </a:r>
            <a:endParaRPr lang="en-US" sz="1800" dirty="0"/>
          </a:p>
        </p:txBody>
      </p:sp>
      <p:pic>
        <p:nvPicPr>
          <p:cNvPr id="4" name="Picture 1" descr="The screenshot shows a program to demonstrate a two-dimensional array. The main statement displays the number of divisions and quarters, the array with three rows and four columns, total sales, and loop counters. The program calculates the total sales of all the company's divisions and displays the value on the output screen. The user enters the required sales information.&#10;"/>
          <p:cNvPicPr>
            <a:picLocks noChangeAspect="1" noChangeArrowheads="1"/>
          </p:cNvPicPr>
          <p:nvPr/>
        </p:nvPicPr>
        <p:blipFill rotWithShape="1">
          <a:blip r:embed="rId2">
            <a:extLst>
              <a:ext uri="{28A0092B-C50C-407E-A947-70E740481C1C}">
                <a14:useLocalDpi xmlns:a14="http://schemas.microsoft.com/office/drawing/2010/main" val="0"/>
              </a:ext>
            </a:extLst>
          </a:blip>
          <a:srcRect t="12500"/>
          <a:stretch/>
        </p:blipFill>
        <p:spPr bwMode="auto">
          <a:xfrm>
            <a:off x="-21220" y="1280160"/>
            <a:ext cx="12234440" cy="557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9116AC8-A943-C3DC-1D66-D5E1C9FE9E3D}"/>
              </a:ext>
            </a:extLst>
          </p:cNvPr>
          <p:cNvSpPr>
            <a:spLocks noGrp="1"/>
          </p:cNvSpPr>
          <p:nvPr>
            <p:ph type="sldNum" sz="quarter" idx="10"/>
          </p:nvPr>
        </p:nvSpPr>
        <p:spPr/>
        <p:txBody>
          <a:bodyPr/>
          <a:lstStyle/>
          <a:p>
            <a:fld id="{6BC825A9-4744-47B4-92DF-97DD141C7E32}" type="slidenum">
              <a:rPr lang="en-US" altLang="en-US" smtClean="0"/>
              <a:pPr/>
              <a:t>58</a:t>
            </a:fld>
            <a:endParaRPr lang="en-US" altLang="en-US" dirty="0"/>
          </a:p>
        </p:txBody>
      </p:sp>
    </p:spTree>
    <p:extLst>
      <p:ext uri="{BB962C8B-B14F-4D97-AF65-F5344CB8AC3E}">
        <p14:creationId xmlns:p14="http://schemas.microsoft.com/office/powerpoint/2010/main" val="878529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sz="4400" dirty="0">
                <a:cs typeface="Arial" panose="020B0604020202020204" pitchFamily="34" charset="0"/>
              </a:rPr>
              <a:t>A Two-dimensional Array in Program</a:t>
            </a:r>
            <a:r>
              <a:rPr lang="en-US" sz="1800" dirty="0">
                <a:cs typeface="Arial" panose="020B0604020202020204" pitchFamily="34" charset="0"/>
              </a:rPr>
              <a:t> (2 of 3)</a:t>
            </a:r>
            <a:endParaRPr lang="en-US" sz="1800" dirty="0"/>
          </a:p>
        </p:txBody>
      </p:sp>
      <p:pic>
        <p:nvPicPr>
          <p:cNvPr id="5" name="Picture 1" descr="The screenshot shows a program to demonstrate a two-dimensional array. The main statement displays the number of divisions and quarters, the array with three rows and four columns, total sales, and loop counters. The program calculates the total sales of all the company's divisions and displays the value on the output screen. The user enters the required sales information. Nested loops are used to fill the array with quarterly sales figures for each division. The for-loop checks if the division equals zero and the divisor is less than the numbers divisions. The increment operator increases the number of divisions. The first nested for-loop tests if the quarter equals zero and the quarter is less than the numbers quarters. The increment operator increases the number of quarters. The nested loops are also used to add all the elements. The second nested for-loop tests if the division equals 0 and the division is less than the number of divisions. It also checks the quarter equals zero and the quarter is less than the numbers quarters. The increment operator increases the number of quarters. The sales for the divisions and quarters are assigned to the total sales value. The program output displays the total sales in dollar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873" y="914400"/>
            <a:ext cx="7184254"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0D8E9F16-3550-C033-8D64-CBC007A553D2}"/>
              </a:ext>
            </a:extLst>
          </p:cNvPr>
          <p:cNvSpPr>
            <a:spLocks noGrp="1"/>
          </p:cNvSpPr>
          <p:nvPr>
            <p:ph type="sldNum" sz="quarter" idx="10"/>
          </p:nvPr>
        </p:nvSpPr>
        <p:spPr/>
        <p:txBody>
          <a:bodyPr/>
          <a:lstStyle/>
          <a:p>
            <a:fld id="{6BC825A9-4744-47B4-92DF-97DD141C7E32}" type="slidenum">
              <a:rPr lang="en-US" altLang="en-US" smtClean="0"/>
              <a:pPr/>
              <a:t>59</a:t>
            </a:fld>
            <a:endParaRPr lang="en-US" altLang="en-US" dirty="0"/>
          </a:p>
        </p:txBody>
      </p:sp>
    </p:spTree>
    <p:extLst>
      <p:ext uri="{BB962C8B-B14F-4D97-AF65-F5344CB8AC3E}">
        <p14:creationId xmlns:p14="http://schemas.microsoft.com/office/powerpoint/2010/main" val="417950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Size Declarators</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Named constants are commonly used as size declarators.</a:t>
            </a:r>
          </a:p>
          <a:p>
            <a:pPr marL="365760" indent="0">
              <a:spcBef>
                <a:spcPts val="600"/>
              </a:spcBef>
              <a:buNone/>
            </a:pPr>
            <a:r>
              <a:rPr lang="en-US" altLang="en-US" dirty="0">
                <a:solidFill>
                  <a:srgbClr val="000000"/>
                </a:solidFill>
                <a:latin typeface="Courier New" panose="02070309020205020404" pitchFamily="49" charset="0"/>
              </a:rPr>
              <a:t>const int SIZE = 5;</a:t>
            </a:r>
            <a:br>
              <a:rPr lang="en-US" altLang="en-US" dirty="0">
                <a:solidFill>
                  <a:srgbClr val="000000"/>
                </a:solidFill>
              </a:rPr>
            </a:br>
            <a:r>
              <a:rPr lang="en-US" altLang="en-US" dirty="0">
                <a:solidFill>
                  <a:srgbClr val="000000"/>
                </a:solidFill>
                <a:latin typeface="Courier New" panose="02070309020205020404" pitchFamily="49" charset="0"/>
              </a:rPr>
              <a:t>int tests[SIZE];</a:t>
            </a:r>
          </a:p>
          <a:p>
            <a:pPr>
              <a:spcBef>
                <a:spcPts val="4800"/>
              </a:spcBef>
            </a:pPr>
            <a:r>
              <a:rPr lang="en-US" altLang="en-US" dirty="0">
                <a:solidFill>
                  <a:srgbClr val="000000"/>
                </a:solidFill>
              </a:rPr>
              <a:t>This eases program maintenance when the size of the array needs to be changed.</a:t>
            </a:r>
          </a:p>
        </p:txBody>
      </p:sp>
      <p:sp>
        <p:nvSpPr>
          <p:cNvPr id="4" name="Slide Number Placeholder 3">
            <a:extLst>
              <a:ext uri="{FF2B5EF4-FFF2-40B4-BE49-F238E27FC236}">
                <a16:creationId xmlns:a16="http://schemas.microsoft.com/office/drawing/2014/main" id="{39417F80-E018-42B8-53B9-29398E1074DD}"/>
              </a:ext>
            </a:extLst>
          </p:cNvPr>
          <p:cNvSpPr>
            <a:spLocks noGrp="1"/>
          </p:cNvSpPr>
          <p:nvPr>
            <p:ph type="sldNum" sz="quarter" idx="10"/>
          </p:nvPr>
        </p:nvSpPr>
        <p:spPr/>
        <p:txBody>
          <a:bodyPr/>
          <a:lstStyle/>
          <a:p>
            <a:fld id="{CE7EB300-4ACF-4001-BD66-5902D910BEDB}" type="slidenum">
              <a:rPr lang="en-US" altLang="en-US" smtClean="0"/>
              <a:pPr/>
              <a:t>6</a:t>
            </a:fld>
            <a:endParaRPr lang="en-US" altLang="en-US" dirty="0"/>
          </a:p>
        </p:txBody>
      </p:sp>
    </p:spTree>
    <p:extLst>
      <p:ext uri="{BB962C8B-B14F-4D97-AF65-F5344CB8AC3E}">
        <p14:creationId xmlns:p14="http://schemas.microsoft.com/office/powerpoint/2010/main" val="3566876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en-US" sz="4400" dirty="0">
                <a:cs typeface="Arial" panose="020B0604020202020204" pitchFamily="34" charset="0"/>
              </a:rPr>
              <a:t>A Two-dimensional Array in Program</a:t>
            </a:r>
            <a:r>
              <a:rPr lang="en-US" sz="1800" dirty="0">
                <a:cs typeface="Arial" panose="020B0604020202020204" pitchFamily="34" charset="0"/>
              </a:rPr>
              <a:t> (3 of 3)</a:t>
            </a:r>
            <a:endParaRPr lang="en-US" sz="1800" dirty="0"/>
          </a:p>
        </p:txBody>
      </p:sp>
      <p:pic>
        <p:nvPicPr>
          <p:cNvPr id="4" name="Picture 1" descr="The screenshot shows the program output with sample inputs for a two-dimensional array. The statement reads, &quot; This program will calculate the total sales of all the company's divisions.&quot; The program asks the user to enter the sales data for the divisions one to three and the corresponding quarter. The output displays the total sales for the company in dollars.&#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957" y="1371600"/>
            <a:ext cx="7010086"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82E2479-87F7-8721-3396-2D2436625693}"/>
              </a:ext>
            </a:extLst>
          </p:cNvPr>
          <p:cNvSpPr>
            <a:spLocks noGrp="1"/>
          </p:cNvSpPr>
          <p:nvPr>
            <p:ph type="sldNum" sz="quarter" idx="10"/>
          </p:nvPr>
        </p:nvSpPr>
        <p:spPr/>
        <p:txBody>
          <a:bodyPr/>
          <a:lstStyle/>
          <a:p>
            <a:fld id="{6BC825A9-4744-47B4-92DF-97DD141C7E32}" type="slidenum">
              <a:rPr lang="en-US" altLang="en-US" smtClean="0"/>
              <a:pPr/>
              <a:t>60</a:t>
            </a:fld>
            <a:endParaRPr lang="en-US" altLang="en-US" dirty="0"/>
          </a:p>
        </p:txBody>
      </p:sp>
    </p:spTree>
    <p:extLst>
      <p:ext uri="{BB962C8B-B14F-4D97-AF65-F5344CB8AC3E}">
        <p14:creationId xmlns:p14="http://schemas.microsoft.com/office/powerpoint/2010/main" val="521802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2D Array Initialization</a:t>
            </a:r>
            <a:endParaRPr lang="en-US" dirty="0"/>
          </a:p>
        </p:txBody>
      </p:sp>
      <p:sp>
        <p:nvSpPr>
          <p:cNvPr id="3" name="Content Placeholder 2"/>
          <p:cNvSpPr>
            <a:spLocks noGrp="1"/>
          </p:cNvSpPr>
          <p:nvPr>
            <p:ph idx="1"/>
          </p:nvPr>
        </p:nvSpPr>
        <p:spPr/>
        <p:txBody>
          <a:bodyPr/>
          <a:lstStyle/>
          <a:p>
            <a:pPr lvl="0"/>
            <a:r>
              <a:rPr lang="en-US" altLang="en-US" dirty="0">
                <a:solidFill>
                  <a:srgbClr val="000000"/>
                </a:solidFill>
              </a:rPr>
              <a:t>Two-dimensional arrays are initialized row-by-row. When initializing a two-dimensional array, it helps to enclose each row’s initialization list in a set of braces. Here is an example:</a:t>
            </a:r>
          </a:p>
          <a:p>
            <a:pPr marL="690563" lvl="0" indent="0">
              <a:buNone/>
            </a:pPr>
            <a:r>
              <a:rPr lang="en-US" altLang="en-US" dirty="0">
                <a:solidFill>
                  <a:srgbClr val="000000"/>
                </a:solidFill>
                <a:latin typeface="Courier New" panose="02070309020205020404" pitchFamily="49" charset="0"/>
              </a:rPr>
              <a:t>const int ROWS = 2, COLS = 2;</a:t>
            </a:r>
            <a:br>
              <a:rPr lang="en-US" altLang="en-US" dirty="0">
                <a:solidFill>
                  <a:srgbClr val="000000"/>
                </a:solidFill>
              </a:rPr>
            </a:br>
            <a:r>
              <a:rPr lang="en-US" altLang="en-US" dirty="0">
                <a:solidFill>
                  <a:srgbClr val="000000"/>
                </a:solidFill>
                <a:latin typeface="Courier New" panose="02070309020205020404" pitchFamily="49" charset="0"/>
              </a:rPr>
              <a:t>int exams[ROWS][COLS] = { {84, 78}, </a:t>
            </a:r>
            <a:r>
              <a:rPr lang="en-US" altLang="en-US" sz="2800" dirty="0">
                <a:solidFill>
                  <a:srgbClr val="000000"/>
                </a:solidFill>
                <a:latin typeface="Courier New" panose="02070309020205020404" pitchFamily="49" charset="0"/>
              </a:rPr>
              <a:t>{92, 97} };</a:t>
            </a:r>
            <a:endParaRPr lang="en-US" sz="2800" dirty="0"/>
          </a:p>
        </p:txBody>
      </p:sp>
      <p:sp>
        <p:nvSpPr>
          <p:cNvPr id="4" name="Content Placeholder 3"/>
          <p:cNvSpPr>
            <a:spLocks noGrp="1"/>
          </p:cNvSpPr>
          <p:nvPr>
            <p:ph sz="half" idx="4294967295"/>
          </p:nvPr>
        </p:nvSpPr>
        <p:spPr>
          <a:xfrm>
            <a:off x="487680" y="4379913"/>
            <a:ext cx="11704320" cy="2272505"/>
          </a:xfrm>
        </p:spPr>
        <p:txBody>
          <a:bodyPr/>
          <a:lstStyle/>
          <a:p>
            <a:pPr lvl="0"/>
            <a:r>
              <a:rPr lang="en-US" altLang="en-US" dirty="0">
                <a:solidFill>
                  <a:srgbClr val="000000"/>
                </a:solidFill>
              </a:rPr>
              <a:t>The extra braces that enclose each row’s initialization list are optional. Can omit inner </a:t>
            </a:r>
            <a:r>
              <a:rPr lang="en-US" altLang="en-US" dirty="0">
                <a:solidFill>
                  <a:srgbClr val="000000"/>
                </a:solidFill>
                <a:latin typeface="Courier New" panose="02070309020205020404" pitchFamily="49" charset="0"/>
              </a:rPr>
              <a:t>{ }</a:t>
            </a:r>
            <a:r>
              <a:rPr lang="en-US" altLang="en-US" dirty="0">
                <a:solidFill>
                  <a:srgbClr val="000000"/>
                </a:solidFill>
              </a:rPr>
              <a:t>. Because the extra braces visually separate each row, however, it’s a good idea to use them. </a:t>
            </a:r>
          </a:p>
          <a:p>
            <a:pPr lvl="0"/>
            <a:r>
              <a:rPr lang="en-US" altLang="en-US" dirty="0">
                <a:solidFill>
                  <a:srgbClr val="000000"/>
                </a:solidFill>
              </a:rPr>
              <a:t>Some initial values in a row – array elements without initial values will be set to </a:t>
            </a:r>
            <a:r>
              <a:rPr lang="en-US" altLang="en-US" dirty="0">
                <a:solidFill>
                  <a:srgbClr val="000000"/>
                </a:solidFill>
                <a:latin typeface="Courier New" panose="02070309020205020404" pitchFamily="49" charset="0"/>
              </a:rPr>
              <a:t>0</a:t>
            </a:r>
            <a:r>
              <a:rPr lang="en-US" altLang="en-US" dirty="0">
                <a:solidFill>
                  <a:srgbClr val="000000"/>
                </a:solidFill>
              </a:rPr>
              <a:t> or </a:t>
            </a:r>
            <a:r>
              <a:rPr lang="en-US" altLang="en-US" dirty="0">
                <a:solidFill>
                  <a:srgbClr val="000000"/>
                </a:solidFill>
                <a:latin typeface="Courier New" panose="02070309020205020404" pitchFamily="49" charset="0"/>
              </a:rPr>
              <a:t>NULL</a:t>
            </a:r>
          </a:p>
        </p:txBody>
      </p:sp>
      <p:pic>
        <p:nvPicPr>
          <p:cNvPr id="6" name="Picture 5" descr="The figure demonstrates the row-by-row initialization of a two-dimensional array. The array consists of two rows and two columns. The values are  for exams[rows] [columns] are as follows: First row: first column: 84, second column: 78; Second row: first column: 92, second column: 97. The output is integer exams [rows] [columns] equals 84, 78 and 92, 97.&#10;"/>
          <p:cNvPicPr>
            <a:picLocks noChangeAspect="1"/>
          </p:cNvPicPr>
          <p:nvPr/>
        </p:nvPicPr>
        <p:blipFill>
          <a:blip r:embed="rId2"/>
          <a:stretch>
            <a:fillRect/>
          </a:stretch>
        </p:blipFill>
        <p:spPr>
          <a:xfrm>
            <a:off x="4191000" y="3457575"/>
            <a:ext cx="1146147" cy="975445"/>
          </a:xfrm>
          <a:prstGeom prst="rect">
            <a:avLst/>
          </a:prstGeom>
        </p:spPr>
      </p:pic>
      <p:sp>
        <p:nvSpPr>
          <p:cNvPr id="5" name="Slide Number Placeholder 4">
            <a:extLst>
              <a:ext uri="{FF2B5EF4-FFF2-40B4-BE49-F238E27FC236}">
                <a16:creationId xmlns:a16="http://schemas.microsoft.com/office/drawing/2014/main" id="{BCDB1B19-4B17-AA14-157F-36E04746F774}"/>
              </a:ext>
            </a:extLst>
          </p:cNvPr>
          <p:cNvSpPr>
            <a:spLocks noGrp="1"/>
          </p:cNvSpPr>
          <p:nvPr>
            <p:ph type="sldNum" sz="quarter" idx="10"/>
          </p:nvPr>
        </p:nvSpPr>
        <p:spPr/>
        <p:txBody>
          <a:bodyPr/>
          <a:lstStyle/>
          <a:p>
            <a:fld id="{CE7EB300-4ACF-4001-BD66-5902D910BEDB}" type="slidenum">
              <a:rPr lang="en-US" altLang="en-US" smtClean="0"/>
              <a:pPr/>
              <a:t>61</a:t>
            </a:fld>
            <a:endParaRPr lang="en-US" altLang="en-US" dirty="0"/>
          </a:p>
        </p:txBody>
      </p:sp>
    </p:spTree>
    <p:extLst>
      <p:ext uri="{BB962C8B-B14F-4D97-AF65-F5344CB8AC3E}">
        <p14:creationId xmlns:p14="http://schemas.microsoft.com/office/powerpoint/2010/main" val="16639523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Two-Dimensional Array as Parameter, Argument</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Use array name as argument in function call:</a:t>
            </a:r>
          </a:p>
          <a:p>
            <a:pPr marL="914400" lvl="1" indent="0">
              <a:buNone/>
            </a:pPr>
            <a:r>
              <a:rPr lang="en-US" altLang="en-US" sz="2800" dirty="0">
                <a:solidFill>
                  <a:srgbClr val="000000"/>
                </a:solidFill>
                <a:latin typeface="Courier New" panose="02070309020205020404" pitchFamily="49" charset="0"/>
              </a:rPr>
              <a:t>getExams(exams, 2);</a:t>
            </a:r>
          </a:p>
          <a:p>
            <a:r>
              <a:rPr lang="en-US" altLang="en-US" dirty="0">
                <a:solidFill>
                  <a:srgbClr val="000000"/>
                </a:solidFill>
              </a:rPr>
              <a:t>When a two-dimensional array is passed to a function, the parameter type must contain a size declarator for the number of columns.</a:t>
            </a:r>
          </a:p>
          <a:p>
            <a:r>
              <a:rPr lang="en-US" altLang="en-US" dirty="0">
                <a:solidFill>
                  <a:srgbClr val="000000"/>
                </a:solidFill>
              </a:rPr>
              <a:t>C++ requires the columns to be specified in the function prototype and header. Use empty </a:t>
            </a:r>
            <a:r>
              <a:rPr lang="en-US" altLang="en-US" dirty="0">
                <a:solidFill>
                  <a:srgbClr val="000000"/>
                </a:solidFill>
                <a:latin typeface="Courier New" panose="02070309020205020404" pitchFamily="49" charset="0"/>
              </a:rPr>
              <a:t>[]</a:t>
            </a:r>
            <a:r>
              <a:rPr lang="en-US" altLang="en-US" dirty="0">
                <a:solidFill>
                  <a:srgbClr val="000000"/>
                </a:solidFill>
              </a:rPr>
              <a:t> for row, size declarator for column in prototype, header:</a:t>
            </a:r>
          </a:p>
          <a:p>
            <a:pPr marL="914400" indent="0">
              <a:buNone/>
            </a:pPr>
            <a:r>
              <a:rPr lang="en-US" altLang="en-US" dirty="0">
                <a:solidFill>
                  <a:srgbClr val="000000"/>
                </a:solidFill>
                <a:latin typeface="Courier New" panose="02070309020205020404" pitchFamily="49" charset="0"/>
              </a:rPr>
              <a:t>const int COLS = 2;</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 Prototype</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void getExams(int [][COLS], int);</a:t>
            </a:r>
          </a:p>
          <a:p>
            <a:pPr marL="914400" indent="0">
              <a:buNone/>
            </a:pPr>
            <a:r>
              <a:rPr lang="en-US" altLang="en-US" dirty="0">
                <a:solidFill>
                  <a:srgbClr val="000000"/>
                </a:solidFill>
                <a:latin typeface="Courier New" panose="02070309020205020404" pitchFamily="49" charset="0"/>
              </a:rPr>
              <a:t>// Header</a:t>
            </a:r>
            <a:br>
              <a:rPr lang="en-US" altLang="en-US" dirty="0">
                <a:solidFill>
                  <a:srgbClr val="000000"/>
                </a:solidFill>
                <a:latin typeface="Courier New" panose="02070309020205020404" pitchFamily="49" charset="0"/>
              </a:rPr>
            </a:br>
            <a:r>
              <a:rPr lang="en-US" altLang="en-US" dirty="0">
                <a:solidFill>
                  <a:srgbClr val="000000"/>
                </a:solidFill>
                <a:latin typeface="Courier New" panose="02070309020205020404" pitchFamily="49" charset="0"/>
              </a:rPr>
              <a:t>void getExams(int exams[][COLS], int rows)</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14FDD272-1E27-1268-B6AB-5546BD1580AC}"/>
              </a:ext>
            </a:extLst>
          </p:cNvPr>
          <p:cNvSpPr>
            <a:spLocks noGrp="1"/>
          </p:cNvSpPr>
          <p:nvPr>
            <p:ph type="sldNum" sz="quarter" idx="10"/>
          </p:nvPr>
        </p:nvSpPr>
        <p:spPr/>
        <p:txBody>
          <a:bodyPr/>
          <a:lstStyle/>
          <a:p>
            <a:fld id="{CE7EB300-4ACF-4001-BD66-5902D910BEDB}" type="slidenum">
              <a:rPr lang="en-US" altLang="en-US" smtClean="0"/>
              <a:pPr/>
              <a:t>62</a:t>
            </a:fld>
            <a:endParaRPr lang="en-US" altLang="en-US" dirty="0"/>
          </a:p>
        </p:txBody>
      </p:sp>
    </p:spTree>
    <p:extLst>
      <p:ext uri="{BB962C8B-B14F-4D97-AF65-F5344CB8AC3E}">
        <p14:creationId xmlns:p14="http://schemas.microsoft.com/office/powerpoint/2010/main" val="2015572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nSpc>
                <a:spcPct val="80000"/>
              </a:lnSpc>
            </a:pPr>
            <a:r>
              <a:rPr lang="en-US" dirty="0"/>
              <a:t>Example – The </a:t>
            </a:r>
            <a:r>
              <a:rPr lang="en-US" dirty="0" err="1">
                <a:latin typeface="Courier New" pitchFamily="-16" charset="0"/>
              </a:rPr>
              <a:t>showArray</a:t>
            </a:r>
            <a:r>
              <a:rPr lang="en-US" dirty="0"/>
              <a:t> Function</a:t>
            </a:r>
            <a:endParaRPr lang="en-US" sz="6000" dirty="0"/>
          </a:p>
        </p:txBody>
      </p:sp>
      <p:pic>
        <p:nvPicPr>
          <p:cNvPr id="4" name="Picture 3" descr="The screenshot shows the program source code of the showArray function. The first argument is a two-dimensional integer array with columns (cols). The second argument, rows, specifies the number of rows in the array. The function displays the array's contents using the nested for loop. The for-loop in the main statement checks if the integer x equals zero and that the x is less than the rows. The increment operator increases the values in x. The nested for-loop checks if the integer y equals zero and that y is less than columns. The increment operator increases the value of y. The program output displays the two-dimensional array.&#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 y="1295397"/>
            <a:ext cx="10789920" cy="550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2DA8CB9-F1F9-616B-EFD9-100EF3E6C720}"/>
              </a:ext>
            </a:extLst>
          </p:cNvPr>
          <p:cNvSpPr>
            <a:spLocks noGrp="1"/>
          </p:cNvSpPr>
          <p:nvPr>
            <p:ph type="sldNum" sz="quarter" idx="10"/>
          </p:nvPr>
        </p:nvSpPr>
        <p:spPr/>
        <p:txBody>
          <a:bodyPr/>
          <a:lstStyle/>
          <a:p>
            <a:fld id="{CE7EB300-4ACF-4001-BD66-5902D910BEDB}" type="slidenum">
              <a:rPr lang="en-US" altLang="en-US" smtClean="0"/>
              <a:pPr/>
              <a:t>63</a:t>
            </a:fld>
            <a:endParaRPr lang="en-US" altLang="en-US" dirty="0"/>
          </a:p>
        </p:txBody>
      </p:sp>
    </p:spTree>
    <p:extLst>
      <p:ext uri="{BB962C8B-B14F-4D97-AF65-F5344CB8AC3E}">
        <p14:creationId xmlns:p14="http://schemas.microsoft.com/office/powerpoint/2010/main" val="39815250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a:t>
            </a:r>
            <a:r>
              <a:rPr lang="en-US" altLang="en-US" dirty="0">
                <a:latin typeface="Courier New" panose="02070309020205020404" pitchFamily="49" charset="0"/>
              </a:rPr>
              <a:t>showArray</a:t>
            </a:r>
            <a:r>
              <a:rPr lang="en-US" altLang="en-US" dirty="0"/>
              <a:t> is Called</a:t>
            </a:r>
            <a:endParaRPr lang="en-US" dirty="0"/>
          </a:p>
        </p:txBody>
      </p:sp>
      <p:pic>
        <p:nvPicPr>
          <p:cNvPr id="4" name="Picture 3" descr="The screenshot shows the program source code of the showArray function. The first argument is a two-dimensional integer array with columns (cols). The second argument, rows, specifies the number of rows in the array. The function displays the array's contents using the nested for loop. The for-loop in the main statement checks if the integer x equals zero and that the x is less than the rows. The increment operator increases the values in x. The nested for-loop checks if the integer y equals zero and that y is less than columns. The increment operator increases the value of y. The program output displays the two-dimensional array. The contents of table 1 are as follows: Table 1: {1, 2, 3, 4}, {5, 6, 7, 8}, {9, 10, 11, 12}. Table 2: {10, 20, 30, 40}, {50, 60, 70, 80}, {90, 100, 110, 120}, {130, 140, 150, 16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11430000" cy="461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6129703-33C6-67FB-3F30-27B9D23E2656}"/>
              </a:ext>
            </a:extLst>
          </p:cNvPr>
          <p:cNvSpPr>
            <a:spLocks noGrp="1"/>
          </p:cNvSpPr>
          <p:nvPr>
            <p:ph type="sldNum" sz="quarter" idx="10"/>
          </p:nvPr>
        </p:nvSpPr>
        <p:spPr/>
        <p:txBody>
          <a:bodyPr/>
          <a:lstStyle/>
          <a:p>
            <a:fld id="{CE7EB300-4ACF-4001-BD66-5902D910BEDB}" type="slidenum">
              <a:rPr lang="en-US" altLang="en-US" smtClean="0"/>
              <a:pPr/>
              <a:t>64</a:t>
            </a:fld>
            <a:endParaRPr lang="en-US" altLang="en-US" dirty="0"/>
          </a:p>
        </p:txBody>
      </p:sp>
    </p:spTree>
    <p:extLst>
      <p:ext uri="{BB962C8B-B14F-4D97-AF65-F5344CB8AC3E}">
        <p14:creationId xmlns:p14="http://schemas.microsoft.com/office/powerpoint/2010/main" val="1595523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Summing All the Elements in a</a:t>
            </a:r>
            <a:br>
              <a:rPr lang="en-US" altLang="en-US" dirty="0"/>
            </a:br>
            <a:r>
              <a:rPr lang="en-US" altLang="en-US" dirty="0"/>
              <a:t>Two-Dimensional Array</a:t>
            </a:r>
            <a:r>
              <a:rPr lang="en-US" altLang="en-US" sz="1800" dirty="0"/>
              <a:t> (1 of 2)</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To sum all the elements of a two-dimensional array, use a pair of nested loops to add the contents of each element to an accumulator.</a:t>
            </a:r>
          </a:p>
          <a:p>
            <a:r>
              <a:rPr lang="en-US" altLang="en-US" dirty="0">
                <a:solidFill>
                  <a:srgbClr val="000000"/>
                </a:solidFill>
              </a:rPr>
              <a:t>Given the following definitions:</a:t>
            </a:r>
          </a:p>
          <a:p>
            <a:pPr marL="914400" indent="0" eaLnBrk="1" hangingPunct="1">
              <a:spcBef>
                <a:spcPts val="1200"/>
              </a:spcBef>
              <a:buNone/>
            </a:pPr>
            <a:r>
              <a:rPr lang="en-US" altLang="en-US" kern="1200" dirty="0">
                <a:solidFill>
                  <a:srgbClr val="000000"/>
                </a:solidFill>
                <a:latin typeface="Courier New" panose="02070309020205020404" pitchFamily="49" charset="0"/>
                <a:cs typeface="Arial" panose="020B0604020202020204" pitchFamily="34" charset="0"/>
              </a:rPr>
              <a:t>const int NUM_ROWS = 5; // Number of rows</a:t>
            </a:r>
          </a:p>
          <a:p>
            <a:pPr marL="9144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const int NUM_COLS = 5; // Number of columns</a:t>
            </a:r>
          </a:p>
          <a:p>
            <a:pPr marL="9144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total = 0; // Accumulator</a:t>
            </a:r>
          </a:p>
          <a:p>
            <a:pPr marL="9144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int numbers[NUM_ROWS][NUM_COLS] = </a:t>
            </a:r>
          </a:p>
          <a:p>
            <a:pPr marL="18288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{{2, 7, 9, 6, 4},</a:t>
            </a:r>
          </a:p>
          <a:p>
            <a:pPr marL="18288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{6, 1, 8, 9, 4},</a:t>
            </a:r>
          </a:p>
          <a:p>
            <a:pPr marL="18288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{4, 3, 7, 2, 9},</a:t>
            </a:r>
          </a:p>
          <a:p>
            <a:pPr marL="18288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{9, 9, 0, 3, 1},</a:t>
            </a:r>
          </a:p>
          <a:p>
            <a:pPr marL="18288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{6, 2, 7, 4, 1}};</a:t>
            </a:r>
            <a:endParaRPr lang="en-US" altLang="en-US" sz="1800" kern="1200" dirty="0">
              <a:solidFill>
                <a:srgbClr val="000000"/>
              </a:solidFill>
              <a:latin typeface="Courier New" panose="02070309020205020404" pitchFamily="49" charset="0"/>
              <a:cs typeface="Arial" panose="020B0604020202020204" pitchFamily="34" charset="0"/>
            </a:endParaRPr>
          </a:p>
        </p:txBody>
      </p:sp>
      <p:sp>
        <p:nvSpPr>
          <p:cNvPr id="4" name="Slide Number Placeholder 3">
            <a:extLst>
              <a:ext uri="{FF2B5EF4-FFF2-40B4-BE49-F238E27FC236}">
                <a16:creationId xmlns:a16="http://schemas.microsoft.com/office/drawing/2014/main" id="{7BCFD298-686F-0BC7-10C9-62333AA6A2D2}"/>
              </a:ext>
            </a:extLst>
          </p:cNvPr>
          <p:cNvSpPr>
            <a:spLocks noGrp="1"/>
          </p:cNvSpPr>
          <p:nvPr>
            <p:ph type="sldNum" sz="quarter" idx="10"/>
          </p:nvPr>
        </p:nvSpPr>
        <p:spPr/>
        <p:txBody>
          <a:bodyPr/>
          <a:lstStyle/>
          <a:p>
            <a:fld id="{CE7EB300-4ACF-4001-BD66-5902D910BEDB}" type="slidenum">
              <a:rPr lang="en-US" altLang="en-US" smtClean="0"/>
              <a:pPr/>
              <a:t>65</a:t>
            </a:fld>
            <a:endParaRPr lang="en-US" altLang="en-US" dirty="0"/>
          </a:p>
        </p:txBody>
      </p:sp>
    </p:spTree>
    <p:extLst>
      <p:ext uri="{BB962C8B-B14F-4D97-AF65-F5344CB8AC3E}">
        <p14:creationId xmlns:p14="http://schemas.microsoft.com/office/powerpoint/2010/main" val="241804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Summing All the Elements in a</a:t>
            </a:r>
            <a:br>
              <a:rPr lang="en-US" altLang="en-US" dirty="0"/>
            </a:br>
            <a:r>
              <a:rPr lang="en-US" altLang="en-US" dirty="0"/>
              <a:t>Two-Dimensional Array</a:t>
            </a:r>
            <a:r>
              <a:rPr lang="en-US" altLang="en-US" sz="1800" dirty="0"/>
              <a:t> (2 of 2)</a:t>
            </a:r>
            <a:endParaRPr lang="en-US" sz="1800" dirty="0"/>
          </a:p>
        </p:txBody>
      </p:sp>
      <p:sp>
        <p:nvSpPr>
          <p:cNvPr id="3" name="Content Placeholder 2"/>
          <p:cNvSpPr>
            <a:spLocks noGrp="1"/>
          </p:cNvSpPr>
          <p:nvPr>
            <p:ph idx="1"/>
          </p:nvPr>
        </p:nvSpPr>
        <p:spPr>
          <a:xfrm>
            <a:off x="481263" y="1166018"/>
            <a:ext cx="11710737" cy="5486400"/>
          </a:xfrm>
        </p:spPr>
        <p:txBody>
          <a:bodyPr/>
          <a:lstStyle/>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 Sum the array elements.</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for (int row = 0; row &lt; NUM_ROWS; row++)</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a:p>
            <a:pPr marL="41148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for (int col = 0; col &lt; NUM_COLS; col++)</a:t>
            </a:r>
          </a:p>
          <a:p>
            <a:pPr marL="13716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total += numbers[row][col];</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a:t>
            </a:r>
          </a:p>
          <a:p>
            <a:pPr marL="0" indent="0" eaLnBrk="1" hangingPunct="1">
              <a:spcBef>
                <a:spcPts val="2000"/>
              </a:spcBef>
              <a:buNone/>
            </a:pPr>
            <a:r>
              <a:rPr lang="en-US" altLang="en-US" kern="1200" dirty="0">
                <a:solidFill>
                  <a:srgbClr val="000000"/>
                </a:solidFill>
                <a:latin typeface="Courier New" panose="02070309020205020404" pitchFamily="49" charset="0"/>
                <a:cs typeface="Arial" panose="020B0604020202020204" pitchFamily="34" charset="0"/>
              </a:rPr>
              <a:t>// Display the sum.</a:t>
            </a:r>
          </a:p>
          <a:p>
            <a:pPr marL="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cout &lt;&lt; "The total is " &lt;&lt; total &lt;&lt; endl;</a:t>
            </a:r>
          </a:p>
        </p:txBody>
      </p:sp>
      <p:sp>
        <p:nvSpPr>
          <p:cNvPr id="4" name="Slide Number Placeholder 3">
            <a:extLst>
              <a:ext uri="{FF2B5EF4-FFF2-40B4-BE49-F238E27FC236}">
                <a16:creationId xmlns:a16="http://schemas.microsoft.com/office/drawing/2014/main" id="{04BC6ECE-DB41-0EAF-F53E-64DB702A21E7}"/>
              </a:ext>
            </a:extLst>
          </p:cNvPr>
          <p:cNvSpPr>
            <a:spLocks noGrp="1"/>
          </p:cNvSpPr>
          <p:nvPr>
            <p:ph type="sldNum" sz="quarter" idx="10"/>
          </p:nvPr>
        </p:nvSpPr>
        <p:spPr/>
        <p:txBody>
          <a:bodyPr/>
          <a:lstStyle/>
          <a:p>
            <a:fld id="{CE7EB300-4ACF-4001-BD66-5902D910BEDB}" type="slidenum">
              <a:rPr lang="en-US" altLang="en-US" smtClean="0"/>
              <a:pPr/>
              <a:t>66</a:t>
            </a:fld>
            <a:endParaRPr lang="en-US" altLang="en-US" dirty="0"/>
          </a:p>
        </p:txBody>
      </p:sp>
    </p:spTree>
    <p:extLst>
      <p:ext uri="{BB962C8B-B14F-4D97-AF65-F5344CB8AC3E}">
        <p14:creationId xmlns:p14="http://schemas.microsoft.com/office/powerpoint/2010/main" val="3507663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Summing the Rows of a</a:t>
            </a:r>
            <a:br>
              <a:rPr lang="en-US" altLang="en-US" dirty="0"/>
            </a:br>
            <a:r>
              <a:rPr lang="en-US" altLang="en-US" dirty="0"/>
              <a:t>Two-Dimensional Array</a:t>
            </a:r>
            <a:r>
              <a:rPr lang="en-US" altLang="en-US" sz="1800" dirty="0"/>
              <a:t> (1 of 2)</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Sometimes programmer may need to calculate the sum of each row in a two-dimensional array.</a:t>
            </a:r>
          </a:p>
          <a:p>
            <a:r>
              <a:rPr lang="en-US" altLang="en-US" dirty="0">
                <a:solidFill>
                  <a:srgbClr val="000000"/>
                </a:solidFill>
              </a:rPr>
              <a:t>Given the following definitions:</a:t>
            </a:r>
            <a:endParaRPr lang="en-US" altLang="en-US" dirty="0"/>
          </a:p>
          <a:p>
            <a:pPr marL="6858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const int NUM_STUDENTS = 3;</a:t>
            </a:r>
          </a:p>
          <a:p>
            <a:pPr marL="6858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const int NUM_SCORES = 5;</a:t>
            </a:r>
          </a:p>
          <a:p>
            <a:pPr marL="6858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double total; // Accumulator</a:t>
            </a:r>
          </a:p>
          <a:p>
            <a:pPr marL="6858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double average; // To hold average scores</a:t>
            </a:r>
          </a:p>
          <a:p>
            <a:pPr marL="6858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double scores[NUM_STUDENTS][NUM_SCORES] =</a:t>
            </a:r>
          </a:p>
          <a:p>
            <a:pPr marL="11430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{{88, 97, 79, 86, 94},</a:t>
            </a:r>
          </a:p>
          <a:p>
            <a:pPr marL="11430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{86, 91, 78, 79, 84},</a:t>
            </a:r>
          </a:p>
          <a:p>
            <a:pPr marL="1143000" indent="0" eaLnBrk="1" hangingPunct="1">
              <a:spcBef>
                <a:spcPts val="0"/>
              </a:spcBef>
              <a:buNone/>
            </a:pPr>
            <a:r>
              <a:rPr lang="en-US" altLang="en-US" kern="1200" dirty="0">
                <a:solidFill>
                  <a:srgbClr val="000000"/>
                </a:solidFill>
                <a:latin typeface="Courier New" panose="02070309020205020404" pitchFamily="49" charset="0"/>
                <a:cs typeface="Arial" panose="020B0604020202020204" pitchFamily="34" charset="0"/>
              </a:rPr>
              <a:t>{82, 73, 77, 82, 89}};</a:t>
            </a:r>
            <a:endParaRPr lang="en-US" altLang="en-US" sz="1800" kern="1200" dirty="0">
              <a:solidFill>
                <a:srgbClr val="000000"/>
              </a:solidFill>
              <a:latin typeface="Courier New" panose="02070309020205020404" pitchFamily="49" charset="0"/>
              <a:cs typeface="Arial" panose="020B0604020202020204" pitchFamily="34" charset="0"/>
            </a:endParaRPr>
          </a:p>
        </p:txBody>
      </p:sp>
      <p:sp>
        <p:nvSpPr>
          <p:cNvPr id="4" name="Slide Number Placeholder 3">
            <a:extLst>
              <a:ext uri="{FF2B5EF4-FFF2-40B4-BE49-F238E27FC236}">
                <a16:creationId xmlns:a16="http://schemas.microsoft.com/office/drawing/2014/main" id="{5520C10F-CBBA-9E05-04D7-06C91951A79F}"/>
              </a:ext>
            </a:extLst>
          </p:cNvPr>
          <p:cNvSpPr>
            <a:spLocks noGrp="1"/>
          </p:cNvSpPr>
          <p:nvPr>
            <p:ph type="sldNum" sz="quarter" idx="10"/>
          </p:nvPr>
        </p:nvSpPr>
        <p:spPr/>
        <p:txBody>
          <a:bodyPr/>
          <a:lstStyle/>
          <a:p>
            <a:fld id="{CE7EB300-4ACF-4001-BD66-5902D910BEDB}" type="slidenum">
              <a:rPr lang="en-US" altLang="en-US" smtClean="0"/>
              <a:pPr/>
              <a:t>67</a:t>
            </a:fld>
            <a:endParaRPr lang="en-US" altLang="en-US" dirty="0"/>
          </a:p>
        </p:txBody>
      </p:sp>
    </p:spTree>
    <p:extLst>
      <p:ext uri="{BB962C8B-B14F-4D97-AF65-F5344CB8AC3E}">
        <p14:creationId xmlns:p14="http://schemas.microsoft.com/office/powerpoint/2010/main" val="1775090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Summing the Rows of a</a:t>
            </a:r>
            <a:br>
              <a:rPr lang="en-US" altLang="en-US" dirty="0"/>
            </a:br>
            <a:r>
              <a:rPr lang="en-US" altLang="en-US" dirty="0"/>
              <a:t>Two-Dimensional Array</a:t>
            </a:r>
            <a:r>
              <a:rPr lang="en-US" altLang="en-US" sz="1800" dirty="0"/>
              <a:t> (2 of 2)</a:t>
            </a:r>
            <a:endParaRPr lang="en-US" sz="1800" dirty="0"/>
          </a:p>
        </p:txBody>
      </p:sp>
      <p:sp>
        <p:nvSpPr>
          <p:cNvPr id="3" name="Content Placeholder 2"/>
          <p:cNvSpPr>
            <a:spLocks noGrp="1"/>
          </p:cNvSpPr>
          <p:nvPr>
            <p:ph idx="1"/>
          </p:nvPr>
        </p:nvSpPr>
        <p:spPr/>
        <p:txBody>
          <a:bodyPr/>
          <a:lstStyle/>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Get each student's average score.</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for (int row = 0; row &lt; NUM_STUDENTS; row++)</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Set the accumulator.</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total = 0;</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Sum a row.</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for (int col = 0; col &lt; NUM_SCORES; col++)</a:t>
            </a:r>
          </a:p>
          <a:p>
            <a:pPr marL="137160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total += scores[row][col];</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Get the average</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average = total / NUM_SCORES;</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Display the average.</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cout &lt;&lt; "Score average for student "</a:t>
            </a:r>
          </a:p>
          <a:p>
            <a:pPr marL="137160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&lt;&lt; (row + 1) &lt;&lt; " is " &lt;&lt; average &lt;&lt;endl;</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p:txBody>
      </p:sp>
      <p:sp>
        <p:nvSpPr>
          <p:cNvPr id="4" name="Slide Number Placeholder 3">
            <a:extLst>
              <a:ext uri="{FF2B5EF4-FFF2-40B4-BE49-F238E27FC236}">
                <a16:creationId xmlns:a16="http://schemas.microsoft.com/office/drawing/2014/main" id="{1D77DE20-D229-EE5E-5E86-57CC68795C1B}"/>
              </a:ext>
            </a:extLst>
          </p:cNvPr>
          <p:cNvSpPr>
            <a:spLocks noGrp="1"/>
          </p:cNvSpPr>
          <p:nvPr>
            <p:ph type="sldNum" sz="quarter" idx="10"/>
          </p:nvPr>
        </p:nvSpPr>
        <p:spPr/>
        <p:txBody>
          <a:bodyPr/>
          <a:lstStyle/>
          <a:p>
            <a:fld id="{CE7EB300-4ACF-4001-BD66-5902D910BEDB}" type="slidenum">
              <a:rPr lang="en-US" altLang="en-US" smtClean="0"/>
              <a:pPr/>
              <a:t>68</a:t>
            </a:fld>
            <a:endParaRPr lang="en-US" altLang="en-US" dirty="0"/>
          </a:p>
        </p:txBody>
      </p:sp>
    </p:spTree>
    <p:extLst>
      <p:ext uri="{BB962C8B-B14F-4D97-AF65-F5344CB8AC3E}">
        <p14:creationId xmlns:p14="http://schemas.microsoft.com/office/powerpoint/2010/main" val="39667800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Summing the Columns of a</a:t>
            </a:r>
            <a:br>
              <a:rPr lang="en-US" altLang="en-US" dirty="0"/>
            </a:br>
            <a:r>
              <a:rPr lang="en-US" altLang="en-US" dirty="0"/>
              <a:t>Two-Dimensional Array</a:t>
            </a:r>
            <a:r>
              <a:rPr lang="en-US" altLang="en-US" sz="1800" dirty="0"/>
              <a:t> (1 of 2)</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Sometimes programmer may need to calculate the sum of each column in a two-dimensional array.</a:t>
            </a:r>
          </a:p>
          <a:p>
            <a:r>
              <a:rPr lang="en-US" altLang="en-US" dirty="0">
                <a:solidFill>
                  <a:srgbClr val="000000"/>
                </a:solidFill>
              </a:rPr>
              <a:t>Given the following definitions:</a:t>
            </a:r>
            <a:endParaRPr lang="en-US" altLang="en-US" dirty="0"/>
          </a:p>
          <a:p>
            <a:pPr marL="344488" indent="0" eaLnBrk="1" hangingPunct="1">
              <a:spcBef>
                <a:spcPts val="600"/>
              </a:spcBef>
              <a:buNone/>
            </a:pPr>
            <a:r>
              <a:rPr lang="en-US" altLang="en-US" kern="1200" dirty="0">
                <a:solidFill>
                  <a:srgbClr val="000000"/>
                </a:solidFill>
                <a:latin typeface="Courier New" panose="02070309020205020404" pitchFamily="49" charset="0"/>
                <a:cs typeface="Arial" panose="020B0604020202020204" pitchFamily="34" charset="0"/>
              </a:rPr>
              <a:t>const int NUM_STUDENTS = 3;</a:t>
            </a:r>
          </a:p>
          <a:p>
            <a:pPr marL="344488"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const int NUM_SCORES = 5;</a:t>
            </a:r>
          </a:p>
          <a:p>
            <a:pPr marL="344488"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double total; // Accumulator</a:t>
            </a:r>
          </a:p>
          <a:p>
            <a:pPr marL="344488"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double average; // To hold average scores</a:t>
            </a:r>
          </a:p>
          <a:p>
            <a:pPr marL="344488"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double scores[NUM_STUDENTS][NUM_SCORES] =</a:t>
            </a:r>
          </a:p>
          <a:p>
            <a:pPr marL="9144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{{88, 97, 79, 86, 94},</a:t>
            </a:r>
          </a:p>
          <a:p>
            <a:pPr marL="9144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{86, 91, 78, 79, 84},</a:t>
            </a:r>
          </a:p>
          <a:p>
            <a:pPr marL="914400" indent="0" eaLnBrk="1" hangingPunct="1">
              <a:spcBef>
                <a:spcPct val="0"/>
              </a:spcBef>
              <a:buNone/>
            </a:pPr>
            <a:r>
              <a:rPr lang="en-US" altLang="en-US" kern="1200" dirty="0">
                <a:solidFill>
                  <a:srgbClr val="000000"/>
                </a:solidFill>
                <a:latin typeface="Courier New" panose="02070309020205020404" pitchFamily="49" charset="0"/>
                <a:cs typeface="Arial" panose="020B0604020202020204" pitchFamily="34" charset="0"/>
              </a:rPr>
              <a:t>{82, 73, 77, 82, 89}};</a:t>
            </a:r>
          </a:p>
        </p:txBody>
      </p:sp>
      <p:sp>
        <p:nvSpPr>
          <p:cNvPr id="4" name="Slide Number Placeholder 3">
            <a:extLst>
              <a:ext uri="{FF2B5EF4-FFF2-40B4-BE49-F238E27FC236}">
                <a16:creationId xmlns:a16="http://schemas.microsoft.com/office/drawing/2014/main" id="{4837D10A-9A38-0BFA-7785-F0E5611F064C}"/>
              </a:ext>
            </a:extLst>
          </p:cNvPr>
          <p:cNvSpPr>
            <a:spLocks noGrp="1"/>
          </p:cNvSpPr>
          <p:nvPr>
            <p:ph type="sldNum" sz="quarter" idx="10"/>
          </p:nvPr>
        </p:nvSpPr>
        <p:spPr/>
        <p:txBody>
          <a:bodyPr/>
          <a:lstStyle/>
          <a:p>
            <a:fld id="{CE7EB300-4ACF-4001-BD66-5902D910BEDB}" type="slidenum">
              <a:rPr lang="en-US" altLang="en-US" smtClean="0"/>
              <a:pPr/>
              <a:t>69</a:t>
            </a:fld>
            <a:endParaRPr lang="en-US" altLang="en-US" dirty="0"/>
          </a:p>
        </p:txBody>
      </p:sp>
    </p:spTree>
    <p:extLst>
      <p:ext uri="{BB962C8B-B14F-4D97-AF65-F5344CB8AC3E}">
        <p14:creationId xmlns:p14="http://schemas.microsoft.com/office/powerpoint/2010/main" val="1256936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Array Elements</a:t>
            </a:r>
            <a:r>
              <a:rPr lang="en-US" altLang="en-US" sz="1800" dirty="0"/>
              <a:t> (1 of 3)</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Even though an entire array has only one name, the elements may be accessed and used as individual variables. This is possible because each element is assigned a number known as a </a:t>
            </a:r>
            <a:r>
              <a:rPr lang="en-US" altLang="en-US" b="1" i="1" dirty="0">
                <a:solidFill>
                  <a:srgbClr val="000000"/>
                </a:solidFill>
              </a:rPr>
              <a:t>subscript</a:t>
            </a:r>
            <a:r>
              <a:rPr lang="en-US" altLang="en-US" dirty="0">
                <a:solidFill>
                  <a:srgbClr val="000000"/>
                </a:solidFill>
              </a:rPr>
              <a:t>.</a:t>
            </a:r>
          </a:p>
          <a:p>
            <a:r>
              <a:rPr lang="en-US" altLang="en-US" dirty="0">
                <a:solidFill>
                  <a:srgbClr val="000000"/>
                </a:solidFill>
              </a:rPr>
              <a:t>A subscript is used as an index to pinpoint a specific element within an array. The first element is assigned the subscript 0, the second element is assigned 1, and so forth.</a:t>
            </a:r>
          </a:p>
          <a:p>
            <a:r>
              <a:rPr lang="en-US" altLang="en-US" dirty="0">
                <a:solidFill>
                  <a:srgbClr val="000000"/>
                </a:solidFill>
              </a:rPr>
              <a:t>Each element in an array is assigned a unique </a:t>
            </a:r>
            <a:r>
              <a:rPr lang="en-US" altLang="en-US" i="1" dirty="0">
                <a:solidFill>
                  <a:srgbClr val="000000"/>
                </a:solidFill>
              </a:rPr>
              <a:t>subscript</a:t>
            </a:r>
            <a:r>
              <a:rPr lang="en-US" altLang="en-US" dirty="0">
                <a:solidFill>
                  <a:srgbClr val="000000"/>
                </a:solidFill>
              </a:rPr>
              <a:t>. These subscripts are used to access the elements.</a:t>
            </a:r>
          </a:p>
          <a:p>
            <a:r>
              <a:rPr lang="en-US" altLang="en-US" dirty="0">
                <a:solidFill>
                  <a:srgbClr val="000000"/>
                </a:solidFill>
              </a:rPr>
              <a:t>Subscripts numbering in C++ always starts at 0</a:t>
            </a:r>
          </a:p>
        </p:txBody>
      </p:sp>
      <p:pic>
        <p:nvPicPr>
          <p:cNvPr id="7" name="Picture 6" descr="The screenshot shows the array memory layout arranged in a sequence based on the subscript. Here, the subscript values start at 0 and end at 4.&#10;"/>
          <p:cNvPicPr>
            <a:picLocks noChangeAspect="1"/>
          </p:cNvPicPr>
          <p:nvPr/>
        </p:nvPicPr>
        <p:blipFill>
          <a:blip r:embed="rId2"/>
          <a:stretch>
            <a:fillRect/>
          </a:stretch>
        </p:blipFill>
        <p:spPr>
          <a:xfrm>
            <a:off x="1905000" y="5304942"/>
            <a:ext cx="8229600" cy="1553058"/>
          </a:xfrm>
          <a:prstGeom prst="rect">
            <a:avLst/>
          </a:prstGeom>
        </p:spPr>
      </p:pic>
      <p:sp>
        <p:nvSpPr>
          <p:cNvPr id="4" name="Slide Number Placeholder 3">
            <a:extLst>
              <a:ext uri="{FF2B5EF4-FFF2-40B4-BE49-F238E27FC236}">
                <a16:creationId xmlns:a16="http://schemas.microsoft.com/office/drawing/2014/main" id="{A4AD8873-2E4D-B6D3-0892-5D0230AA48A8}"/>
              </a:ext>
            </a:extLst>
          </p:cNvPr>
          <p:cNvSpPr>
            <a:spLocks noGrp="1"/>
          </p:cNvSpPr>
          <p:nvPr>
            <p:ph type="sldNum" sz="quarter" idx="10"/>
          </p:nvPr>
        </p:nvSpPr>
        <p:spPr/>
        <p:txBody>
          <a:bodyPr/>
          <a:lstStyle/>
          <a:p>
            <a:fld id="{CE7EB300-4ACF-4001-BD66-5902D910BEDB}" type="slidenum">
              <a:rPr lang="en-US" altLang="en-US" smtClean="0"/>
              <a:pPr/>
              <a:t>7</a:t>
            </a:fld>
            <a:endParaRPr lang="en-US" altLang="en-US" dirty="0"/>
          </a:p>
        </p:txBody>
      </p:sp>
    </p:spTree>
    <p:extLst>
      <p:ext uri="{BB962C8B-B14F-4D97-AF65-F5344CB8AC3E}">
        <p14:creationId xmlns:p14="http://schemas.microsoft.com/office/powerpoint/2010/main" val="31701739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nSpc>
                <a:spcPct val="80000"/>
              </a:lnSpc>
            </a:pPr>
            <a:r>
              <a:rPr lang="en-US" altLang="en-US" dirty="0"/>
              <a:t>Summing the Columns of a</a:t>
            </a:r>
            <a:br>
              <a:rPr lang="en-US" altLang="en-US" dirty="0"/>
            </a:br>
            <a:r>
              <a:rPr lang="en-US" altLang="en-US" dirty="0"/>
              <a:t>Two-Dimensional Array</a:t>
            </a:r>
            <a:r>
              <a:rPr lang="en-US" altLang="en-US" sz="1800" dirty="0"/>
              <a:t> (2 of 2)</a:t>
            </a:r>
            <a:endParaRPr lang="en-US" sz="1800" dirty="0"/>
          </a:p>
        </p:txBody>
      </p:sp>
      <p:sp>
        <p:nvSpPr>
          <p:cNvPr id="3" name="Content Placeholder 2"/>
          <p:cNvSpPr>
            <a:spLocks noGrp="1"/>
          </p:cNvSpPr>
          <p:nvPr>
            <p:ph idx="1"/>
          </p:nvPr>
        </p:nvSpPr>
        <p:spPr/>
        <p:txBody>
          <a:bodyPr/>
          <a:lstStyle/>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Get the class average for each score.</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for (int col = 0; col &lt; NUM_SCORES; col++)</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Reset the accumulator.</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total = 0;</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Sum a column</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for (int row = 0; row &lt; NUM_STUDENTS; row++)</a:t>
            </a:r>
          </a:p>
          <a:p>
            <a:pPr marL="1258888"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total += scores[row][col];</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Get the average</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average = total / NUM_STUDENTS;</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 Display the class average.</a:t>
            </a:r>
          </a:p>
          <a:p>
            <a:pPr marL="50292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cout &lt;&lt; "Class average for test " &lt;&lt; (col + 1)</a:t>
            </a:r>
          </a:p>
          <a:p>
            <a:pPr marL="1427163"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&lt;&lt; " is " &lt;&lt; average &lt;&lt; endl;</a:t>
            </a:r>
          </a:p>
          <a:p>
            <a:pPr mar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a:t>
            </a:r>
          </a:p>
        </p:txBody>
      </p:sp>
      <p:sp>
        <p:nvSpPr>
          <p:cNvPr id="4" name="Slide Number Placeholder 3">
            <a:extLst>
              <a:ext uri="{FF2B5EF4-FFF2-40B4-BE49-F238E27FC236}">
                <a16:creationId xmlns:a16="http://schemas.microsoft.com/office/drawing/2014/main" id="{13A27FBC-D549-BCC3-2D87-30F887829844}"/>
              </a:ext>
            </a:extLst>
          </p:cNvPr>
          <p:cNvSpPr>
            <a:spLocks noGrp="1"/>
          </p:cNvSpPr>
          <p:nvPr>
            <p:ph type="sldNum" sz="quarter" idx="10"/>
          </p:nvPr>
        </p:nvSpPr>
        <p:spPr/>
        <p:txBody>
          <a:bodyPr/>
          <a:lstStyle/>
          <a:p>
            <a:fld id="{CE7EB300-4ACF-4001-BD66-5902D910BEDB}" type="slidenum">
              <a:rPr lang="en-US" altLang="en-US" smtClean="0"/>
              <a:pPr/>
              <a:t>70</a:t>
            </a:fld>
            <a:endParaRPr lang="en-US" altLang="en-US" dirty="0"/>
          </a:p>
        </p:txBody>
      </p:sp>
    </p:spTree>
    <p:extLst>
      <p:ext uri="{BB962C8B-B14F-4D97-AF65-F5344CB8AC3E}">
        <p14:creationId xmlns:p14="http://schemas.microsoft.com/office/powerpoint/2010/main" val="20982919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nSpc>
                <a:spcPct val="80000"/>
              </a:lnSpc>
            </a:pPr>
            <a:r>
              <a:rPr lang="en-US" altLang="en-US" dirty="0"/>
              <a:t>Arrays with Three or More Dimensions</a:t>
            </a:r>
            <a:endParaRPr lang="en-US" dirty="0"/>
          </a:p>
        </p:txBody>
      </p:sp>
      <p:sp>
        <p:nvSpPr>
          <p:cNvPr id="3" name="Content Placeholder 2"/>
          <p:cNvSpPr>
            <a:spLocks noGrp="1"/>
          </p:cNvSpPr>
          <p:nvPr>
            <p:ph idx="1"/>
          </p:nvPr>
        </p:nvSpPr>
        <p:spPr/>
        <p:txBody>
          <a:bodyPr/>
          <a:lstStyle/>
          <a:p>
            <a:r>
              <a:rPr lang="en-US" altLang="en-US" dirty="0">
                <a:solidFill>
                  <a:srgbClr val="000000"/>
                </a:solidFill>
              </a:rPr>
              <a:t>C++ does not limit the number of dimensions that an array may have. It is possible to create arrays with multiple dimensions, to model data that occur in multiple sets.</a:t>
            </a:r>
          </a:p>
          <a:p>
            <a:r>
              <a:rPr lang="en-US" altLang="en-US" spc="-100" dirty="0">
                <a:solidFill>
                  <a:srgbClr val="000000"/>
                </a:solidFill>
              </a:rPr>
              <a:t>C++ allows you to create arrays with virtually any number of dimensions. Programmer can define arrays with any number of dimensions:</a:t>
            </a:r>
          </a:p>
          <a:p>
            <a:pPr marL="914400" lvl="1" indent="0">
              <a:spcBef>
                <a:spcPts val="0"/>
              </a:spcBef>
              <a:buClr>
                <a:srgbClr val="3333CC"/>
              </a:buClr>
              <a:buNone/>
            </a:pPr>
            <a:r>
              <a:rPr lang="en-US" altLang="en-US" sz="2800" dirty="0">
                <a:solidFill>
                  <a:srgbClr val="000000"/>
                </a:solidFill>
                <a:latin typeface="Courier New" panose="02070309020205020404" pitchFamily="49" charset="0"/>
              </a:rPr>
              <a:t>short rectSolid[2][3][5];</a:t>
            </a:r>
          </a:p>
          <a:p>
            <a:pPr marL="914400" lvl="1" indent="0">
              <a:spcBef>
                <a:spcPts val="0"/>
              </a:spcBef>
              <a:buClr>
                <a:srgbClr val="3333CC"/>
              </a:buClr>
              <a:buNone/>
            </a:pPr>
            <a:r>
              <a:rPr lang="en-US" altLang="en-US" sz="2800" dirty="0">
                <a:solidFill>
                  <a:srgbClr val="000000"/>
                </a:solidFill>
                <a:latin typeface="Courier New" panose="02070309020205020404" pitchFamily="49" charset="0"/>
              </a:rPr>
              <a:t>double timeGrid[3][4][3][4];</a:t>
            </a:r>
          </a:p>
          <a:p>
            <a:r>
              <a:rPr lang="en-US" altLang="en-US" dirty="0">
                <a:solidFill>
                  <a:srgbClr val="000000"/>
                </a:solidFill>
              </a:rPr>
              <a:t>When writing functions that accept multi-dimensional arrays as  arguments, all but the first dimension must be explicitly stated in the parameter list, in function prototype, and function heading:</a:t>
            </a:r>
          </a:p>
          <a:p>
            <a:pPr marL="914400" lvl="1" indent="0">
              <a:spcBef>
                <a:spcPts val="0"/>
              </a:spcBef>
              <a:buClr>
                <a:srgbClr val="3333CC"/>
              </a:buClr>
              <a:buNone/>
            </a:pPr>
            <a:r>
              <a:rPr lang="en-US" altLang="en-US" sz="2800" dirty="0">
                <a:solidFill>
                  <a:srgbClr val="000000"/>
                </a:solidFill>
                <a:latin typeface="Courier New" panose="02070309020205020404" pitchFamily="49" charset="0"/>
              </a:rPr>
              <a:t>void getRectSolid(short [][3][5]);</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E74D6B6B-26E8-E7B4-335A-F9F742EF06A3}"/>
              </a:ext>
            </a:extLst>
          </p:cNvPr>
          <p:cNvSpPr>
            <a:spLocks noGrp="1"/>
          </p:cNvSpPr>
          <p:nvPr>
            <p:ph type="sldNum" sz="quarter" idx="10"/>
          </p:nvPr>
        </p:nvSpPr>
        <p:spPr/>
        <p:txBody>
          <a:bodyPr/>
          <a:lstStyle/>
          <a:p>
            <a:fld id="{CE7EB300-4ACF-4001-BD66-5902D910BEDB}" type="slidenum">
              <a:rPr lang="en-US" altLang="en-US" smtClean="0"/>
              <a:pPr/>
              <a:t>71</a:t>
            </a:fld>
            <a:endParaRPr lang="en-US" altLang="en-US" dirty="0"/>
          </a:p>
        </p:txBody>
      </p:sp>
    </p:spTree>
    <p:extLst>
      <p:ext uri="{BB962C8B-B14F-4D97-AF65-F5344CB8AC3E}">
        <p14:creationId xmlns:p14="http://schemas.microsoft.com/office/powerpoint/2010/main" val="3617030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 to the STL </a:t>
            </a:r>
            <a:r>
              <a:rPr lang="en-US" altLang="en-US" dirty="0">
                <a:latin typeface="Courier New" panose="02070309020205020404" pitchFamily="49" charset="0"/>
              </a:rPr>
              <a:t>vector</a:t>
            </a:r>
            <a:endParaRPr lang="en-US" dirty="0"/>
          </a:p>
        </p:txBody>
      </p:sp>
      <p:sp>
        <p:nvSpPr>
          <p:cNvPr id="3" name="Content Placeholder 2"/>
          <p:cNvSpPr>
            <a:spLocks noGrp="1"/>
          </p:cNvSpPr>
          <p:nvPr>
            <p:ph idx="1"/>
          </p:nvPr>
        </p:nvSpPr>
        <p:spPr/>
        <p:txBody>
          <a:bodyPr/>
          <a:lstStyle/>
          <a:p>
            <a:pPr>
              <a:spcBef>
                <a:spcPts val="600"/>
              </a:spcBef>
            </a:pPr>
            <a:r>
              <a:rPr lang="en-US" altLang="en-US" dirty="0">
                <a:solidFill>
                  <a:srgbClr val="000000"/>
                </a:solidFill>
              </a:rPr>
              <a:t>The </a:t>
            </a:r>
            <a:r>
              <a:rPr lang="en-US" altLang="en-US" b="1" dirty="0">
                <a:solidFill>
                  <a:srgbClr val="000000"/>
                </a:solidFill>
              </a:rPr>
              <a:t>S</a:t>
            </a:r>
            <a:r>
              <a:rPr lang="en-US" altLang="en-US" dirty="0">
                <a:solidFill>
                  <a:srgbClr val="000000"/>
                </a:solidFill>
              </a:rPr>
              <a:t>tandard </a:t>
            </a:r>
            <a:r>
              <a:rPr lang="en-US" altLang="en-US" b="1" dirty="0">
                <a:solidFill>
                  <a:srgbClr val="000000"/>
                </a:solidFill>
              </a:rPr>
              <a:t>T</a:t>
            </a:r>
            <a:r>
              <a:rPr lang="en-US" altLang="en-US" dirty="0">
                <a:solidFill>
                  <a:srgbClr val="000000"/>
                </a:solidFill>
              </a:rPr>
              <a:t>emplate </a:t>
            </a:r>
            <a:r>
              <a:rPr lang="en-US" altLang="en-US" b="1" dirty="0">
                <a:solidFill>
                  <a:srgbClr val="000000"/>
                </a:solidFill>
              </a:rPr>
              <a:t>L</a:t>
            </a:r>
            <a:r>
              <a:rPr lang="en-US" altLang="en-US" dirty="0">
                <a:solidFill>
                  <a:srgbClr val="000000"/>
                </a:solidFill>
              </a:rPr>
              <a:t>ibrary (</a:t>
            </a:r>
            <a:r>
              <a:rPr lang="en-US" altLang="en-US" b="1" dirty="0">
                <a:solidFill>
                  <a:srgbClr val="000000"/>
                </a:solidFill>
              </a:rPr>
              <a:t>STL</a:t>
            </a:r>
            <a:r>
              <a:rPr lang="en-US" altLang="en-US" dirty="0">
                <a:solidFill>
                  <a:srgbClr val="000000"/>
                </a:solidFill>
              </a:rPr>
              <a:t>) is a collection of data types and algorithms that programmers may use in their programs. These data types and algorithms are programmer-defined. They are not part of the C++ language, but were created in addition to the built-in data types.</a:t>
            </a:r>
          </a:p>
          <a:p>
            <a:pPr>
              <a:spcBef>
                <a:spcPts val="600"/>
              </a:spcBef>
            </a:pPr>
            <a:r>
              <a:rPr lang="en-US" altLang="en-US" dirty="0">
                <a:solidFill>
                  <a:srgbClr val="000000"/>
                </a:solidFill>
              </a:rPr>
              <a:t>The </a:t>
            </a:r>
            <a:r>
              <a:rPr lang="en-US" altLang="en-US" b="1" dirty="0">
                <a:solidFill>
                  <a:srgbClr val="000000"/>
                </a:solidFill>
              </a:rPr>
              <a:t>STL</a:t>
            </a:r>
            <a:r>
              <a:rPr lang="en-US" altLang="en-US" dirty="0">
                <a:solidFill>
                  <a:srgbClr val="000000"/>
                </a:solidFill>
              </a:rPr>
              <a:t> offers a </a:t>
            </a:r>
            <a:r>
              <a:rPr lang="en-US" altLang="en-US" dirty="0">
                <a:solidFill>
                  <a:srgbClr val="000000"/>
                </a:solidFill>
                <a:latin typeface="Courier New" panose="02070309020205020404" pitchFamily="49" charset="0"/>
                <a:cs typeface="Courier New" panose="02070309020205020404" pitchFamily="49" charset="0"/>
              </a:rPr>
              <a:t>vector</a:t>
            </a:r>
            <a:r>
              <a:rPr lang="en-US" altLang="en-US" dirty="0">
                <a:solidFill>
                  <a:srgbClr val="000000"/>
                </a:solidFill>
              </a:rPr>
              <a:t> data type, which in many ways, is superior to standard arrays. </a:t>
            </a:r>
            <a:r>
              <a:rPr lang="en-US" altLang="en-US" spc="-100" dirty="0">
                <a:solidFill>
                  <a:srgbClr val="000000"/>
                </a:solidFill>
              </a:rPr>
              <a:t>A </a:t>
            </a:r>
            <a:r>
              <a:rPr lang="en-US" altLang="en-US" dirty="0">
                <a:solidFill>
                  <a:srgbClr val="000000"/>
                </a:solidFill>
                <a:latin typeface="Courier New" panose="02070309020205020404" pitchFamily="49" charset="0"/>
                <a:cs typeface="Courier New" panose="02070309020205020404" pitchFamily="49" charset="0"/>
              </a:rPr>
              <a:t>vector</a:t>
            </a:r>
            <a:r>
              <a:rPr lang="en-US" altLang="en-US" spc="-100" dirty="0">
                <a:solidFill>
                  <a:srgbClr val="000000"/>
                </a:solidFill>
              </a:rPr>
              <a:t> is a container that can store data. </a:t>
            </a:r>
            <a:r>
              <a:rPr lang="en-US" altLang="en-US" dirty="0">
                <a:solidFill>
                  <a:srgbClr val="000000"/>
                </a:solidFill>
              </a:rPr>
              <a:t>Can hold values of any type:</a:t>
            </a:r>
          </a:p>
          <a:p>
            <a:pPr lvl="1" indent="0">
              <a:spcBef>
                <a:spcPts val="600"/>
              </a:spcBef>
              <a:buClr>
                <a:srgbClr val="3333CC"/>
              </a:buClr>
              <a:buNone/>
            </a:pPr>
            <a:r>
              <a:rPr lang="en-US" altLang="en-US" sz="2800" dirty="0">
                <a:solidFill>
                  <a:srgbClr val="000000"/>
                </a:solidFill>
                <a:latin typeface="Courier New" panose="02070309020205020404" pitchFamily="49" charset="0"/>
              </a:rPr>
              <a:t>vector&lt;int&gt; scores;</a:t>
            </a:r>
          </a:p>
          <a:p>
            <a:pPr>
              <a:spcBef>
                <a:spcPts val="600"/>
              </a:spcBef>
            </a:pPr>
            <a:r>
              <a:rPr lang="en-US" altLang="en-US" dirty="0">
                <a:solidFill>
                  <a:srgbClr val="000000"/>
                </a:solidFill>
              </a:rPr>
              <a:t>Automatically adds space as more is needed – no need to determine size at definition</a:t>
            </a:r>
          </a:p>
          <a:p>
            <a:pPr>
              <a:spcBef>
                <a:spcPts val="600"/>
              </a:spcBef>
            </a:pPr>
            <a:r>
              <a:rPr lang="en-US" altLang="en-US" dirty="0">
                <a:solidFill>
                  <a:srgbClr val="000000"/>
                </a:solidFill>
              </a:rPr>
              <a:t>Can use </a:t>
            </a:r>
            <a:r>
              <a:rPr lang="en-US" altLang="en-US" dirty="0">
                <a:solidFill>
                  <a:srgbClr val="000000"/>
                </a:solidFill>
                <a:latin typeface="Courier New" panose="02070309020205020404" pitchFamily="49" charset="0"/>
              </a:rPr>
              <a:t>[]</a:t>
            </a:r>
            <a:r>
              <a:rPr lang="en-US" altLang="en-US" dirty="0">
                <a:solidFill>
                  <a:srgbClr val="000000"/>
                </a:solidFill>
              </a:rPr>
              <a:t> to access elements</a:t>
            </a:r>
          </a:p>
        </p:txBody>
      </p:sp>
      <p:sp>
        <p:nvSpPr>
          <p:cNvPr id="4" name="Slide Number Placeholder 3">
            <a:extLst>
              <a:ext uri="{FF2B5EF4-FFF2-40B4-BE49-F238E27FC236}">
                <a16:creationId xmlns:a16="http://schemas.microsoft.com/office/drawing/2014/main" id="{7D1BFDFE-C186-39BF-55D9-81CF3925F520}"/>
              </a:ext>
            </a:extLst>
          </p:cNvPr>
          <p:cNvSpPr>
            <a:spLocks noGrp="1"/>
          </p:cNvSpPr>
          <p:nvPr>
            <p:ph type="sldNum" sz="quarter" idx="10"/>
          </p:nvPr>
        </p:nvSpPr>
        <p:spPr/>
        <p:txBody>
          <a:bodyPr/>
          <a:lstStyle/>
          <a:p>
            <a:fld id="{CE7EB300-4ACF-4001-BD66-5902D910BEDB}" type="slidenum">
              <a:rPr lang="en-US" altLang="en-US" smtClean="0"/>
              <a:pPr/>
              <a:t>72</a:t>
            </a:fld>
            <a:endParaRPr lang="en-US" altLang="en-US" dirty="0"/>
          </a:p>
        </p:txBody>
      </p:sp>
    </p:spTree>
    <p:extLst>
      <p:ext uri="{BB962C8B-B14F-4D97-AF65-F5344CB8AC3E}">
        <p14:creationId xmlns:p14="http://schemas.microsoft.com/office/powerpoint/2010/main" val="116994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Declaring Vectors</a:t>
            </a:r>
            <a:endParaRPr lang="en-US" dirty="0"/>
          </a:p>
        </p:txBody>
      </p:sp>
      <p:sp>
        <p:nvSpPr>
          <p:cNvPr id="3" name="Content Placeholder 2"/>
          <p:cNvSpPr>
            <a:spLocks noGrp="1"/>
          </p:cNvSpPr>
          <p:nvPr>
            <p:ph idx="1"/>
          </p:nvPr>
        </p:nvSpPr>
        <p:spPr/>
        <p:txBody>
          <a:bodyPr/>
          <a:lstStyle/>
          <a:p>
            <a:pPr>
              <a:spcBef>
                <a:spcPts val="600"/>
              </a:spcBef>
            </a:pPr>
            <a:r>
              <a:rPr lang="en-US" altLang="en-US" dirty="0">
                <a:solidFill>
                  <a:srgbClr val="000000"/>
                </a:solidFill>
              </a:rPr>
              <a:t>Programmer must use: </a:t>
            </a:r>
            <a:r>
              <a:rPr lang="en-US" altLang="en-US" dirty="0">
                <a:solidFill>
                  <a:srgbClr val="000000"/>
                </a:solidFill>
                <a:latin typeface="Courier New" panose="02070309020205020404" pitchFamily="49" charset="0"/>
              </a:rPr>
              <a:t>#include&lt;vector&gt;</a:t>
            </a:r>
          </a:p>
          <a:p>
            <a:pPr>
              <a:spcBef>
                <a:spcPts val="600"/>
              </a:spcBef>
            </a:pPr>
            <a:r>
              <a:rPr lang="en-US" altLang="en-US" dirty="0">
                <a:solidFill>
                  <a:srgbClr val="000000"/>
                </a:solidFill>
              </a:rPr>
              <a:t>Declare a vector to hold </a:t>
            </a:r>
            <a:r>
              <a:rPr lang="en-US" altLang="en-US" dirty="0">
                <a:solidFill>
                  <a:srgbClr val="000000"/>
                </a:solidFill>
                <a:latin typeface="Courier New" panose="02070309020205020404" pitchFamily="49" charset="0"/>
              </a:rPr>
              <a:t>int</a:t>
            </a:r>
            <a:r>
              <a:rPr lang="en-US" altLang="en-US" dirty="0">
                <a:solidFill>
                  <a:srgbClr val="000000"/>
                </a:solidFill>
              </a:rPr>
              <a:t> element:</a:t>
            </a:r>
          </a:p>
          <a:p>
            <a:pPr lvl="1" indent="0">
              <a:spcBef>
                <a:spcPts val="600"/>
              </a:spcBef>
              <a:buClr>
                <a:srgbClr val="3333CC"/>
              </a:buClr>
              <a:buNone/>
            </a:pPr>
            <a:r>
              <a:rPr lang="en-US" altLang="en-US" sz="2800" dirty="0">
                <a:solidFill>
                  <a:srgbClr val="000000"/>
                </a:solidFill>
                <a:latin typeface="Courier New" panose="02070309020205020404" pitchFamily="49" charset="0"/>
              </a:rPr>
              <a:t>vector&lt;int&gt; scores;</a:t>
            </a:r>
            <a:endParaRPr lang="en-US" altLang="en-US" sz="2800" dirty="0">
              <a:solidFill>
                <a:srgbClr val="000000"/>
              </a:solidFill>
            </a:endParaRPr>
          </a:p>
          <a:p>
            <a:pPr>
              <a:spcBef>
                <a:spcPts val="600"/>
              </a:spcBef>
            </a:pPr>
            <a:r>
              <a:rPr lang="en-US" altLang="en-US" dirty="0">
                <a:solidFill>
                  <a:srgbClr val="000000"/>
                </a:solidFill>
              </a:rPr>
              <a:t>Declare a vector with initial size 30:</a:t>
            </a:r>
          </a:p>
          <a:p>
            <a:pPr lvl="1" indent="0">
              <a:spcBef>
                <a:spcPts val="600"/>
              </a:spcBef>
              <a:buClr>
                <a:srgbClr val="3333CC"/>
              </a:buClr>
              <a:buNone/>
            </a:pPr>
            <a:r>
              <a:rPr lang="en-US" altLang="en-US" sz="2800" dirty="0">
                <a:solidFill>
                  <a:srgbClr val="000000"/>
                </a:solidFill>
                <a:latin typeface="Courier New" panose="02070309020205020404" pitchFamily="49" charset="0"/>
              </a:rPr>
              <a:t>vector&lt;int&gt; scores(30);</a:t>
            </a:r>
          </a:p>
          <a:p>
            <a:pPr>
              <a:spcBef>
                <a:spcPts val="600"/>
              </a:spcBef>
            </a:pPr>
            <a:r>
              <a:rPr lang="en-US" altLang="en-US" dirty="0">
                <a:solidFill>
                  <a:srgbClr val="000000"/>
                </a:solidFill>
              </a:rPr>
              <a:t>Declare a vector and initialize all elements to 0:</a:t>
            </a:r>
          </a:p>
          <a:p>
            <a:pPr lvl="1" indent="0">
              <a:spcBef>
                <a:spcPts val="600"/>
              </a:spcBef>
              <a:buClr>
                <a:srgbClr val="3333CC"/>
              </a:buClr>
              <a:buNone/>
            </a:pPr>
            <a:r>
              <a:rPr lang="en-US" altLang="en-US" sz="2800" dirty="0">
                <a:solidFill>
                  <a:srgbClr val="000000"/>
                </a:solidFill>
                <a:latin typeface="Courier New" panose="02070309020205020404" pitchFamily="49" charset="0"/>
              </a:rPr>
              <a:t>vector&lt;int&gt; scores(30, 0);</a:t>
            </a:r>
          </a:p>
          <a:p>
            <a:pPr>
              <a:spcBef>
                <a:spcPts val="600"/>
              </a:spcBef>
            </a:pPr>
            <a:r>
              <a:rPr lang="en-US" altLang="en-US" dirty="0">
                <a:solidFill>
                  <a:srgbClr val="000000"/>
                </a:solidFill>
              </a:rPr>
              <a:t>Declare a vector initialized to size and contents of another vector:</a:t>
            </a:r>
          </a:p>
          <a:p>
            <a:pPr lvl="1" indent="0">
              <a:spcBef>
                <a:spcPts val="600"/>
              </a:spcBef>
              <a:buClr>
                <a:srgbClr val="3333CC"/>
              </a:buClr>
              <a:buNone/>
            </a:pPr>
            <a:r>
              <a:rPr lang="en-US" altLang="en-US" sz="2800" dirty="0">
                <a:solidFill>
                  <a:srgbClr val="000000"/>
                </a:solidFill>
                <a:latin typeface="Courier New" panose="02070309020205020404" pitchFamily="49" charset="0"/>
              </a:rPr>
              <a:t>vector&lt;int&gt; finals(scores);</a:t>
            </a:r>
          </a:p>
          <a:p>
            <a:pPr marL="342900" lvl="1" indent="0">
              <a:spcBef>
                <a:spcPts val="600"/>
              </a:spcBef>
              <a:buClr>
                <a:srgbClr val="3333CC"/>
              </a:buClr>
              <a:buNone/>
            </a:pPr>
            <a:r>
              <a:rPr lang="en-US" altLang="en-US" sz="2800" dirty="0">
                <a:solidFill>
                  <a:srgbClr val="000000"/>
                </a:solidFill>
              </a:rPr>
              <a:t>After this statement executes, </a:t>
            </a:r>
            <a:r>
              <a:rPr lang="en-US" altLang="en-US" sz="2800" dirty="0">
                <a:solidFill>
                  <a:srgbClr val="000000"/>
                </a:solidFill>
                <a:latin typeface="Courier New" panose="02070309020205020404" pitchFamily="49" charset="0"/>
              </a:rPr>
              <a:t>finals</a:t>
            </a:r>
            <a:r>
              <a:rPr lang="en-US" altLang="en-US" sz="2800" dirty="0">
                <a:solidFill>
                  <a:srgbClr val="000000"/>
                </a:solidFill>
              </a:rPr>
              <a:t> will be a copy of </a:t>
            </a:r>
            <a:r>
              <a:rPr lang="en-US" altLang="en-US" sz="2800" dirty="0">
                <a:solidFill>
                  <a:srgbClr val="000000"/>
                </a:solidFill>
                <a:latin typeface="Courier New" panose="02070309020205020404" pitchFamily="49" charset="0"/>
              </a:rPr>
              <a:t>scores</a:t>
            </a:r>
            <a:r>
              <a:rPr lang="en-US" altLang="en-US" sz="2800" dirty="0">
                <a:solidFill>
                  <a:srgbClr val="000000"/>
                </a:solidFill>
              </a:rPr>
              <a:t>.</a:t>
            </a:r>
          </a:p>
        </p:txBody>
      </p:sp>
      <p:sp>
        <p:nvSpPr>
          <p:cNvPr id="4" name="Slide Number Placeholder 3">
            <a:extLst>
              <a:ext uri="{FF2B5EF4-FFF2-40B4-BE49-F238E27FC236}">
                <a16:creationId xmlns:a16="http://schemas.microsoft.com/office/drawing/2014/main" id="{C113B277-F7E7-DD21-4DDD-4F43A0443E79}"/>
              </a:ext>
            </a:extLst>
          </p:cNvPr>
          <p:cNvSpPr>
            <a:spLocks noGrp="1"/>
          </p:cNvSpPr>
          <p:nvPr>
            <p:ph type="sldNum" sz="quarter" idx="10"/>
          </p:nvPr>
        </p:nvSpPr>
        <p:spPr/>
        <p:txBody>
          <a:bodyPr/>
          <a:lstStyle/>
          <a:p>
            <a:fld id="{CE7EB300-4ACF-4001-BD66-5902D910BEDB}" type="slidenum">
              <a:rPr lang="en-US" altLang="en-US" smtClean="0"/>
              <a:pPr/>
              <a:t>73</a:t>
            </a:fld>
            <a:endParaRPr lang="en-US" altLang="en-US" dirty="0"/>
          </a:p>
        </p:txBody>
      </p:sp>
    </p:spTree>
    <p:extLst>
      <p:ext uri="{BB962C8B-B14F-4D97-AF65-F5344CB8AC3E}">
        <p14:creationId xmlns:p14="http://schemas.microsoft.com/office/powerpoint/2010/main" val="21001349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an Initialization List with a Vector</a:t>
            </a:r>
            <a:endParaRPr lang="en-US" dirty="0"/>
          </a:p>
        </p:txBody>
      </p:sp>
      <p:sp>
        <p:nvSpPr>
          <p:cNvPr id="3" name="Content Placeholder 2"/>
          <p:cNvSpPr>
            <a:spLocks noGrp="1"/>
          </p:cNvSpPr>
          <p:nvPr>
            <p:ph idx="1"/>
          </p:nvPr>
        </p:nvSpPr>
        <p:spPr/>
        <p:txBody>
          <a:bodyPr/>
          <a:lstStyle/>
          <a:p>
            <a:pPr lvl="0">
              <a:spcBef>
                <a:spcPts val="600"/>
              </a:spcBef>
              <a:defRPr/>
            </a:pPr>
            <a:r>
              <a:rPr lang="en-US" dirty="0">
                <a:solidFill>
                  <a:srgbClr val="000000"/>
                </a:solidFill>
              </a:rPr>
              <a:t>If you are using C++ 11, you can initialize a vector with a list of values:</a:t>
            </a:r>
          </a:p>
          <a:p>
            <a:pPr marL="685800" indent="0">
              <a:spcBef>
                <a:spcPts val="600"/>
              </a:spcBef>
              <a:buNone/>
              <a:defRPr/>
            </a:pPr>
            <a:r>
              <a:rPr lang="en-US" dirty="0">
                <a:solidFill>
                  <a:srgbClr val="000000"/>
                </a:solidFill>
                <a:latin typeface="Courier New" panose="02070309020205020404" pitchFamily="49" charset="0"/>
                <a:cs typeface="Courier New" panose="02070309020205020404" pitchFamily="49" charset="0"/>
              </a:rPr>
              <a:t>vector&lt;int&gt; numbers { 10, 20, 30, 40 };</a:t>
            </a:r>
            <a:endParaRPr lang="en-US" altLang="en-US" dirty="0">
              <a:solidFill>
                <a:srgbClr val="000000"/>
              </a:solidFill>
            </a:endParaRPr>
          </a:p>
          <a:p>
            <a:pPr>
              <a:spcBef>
                <a:spcPts val="600"/>
              </a:spcBef>
              <a:defRPr/>
            </a:pPr>
            <a:r>
              <a:rPr lang="en-US" altLang="en-US" dirty="0">
                <a:solidFill>
                  <a:srgbClr val="000000"/>
                </a:solidFill>
              </a:rPr>
              <a:t>To store a value in an element that already exists in a vector, you may use the array subscript operator [].</a:t>
            </a:r>
          </a:p>
          <a:p>
            <a:pPr>
              <a:spcBef>
                <a:spcPts val="600"/>
              </a:spcBef>
              <a:defRPr/>
            </a:pPr>
            <a:r>
              <a:rPr lang="en-US" altLang="en-US" dirty="0">
                <a:solidFill>
                  <a:srgbClr val="000000"/>
                </a:solidFill>
              </a:rPr>
              <a:t>Use </a:t>
            </a:r>
            <a:r>
              <a:rPr lang="en-US" altLang="en-US" dirty="0">
                <a:solidFill>
                  <a:srgbClr val="000000"/>
                </a:solidFill>
                <a:latin typeface="Courier New" pitchFamily="-16" charset="0"/>
              </a:rPr>
              <a:t>push_back</a:t>
            </a:r>
            <a:r>
              <a:rPr lang="en-US" altLang="en-US" dirty="0">
                <a:solidFill>
                  <a:srgbClr val="000000"/>
                </a:solidFill>
              </a:rPr>
              <a:t> member function to add element to a full array or to an array that had no defined size:</a:t>
            </a:r>
          </a:p>
          <a:p>
            <a:pPr marL="685800" lvl="1" indent="0">
              <a:spcBef>
                <a:spcPts val="600"/>
              </a:spcBef>
              <a:buNone/>
              <a:defRPr/>
            </a:pPr>
            <a:r>
              <a:rPr lang="en-US" altLang="en-US" sz="2800" dirty="0">
                <a:solidFill>
                  <a:srgbClr val="000000"/>
                </a:solidFill>
                <a:latin typeface="Courier New" pitchFamily="-16" charset="0"/>
              </a:rPr>
              <a:t>scores.push_back(75);</a:t>
            </a:r>
          </a:p>
          <a:p>
            <a:pPr lvl="0">
              <a:spcBef>
                <a:spcPts val="600"/>
              </a:spcBef>
              <a:defRPr/>
            </a:pPr>
            <a:r>
              <a:rPr lang="en-US" altLang="en-US" dirty="0">
                <a:solidFill>
                  <a:srgbClr val="000000"/>
                </a:solidFill>
              </a:rPr>
              <a:t>Use </a:t>
            </a:r>
            <a:r>
              <a:rPr lang="en-US" altLang="en-US" dirty="0">
                <a:solidFill>
                  <a:srgbClr val="000000"/>
                </a:solidFill>
                <a:latin typeface="Courier New" pitchFamily="-16" charset="0"/>
              </a:rPr>
              <a:t>size</a:t>
            </a:r>
            <a:r>
              <a:rPr lang="en-US" altLang="en-US" dirty="0">
                <a:solidFill>
                  <a:srgbClr val="000000"/>
                </a:solidFill>
              </a:rPr>
              <a:t> member function to determine size of a vector:</a:t>
            </a:r>
          </a:p>
          <a:p>
            <a:pPr marL="685800" lvl="1" indent="0">
              <a:spcBef>
                <a:spcPts val="600"/>
              </a:spcBef>
              <a:buNone/>
              <a:defRPr/>
            </a:pPr>
            <a:r>
              <a:rPr lang="en-US" altLang="en-US" sz="2800" dirty="0">
                <a:solidFill>
                  <a:srgbClr val="000000"/>
                </a:solidFill>
                <a:latin typeface="Courier New" pitchFamily="-16" charset="0"/>
              </a:rPr>
              <a:t>howbig = scores.size();</a:t>
            </a:r>
          </a:p>
        </p:txBody>
      </p:sp>
      <p:sp>
        <p:nvSpPr>
          <p:cNvPr id="4" name="Slide Number Placeholder 3">
            <a:extLst>
              <a:ext uri="{FF2B5EF4-FFF2-40B4-BE49-F238E27FC236}">
                <a16:creationId xmlns:a16="http://schemas.microsoft.com/office/drawing/2014/main" id="{2D5444CA-A130-DE3E-D1FA-BCBBB3F6B114}"/>
              </a:ext>
            </a:extLst>
          </p:cNvPr>
          <p:cNvSpPr>
            <a:spLocks noGrp="1"/>
          </p:cNvSpPr>
          <p:nvPr>
            <p:ph type="sldNum" sz="quarter" idx="10"/>
          </p:nvPr>
        </p:nvSpPr>
        <p:spPr/>
        <p:txBody>
          <a:bodyPr/>
          <a:lstStyle/>
          <a:p>
            <a:fld id="{CE7EB300-4ACF-4001-BD66-5902D910BEDB}" type="slidenum">
              <a:rPr lang="en-US" altLang="en-US" smtClean="0"/>
              <a:pPr/>
              <a:t>74</a:t>
            </a:fld>
            <a:endParaRPr lang="en-US" altLang="en-US" dirty="0"/>
          </a:p>
        </p:txBody>
      </p:sp>
    </p:spTree>
    <p:extLst>
      <p:ext uri="{BB962C8B-B14F-4D97-AF65-F5344CB8AC3E}">
        <p14:creationId xmlns:p14="http://schemas.microsoft.com/office/powerpoint/2010/main" val="24264534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Removing Vector Elements</a:t>
            </a:r>
            <a:endParaRPr lang="en-US" dirty="0"/>
          </a:p>
        </p:txBody>
      </p:sp>
      <p:sp>
        <p:nvSpPr>
          <p:cNvPr id="3" name="Content Placeholder 2"/>
          <p:cNvSpPr>
            <a:spLocks noGrp="1"/>
          </p:cNvSpPr>
          <p:nvPr>
            <p:ph idx="1"/>
          </p:nvPr>
        </p:nvSpPr>
        <p:spPr/>
        <p:txBody>
          <a:bodyPr/>
          <a:lstStyle/>
          <a:p>
            <a:pPr>
              <a:lnSpc>
                <a:spcPct val="85000"/>
              </a:lnSpc>
            </a:pPr>
            <a:r>
              <a:rPr lang="en-US" altLang="en-US" dirty="0">
                <a:solidFill>
                  <a:srgbClr val="000000"/>
                </a:solidFill>
              </a:rPr>
              <a:t>Use </a:t>
            </a:r>
            <a:r>
              <a:rPr lang="en-US" altLang="en-US" dirty="0">
                <a:solidFill>
                  <a:srgbClr val="000000"/>
                </a:solidFill>
                <a:latin typeface="Courier New" panose="02070309020205020404" pitchFamily="49" charset="0"/>
              </a:rPr>
              <a:t>pop_back</a:t>
            </a:r>
            <a:r>
              <a:rPr lang="en-US" altLang="en-US" dirty="0">
                <a:solidFill>
                  <a:srgbClr val="000000"/>
                </a:solidFill>
              </a:rPr>
              <a:t> member function to remove last element from vector:</a:t>
            </a:r>
          </a:p>
          <a:p>
            <a:pPr lvl="1" indent="0">
              <a:lnSpc>
                <a:spcPct val="85000"/>
              </a:lnSpc>
              <a:buClr>
                <a:srgbClr val="3333CC"/>
              </a:buClr>
              <a:buNone/>
            </a:pPr>
            <a:r>
              <a:rPr lang="en-US" altLang="en-US" sz="2800" dirty="0">
                <a:solidFill>
                  <a:srgbClr val="000000"/>
                </a:solidFill>
                <a:latin typeface="Courier New" panose="02070309020205020404" pitchFamily="49" charset="0"/>
              </a:rPr>
              <a:t>scores.pop_back();</a:t>
            </a:r>
          </a:p>
          <a:p>
            <a:pPr>
              <a:lnSpc>
                <a:spcPct val="85000"/>
              </a:lnSpc>
            </a:pPr>
            <a:r>
              <a:rPr lang="en-US" altLang="en-US" dirty="0">
                <a:solidFill>
                  <a:srgbClr val="000000"/>
                </a:solidFill>
              </a:rPr>
              <a:t>To remove all contents of vector, use </a:t>
            </a:r>
            <a:r>
              <a:rPr lang="en-US" altLang="en-US" dirty="0">
                <a:solidFill>
                  <a:srgbClr val="000000"/>
                </a:solidFill>
                <a:latin typeface="Courier New" panose="02070309020205020404" pitchFamily="49" charset="0"/>
              </a:rPr>
              <a:t>clear</a:t>
            </a:r>
            <a:r>
              <a:rPr lang="en-US" altLang="en-US" dirty="0">
                <a:solidFill>
                  <a:srgbClr val="000000"/>
                </a:solidFill>
              </a:rPr>
              <a:t> member function:</a:t>
            </a:r>
          </a:p>
          <a:p>
            <a:pPr lvl="1" indent="0">
              <a:lnSpc>
                <a:spcPct val="85000"/>
              </a:lnSpc>
              <a:buClr>
                <a:srgbClr val="3333CC"/>
              </a:buClr>
              <a:buNone/>
            </a:pPr>
            <a:r>
              <a:rPr lang="en-US" altLang="en-US" sz="2800" dirty="0">
                <a:solidFill>
                  <a:srgbClr val="000000"/>
                </a:solidFill>
                <a:latin typeface="Courier New" panose="02070309020205020404" pitchFamily="49" charset="0"/>
              </a:rPr>
              <a:t>scores.clear();</a:t>
            </a:r>
          </a:p>
          <a:p>
            <a:pPr>
              <a:lnSpc>
                <a:spcPct val="85000"/>
              </a:lnSpc>
            </a:pPr>
            <a:r>
              <a:rPr lang="en-US" altLang="en-US" dirty="0">
                <a:solidFill>
                  <a:srgbClr val="000000"/>
                </a:solidFill>
              </a:rPr>
              <a:t>To determine if vector is empty, use </a:t>
            </a:r>
            <a:r>
              <a:rPr lang="en-US" altLang="en-US" dirty="0">
                <a:solidFill>
                  <a:srgbClr val="000000"/>
                </a:solidFill>
                <a:latin typeface="Courier New" panose="02070309020205020404" pitchFamily="49" charset="0"/>
              </a:rPr>
              <a:t>empty</a:t>
            </a:r>
            <a:r>
              <a:rPr lang="en-US" altLang="en-US" dirty="0">
                <a:solidFill>
                  <a:srgbClr val="000000"/>
                </a:solidFill>
              </a:rPr>
              <a:t> member function:</a:t>
            </a:r>
          </a:p>
          <a:p>
            <a:pPr lvl="1" indent="0">
              <a:lnSpc>
                <a:spcPct val="85000"/>
              </a:lnSpc>
              <a:buClr>
                <a:srgbClr val="3333CC"/>
              </a:buClr>
              <a:buNone/>
            </a:pPr>
            <a:r>
              <a:rPr lang="en-US" altLang="en-US" sz="2800" dirty="0">
                <a:solidFill>
                  <a:srgbClr val="000000"/>
                </a:solidFill>
                <a:latin typeface="Courier New" panose="02070309020205020404" pitchFamily="49" charset="0"/>
              </a:rPr>
              <a:t>while (!scores.empty()) ...</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5DCF9D8F-EA66-A000-CA07-BEFDE2E5B930}"/>
              </a:ext>
            </a:extLst>
          </p:cNvPr>
          <p:cNvSpPr>
            <a:spLocks noGrp="1"/>
          </p:cNvSpPr>
          <p:nvPr>
            <p:ph type="sldNum" sz="quarter" idx="10"/>
          </p:nvPr>
        </p:nvSpPr>
        <p:spPr/>
        <p:txBody>
          <a:bodyPr/>
          <a:lstStyle/>
          <a:p>
            <a:fld id="{CE7EB300-4ACF-4001-BD66-5902D910BEDB}" type="slidenum">
              <a:rPr lang="en-US" altLang="en-US" smtClean="0"/>
              <a:pPr/>
              <a:t>75</a:t>
            </a:fld>
            <a:endParaRPr lang="en-US" altLang="en-US" dirty="0"/>
          </a:p>
        </p:txBody>
      </p:sp>
    </p:spTree>
    <p:extLst>
      <p:ext uri="{BB962C8B-B14F-4D97-AF65-F5344CB8AC3E}">
        <p14:creationId xmlns:p14="http://schemas.microsoft.com/office/powerpoint/2010/main" val="3992270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noChangeArrowheads="1"/>
          </p:cNvSpPr>
          <p:nvPr>
            <p:ph type="title"/>
          </p:nvPr>
        </p:nvSpPr>
        <p:spPr/>
        <p:txBody>
          <a:bodyPr anchor="t"/>
          <a:lstStyle/>
          <a:p>
            <a:pPr>
              <a:lnSpc>
                <a:spcPct val="80000"/>
              </a:lnSpc>
            </a:pPr>
            <a:r>
              <a:rPr lang="en-US" altLang="en-US" dirty="0"/>
              <a:t>Using the Range-Based </a:t>
            </a:r>
            <a:r>
              <a:rPr lang="en-US" altLang="en-US" dirty="0">
                <a:latin typeface="Courier New" panose="02070309020205020404" pitchFamily="49" charset="0"/>
                <a:cs typeface="Courier New" panose="02070309020205020404" pitchFamily="49" charset="0"/>
              </a:rPr>
              <a:t>for</a:t>
            </a:r>
            <a:r>
              <a:rPr lang="en-US" altLang="en-US" dirty="0"/>
              <a:t> Loop</a:t>
            </a:r>
            <a:br>
              <a:rPr lang="en-US" altLang="en-US" dirty="0"/>
            </a:br>
            <a:r>
              <a:rPr lang="en-US" altLang="en-US" dirty="0"/>
              <a:t>with a vector</a:t>
            </a:r>
          </a:p>
        </p:txBody>
      </p:sp>
      <p:pic>
        <p:nvPicPr>
          <p:cNvPr id="120835" name="Picture 1" descr="The screenshot shows the program that demonstrates the range-based for-loop with a vector. The main statement defines and initializes the vector as numbers: {10, 20, 30, 40, 50}. The program displays the vector elements using the for-loop to test the vector elements in the variable numbers.&#10;"/>
          <p:cNvPicPr>
            <a:picLocks noChangeAspect="1" noChangeArrowheads="1"/>
          </p:cNvPicPr>
          <p:nvPr/>
        </p:nvPicPr>
        <p:blipFill rotWithShape="1">
          <a:blip r:embed="rId2">
            <a:extLst>
              <a:ext uri="{28A0092B-C50C-407E-A947-70E740481C1C}">
                <a14:useLocalDpi xmlns:a14="http://schemas.microsoft.com/office/drawing/2010/main" val="0"/>
              </a:ext>
            </a:extLst>
          </a:blip>
          <a:srcRect t="9288"/>
          <a:stretch/>
        </p:blipFill>
        <p:spPr bwMode="auto">
          <a:xfrm>
            <a:off x="1704497" y="1097280"/>
            <a:ext cx="8783007" cy="576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DB6CBA1-0F56-110E-ADA1-4B810DD1AB14}"/>
              </a:ext>
            </a:extLst>
          </p:cNvPr>
          <p:cNvSpPr>
            <a:spLocks noGrp="1"/>
          </p:cNvSpPr>
          <p:nvPr>
            <p:ph type="sldNum" sz="quarter" idx="10"/>
          </p:nvPr>
        </p:nvSpPr>
        <p:spPr/>
        <p:txBody>
          <a:bodyPr/>
          <a:lstStyle/>
          <a:p>
            <a:fld id="{6BC825A9-4744-47B4-92DF-97DD141C7E32}" type="slidenum">
              <a:rPr lang="en-US" altLang="en-US" smtClean="0"/>
              <a:pPr/>
              <a:t>76</a:t>
            </a:fld>
            <a:endParaRPr lang="en-US" altLang="en-US" dirty="0"/>
          </a:p>
        </p:txBody>
      </p:sp>
    </p:spTree>
    <p:extLst>
      <p:ext uri="{BB962C8B-B14F-4D97-AF65-F5344CB8AC3E}">
        <p14:creationId xmlns:p14="http://schemas.microsoft.com/office/powerpoint/2010/main" val="12540812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Other Useful Member Functions</a:t>
            </a:r>
            <a:endParaRPr lang="en-US" dirty="0"/>
          </a:p>
        </p:txBody>
      </p:sp>
      <p:graphicFrame>
        <p:nvGraphicFramePr>
          <p:cNvPr id="4" name="Table 3" descr="The figure displays a list of useful member functions along with their description and examples. The member function at(i) returns the value of the element at position 'i' in the vector. The capacity ( ) function returns the maximum number of elements a vector can store without allocating more memory. The reverse function reverses the order of the elements in a vector. The resize (n, val) resizes the vector so that it contains n elements. If new elements are added, they are initialized to val. The swap (vec2) function exchanges the contents of the two vectors.&#10;"/>
          <p:cNvGraphicFramePr>
            <a:graphicFrameLocks noGrp="1"/>
          </p:cNvGraphicFramePr>
          <p:nvPr>
            <p:extLst>
              <p:ext uri="{D42A27DB-BD31-4B8C-83A1-F6EECF244321}">
                <p14:modId xmlns:p14="http://schemas.microsoft.com/office/powerpoint/2010/main" val="1708015380"/>
              </p:ext>
            </p:extLst>
          </p:nvPr>
        </p:nvGraphicFramePr>
        <p:xfrm>
          <a:off x="487680" y="1066800"/>
          <a:ext cx="11704320" cy="4935343"/>
        </p:xfrm>
        <a:graphic>
          <a:graphicData uri="http://schemas.openxmlformats.org/drawingml/2006/table">
            <a:tbl>
              <a:tblPr firstRow="1" firstCol="1">
                <a:tableStyleId>{B301B821-A1FF-4177-AEE7-76D212191A09}</a:tableStyleId>
              </a:tblPr>
              <a:tblGrid>
                <a:gridCol w="347472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675699">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800" b="1" u="none" strike="noStrike" cap="none" normalizeH="0" baseline="0" dirty="0">
                          <a:ln>
                            <a:noFill/>
                          </a:ln>
                          <a:solidFill>
                            <a:schemeClr val="tx1"/>
                          </a:solidFill>
                          <a:effectLst/>
                        </a:rPr>
                        <a:t>Member Function</a:t>
                      </a:r>
                      <a:endParaRPr kumimoji="0" lang="en-US" sz="2800" b="1" i="0" u="none" strike="noStrike" cap="none" normalizeH="0" baseline="0" dirty="0">
                        <a:ln>
                          <a:noFill/>
                        </a:ln>
                        <a:solidFill>
                          <a:schemeClr val="tx1"/>
                        </a:solidFill>
                        <a:effectLst/>
                        <a:latin typeface="Arial" charset="0"/>
                        <a:ea typeface="ヒラギノ角ゴ Pro W3" pitchFamily="-16" charset="-128"/>
                      </a:endParaRPr>
                    </a:p>
                  </a:txBody>
                  <a:tcPr marT="45574" marB="45574" anchor="ctr" horzOverflow="overflow"/>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800" b="1" u="none" strike="noStrike" cap="none" normalizeH="0" baseline="0" dirty="0">
                          <a:ln>
                            <a:noFill/>
                          </a:ln>
                          <a:solidFill>
                            <a:schemeClr val="tx1"/>
                          </a:solidFill>
                          <a:effectLst/>
                        </a:rPr>
                        <a:t>Description</a:t>
                      </a:r>
                      <a:endParaRPr kumimoji="0" lang="en-US" sz="2800" b="1" i="0" u="none" strike="noStrike" cap="none" normalizeH="0" baseline="0" dirty="0">
                        <a:ln>
                          <a:noFill/>
                        </a:ln>
                        <a:solidFill>
                          <a:schemeClr val="tx1"/>
                        </a:solidFill>
                        <a:effectLst/>
                        <a:latin typeface="Arial" charset="0"/>
                        <a:ea typeface="ヒラギノ角ゴ Pro W3" pitchFamily="-16" charset="-128"/>
                      </a:endParaRPr>
                    </a:p>
                  </a:txBody>
                  <a:tcPr marT="45574" marB="45574" anchor="ctr" horzOverflow="overflow"/>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sz="2800" b="1" u="none" strike="noStrike" cap="none" normalizeH="0" baseline="0" dirty="0">
                          <a:ln>
                            <a:noFill/>
                          </a:ln>
                          <a:solidFill>
                            <a:schemeClr val="tx1"/>
                          </a:solidFill>
                          <a:effectLst/>
                        </a:rPr>
                        <a:t>Example</a:t>
                      </a:r>
                      <a:endParaRPr kumimoji="0" lang="en-US" sz="2800" b="1" i="0" u="none" strike="noStrike" cap="none" normalizeH="0" baseline="0" dirty="0">
                        <a:ln>
                          <a:noFill/>
                        </a:ln>
                        <a:solidFill>
                          <a:schemeClr val="tx1"/>
                        </a:solidFill>
                        <a:effectLst/>
                        <a:latin typeface="Arial" charset="0"/>
                        <a:ea typeface="ヒラギノ角ゴ Pro W3" pitchFamily="-16" charset="-128"/>
                      </a:endParaRPr>
                    </a:p>
                  </a:txBody>
                  <a:tcPr marT="45574" marB="45574" anchor="ctr" horzOverflow="overflow"/>
                </a:tc>
                <a:extLst>
                  <a:ext uri="{0D108BD9-81ED-4DB2-BD59-A6C34878D82A}">
                    <a16:rowId xmlns:a16="http://schemas.microsoft.com/office/drawing/2014/main" val="10000"/>
                  </a:ext>
                </a:extLst>
              </a:tr>
              <a:tr h="674116">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at(i)</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Returns the value of the element at position i in the vector</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cout &lt;&lt; vec1.at(i);</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extLst>
                  <a:ext uri="{0D108BD9-81ED-4DB2-BD59-A6C34878D82A}">
                    <a16:rowId xmlns:a16="http://schemas.microsoft.com/office/drawing/2014/main" val="10001"/>
                  </a:ext>
                </a:extLst>
              </a:tr>
              <a:tr h="749623">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capacity()</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Returns the maximum number of elements a vector can store without allocating more memory</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maxElements = </a:t>
                      </a:r>
                    </a:p>
                    <a:p>
                      <a:pPr marL="461963"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 vec1.capacity();</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extLst>
                  <a:ext uri="{0D108BD9-81ED-4DB2-BD59-A6C34878D82A}">
                    <a16:rowId xmlns:a16="http://schemas.microsoft.com/office/drawing/2014/main" val="10002"/>
                  </a:ext>
                </a:extLst>
              </a:tr>
              <a:tr h="675699">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reverse()</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Reverse the order of the elements in a vector</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vec1.reverse();</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extLst>
                  <a:ext uri="{0D108BD9-81ED-4DB2-BD59-A6C34878D82A}">
                    <a16:rowId xmlns:a16="http://schemas.microsoft.com/office/drawing/2014/main" val="10003"/>
                  </a:ext>
                </a:extLst>
              </a:tr>
              <a:tr h="762389">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resize (n, val)</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Resizes the vector so it contains n elements. If new elements are added, they are initialized to val.</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vec1.resize(5, 0);</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extLst>
                  <a:ext uri="{0D108BD9-81ED-4DB2-BD59-A6C34878D82A}">
                    <a16:rowId xmlns:a16="http://schemas.microsoft.com/office/drawing/2014/main" val="10004"/>
                  </a:ext>
                </a:extLst>
              </a:tr>
              <a:tr h="675699">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swap(vec2)</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Exchange the contents of two vectors</a:t>
                      </a:r>
                      <a:endParaRPr kumimoji="0" lang="en-US" sz="2400" b="0" i="0" u="none" strike="noStrike" cap="none" normalizeH="0" baseline="0" dirty="0">
                        <a:ln>
                          <a:noFill/>
                        </a:ln>
                        <a:solidFill>
                          <a:schemeClr val="tx1"/>
                        </a:solidFill>
                        <a:effectLst/>
                        <a:latin typeface="Arial" charset="0"/>
                        <a:ea typeface="ヒラギノ角ゴ Pro W3" pitchFamily="-16" charset="-128"/>
                      </a:endParaRPr>
                    </a:p>
                  </a:txBody>
                  <a:tcPr marT="45574" marB="45574" horzOverflow="overflow"/>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400" b="0" u="none" strike="noStrike" cap="none" normalizeH="0" baseline="0" dirty="0">
                          <a:ln>
                            <a:noFill/>
                          </a:ln>
                          <a:solidFill>
                            <a:schemeClr val="tx1"/>
                          </a:solidFill>
                          <a:effectLst/>
                        </a:rPr>
                        <a:t>vec1.swap(vec2);</a:t>
                      </a:r>
                      <a:endParaRPr kumimoji="0" lang="en-US" sz="2400" b="0" i="0" u="none" strike="noStrike" cap="none" normalizeH="0" baseline="0" dirty="0">
                        <a:ln>
                          <a:noFill/>
                        </a:ln>
                        <a:solidFill>
                          <a:schemeClr val="tx1"/>
                        </a:solidFill>
                        <a:effectLst/>
                        <a:latin typeface="Courier New" pitchFamily="-16" charset="0"/>
                        <a:ea typeface="ヒラギノ角ゴ Pro W3" pitchFamily="-16" charset="-128"/>
                      </a:endParaRPr>
                    </a:p>
                  </a:txBody>
                  <a:tcPr marT="45574" marB="45574" horzOverflow="overflow"/>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D90F2836-0522-D2E1-DE72-4A5C4A3E6BCA}"/>
              </a:ext>
            </a:extLst>
          </p:cNvPr>
          <p:cNvSpPr>
            <a:spLocks noGrp="1"/>
          </p:cNvSpPr>
          <p:nvPr>
            <p:ph type="sldNum" sz="quarter" idx="10"/>
          </p:nvPr>
        </p:nvSpPr>
        <p:spPr/>
        <p:txBody>
          <a:bodyPr/>
          <a:lstStyle/>
          <a:p>
            <a:fld id="{CE7EB300-4ACF-4001-BD66-5902D910BEDB}" type="slidenum">
              <a:rPr lang="en-US" altLang="en-US" smtClean="0"/>
              <a:pPr/>
              <a:t>77</a:t>
            </a:fld>
            <a:endParaRPr lang="en-US" altLang="en-US" dirty="0"/>
          </a:p>
        </p:txBody>
      </p:sp>
    </p:spTree>
    <p:extLst>
      <p:ext uri="{BB962C8B-B14F-4D97-AF65-F5344CB8AC3E}">
        <p14:creationId xmlns:p14="http://schemas.microsoft.com/office/powerpoint/2010/main" val="12287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Array Elements</a:t>
            </a:r>
            <a:r>
              <a:rPr lang="en-US" altLang="en-US" sz="1800" dirty="0"/>
              <a:t> (2 of 3)</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The last element’s subscript is </a:t>
            </a:r>
            <a:r>
              <a:rPr lang="en-US" altLang="en-US" i="1" dirty="0">
                <a:solidFill>
                  <a:srgbClr val="000000"/>
                </a:solidFill>
              </a:rPr>
              <a:t>n</a:t>
            </a:r>
            <a:r>
              <a:rPr lang="en-US" altLang="en-US" dirty="0">
                <a:solidFill>
                  <a:srgbClr val="000000"/>
                </a:solidFill>
              </a:rPr>
              <a:t>-1, where </a:t>
            </a:r>
            <a:r>
              <a:rPr lang="en-US" altLang="en-US" i="1" dirty="0">
                <a:solidFill>
                  <a:srgbClr val="000000"/>
                </a:solidFill>
              </a:rPr>
              <a:t>n</a:t>
            </a:r>
            <a:r>
              <a:rPr lang="en-US" altLang="en-US" dirty="0">
                <a:solidFill>
                  <a:srgbClr val="000000"/>
                </a:solidFill>
              </a:rPr>
              <a:t> is the total number of elements in the array.</a:t>
            </a:r>
          </a:p>
        </p:txBody>
      </p:sp>
      <p:pic>
        <p:nvPicPr>
          <p:cNvPr id="7" name="Picture 6" descr="The screenshot shows the array memory layout arranged in a sequence based on the subscript. Here, the subscript values start at 0 and end at 4.&#10;"/>
          <p:cNvPicPr>
            <a:picLocks noChangeAspect="1"/>
          </p:cNvPicPr>
          <p:nvPr/>
        </p:nvPicPr>
        <p:blipFill>
          <a:blip r:embed="rId2"/>
          <a:stretch>
            <a:fillRect/>
          </a:stretch>
        </p:blipFill>
        <p:spPr>
          <a:xfrm>
            <a:off x="1981200" y="2156726"/>
            <a:ext cx="8229600" cy="1577074"/>
          </a:xfrm>
          <a:prstGeom prst="rect">
            <a:avLst/>
          </a:prstGeom>
        </p:spPr>
      </p:pic>
      <p:sp>
        <p:nvSpPr>
          <p:cNvPr id="4" name="Slide Number Placeholder 3">
            <a:extLst>
              <a:ext uri="{FF2B5EF4-FFF2-40B4-BE49-F238E27FC236}">
                <a16:creationId xmlns:a16="http://schemas.microsoft.com/office/drawing/2014/main" id="{458759CD-0D21-DF2F-CD8A-36D7FF08BAC9}"/>
              </a:ext>
            </a:extLst>
          </p:cNvPr>
          <p:cNvSpPr>
            <a:spLocks noGrp="1"/>
          </p:cNvSpPr>
          <p:nvPr>
            <p:ph type="sldNum" sz="quarter" idx="10"/>
          </p:nvPr>
        </p:nvSpPr>
        <p:spPr/>
        <p:txBody>
          <a:bodyPr/>
          <a:lstStyle/>
          <a:p>
            <a:fld id="{CE7EB300-4ACF-4001-BD66-5902D910BEDB}" type="slidenum">
              <a:rPr lang="en-US" altLang="en-US" smtClean="0"/>
              <a:pPr/>
              <a:t>8</a:t>
            </a:fld>
            <a:endParaRPr lang="en-US" altLang="en-US" dirty="0"/>
          </a:p>
        </p:txBody>
      </p:sp>
    </p:spTree>
    <p:extLst>
      <p:ext uri="{BB962C8B-B14F-4D97-AF65-F5344CB8AC3E}">
        <p14:creationId xmlns:p14="http://schemas.microsoft.com/office/powerpoint/2010/main" val="126705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Array Elements</a:t>
            </a:r>
            <a:r>
              <a:rPr lang="en-US" altLang="en-US" sz="1800" dirty="0"/>
              <a:t> (3 of 3)</a:t>
            </a:r>
            <a:endParaRPr lang="en-US" sz="1800" dirty="0"/>
          </a:p>
        </p:txBody>
      </p:sp>
      <p:sp>
        <p:nvSpPr>
          <p:cNvPr id="3" name="Content Placeholder 2"/>
          <p:cNvSpPr>
            <a:spLocks noGrp="1"/>
          </p:cNvSpPr>
          <p:nvPr>
            <p:ph idx="1"/>
          </p:nvPr>
        </p:nvSpPr>
        <p:spPr/>
        <p:txBody>
          <a:bodyPr/>
          <a:lstStyle/>
          <a:p>
            <a:r>
              <a:rPr lang="en-US" altLang="en-US" dirty="0">
                <a:solidFill>
                  <a:srgbClr val="000000"/>
                </a:solidFill>
              </a:rPr>
              <a:t>Array elements can be used as regular variables:</a:t>
            </a:r>
          </a:p>
          <a:p>
            <a:pPr marL="731520" indent="0">
              <a:buNone/>
            </a:pPr>
            <a:r>
              <a:rPr lang="en-US" altLang="en-US" dirty="0">
                <a:solidFill>
                  <a:srgbClr val="000000"/>
                </a:solidFill>
                <a:latin typeface="Courier New" panose="02070309020205020404" pitchFamily="49" charset="0"/>
              </a:rPr>
              <a:t>tests[0] = 79;</a:t>
            </a:r>
          </a:p>
          <a:p>
            <a:pPr marL="731520" lvl="1" indent="0">
              <a:buNone/>
            </a:pPr>
            <a:r>
              <a:rPr lang="en-US" altLang="en-US" sz="2800" dirty="0">
                <a:solidFill>
                  <a:srgbClr val="000000"/>
                </a:solidFill>
                <a:latin typeface="Courier New" panose="02070309020205020404" pitchFamily="49" charset="0"/>
              </a:rPr>
              <a:t>cout &lt;&lt; tests[0];</a:t>
            </a:r>
          </a:p>
          <a:p>
            <a:pPr marL="731520" lvl="1" indent="0">
              <a:buNone/>
            </a:pPr>
            <a:r>
              <a:rPr lang="en-US" altLang="en-US" sz="2800" dirty="0">
                <a:solidFill>
                  <a:srgbClr val="000000"/>
                </a:solidFill>
                <a:latin typeface="Courier New" panose="02070309020205020404" pitchFamily="49" charset="0"/>
              </a:rPr>
              <a:t>cin &gt;&gt; tests[1];</a:t>
            </a:r>
          </a:p>
          <a:p>
            <a:pPr marL="731520" lvl="1" indent="0">
              <a:buNone/>
            </a:pPr>
            <a:r>
              <a:rPr lang="en-US" altLang="en-US" sz="2800" dirty="0">
                <a:solidFill>
                  <a:srgbClr val="000000"/>
                </a:solidFill>
                <a:latin typeface="Courier New" panose="02070309020205020404" pitchFamily="49" charset="0"/>
              </a:rPr>
              <a:t>tests[4] = tests[0] + tests[1];</a:t>
            </a:r>
          </a:p>
          <a:p>
            <a:r>
              <a:rPr lang="en-US" altLang="en-US" dirty="0">
                <a:solidFill>
                  <a:srgbClr val="000000"/>
                </a:solidFill>
              </a:rPr>
              <a:t>Arrays must be accessed via individual elements:</a:t>
            </a:r>
          </a:p>
          <a:p>
            <a:pPr marL="731520" lvl="1" indent="0">
              <a:buClr>
                <a:srgbClr val="000000"/>
              </a:buClr>
              <a:buNone/>
            </a:pPr>
            <a:r>
              <a:rPr lang="en-US" altLang="en-US" sz="2800" dirty="0">
                <a:solidFill>
                  <a:srgbClr val="000000"/>
                </a:solidFill>
                <a:latin typeface="Courier New" panose="02070309020205020404" pitchFamily="49" charset="0"/>
              </a:rPr>
              <a:t>cout &lt;&lt; tests; // not legal</a:t>
            </a:r>
            <a:endParaRPr lang="en-US" altLang="en-US" sz="2800" dirty="0">
              <a:solidFill>
                <a:srgbClr val="000000"/>
              </a:solidFill>
            </a:endParaRPr>
          </a:p>
        </p:txBody>
      </p:sp>
      <p:sp>
        <p:nvSpPr>
          <p:cNvPr id="4" name="Slide Number Placeholder 3">
            <a:extLst>
              <a:ext uri="{FF2B5EF4-FFF2-40B4-BE49-F238E27FC236}">
                <a16:creationId xmlns:a16="http://schemas.microsoft.com/office/drawing/2014/main" id="{4F4D95E2-908A-17FA-8099-B79B76852ADE}"/>
              </a:ext>
            </a:extLst>
          </p:cNvPr>
          <p:cNvSpPr>
            <a:spLocks noGrp="1"/>
          </p:cNvSpPr>
          <p:nvPr>
            <p:ph type="sldNum" sz="quarter" idx="10"/>
          </p:nvPr>
        </p:nvSpPr>
        <p:spPr/>
        <p:txBody>
          <a:bodyPr/>
          <a:lstStyle/>
          <a:p>
            <a:fld id="{CE7EB300-4ACF-4001-BD66-5902D910BEDB}" type="slidenum">
              <a:rPr lang="en-US" altLang="en-US" smtClean="0"/>
              <a:pPr/>
              <a:t>9</a:t>
            </a:fld>
            <a:endParaRPr lang="en-US" altLang="en-US" dirty="0"/>
          </a:p>
        </p:txBody>
      </p:sp>
    </p:spTree>
    <p:extLst>
      <p:ext uri="{BB962C8B-B14F-4D97-AF65-F5344CB8AC3E}">
        <p14:creationId xmlns:p14="http://schemas.microsoft.com/office/powerpoint/2010/main" val="143080818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2549</TotalTime>
  <Words>5344</Words>
  <Application>Microsoft Office PowerPoint</Application>
  <PresentationFormat>Widescreen</PresentationFormat>
  <Paragraphs>561</Paragraphs>
  <Slides>77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Cambria</vt:lpstr>
      <vt:lpstr>Courier New</vt:lpstr>
      <vt:lpstr>Wingdings</vt:lpstr>
      <vt:lpstr>Default Design</vt:lpstr>
      <vt:lpstr>Arrays and Vectors</vt:lpstr>
      <vt:lpstr>Arrays Hold Multiple Values</vt:lpstr>
      <vt:lpstr>Array - Memory Layout</vt:lpstr>
      <vt:lpstr>Array Terminology (1 of 2)</vt:lpstr>
      <vt:lpstr>Array Terminology (2 of 2)</vt:lpstr>
      <vt:lpstr>Size Declarators</vt:lpstr>
      <vt:lpstr>Accessing Array Elements (1 of 3)</vt:lpstr>
      <vt:lpstr>Accessing Array Elements (2 of 3)</vt:lpstr>
      <vt:lpstr>Accessing Array Elements (3 of 3)</vt:lpstr>
      <vt:lpstr>Accessing Array Elements (1 of 2)</vt:lpstr>
      <vt:lpstr>Accessing Array Elements (2 of 2)</vt:lpstr>
      <vt:lpstr>Accessing Array Contents</vt:lpstr>
      <vt:lpstr>Using a Loop to Step Through an Array</vt:lpstr>
      <vt:lpstr>A Closer Look At the Loop</vt:lpstr>
      <vt:lpstr>Default Initialization</vt:lpstr>
      <vt:lpstr>Array Initialization</vt:lpstr>
      <vt:lpstr>Initialization List Code Example</vt:lpstr>
      <vt:lpstr>Partial Array Initialization</vt:lpstr>
      <vt:lpstr>Implicit Array Sizing</vt:lpstr>
      <vt:lpstr>No Bounds Checking in C++ (1 of 2)</vt:lpstr>
      <vt:lpstr>No Bounds Checking Code Example</vt:lpstr>
      <vt:lpstr>What the Code Does</vt:lpstr>
      <vt:lpstr>No Bounds Checking in C++ (2 of 2)</vt:lpstr>
      <vt:lpstr>Off-By-One Errors</vt:lpstr>
      <vt:lpstr>The Range-Based for Loop (1 of 2)</vt:lpstr>
      <vt:lpstr>The Range-Based for Loop (2 of 2)</vt:lpstr>
      <vt:lpstr>Program with range-based for loop</vt:lpstr>
      <vt:lpstr>Modifying an Array with a Range-Based for Loop (1 of 3)</vt:lpstr>
      <vt:lpstr>Modifying an Array with a Range-Based for Loop (2 of 3)</vt:lpstr>
      <vt:lpstr>Modifying an Array with a Range-Based for Loop (3 of 3)</vt:lpstr>
      <vt:lpstr>The Range-Based for Loop versus the Regular for Loop</vt:lpstr>
      <vt:lpstr>Processing Array Contents</vt:lpstr>
      <vt:lpstr>Array Assignment</vt:lpstr>
      <vt:lpstr>Printing the Contents of an Array (1 of 3)</vt:lpstr>
      <vt:lpstr>Printing the Contents of an Array (2 of 3)</vt:lpstr>
      <vt:lpstr>Printing the Contents of an Array (3 of 3)</vt:lpstr>
      <vt:lpstr>Summing and Averaging Array Elements (1 of 2)</vt:lpstr>
      <vt:lpstr>Summing and Averaging Array Elements (2 of 2)</vt:lpstr>
      <vt:lpstr>Finding the Highest Value in an Array</vt:lpstr>
      <vt:lpstr>Finding the Lowest Value in an Array</vt:lpstr>
      <vt:lpstr>Partially-Filled Arrays</vt:lpstr>
      <vt:lpstr>Comparing Arrays</vt:lpstr>
      <vt:lpstr>Structured Binding Declarations (1 of 2)</vt:lpstr>
      <vt:lpstr>Structured Binding Declarations (2 of 2)</vt:lpstr>
      <vt:lpstr>Using Parallel Arrays</vt:lpstr>
      <vt:lpstr>Parallel Array Example</vt:lpstr>
      <vt:lpstr>Parallel Arrays in Program (1 of 3)</vt:lpstr>
      <vt:lpstr>Parallel Arrays in Program (2 of 3)</vt:lpstr>
      <vt:lpstr>Parallel Arrays in Program (3 of 3)</vt:lpstr>
      <vt:lpstr>Arrays as Function Arguments (1 of 2)</vt:lpstr>
      <vt:lpstr>Arrays as Function Arguments (2 of 2)</vt:lpstr>
      <vt:lpstr>Passing an Array to a Function</vt:lpstr>
      <vt:lpstr>Modifying Arrays in Functions</vt:lpstr>
      <vt:lpstr>Using const Array Parameters</vt:lpstr>
      <vt:lpstr>Structured Binding Declarations and Array Arguments</vt:lpstr>
      <vt:lpstr>Two-Dimensional Arrays</vt:lpstr>
      <vt:lpstr>Two-Dimensional Array Representation</vt:lpstr>
      <vt:lpstr>A Two-dimensional Array in Program (1 of 3)</vt:lpstr>
      <vt:lpstr>A Two-dimensional Array in Program (2 of 3)</vt:lpstr>
      <vt:lpstr>A Two-dimensional Array in Program (3 of 3)</vt:lpstr>
      <vt:lpstr>2D Array Initialization</vt:lpstr>
      <vt:lpstr>Two-Dimensional Array as Parameter, Argument</vt:lpstr>
      <vt:lpstr>Example – The showArray Function</vt:lpstr>
      <vt:lpstr>How showArray is Called</vt:lpstr>
      <vt:lpstr>Summing All the Elements in a Two-Dimensional Array (1 of 2)</vt:lpstr>
      <vt:lpstr>Summing All the Elements in a Two-Dimensional Array (2 of 2)</vt:lpstr>
      <vt:lpstr>Summing the Rows of a Two-Dimensional Array (1 of 2)</vt:lpstr>
      <vt:lpstr>Summing the Rows of a Two-Dimensional Array (2 of 2)</vt:lpstr>
      <vt:lpstr>Summing the Columns of a Two-Dimensional Array (1 of 2)</vt:lpstr>
      <vt:lpstr>Summing the Columns of a Two-Dimensional Array (2 of 2)</vt:lpstr>
      <vt:lpstr>Arrays with Three or More Dimensions</vt:lpstr>
      <vt:lpstr>Introduction to the STL vector</vt:lpstr>
      <vt:lpstr>Declaring Vectors</vt:lpstr>
      <vt:lpstr>Using an Initialization List with a Vector</vt:lpstr>
      <vt:lpstr>Removing Vector Elements</vt:lpstr>
      <vt:lpstr>Using the Range-Based for Loop with a vector</vt:lpstr>
      <vt:lpstr>Other Useful Member Functions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Arrays and Vectors</dc:title>
  <dc:subject>Introduction to C++</dc:subject>
  <dc:creator>Tony Gaddis</dc:creator>
  <cp:lastModifiedBy>Syed Naseem Afzal</cp:lastModifiedBy>
  <cp:revision>444</cp:revision>
  <dcterms:created xsi:type="dcterms:W3CDTF">2011-02-16T20:47:20Z</dcterms:created>
  <dcterms:modified xsi:type="dcterms:W3CDTF">2024-02-19T04:21:09Z</dcterms:modified>
</cp:coreProperties>
</file>