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15"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6" r:id="rId17"/>
    <p:sldId id="307" r:id="rId18"/>
    <p:sldId id="316" r:id="rId19"/>
    <p:sldId id="305" r:id="rId20"/>
    <p:sldId id="308" r:id="rId21"/>
    <p:sldId id="309" r:id="rId22"/>
    <p:sldId id="310" r:id="rId23"/>
    <p:sldId id="311" r:id="rId24"/>
    <p:sldId id="317" r:id="rId25"/>
    <p:sldId id="312" r:id="rId26"/>
    <p:sldId id="313" r:id="rId27"/>
    <p:sldId id="314"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4" userDrawn="1">
          <p15:clr>
            <a:srgbClr val="A4A3A4"/>
          </p15:clr>
        </p15:guide>
        <p15:guide id="2" pos="26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86421" autoAdjust="0"/>
  </p:normalViewPr>
  <p:slideViewPr>
    <p:cSldViewPr showGuides="1">
      <p:cViewPr varScale="1">
        <p:scale>
          <a:sx n="122" d="100"/>
          <a:sy n="122" d="100"/>
        </p:scale>
        <p:origin x="102" y="198"/>
      </p:cViewPr>
      <p:guideLst>
        <p:guide orient="horz" pos="1344"/>
        <p:guide pos="2624"/>
      </p:guideLst>
    </p:cSldViewPr>
  </p:slideViewPr>
  <p:outlineViewPr>
    <p:cViewPr>
      <p:scale>
        <a:sx n="33" d="100"/>
        <a:sy n="33" d="100"/>
      </p:scale>
      <p:origin x="0" y="-1509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170B05E8-51A4-43AC-9E1F-E0529B9CC8B2}"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6341F9B-0DE0-4A2D-8378-AF1C192664F2}" type="slidenum">
              <a:rPr lang="en-US" altLang="en-US"/>
              <a:pPr/>
              <a:t>‹#›</a:t>
            </a:fld>
            <a:endParaRPr lang="en-US" altLang="en-US" dirty="0"/>
          </a:p>
        </p:txBody>
      </p:sp>
    </p:spTree>
    <p:extLst>
      <p:ext uri="{BB962C8B-B14F-4D97-AF65-F5344CB8AC3E}">
        <p14:creationId xmlns:p14="http://schemas.microsoft.com/office/powerpoint/2010/main" val="2464685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F7E37A5-59B2-4A40-A547-A33AEDA29779}"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FF46475-EA4B-4B16-872E-1E47F715928F}" type="slidenum">
              <a:rPr lang="en-US" altLang="en-US"/>
              <a:pPr/>
              <a:t>‹#›</a:t>
            </a:fld>
            <a:endParaRPr lang="en-US" altLang="en-US" dirty="0"/>
          </a:p>
        </p:txBody>
      </p:sp>
    </p:spTree>
    <p:extLst>
      <p:ext uri="{BB962C8B-B14F-4D97-AF65-F5344CB8AC3E}">
        <p14:creationId xmlns:p14="http://schemas.microsoft.com/office/powerpoint/2010/main" val="126373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1981200"/>
            <a:ext cx="12188952" cy="1371600"/>
          </a:xfrm>
        </p:spPr>
        <p:txBody>
          <a:bodyPr/>
          <a:lstStyle>
            <a:lvl1pPr algn="ctr">
              <a:defRPr sz="6000">
                <a:solidFill>
                  <a:schemeClr val="tx1"/>
                </a:solidFill>
              </a:defRPr>
            </a:lvl1pPr>
          </a:lstStyle>
          <a:p>
            <a:endParaRPr lang="en-US" dirty="0"/>
          </a:p>
        </p:txBody>
      </p:sp>
      <p:sp>
        <p:nvSpPr>
          <p:cNvPr id="11267" name="Rectangle 3"/>
          <p:cNvSpPr>
            <a:spLocks noGrp="1" noChangeArrowheads="1"/>
          </p:cNvSpPr>
          <p:nvPr>
            <p:ph type="subTitle" idx="1"/>
          </p:nvPr>
        </p:nvSpPr>
        <p:spPr>
          <a:xfrm>
            <a:off x="1524" y="3374571"/>
            <a:ext cx="12188952" cy="1371600"/>
          </a:xfrm>
        </p:spPr>
        <p:txBody>
          <a:bodyPr anchor="ctr"/>
          <a:lstStyle>
            <a:lvl1pPr marL="0" indent="0" algn="ctr">
              <a:buFontTx/>
              <a:buNone/>
              <a:defRPr sz="5400" b="1"/>
            </a:lvl1pPr>
          </a:lstStyle>
          <a:p>
            <a:r>
              <a:rPr lang="en-US"/>
              <a:t>Click to edit Master subtitle style</a:t>
            </a:r>
          </a:p>
        </p:txBody>
      </p:sp>
    </p:spTree>
    <p:extLst>
      <p:ext uri="{BB962C8B-B14F-4D97-AF65-F5344CB8AC3E}">
        <p14:creationId xmlns:p14="http://schemas.microsoft.com/office/powerpoint/2010/main" val="199396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28D8376F-9AA1-49CE-B1B1-3C19767865D0}" type="slidenum">
              <a:rPr lang="en-US" altLang="en-US"/>
              <a:pPr/>
              <a:t>‹#›</a:t>
            </a:fld>
            <a:endParaRPr lang="en-US" altLang="en-US" dirty="0"/>
          </a:p>
        </p:txBody>
      </p:sp>
    </p:spTree>
    <p:extLst>
      <p:ext uri="{BB962C8B-B14F-4D97-AF65-F5344CB8AC3E}">
        <p14:creationId xmlns:p14="http://schemas.microsoft.com/office/powerpoint/2010/main" val="185174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9464A352-4151-4737-AF1F-F3131FEA3C66}" type="slidenum">
              <a:rPr lang="en-US" altLang="en-US"/>
              <a:pPr/>
              <a:t>‹#›</a:t>
            </a:fld>
            <a:endParaRPr lang="en-US" altLang="en-US" dirty="0"/>
          </a:p>
        </p:txBody>
      </p:sp>
    </p:spTree>
    <p:extLst>
      <p:ext uri="{BB962C8B-B14F-4D97-AF65-F5344CB8AC3E}">
        <p14:creationId xmlns:p14="http://schemas.microsoft.com/office/powerpoint/2010/main" val="188839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53263C-6FF8-43C3-A3F9-30B3015A0663}" type="slidenum">
              <a:rPr lang="en-US" altLang="en-US"/>
              <a:pPr/>
              <a:t>‹#›</a:t>
            </a:fld>
            <a:endParaRPr lang="en-US" altLang="en-US" dirty="0"/>
          </a:p>
        </p:txBody>
      </p:sp>
    </p:spTree>
    <p:extLst>
      <p:ext uri="{BB962C8B-B14F-4D97-AF65-F5344CB8AC3E}">
        <p14:creationId xmlns:p14="http://schemas.microsoft.com/office/powerpoint/2010/main" val="239968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lvl1pPr>
            <a:lvl2pPr marL="684213" indent="-341313">
              <a:buFont typeface="Arial" panose="020B0604020202020204" pitchFamily="34" charset="0"/>
              <a:buChar char="◘"/>
              <a:defRPr/>
            </a:lvl2pPr>
            <a:lvl3pPr marL="1025525" indent="-339725">
              <a:buFont typeface="Arial" panose="020B0604020202020204" pitchFamily="34" charset="0"/>
              <a:buChar char="■"/>
              <a:defRPr/>
            </a:lvl3pPr>
            <a:lvl4pPr marL="1376363" indent="-349250">
              <a:buFont typeface="Arial" panose="020B0604020202020204" pitchFamily="34" charset="0"/>
              <a:buChar char="□"/>
              <a:defRPr/>
            </a:lvl4pPr>
            <a:lvl5pPr marL="1598613"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F155E2C-5EA5-450D-9C3E-F28964A4E738}" type="slidenum">
              <a:rPr lang="en-US" altLang="en-US"/>
              <a:pPr/>
              <a:t>‹#›</a:t>
            </a:fld>
            <a:endParaRPr lang="en-US" altLang="en-US" dirty="0"/>
          </a:p>
        </p:txBody>
      </p:sp>
    </p:spTree>
    <p:extLst>
      <p:ext uri="{BB962C8B-B14F-4D97-AF65-F5344CB8AC3E}">
        <p14:creationId xmlns:p14="http://schemas.microsoft.com/office/powerpoint/2010/main" val="276230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425802"/>
            <a:ext cx="10972800" cy="2003198"/>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6F155E2C-5EA5-450D-9C3E-F28964A4E738}" type="slidenum">
              <a:rPr lang="en-US" altLang="en-US"/>
              <a:pPr/>
              <a:t>‹#›</a:t>
            </a:fld>
            <a:endParaRPr lang="en-US" altLang="en-US" dirty="0"/>
          </a:p>
        </p:txBody>
      </p:sp>
      <p:sp>
        <p:nvSpPr>
          <p:cNvPr id="6" name="Content Placeholder 5"/>
          <p:cNvSpPr>
            <a:spLocks noGrp="1"/>
          </p:cNvSpPr>
          <p:nvPr>
            <p:ph sz="quarter" idx="11"/>
          </p:nvPr>
        </p:nvSpPr>
        <p:spPr>
          <a:xfrm>
            <a:off x="711200" y="3657601"/>
            <a:ext cx="10871200" cy="213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332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9BB2B657-FBA0-4ECB-89A0-36C0D9211800}" type="slidenum">
              <a:rPr lang="en-US" altLang="en-US"/>
              <a:pPr/>
              <a:t>‹#›</a:t>
            </a:fld>
            <a:endParaRPr lang="en-US" altLang="en-US" dirty="0"/>
          </a:p>
        </p:txBody>
      </p:sp>
    </p:spTree>
    <p:extLst>
      <p:ext uri="{BB962C8B-B14F-4D97-AF65-F5344CB8AC3E}">
        <p14:creationId xmlns:p14="http://schemas.microsoft.com/office/powerpoint/2010/main" val="88803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B63D7276-FCA1-4326-8992-5E4955D7C12F}" type="slidenum">
              <a:rPr lang="en-US" altLang="en-US"/>
              <a:pPr/>
              <a:t>‹#›</a:t>
            </a:fld>
            <a:endParaRPr lang="en-US" altLang="en-US" dirty="0"/>
          </a:p>
        </p:txBody>
      </p:sp>
    </p:spTree>
    <p:extLst>
      <p:ext uri="{BB962C8B-B14F-4D97-AF65-F5344CB8AC3E}">
        <p14:creationId xmlns:p14="http://schemas.microsoft.com/office/powerpoint/2010/main" val="153182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32018BFB-702F-48E1-8763-D8184331B1FC}" type="slidenum">
              <a:rPr lang="en-US" altLang="en-US"/>
              <a:pPr/>
              <a:t>‹#›</a:t>
            </a:fld>
            <a:endParaRPr lang="en-US" altLang="en-US" dirty="0"/>
          </a:p>
        </p:txBody>
      </p:sp>
    </p:spTree>
    <p:extLst>
      <p:ext uri="{BB962C8B-B14F-4D97-AF65-F5344CB8AC3E}">
        <p14:creationId xmlns:p14="http://schemas.microsoft.com/office/powerpoint/2010/main" val="196910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CEA2232C-A134-49B3-83D7-EE3F4CA7FD01}" type="slidenum">
              <a:rPr lang="en-US" altLang="en-US"/>
              <a:pPr/>
              <a:t>‹#›</a:t>
            </a:fld>
            <a:endParaRPr lang="en-US" altLang="en-US" dirty="0"/>
          </a:p>
        </p:txBody>
      </p:sp>
    </p:spTree>
    <p:extLst>
      <p:ext uri="{BB962C8B-B14F-4D97-AF65-F5344CB8AC3E}">
        <p14:creationId xmlns:p14="http://schemas.microsoft.com/office/powerpoint/2010/main" val="332639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873FF853-B7D6-4BD3-8F14-00726C1DE20B}" type="slidenum">
              <a:rPr lang="en-US" altLang="en-US"/>
              <a:pPr/>
              <a:t>‹#›</a:t>
            </a:fld>
            <a:endParaRPr lang="en-US" altLang="en-US" dirty="0"/>
          </a:p>
        </p:txBody>
      </p:sp>
    </p:spTree>
    <p:extLst>
      <p:ext uri="{BB962C8B-B14F-4D97-AF65-F5344CB8AC3E}">
        <p14:creationId xmlns:p14="http://schemas.microsoft.com/office/powerpoint/2010/main" val="15831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169457F-2480-4050-8DE3-D9AB3A5F0F95}" type="slidenum">
              <a:rPr lang="en-US" altLang="en-US"/>
              <a:pPr/>
              <a:t>‹#›</a:t>
            </a:fld>
            <a:endParaRPr lang="en-US" altLang="en-US" dirty="0"/>
          </a:p>
        </p:txBody>
      </p:sp>
    </p:spTree>
    <p:extLst>
      <p:ext uri="{BB962C8B-B14F-4D97-AF65-F5344CB8AC3E}">
        <p14:creationId xmlns:p14="http://schemas.microsoft.com/office/powerpoint/2010/main" val="117646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FABBDC50-66DC-4A4B-84E7-FC7BEB9F5367}"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52"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5800" indent="-342900" algn="l" rtl="0" eaLnBrk="0" fontAlgn="base" hangingPunct="0">
        <a:spcBef>
          <a:spcPct val="200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8700" indent="-342900" algn="l" rtl="0" eaLnBrk="0" fontAlgn="base" hangingPunct="0">
        <a:spcBef>
          <a:spcPct val="200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1600" indent="-342900" algn="l" rtl="0" eaLnBrk="0" fontAlgn="base" hangingPunct="0">
        <a:spcBef>
          <a:spcPct val="200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28600" algn="l" rtl="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67000"/>
            <a:ext cx="12192000" cy="1470025"/>
          </a:xfrm>
        </p:spPr>
        <p:txBody>
          <a:bodyPr/>
          <a:lstStyle/>
          <a:p>
            <a:pPr>
              <a:lnSpc>
                <a:spcPct val="140000"/>
              </a:lnSpc>
            </a:pPr>
            <a:r>
              <a:rPr lang="en-US" altLang="en-US" b="1" kern="1200" dirty="0">
                <a:solidFill>
                  <a:srgbClr val="000000"/>
                </a:solidFill>
                <a:latin typeface="Arial" panose="020B0604020202020204" pitchFamily="34" charset="0"/>
                <a:cs typeface="Arial" panose="020B0604020202020204" pitchFamily="34" charset="0"/>
              </a:rPr>
              <a:t>Searching and Sorting Arrays</a:t>
            </a:r>
            <a:endParaRPr lang="en-IN" dirty="0"/>
          </a:p>
        </p:txBody>
      </p:sp>
    </p:spTree>
    <p:extLst>
      <p:ext uri="{BB962C8B-B14F-4D97-AF65-F5344CB8AC3E}">
        <p14:creationId xmlns:p14="http://schemas.microsoft.com/office/powerpoint/2010/main" val="353447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a:t>
            </a:r>
            <a:r>
              <a:rPr lang="en-US" altLang="en-US" sz="1800" dirty="0"/>
              <a:t> (2 of 2)</a:t>
            </a:r>
            <a:endParaRPr lang="en-IN" sz="1800" dirty="0"/>
          </a:p>
        </p:txBody>
      </p:sp>
      <p:sp>
        <p:nvSpPr>
          <p:cNvPr id="3" name="Content Placeholder 2"/>
          <p:cNvSpPr>
            <a:spLocks noGrp="1"/>
          </p:cNvSpPr>
          <p:nvPr>
            <p:ph idx="1"/>
          </p:nvPr>
        </p:nvSpPr>
        <p:spPr>
          <a:xfrm>
            <a:off x="1143002" y="1097280"/>
            <a:ext cx="11048998" cy="5532120"/>
          </a:xfrm>
        </p:spPr>
        <p:txBody>
          <a:bodyPr/>
          <a:lstStyle/>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first to 0</a:t>
            </a:r>
          </a:p>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last to the last subscript in the array</a:t>
            </a:r>
          </a:p>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found to false</a:t>
            </a:r>
          </a:p>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position to -1</a:t>
            </a:r>
          </a:p>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While found is not true and first is less than or equal to last</a:t>
            </a:r>
          </a:p>
          <a:p>
            <a:pPr marL="344488"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middle to the subscript half-way between array[first] and array[last].</a:t>
            </a:r>
          </a:p>
          <a:p>
            <a:pPr marL="344488"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If array[middle] equals the desired value</a:t>
            </a:r>
          </a:p>
          <a:p>
            <a:pPr marL="690563"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found to true</a:t>
            </a:r>
          </a:p>
          <a:p>
            <a:pPr marL="690563"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position to middle</a:t>
            </a:r>
          </a:p>
          <a:p>
            <a:pPr marL="344488"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Else If array[middle] is greater than the desired value</a:t>
            </a:r>
          </a:p>
          <a:p>
            <a:pPr marL="690563"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last to middle − 1</a:t>
            </a:r>
          </a:p>
          <a:p>
            <a:pPr marL="344488"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Else</a:t>
            </a:r>
          </a:p>
          <a:p>
            <a:pPr marL="690563"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Set first to middle + 1</a:t>
            </a:r>
          </a:p>
          <a:p>
            <a:pPr marL="344488"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End If.</a:t>
            </a:r>
          </a:p>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End While.</a:t>
            </a:r>
          </a:p>
          <a:p>
            <a:pPr marL="0" indent="0" eaLnBrk="1" hangingPunct="1">
              <a:lnSpc>
                <a:spcPct val="80000"/>
              </a:lnSpc>
              <a:spcBef>
                <a:spcPct val="0"/>
              </a:spcBef>
              <a:buNone/>
            </a:pPr>
            <a:r>
              <a:rPr lang="en-US" altLang="en-US" i="1" kern="1200" dirty="0">
                <a:solidFill>
                  <a:srgbClr val="000000"/>
                </a:solidFill>
                <a:latin typeface="Times New Roman" panose="02020603050405020304" pitchFamily="18" charset="0"/>
                <a:cs typeface="Arial" panose="020B0604020202020204" pitchFamily="34" charset="0"/>
              </a:rPr>
              <a:t>Return position.</a:t>
            </a:r>
            <a:endParaRPr lang="en-US" altLang="en-US" kern="1200" dirty="0">
              <a:solidFill>
                <a:srgbClr val="000000"/>
              </a:solidFill>
              <a:latin typeface="Times New Roman" panose="02020603050405020304" pitchFamily="18" charset="0"/>
              <a:cs typeface="Arial" panose="020B0604020202020204" pitchFamily="34" charset="0"/>
            </a:endParaRPr>
          </a:p>
        </p:txBody>
      </p:sp>
      <p:sp>
        <p:nvSpPr>
          <p:cNvPr id="4" name="Slide Number Placeholder 3">
            <a:extLst>
              <a:ext uri="{FF2B5EF4-FFF2-40B4-BE49-F238E27FC236}">
                <a16:creationId xmlns:a16="http://schemas.microsoft.com/office/drawing/2014/main" id="{D2A16243-153F-B808-F662-BC1606C66161}"/>
              </a:ext>
            </a:extLst>
          </p:cNvPr>
          <p:cNvSpPr>
            <a:spLocks noGrp="1"/>
          </p:cNvSpPr>
          <p:nvPr>
            <p:ph type="sldNum" sz="quarter" idx="10"/>
          </p:nvPr>
        </p:nvSpPr>
        <p:spPr/>
        <p:txBody>
          <a:bodyPr/>
          <a:lstStyle/>
          <a:p>
            <a:fld id="{6F155E2C-5EA5-450D-9C3E-F28964A4E738}" type="slidenum">
              <a:rPr lang="en-US" altLang="en-US" smtClean="0"/>
              <a:pPr/>
              <a:t>10</a:t>
            </a:fld>
            <a:endParaRPr lang="en-US" altLang="en-US" dirty="0"/>
          </a:p>
        </p:txBody>
      </p:sp>
      <p:sp>
        <p:nvSpPr>
          <p:cNvPr id="5" name="Content Placeholder 2">
            <a:extLst>
              <a:ext uri="{FF2B5EF4-FFF2-40B4-BE49-F238E27FC236}">
                <a16:creationId xmlns:a16="http://schemas.microsoft.com/office/drawing/2014/main" id="{34412917-4DC6-E8EF-02CB-DE395EF70EC5}"/>
              </a:ext>
            </a:extLst>
          </p:cNvPr>
          <p:cNvSpPr txBox="1">
            <a:spLocks/>
          </p:cNvSpPr>
          <p:nvPr/>
        </p:nvSpPr>
        <p:spPr bwMode="auto">
          <a:xfrm>
            <a:off x="1" y="0"/>
            <a:ext cx="1143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ct val="200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5525" indent="-339725" algn="l" rtl="0" eaLnBrk="0" fontAlgn="base" hangingPunct="0">
              <a:spcBef>
                <a:spcPct val="200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ct val="200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598613" indent="-228600" algn="l" rtl="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90000"/>
              </a:lnSpc>
              <a:buFont typeface="Cambria" panose="02040503050406030204" pitchFamily="18" charset="0"/>
              <a:buNone/>
            </a:pPr>
            <a:r>
              <a:rPr lang="en-US" altLang="en-US" sz="4000" b="1" dirty="0"/>
              <a:t>Binary Search Algorithm in </a:t>
            </a:r>
            <a:r>
              <a:rPr lang="en-US" altLang="en-US" sz="4000" b="1" kern="0" dirty="0"/>
              <a:t>Pseudocode</a:t>
            </a:r>
            <a:endParaRPr lang="en-US" altLang="en-US" sz="4000" kern="0" dirty="0">
              <a:solidFill>
                <a:srgbClr val="000000"/>
              </a:solidFill>
            </a:endParaRPr>
          </a:p>
        </p:txBody>
      </p:sp>
    </p:spTree>
    <p:extLst>
      <p:ext uri="{BB962C8B-B14F-4D97-AF65-F5344CB8AC3E}">
        <p14:creationId xmlns:p14="http://schemas.microsoft.com/office/powerpoint/2010/main" val="339694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 code For Binary Search Function</a:t>
            </a:r>
            <a:endParaRPr lang="en-IN" dirty="0"/>
          </a:p>
        </p:txBody>
      </p:sp>
      <p:sp>
        <p:nvSpPr>
          <p:cNvPr id="3" name="Content Placeholder 2"/>
          <p:cNvSpPr>
            <a:spLocks noGrp="1"/>
          </p:cNvSpPr>
          <p:nvPr>
            <p:ph idx="1"/>
          </p:nvPr>
        </p:nvSpPr>
        <p:spPr/>
        <p:txBody>
          <a:bodyPr/>
          <a:lstStyle/>
          <a:p>
            <a:pPr marL="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int binarySearch(int array[], int size, int value)</a:t>
            </a:r>
          </a:p>
          <a:p>
            <a:pPr marL="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4572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int first = 0, 	// First array element</a:t>
            </a:r>
          </a:p>
          <a:p>
            <a:pPr marL="9144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last = size − 1, 	// Last array element</a:t>
            </a:r>
          </a:p>
          <a:p>
            <a:pPr marL="9144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middle, 	// Mid point of search</a:t>
            </a:r>
          </a:p>
          <a:p>
            <a:pPr marL="9144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position = −1; 	// Position of search value</a:t>
            </a:r>
          </a:p>
          <a:p>
            <a:pPr marL="4572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bool found = false; 	// Flag</a:t>
            </a:r>
          </a:p>
          <a:p>
            <a:pPr marL="4572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while (!found &amp;&amp; first &lt;= last)</a:t>
            </a:r>
          </a:p>
          <a:p>
            <a:pPr marL="4572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9144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middle = (first + last) / 2;	// Calculate mid point</a:t>
            </a:r>
          </a:p>
          <a:p>
            <a:pPr marL="9144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if (array[middle] == value) 	// If value is found at mid</a:t>
            </a:r>
          </a:p>
          <a:p>
            <a:pPr marL="9144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13716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found = true;</a:t>
            </a:r>
          </a:p>
          <a:p>
            <a:pPr marL="13716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position = middle;</a:t>
            </a:r>
          </a:p>
          <a:p>
            <a:pPr marL="9144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9144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else if (array[middle] &gt; value)	// If value is in lower half</a:t>
            </a:r>
          </a:p>
          <a:p>
            <a:pPr marL="13716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last = middle − 1;</a:t>
            </a:r>
          </a:p>
          <a:p>
            <a:pPr marL="9144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else</a:t>
            </a:r>
          </a:p>
          <a:p>
            <a:pPr marL="1371600" indent="0" eaLnBrk="1" hangingPunct="1">
              <a:lnSpc>
                <a:spcPct val="80000"/>
              </a:lnSpc>
              <a:spcBef>
                <a:spcPts val="0"/>
              </a:spcBef>
              <a:buNone/>
              <a:tabLst>
                <a:tab pos="5943600" algn="l"/>
              </a:tabLst>
            </a:pPr>
            <a:r>
              <a:rPr lang="en-US" altLang="en-US" sz="2000" kern="1200" dirty="0">
                <a:solidFill>
                  <a:srgbClr val="000000"/>
                </a:solidFill>
                <a:latin typeface="Courier New" panose="02070309020205020404" pitchFamily="49" charset="0"/>
                <a:cs typeface="Arial" panose="020B0604020202020204" pitchFamily="34" charset="0"/>
              </a:rPr>
              <a:t>first = middle + 1; 	// If value is in upper half</a:t>
            </a:r>
          </a:p>
          <a:p>
            <a:pPr marL="4572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45720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return position;</a:t>
            </a:r>
          </a:p>
          <a:p>
            <a:pPr marL="0" indent="0" eaLnBrk="1" hangingPunct="1">
              <a:lnSpc>
                <a:spcPct val="80000"/>
              </a:lnSpc>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 </a:t>
            </a:r>
          </a:p>
        </p:txBody>
      </p:sp>
      <p:sp>
        <p:nvSpPr>
          <p:cNvPr id="4" name="Slide Number Placeholder 3">
            <a:extLst>
              <a:ext uri="{FF2B5EF4-FFF2-40B4-BE49-F238E27FC236}">
                <a16:creationId xmlns:a16="http://schemas.microsoft.com/office/drawing/2014/main" id="{BF2C8E8C-C6C3-EBC0-E53D-C07ED8E21574}"/>
              </a:ext>
            </a:extLst>
          </p:cNvPr>
          <p:cNvSpPr>
            <a:spLocks noGrp="1"/>
          </p:cNvSpPr>
          <p:nvPr>
            <p:ph type="sldNum" sz="quarter" idx="10"/>
          </p:nvPr>
        </p:nvSpPr>
        <p:spPr/>
        <p:txBody>
          <a:bodyPr/>
          <a:lstStyle/>
          <a:p>
            <a:fld id="{6F155E2C-5EA5-450D-9C3E-F28964A4E738}" type="slidenum">
              <a:rPr lang="en-US" altLang="en-US" smtClean="0"/>
              <a:pPr/>
              <a:t>11</a:t>
            </a:fld>
            <a:endParaRPr lang="en-US" altLang="en-US" dirty="0"/>
          </a:p>
        </p:txBody>
      </p:sp>
    </p:spTree>
    <p:extLst>
      <p:ext uri="{BB962C8B-B14F-4D97-AF65-F5344CB8AC3E}">
        <p14:creationId xmlns:p14="http://schemas.microsoft.com/office/powerpoint/2010/main" val="365380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 Tradeoffs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Benefits:</a:t>
            </a:r>
          </a:p>
          <a:p>
            <a:pPr lvl="1"/>
            <a:r>
              <a:rPr lang="en-US" altLang="en-US" dirty="0">
                <a:solidFill>
                  <a:srgbClr val="000000"/>
                </a:solidFill>
              </a:rPr>
              <a:t>Much more efficient than linear search. </a:t>
            </a:r>
          </a:p>
          <a:p>
            <a:pPr lvl="1"/>
            <a:r>
              <a:rPr lang="en-US" altLang="en-US" dirty="0">
                <a:solidFill>
                  <a:srgbClr val="000000"/>
                </a:solidFill>
              </a:rPr>
              <a:t>For array of N elements, performs at most </a:t>
            </a:r>
            <a:r>
              <a:rPr lang="en-US" altLang="en-US" b="1" i="1" dirty="0">
                <a:solidFill>
                  <a:srgbClr val="000000"/>
                </a:solidFill>
                <a:latin typeface="Times New Roman" panose="02020603050405020304" pitchFamily="18" charset="0"/>
              </a:rPr>
              <a:t>log</a:t>
            </a:r>
            <a:r>
              <a:rPr lang="en-US" altLang="en-US" b="1" i="1" baseline="-25000" dirty="0">
                <a:solidFill>
                  <a:srgbClr val="000000"/>
                </a:solidFill>
                <a:latin typeface="Times New Roman" panose="02020603050405020304" pitchFamily="18" charset="0"/>
              </a:rPr>
              <a:t>2</a:t>
            </a:r>
            <a:r>
              <a:rPr lang="en-US" altLang="en-US" b="1" i="1" dirty="0">
                <a:solidFill>
                  <a:srgbClr val="000000"/>
                </a:solidFill>
                <a:latin typeface="Times New Roman" panose="02020603050405020304" pitchFamily="18" charset="0"/>
              </a:rPr>
              <a:t>N</a:t>
            </a:r>
            <a:r>
              <a:rPr lang="en-US" altLang="en-US" dirty="0">
                <a:solidFill>
                  <a:srgbClr val="000000"/>
                </a:solidFill>
              </a:rPr>
              <a:t> comparisons</a:t>
            </a:r>
          </a:p>
          <a:p>
            <a:pPr lvl="1"/>
            <a:r>
              <a:rPr lang="en-US" altLang="en-US" dirty="0">
                <a:solidFill>
                  <a:srgbClr val="000000"/>
                </a:solidFill>
              </a:rPr>
              <a:t>Powers of 2 are used to calculate the maximum number of comparisons the binary search will make on an array of any size.</a:t>
            </a:r>
          </a:p>
          <a:p>
            <a:pPr lvl="1"/>
            <a:r>
              <a:rPr lang="en-US" altLang="en-US" dirty="0">
                <a:solidFill>
                  <a:srgbClr val="000000"/>
                </a:solidFill>
              </a:rPr>
              <a:t>Simply find the smallest power of 2 that is greater than or equal to the number of elements in the array.</a:t>
            </a:r>
          </a:p>
          <a:p>
            <a:pPr>
              <a:spcBef>
                <a:spcPts val="4100"/>
              </a:spcBef>
            </a:pPr>
            <a:r>
              <a:rPr lang="en-US" altLang="en-US" dirty="0">
                <a:solidFill>
                  <a:srgbClr val="000000"/>
                </a:solidFill>
              </a:rPr>
              <a:t>Disadvantages:</a:t>
            </a:r>
          </a:p>
          <a:p>
            <a:pPr lvl="1">
              <a:spcBef>
                <a:spcPts val="700"/>
              </a:spcBef>
            </a:pPr>
            <a:r>
              <a:rPr lang="en-US" altLang="en-US" dirty="0">
                <a:solidFill>
                  <a:srgbClr val="000000"/>
                </a:solidFill>
              </a:rPr>
              <a:t>Requires that array elements be sorted</a:t>
            </a:r>
          </a:p>
        </p:txBody>
      </p:sp>
      <p:sp>
        <p:nvSpPr>
          <p:cNvPr id="4" name="Slide Number Placeholder 3">
            <a:extLst>
              <a:ext uri="{FF2B5EF4-FFF2-40B4-BE49-F238E27FC236}">
                <a16:creationId xmlns:a16="http://schemas.microsoft.com/office/drawing/2014/main" id="{4692EF53-7D11-759E-604D-F2568E8E2D55}"/>
              </a:ext>
            </a:extLst>
          </p:cNvPr>
          <p:cNvSpPr>
            <a:spLocks noGrp="1"/>
          </p:cNvSpPr>
          <p:nvPr>
            <p:ph type="sldNum" sz="quarter" idx="10"/>
          </p:nvPr>
        </p:nvSpPr>
        <p:spPr/>
        <p:txBody>
          <a:bodyPr/>
          <a:lstStyle/>
          <a:p>
            <a:fld id="{6F155E2C-5EA5-450D-9C3E-F28964A4E738}" type="slidenum">
              <a:rPr lang="en-US" altLang="en-US" smtClean="0"/>
              <a:pPr/>
              <a:t>12</a:t>
            </a:fld>
            <a:endParaRPr lang="en-US" altLang="en-US" dirty="0"/>
          </a:p>
        </p:txBody>
      </p:sp>
    </p:spTree>
    <p:extLst>
      <p:ext uri="{BB962C8B-B14F-4D97-AF65-F5344CB8AC3E}">
        <p14:creationId xmlns:p14="http://schemas.microsoft.com/office/powerpoint/2010/main" val="369316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Sorting Algorithms</a:t>
            </a:r>
            <a:endParaRPr lang="en-IN" dirty="0"/>
          </a:p>
        </p:txBody>
      </p:sp>
      <p:sp>
        <p:nvSpPr>
          <p:cNvPr id="3" name="Content Placeholder 2"/>
          <p:cNvSpPr>
            <a:spLocks noGrp="1"/>
          </p:cNvSpPr>
          <p:nvPr>
            <p:ph idx="1"/>
          </p:nvPr>
        </p:nvSpPr>
        <p:spPr/>
        <p:txBody>
          <a:bodyPr/>
          <a:lstStyle/>
          <a:p>
            <a:pPr>
              <a:lnSpc>
                <a:spcPct val="90000"/>
              </a:lnSpc>
            </a:pPr>
            <a:r>
              <a:rPr lang="en-US" altLang="en-US" b="1" dirty="0">
                <a:solidFill>
                  <a:srgbClr val="000000"/>
                </a:solidFill>
              </a:rPr>
              <a:t>Sort</a:t>
            </a:r>
            <a:r>
              <a:rPr lang="en-US" altLang="en-US" dirty="0">
                <a:solidFill>
                  <a:srgbClr val="000000"/>
                </a:solidFill>
              </a:rPr>
              <a:t>: arrange values into an order:</a:t>
            </a:r>
          </a:p>
          <a:p>
            <a:pPr lvl="1">
              <a:lnSpc>
                <a:spcPct val="90000"/>
              </a:lnSpc>
            </a:pPr>
            <a:r>
              <a:rPr lang="en-US" altLang="en-US" dirty="0">
                <a:solidFill>
                  <a:srgbClr val="000000"/>
                </a:solidFill>
              </a:rPr>
              <a:t>Alphabetical</a:t>
            </a:r>
          </a:p>
          <a:p>
            <a:pPr lvl="1">
              <a:lnSpc>
                <a:spcPct val="90000"/>
              </a:lnSpc>
            </a:pPr>
            <a:r>
              <a:rPr lang="en-US" altLang="en-US" dirty="0">
                <a:solidFill>
                  <a:srgbClr val="000000"/>
                </a:solidFill>
              </a:rPr>
              <a:t>Ascending numeric</a:t>
            </a:r>
          </a:p>
          <a:p>
            <a:pPr lvl="1">
              <a:lnSpc>
                <a:spcPct val="90000"/>
              </a:lnSpc>
            </a:pPr>
            <a:r>
              <a:rPr lang="en-US" altLang="en-US" dirty="0">
                <a:solidFill>
                  <a:srgbClr val="000000"/>
                </a:solidFill>
              </a:rPr>
              <a:t>Descending numeric</a:t>
            </a:r>
          </a:p>
          <a:p>
            <a:pPr>
              <a:lnSpc>
                <a:spcPct val="90000"/>
              </a:lnSpc>
              <a:spcBef>
                <a:spcPts val="3800"/>
              </a:spcBef>
            </a:pPr>
            <a:r>
              <a:rPr lang="en-US" altLang="en-US" dirty="0">
                <a:solidFill>
                  <a:srgbClr val="000000"/>
                </a:solidFill>
              </a:rPr>
              <a:t>Sorting algorithms are used to arrange data into some order.</a:t>
            </a:r>
          </a:p>
          <a:p>
            <a:pPr lvl="1">
              <a:lnSpc>
                <a:spcPct val="90000"/>
              </a:lnSpc>
              <a:spcBef>
                <a:spcPts val="1200"/>
              </a:spcBef>
            </a:pPr>
            <a:r>
              <a:rPr lang="en-US" altLang="en-US" dirty="0">
                <a:solidFill>
                  <a:srgbClr val="000000"/>
                </a:solidFill>
              </a:rPr>
              <a:t>A sorting algorithm is a technique for stepping through an array and rearranging its contents in some order.</a:t>
            </a:r>
          </a:p>
          <a:p>
            <a:pPr>
              <a:lnSpc>
                <a:spcPct val="90000"/>
              </a:lnSpc>
              <a:spcBef>
                <a:spcPts val="1200"/>
              </a:spcBef>
            </a:pPr>
            <a:r>
              <a:rPr lang="en-US" altLang="en-US" dirty="0">
                <a:solidFill>
                  <a:srgbClr val="000000"/>
                </a:solidFill>
              </a:rPr>
              <a:t>Two algorithms considered here:</a:t>
            </a:r>
          </a:p>
          <a:p>
            <a:pPr lvl="1">
              <a:lnSpc>
                <a:spcPct val="90000"/>
              </a:lnSpc>
              <a:spcBef>
                <a:spcPts val="900"/>
              </a:spcBef>
            </a:pPr>
            <a:r>
              <a:rPr lang="en-US" altLang="en-US" dirty="0">
                <a:solidFill>
                  <a:srgbClr val="000000"/>
                </a:solidFill>
              </a:rPr>
              <a:t>Bubble sort</a:t>
            </a:r>
          </a:p>
          <a:p>
            <a:pPr lvl="1">
              <a:lnSpc>
                <a:spcPct val="90000"/>
              </a:lnSpc>
              <a:spcBef>
                <a:spcPts val="900"/>
              </a:spcBef>
            </a:pPr>
            <a:r>
              <a:rPr lang="en-US" altLang="en-US" dirty="0">
                <a:solidFill>
                  <a:srgbClr val="000000"/>
                </a:solidFill>
              </a:rPr>
              <a:t>Selection sort</a:t>
            </a:r>
          </a:p>
        </p:txBody>
      </p:sp>
      <p:sp>
        <p:nvSpPr>
          <p:cNvPr id="4" name="Slide Number Placeholder 3">
            <a:extLst>
              <a:ext uri="{FF2B5EF4-FFF2-40B4-BE49-F238E27FC236}">
                <a16:creationId xmlns:a16="http://schemas.microsoft.com/office/drawing/2014/main" id="{0186BE9D-1628-9695-C527-28BCDAB23B02}"/>
              </a:ext>
            </a:extLst>
          </p:cNvPr>
          <p:cNvSpPr>
            <a:spLocks noGrp="1"/>
          </p:cNvSpPr>
          <p:nvPr>
            <p:ph type="sldNum" sz="quarter" idx="10"/>
          </p:nvPr>
        </p:nvSpPr>
        <p:spPr/>
        <p:txBody>
          <a:bodyPr/>
          <a:lstStyle/>
          <a:p>
            <a:fld id="{6F155E2C-5EA5-450D-9C3E-F28964A4E738}" type="slidenum">
              <a:rPr lang="en-US" altLang="en-US" smtClean="0"/>
              <a:pPr/>
              <a:t>13</a:t>
            </a:fld>
            <a:endParaRPr lang="en-US" altLang="en-US" dirty="0"/>
          </a:p>
        </p:txBody>
      </p:sp>
    </p:spTree>
    <p:extLst>
      <p:ext uri="{BB962C8B-B14F-4D97-AF65-F5344CB8AC3E}">
        <p14:creationId xmlns:p14="http://schemas.microsoft.com/office/powerpoint/2010/main" val="353933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The bubble sort is an easy way to arrange data in ascending or descending order.</a:t>
            </a:r>
          </a:p>
          <a:p>
            <a:r>
              <a:rPr lang="en-US" altLang="en-US" sz="2800" b="1" dirty="0">
                <a:solidFill>
                  <a:srgbClr val="000000"/>
                </a:solidFill>
              </a:rPr>
              <a:t>It is called the bubble sort</a:t>
            </a:r>
            <a:r>
              <a:rPr lang="en-US" altLang="en-US" sz="2800" dirty="0">
                <a:solidFill>
                  <a:srgbClr val="000000"/>
                </a:solidFill>
              </a:rPr>
              <a:t> algorithm </a:t>
            </a:r>
            <a:r>
              <a:rPr lang="en-US" altLang="en-US" sz="2800" b="1" i="1" dirty="0">
                <a:solidFill>
                  <a:srgbClr val="000000"/>
                </a:solidFill>
              </a:rPr>
              <a:t>because</a:t>
            </a:r>
            <a:r>
              <a:rPr lang="en-US" altLang="en-US" sz="2800" dirty="0">
                <a:solidFill>
                  <a:srgbClr val="000000"/>
                </a:solidFill>
              </a:rPr>
              <a:t> as it makes passes through and compares the elements of the array, certain values “bubble” toward the end of the array with each pass.</a:t>
            </a:r>
          </a:p>
          <a:p>
            <a:pPr lvl="0">
              <a:buNone/>
            </a:pPr>
            <a:r>
              <a:rPr lang="en-US" altLang="en-US" sz="2800" b="1" dirty="0">
                <a:solidFill>
                  <a:srgbClr val="000000"/>
                </a:solidFill>
              </a:rPr>
              <a:t>Concept</a:t>
            </a:r>
            <a:r>
              <a:rPr lang="en-US" altLang="en-US" sz="2800" dirty="0">
                <a:solidFill>
                  <a:srgbClr val="000000"/>
                </a:solidFill>
              </a:rPr>
              <a:t>:</a:t>
            </a:r>
          </a:p>
          <a:p>
            <a:pPr lvl="1"/>
            <a:r>
              <a:rPr lang="en-US" altLang="en-US" dirty="0">
                <a:solidFill>
                  <a:srgbClr val="000000"/>
                </a:solidFill>
              </a:rPr>
              <a:t>Compare 1</a:t>
            </a:r>
            <a:r>
              <a:rPr lang="en-US" altLang="en-US" baseline="30000" dirty="0">
                <a:solidFill>
                  <a:srgbClr val="000000"/>
                </a:solidFill>
              </a:rPr>
              <a:t>st</a:t>
            </a:r>
            <a:r>
              <a:rPr lang="en-US" altLang="en-US" dirty="0">
                <a:solidFill>
                  <a:srgbClr val="000000"/>
                </a:solidFill>
              </a:rPr>
              <a:t> two elements</a:t>
            </a:r>
          </a:p>
          <a:p>
            <a:pPr lvl="2"/>
            <a:r>
              <a:rPr lang="en-US" altLang="en-US" dirty="0">
                <a:solidFill>
                  <a:srgbClr val="000000"/>
                </a:solidFill>
              </a:rPr>
              <a:t>If out of order, exchange them to put in order</a:t>
            </a:r>
          </a:p>
          <a:p>
            <a:pPr lvl="1"/>
            <a:r>
              <a:rPr lang="en-US" altLang="en-US" dirty="0">
                <a:solidFill>
                  <a:srgbClr val="000000"/>
                </a:solidFill>
              </a:rPr>
              <a:t>Move down one element, compare 2</a:t>
            </a:r>
            <a:r>
              <a:rPr lang="en-US" altLang="en-US" baseline="30000" dirty="0">
                <a:solidFill>
                  <a:srgbClr val="000000"/>
                </a:solidFill>
              </a:rPr>
              <a:t>nd</a:t>
            </a:r>
            <a:r>
              <a:rPr lang="en-US" altLang="en-US" dirty="0">
                <a:solidFill>
                  <a:srgbClr val="000000"/>
                </a:solidFill>
              </a:rPr>
              <a:t> and 3</a:t>
            </a:r>
            <a:r>
              <a:rPr lang="en-US" altLang="en-US" baseline="30000" dirty="0">
                <a:solidFill>
                  <a:srgbClr val="000000"/>
                </a:solidFill>
              </a:rPr>
              <a:t>rd </a:t>
            </a:r>
            <a:r>
              <a:rPr lang="en-US" altLang="en-US" dirty="0">
                <a:solidFill>
                  <a:srgbClr val="000000"/>
                </a:solidFill>
              </a:rPr>
              <a:t>elements, exchange if necessary.  Continue until end of array.</a:t>
            </a:r>
          </a:p>
          <a:p>
            <a:pPr lvl="1"/>
            <a:r>
              <a:rPr lang="en-US" altLang="en-US" dirty="0">
                <a:solidFill>
                  <a:srgbClr val="000000"/>
                </a:solidFill>
              </a:rPr>
              <a:t>Pass through array again, exchanging as necessary</a:t>
            </a:r>
          </a:p>
          <a:p>
            <a:pPr lvl="1"/>
            <a:r>
              <a:rPr lang="en-US" altLang="en-US" dirty="0">
                <a:solidFill>
                  <a:srgbClr val="000000"/>
                </a:solidFill>
              </a:rPr>
              <a:t>Repeat </a:t>
            </a:r>
            <a:r>
              <a:rPr lang="en-US" altLang="en-US" sz="2400" dirty="0">
                <a:solidFill>
                  <a:srgbClr val="000000"/>
                </a:solidFill>
              </a:rPr>
              <a:t>until pass made with no exchanges</a:t>
            </a:r>
          </a:p>
        </p:txBody>
      </p:sp>
      <p:sp>
        <p:nvSpPr>
          <p:cNvPr id="4" name="Slide Number Placeholder 3">
            <a:extLst>
              <a:ext uri="{FF2B5EF4-FFF2-40B4-BE49-F238E27FC236}">
                <a16:creationId xmlns:a16="http://schemas.microsoft.com/office/drawing/2014/main" id="{FC912BC1-4014-4221-EF4C-F7ED7859AA91}"/>
              </a:ext>
            </a:extLst>
          </p:cNvPr>
          <p:cNvSpPr>
            <a:spLocks noGrp="1"/>
          </p:cNvSpPr>
          <p:nvPr>
            <p:ph type="sldNum" sz="quarter" idx="10"/>
          </p:nvPr>
        </p:nvSpPr>
        <p:spPr/>
        <p:txBody>
          <a:bodyPr/>
          <a:lstStyle/>
          <a:p>
            <a:fld id="{6F155E2C-5EA5-450D-9C3E-F28964A4E738}" type="slidenum">
              <a:rPr lang="en-US" altLang="en-US" smtClean="0"/>
              <a:pPr/>
              <a:t>14</a:t>
            </a:fld>
            <a:endParaRPr lang="en-US" altLang="en-US" dirty="0"/>
          </a:p>
        </p:txBody>
      </p:sp>
    </p:spTree>
    <p:extLst>
      <p:ext uri="{BB962C8B-B14F-4D97-AF65-F5344CB8AC3E}">
        <p14:creationId xmlns:p14="http://schemas.microsoft.com/office/powerpoint/2010/main" val="384780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 Example – First Pass</a:t>
            </a:r>
            <a:endParaRPr lang="en-IN" dirty="0"/>
          </a:p>
        </p:txBody>
      </p:sp>
      <p:sp>
        <p:nvSpPr>
          <p:cNvPr id="3" name="Content Placeholder 2"/>
          <p:cNvSpPr>
            <a:spLocks noGrp="1"/>
          </p:cNvSpPr>
          <p:nvPr>
            <p:ph idx="1"/>
          </p:nvPr>
        </p:nvSpPr>
        <p:spPr/>
        <p:txBody>
          <a:bodyPr/>
          <a:lstStyle/>
          <a:p>
            <a:pPr lvl="0">
              <a:buNone/>
            </a:pPr>
            <a:r>
              <a:rPr lang="en-US" altLang="en-US" dirty="0">
                <a:solidFill>
                  <a:srgbClr val="000000"/>
                </a:solidFill>
              </a:rPr>
              <a:t>Array </a:t>
            </a:r>
            <a:r>
              <a:rPr lang="en-US" altLang="en-US" dirty="0">
                <a:solidFill>
                  <a:srgbClr val="000000"/>
                </a:solidFill>
                <a:latin typeface="Courier New" panose="02070309020205020404" pitchFamily="49" charset="0"/>
              </a:rPr>
              <a:t>numlist3</a:t>
            </a:r>
            <a:r>
              <a:rPr lang="en-US" altLang="en-US" dirty="0">
                <a:solidFill>
                  <a:srgbClr val="000000"/>
                </a:solidFill>
              </a:rPr>
              <a:t> contains:</a:t>
            </a:r>
          </a:p>
        </p:txBody>
      </p:sp>
      <p:sp>
        <p:nvSpPr>
          <p:cNvPr id="5" name="Slide Number Placeholder 4">
            <a:extLst>
              <a:ext uri="{FF2B5EF4-FFF2-40B4-BE49-F238E27FC236}">
                <a16:creationId xmlns:a16="http://schemas.microsoft.com/office/drawing/2014/main" id="{F7678676-3429-06A0-E7C0-D0F911174932}"/>
              </a:ext>
            </a:extLst>
          </p:cNvPr>
          <p:cNvSpPr>
            <a:spLocks noGrp="1"/>
          </p:cNvSpPr>
          <p:nvPr>
            <p:ph type="sldNum" sz="quarter" idx="10"/>
          </p:nvPr>
        </p:nvSpPr>
        <p:spPr/>
        <p:txBody>
          <a:bodyPr/>
          <a:lstStyle/>
          <a:p>
            <a:fld id="{6F155E2C-5EA5-450D-9C3E-F28964A4E738}" type="slidenum">
              <a:rPr lang="en-US" altLang="en-US" smtClean="0"/>
              <a:pPr/>
              <a:t>15</a:t>
            </a:fld>
            <a:endParaRPr lang="en-US" altLang="en-US" dirty="0"/>
          </a:p>
        </p:txBody>
      </p:sp>
      <p:pic>
        <p:nvPicPr>
          <p:cNvPr id="4" name="Picture 3" descr="The screenshot shows an example of the first pass in an array layout. The array numlist3 contains the values in order from left to right: 17, 23, 5, 11. The array compares the values 17 and 23 first. They are in the correct order, so no exchange is made. Next, it compares the values 23 and 5. They are not in the correct order, so exchange them. Finally, it compares the values 23 and 11. They are not in the correct order, so the values are exchanged."/>
          <p:cNvPicPr>
            <a:picLocks noChangeAspect="1"/>
          </p:cNvPicPr>
          <p:nvPr/>
        </p:nvPicPr>
        <p:blipFill>
          <a:blip r:embed="rId2"/>
          <a:stretch>
            <a:fillRect/>
          </a:stretch>
        </p:blipFill>
        <p:spPr>
          <a:xfrm>
            <a:off x="1295400" y="1702827"/>
            <a:ext cx="9601200" cy="3899429"/>
          </a:xfrm>
          <a:prstGeom prst="rect">
            <a:avLst/>
          </a:prstGeom>
        </p:spPr>
      </p:pic>
    </p:spTree>
    <p:extLst>
      <p:ext uri="{BB962C8B-B14F-4D97-AF65-F5344CB8AC3E}">
        <p14:creationId xmlns:p14="http://schemas.microsoft.com/office/powerpoint/2010/main" val="142886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 Example – Second Pass</a:t>
            </a:r>
            <a:endParaRPr lang="en-IN" dirty="0"/>
          </a:p>
        </p:txBody>
      </p:sp>
      <p:sp>
        <p:nvSpPr>
          <p:cNvPr id="3" name="Content Placeholder 2"/>
          <p:cNvSpPr>
            <a:spLocks noGrp="1"/>
          </p:cNvSpPr>
          <p:nvPr>
            <p:ph idx="1"/>
          </p:nvPr>
        </p:nvSpPr>
        <p:spPr/>
        <p:txBody>
          <a:bodyPr/>
          <a:lstStyle/>
          <a:p>
            <a:pPr marL="0" indent="0">
              <a:buNone/>
            </a:pPr>
            <a:r>
              <a:rPr lang="en-US" altLang="en-US" dirty="0">
                <a:solidFill>
                  <a:srgbClr val="000000"/>
                </a:solidFill>
              </a:rPr>
              <a:t>After first pass, array </a:t>
            </a:r>
            <a:r>
              <a:rPr lang="en-US" altLang="en-US" dirty="0">
                <a:solidFill>
                  <a:srgbClr val="000000"/>
                </a:solidFill>
                <a:latin typeface="Courier New" panose="02070309020205020404" pitchFamily="49" charset="0"/>
              </a:rPr>
              <a:t>numlist3</a:t>
            </a:r>
            <a:r>
              <a:rPr lang="en-US" altLang="en-US" dirty="0">
                <a:solidFill>
                  <a:srgbClr val="000000"/>
                </a:solidFill>
              </a:rPr>
              <a:t> contains:</a:t>
            </a:r>
            <a:endParaRPr lang="en-IN" dirty="0"/>
          </a:p>
        </p:txBody>
      </p:sp>
      <p:sp>
        <p:nvSpPr>
          <p:cNvPr id="5" name="Slide Number Placeholder 4">
            <a:extLst>
              <a:ext uri="{FF2B5EF4-FFF2-40B4-BE49-F238E27FC236}">
                <a16:creationId xmlns:a16="http://schemas.microsoft.com/office/drawing/2014/main" id="{18D5F4C4-E227-0938-FD62-1EA05C2BE73E}"/>
              </a:ext>
            </a:extLst>
          </p:cNvPr>
          <p:cNvSpPr>
            <a:spLocks noGrp="1"/>
          </p:cNvSpPr>
          <p:nvPr>
            <p:ph type="sldNum" sz="quarter" idx="10"/>
          </p:nvPr>
        </p:nvSpPr>
        <p:spPr/>
        <p:txBody>
          <a:bodyPr/>
          <a:lstStyle/>
          <a:p>
            <a:fld id="{6F155E2C-5EA5-450D-9C3E-F28964A4E738}" type="slidenum">
              <a:rPr lang="en-US" altLang="en-US" smtClean="0"/>
              <a:pPr/>
              <a:t>16</a:t>
            </a:fld>
            <a:endParaRPr lang="en-US" altLang="en-US" dirty="0"/>
          </a:p>
        </p:txBody>
      </p:sp>
      <p:pic>
        <p:nvPicPr>
          <p:cNvPr id="4" name="Picture 3" descr="The screenshot shows an example of the second pass in an array layout. The array numlist3 contains the following values in sequence after the first pass: 17, 5, 11, and 23. The array compares 17 and 5 first.  These are not in the correct order and so exchange them. Next, compares the values 17 and 11. These are not in the correct order, so exchange them. Finally, it compares the values 17 and 23. They are in the correct order, so no exchange is needed."/>
          <p:cNvPicPr>
            <a:picLocks noChangeAspect="1"/>
          </p:cNvPicPr>
          <p:nvPr/>
        </p:nvPicPr>
        <p:blipFill>
          <a:blip r:embed="rId2"/>
          <a:stretch>
            <a:fillRect/>
          </a:stretch>
        </p:blipFill>
        <p:spPr>
          <a:xfrm>
            <a:off x="1295400" y="1981200"/>
            <a:ext cx="9601200" cy="3848294"/>
          </a:xfrm>
          <a:prstGeom prst="rect">
            <a:avLst/>
          </a:prstGeom>
        </p:spPr>
      </p:pic>
    </p:spTree>
    <p:extLst>
      <p:ext uri="{BB962C8B-B14F-4D97-AF65-F5344CB8AC3E}">
        <p14:creationId xmlns:p14="http://schemas.microsoft.com/office/powerpoint/2010/main" val="29946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 Example – Third Pass</a:t>
            </a:r>
            <a:endParaRPr lang="en-IN" dirty="0"/>
          </a:p>
        </p:txBody>
      </p:sp>
      <p:sp>
        <p:nvSpPr>
          <p:cNvPr id="3" name="Content Placeholder 2"/>
          <p:cNvSpPr>
            <a:spLocks noGrp="1"/>
          </p:cNvSpPr>
          <p:nvPr>
            <p:ph idx="1"/>
          </p:nvPr>
        </p:nvSpPr>
        <p:spPr/>
        <p:txBody>
          <a:bodyPr/>
          <a:lstStyle/>
          <a:p>
            <a:pPr marL="0" indent="0">
              <a:buNone/>
            </a:pPr>
            <a:r>
              <a:rPr lang="en-US" altLang="en-US" dirty="0">
                <a:solidFill>
                  <a:srgbClr val="000000"/>
                </a:solidFill>
              </a:rPr>
              <a:t>After second pass, array </a:t>
            </a:r>
            <a:r>
              <a:rPr lang="en-US" altLang="en-US" dirty="0">
                <a:solidFill>
                  <a:srgbClr val="000000"/>
                </a:solidFill>
                <a:latin typeface="Courier New" panose="02070309020205020404" pitchFamily="49" charset="0"/>
              </a:rPr>
              <a:t>numlist3</a:t>
            </a:r>
            <a:r>
              <a:rPr lang="en-US" altLang="en-US" dirty="0">
                <a:solidFill>
                  <a:srgbClr val="000000"/>
                </a:solidFill>
              </a:rPr>
              <a:t> contains:</a:t>
            </a:r>
            <a:endParaRPr lang="en-IN" dirty="0"/>
          </a:p>
        </p:txBody>
      </p:sp>
      <p:sp>
        <p:nvSpPr>
          <p:cNvPr id="5" name="Slide Number Placeholder 4">
            <a:extLst>
              <a:ext uri="{FF2B5EF4-FFF2-40B4-BE49-F238E27FC236}">
                <a16:creationId xmlns:a16="http://schemas.microsoft.com/office/drawing/2014/main" id="{D613FCE0-C281-ED1C-D830-AE317C22DBB2}"/>
              </a:ext>
            </a:extLst>
          </p:cNvPr>
          <p:cNvSpPr>
            <a:spLocks noGrp="1"/>
          </p:cNvSpPr>
          <p:nvPr>
            <p:ph type="sldNum" sz="quarter" idx="10"/>
          </p:nvPr>
        </p:nvSpPr>
        <p:spPr/>
        <p:txBody>
          <a:bodyPr/>
          <a:lstStyle/>
          <a:p>
            <a:fld id="{6F155E2C-5EA5-450D-9C3E-F28964A4E738}" type="slidenum">
              <a:rPr lang="en-US" altLang="en-US" smtClean="0"/>
              <a:pPr/>
              <a:t>17</a:t>
            </a:fld>
            <a:endParaRPr lang="en-US" altLang="en-US" dirty="0"/>
          </a:p>
        </p:txBody>
      </p:sp>
      <p:pic>
        <p:nvPicPr>
          <p:cNvPr id="4" name="Picture 3" descr="The screenshot shows an example of the third pass in an array layout. The array numlist3 contains the values 5, 11, 17, and 23 after the second pass arranged in a sequence from left to right. The array compares the values 5 and 11. They are in the correct order and no exchange is made. Next, it compares the values 11 and 17. They are in the correct order and no exchange is necessary. Finally, the values 17 and 23 are compared. They are in the correct order, so no exchange is made. There are no exchanges in the array, so the array is in order."/>
          <p:cNvPicPr>
            <a:picLocks noChangeAspect="1"/>
          </p:cNvPicPr>
          <p:nvPr/>
        </p:nvPicPr>
        <p:blipFill rotWithShape="1">
          <a:blip r:embed="rId2"/>
          <a:srcRect b="3559"/>
          <a:stretch/>
        </p:blipFill>
        <p:spPr>
          <a:xfrm>
            <a:off x="1295400" y="1828800"/>
            <a:ext cx="9601200" cy="4040307"/>
          </a:xfrm>
          <a:prstGeom prst="rect">
            <a:avLst/>
          </a:prstGeom>
        </p:spPr>
      </p:pic>
    </p:spTree>
    <p:extLst>
      <p:ext uri="{BB962C8B-B14F-4D97-AF65-F5344CB8AC3E}">
        <p14:creationId xmlns:p14="http://schemas.microsoft.com/office/powerpoint/2010/main" val="13701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a:t>
            </a:r>
            <a:endParaRPr lang="en-IN" sz="1800" dirty="0"/>
          </a:p>
        </p:txBody>
      </p:sp>
      <p:sp>
        <p:nvSpPr>
          <p:cNvPr id="3" name="Content Placeholder 2"/>
          <p:cNvSpPr>
            <a:spLocks noGrp="1"/>
          </p:cNvSpPr>
          <p:nvPr>
            <p:ph idx="1"/>
          </p:nvPr>
        </p:nvSpPr>
        <p:spPr>
          <a:xfrm>
            <a:off x="486156" y="1143000"/>
            <a:ext cx="11704320" cy="5486400"/>
          </a:xfrm>
        </p:spPr>
        <p:txBody>
          <a:bodyPr/>
          <a:lstStyle/>
          <a:p>
            <a:pPr marL="0" indent="0">
              <a:lnSpc>
                <a:spcPct val="90000"/>
              </a:lnSpc>
              <a:buNone/>
            </a:pPr>
            <a:r>
              <a:rPr lang="en-US" altLang="en-US" sz="4000" b="1" dirty="0"/>
              <a:t>Bubble Sort Algorithm in Pseudocode</a:t>
            </a:r>
            <a:r>
              <a:rPr lang="en-US" altLang="en-US" sz="4000" dirty="0">
                <a:solidFill>
                  <a:srgbClr val="000000"/>
                </a:solidFill>
              </a:rPr>
              <a:t>:</a:t>
            </a:r>
          </a:p>
          <a:p>
            <a:pPr marL="0" indent="0">
              <a:spcBef>
                <a:spcPts val="600"/>
              </a:spcBef>
              <a:buNone/>
            </a:pPr>
            <a:r>
              <a:rPr lang="en-US" altLang="en-US" i="1" dirty="0">
                <a:solidFill>
                  <a:srgbClr val="000000"/>
                </a:solidFill>
              </a:rPr>
              <a:t>For </a:t>
            </a:r>
            <a:r>
              <a:rPr lang="en-US" altLang="en-US" i="1" dirty="0" err="1">
                <a:solidFill>
                  <a:srgbClr val="000000"/>
                </a:solidFill>
              </a:rPr>
              <a:t>maxElement</a:t>
            </a:r>
            <a:r>
              <a:rPr lang="en-US" altLang="en-US" i="1" dirty="0">
                <a:solidFill>
                  <a:srgbClr val="000000"/>
                </a:solidFill>
              </a:rPr>
              <a:t> = each subscript in the array, from the last to the first</a:t>
            </a:r>
          </a:p>
          <a:p>
            <a:pPr marL="1025525" lvl="1" indent="-455613">
              <a:spcBef>
                <a:spcPts val="600"/>
              </a:spcBef>
              <a:buNone/>
            </a:pPr>
            <a:r>
              <a:rPr lang="en-US" altLang="en-US" sz="2800" i="1" dirty="0">
                <a:solidFill>
                  <a:srgbClr val="000000"/>
                </a:solidFill>
              </a:rPr>
              <a:t>For index = 0 To </a:t>
            </a:r>
            <a:r>
              <a:rPr lang="en-US" altLang="en-US" sz="2800" i="1" dirty="0" err="1">
                <a:solidFill>
                  <a:srgbClr val="000000"/>
                </a:solidFill>
              </a:rPr>
              <a:t>maxElement</a:t>
            </a:r>
            <a:r>
              <a:rPr lang="en-US" altLang="en-US" sz="2800" i="1" dirty="0">
                <a:solidFill>
                  <a:srgbClr val="000000"/>
                </a:solidFill>
              </a:rPr>
              <a:t> - 1</a:t>
            </a:r>
          </a:p>
          <a:p>
            <a:pPr marL="1349375" lvl="1" indent="-207963">
              <a:spcBef>
                <a:spcPts val="600"/>
              </a:spcBef>
              <a:buNone/>
            </a:pPr>
            <a:r>
              <a:rPr lang="en-US" altLang="en-US" sz="2800" i="1" dirty="0">
                <a:solidFill>
                  <a:srgbClr val="000000"/>
                </a:solidFill>
              </a:rPr>
              <a:t>If array[index] &gt; array[index + 1]</a:t>
            </a:r>
          </a:p>
          <a:p>
            <a:pPr marL="2005013" lvl="1" indent="-520700">
              <a:spcBef>
                <a:spcPts val="600"/>
              </a:spcBef>
              <a:buNone/>
            </a:pPr>
            <a:r>
              <a:rPr lang="en-US" altLang="en-US" sz="2800" i="1" dirty="0">
                <a:solidFill>
                  <a:srgbClr val="000000"/>
                </a:solidFill>
              </a:rPr>
              <a:t>swap array[index] with array[index + 1]</a:t>
            </a:r>
          </a:p>
          <a:p>
            <a:pPr marL="1400175" lvl="1" indent="-258763">
              <a:spcBef>
                <a:spcPts val="600"/>
              </a:spcBef>
              <a:buNone/>
            </a:pPr>
            <a:r>
              <a:rPr lang="en-US" altLang="en-US" sz="2800" i="1" dirty="0">
                <a:solidFill>
                  <a:srgbClr val="000000"/>
                </a:solidFill>
              </a:rPr>
              <a:t>End If</a:t>
            </a:r>
          </a:p>
          <a:p>
            <a:pPr marL="1025525" lvl="1" indent="-455613">
              <a:spcBef>
                <a:spcPts val="600"/>
              </a:spcBef>
              <a:buNone/>
            </a:pPr>
            <a:r>
              <a:rPr lang="en-US" altLang="en-US" sz="2800" i="1" dirty="0">
                <a:solidFill>
                  <a:srgbClr val="000000"/>
                </a:solidFill>
              </a:rPr>
              <a:t>End For</a:t>
            </a:r>
          </a:p>
          <a:p>
            <a:pPr marL="341313" lvl="1">
              <a:spcBef>
                <a:spcPts val="600"/>
              </a:spcBef>
              <a:buNone/>
            </a:pPr>
            <a:r>
              <a:rPr lang="en-US" altLang="en-US" sz="2800" i="1" dirty="0">
                <a:solidFill>
                  <a:srgbClr val="000000"/>
                </a:solidFill>
              </a:rPr>
              <a:t>End For</a:t>
            </a:r>
          </a:p>
          <a:p>
            <a:pPr marL="1026000" lvl="1">
              <a:lnSpc>
                <a:spcPct val="90000"/>
              </a:lnSpc>
              <a:buNone/>
            </a:pPr>
            <a:endParaRPr lang="en-US" altLang="en-US" sz="2800" i="1" dirty="0">
              <a:solidFill>
                <a:srgbClr val="000000"/>
              </a:solidFill>
            </a:endParaRPr>
          </a:p>
        </p:txBody>
      </p:sp>
      <p:sp>
        <p:nvSpPr>
          <p:cNvPr id="4" name="Slide Number Placeholder 3">
            <a:extLst>
              <a:ext uri="{FF2B5EF4-FFF2-40B4-BE49-F238E27FC236}">
                <a16:creationId xmlns:a16="http://schemas.microsoft.com/office/drawing/2014/main" id="{244904B4-9FAA-EA11-D200-1EF812666F54}"/>
              </a:ext>
            </a:extLst>
          </p:cNvPr>
          <p:cNvSpPr>
            <a:spLocks noGrp="1"/>
          </p:cNvSpPr>
          <p:nvPr>
            <p:ph type="sldNum" sz="quarter" idx="10"/>
          </p:nvPr>
        </p:nvSpPr>
        <p:spPr/>
        <p:txBody>
          <a:bodyPr/>
          <a:lstStyle/>
          <a:p>
            <a:fld id="{6F155E2C-5EA5-450D-9C3E-F28964A4E738}" type="slidenum">
              <a:rPr lang="en-US" altLang="en-US" smtClean="0"/>
              <a:pPr/>
              <a:t>18</a:t>
            </a:fld>
            <a:endParaRPr lang="en-US" altLang="en-US" dirty="0"/>
          </a:p>
        </p:txBody>
      </p:sp>
    </p:spTree>
    <p:extLst>
      <p:ext uri="{BB962C8B-B14F-4D97-AF65-F5344CB8AC3E}">
        <p14:creationId xmlns:p14="http://schemas.microsoft.com/office/powerpoint/2010/main" val="311529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nSpc>
                <a:spcPct val="80000"/>
              </a:lnSpc>
            </a:pPr>
            <a:r>
              <a:rPr lang="en-US" altLang="en-US" dirty="0"/>
              <a:t>C++ code For Bubble Sort Function</a:t>
            </a:r>
            <a:endParaRPr lang="en-IN" dirty="0"/>
          </a:p>
        </p:txBody>
      </p:sp>
      <p:sp>
        <p:nvSpPr>
          <p:cNvPr id="4" name="Slide Number Placeholder 3">
            <a:extLst>
              <a:ext uri="{FF2B5EF4-FFF2-40B4-BE49-F238E27FC236}">
                <a16:creationId xmlns:a16="http://schemas.microsoft.com/office/drawing/2014/main" id="{0E2D6A28-DB1F-A069-7D6E-3CD77B34E998}"/>
              </a:ext>
            </a:extLst>
          </p:cNvPr>
          <p:cNvSpPr>
            <a:spLocks noGrp="1"/>
          </p:cNvSpPr>
          <p:nvPr>
            <p:ph type="sldNum" sz="quarter" idx="10"/>
          </p:nvPr>
        </p:nvSpPr>
        <p:spPr/>
        <p:txBody>
          <a:bodyPr/>
          <a:lstStyle/>
          <a:p>
            <a:fld id="{CEA2232C-A134-49B3-83D7-EE3F4CA7FD01}" type="slidenum">
              <a:rPr lang="en-US" altLang="en-US" smtClean="0"/>
              <a:pPr/>
              <a:t>19</a:t>
            </a:fld>
            <a:endParaRPr lang="en-US" altLang="en-US" dirty="0"/>
          </a:p>
        </p:txBody>
      </p:sp>
      <p:pic>
        <p:nvPicPr>
          <p:cNvPr id="3" name="Picture 1" descr="The screenshot shows the program source code to demonstrate the bubbleSort function. The main statement includes the nested for-loop to check if the values are arranged in order. The swap function swaps a and b in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424" y="1188720"/>
            <a:ext cx="6927152"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74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Search Algorithms</a:t>
            </a:r>
            <a:endParaRPr lang="en-IN" dirty="0"/>
          </a:p>
        </p:txBody>
      </p:sp>
      <p:sp>
        <p:nvSpPr>
          <p:cNvPr id="3" name="Content Placeholder 2"/>
          <p:cNvSpPr>
            <a:spLocks noGrp="1"/>
          </p:cNvSpPr>
          <p:nvPr>
            <p:ph idx="1"/>
          </p:nvPr>
        </p:nvSpPr>
        <p:spPr/>
        <p:txBody>
          <a:bodyPr/>
          <a:lstStyle/>
          <a:p>
            <a:pPr>
              <a:spcBef>
                <a:spcPts val="1200"/>
              </a:spcBef>
            </a:pPr>
            <a:r>
              <a:rPr lang="en-US" altLang="en-US" b="1" dirty="0">
                <a:solidFill>
                  <a:srgbClr val="000000"/>
                </a:solidFill>
              </a:rPr>
              <a:t>Search</a:t>
            </a:r>
            <a:r>
              <a:rPr lang="en-US" altLang="en-US" dirty="0">
                <a:solidFill>
                  <a:srgbClr val="000000"/>
                </a:solidFill>
              </a:rPr>
              <a:t>: locate an item in a list of information (collection of data)</a:t>
            </a:r>
          </a:p>
          <a:p>
            <a:pPr>
              <a:spcBef>
                <a:spcPts val="1200"/>
              </a:spcBef>
            </a:pPr>
            <a:r>
              <a:rPr lang="en-US" altLang="en-US" b="1" dirty="0">
                <a:solidFill>
                  <a:srgbClr val="000000"/>
                </a:solidFill>
              </a:rPr>
              <a:t>Search Algorithm</a:t>
            </a:r>
            <a:r>
              <a:rPr lang="en-US" altLang="en-US" dirty="0">
                <a:solidFill>
                  <a:srgbClr val="000000"/>
                </a:solidFill>
              </a:rPr>
              <a:t>: A search algorithm is a method of locating a specific item in a larger collection of data</a:t>
            </a:r>
          </a:p>
          <a:p>
            <a:pPr>
              <a:spcBef>
                <a:spcPts val="1200"/>
              </a:spcBef>
            </a:pPr>
            <a:r>
              <a:rPr lang="en-US" altLang="en-US" dirty="0">
                <a:solidFill>
                  <a:srgbClr val="000000"/>
                </a:solidFill>
              </a:rPr>
              <a:t>Two algorithms </a:t>
            </a:r>
            <a:r>
              <a:rPr lang="en-US" dirty="0"/>
              <a:t>for searching the contents of an array </a:t>
            </a:r>
            <a:r>
              <a:rPr lang="en-US" altLang="en-US" dirty="0">
                <a:solidFill>
                  <a:srgbClr val="000000"/>
                </a:solidFill>
              </a:rPr>
              <a:t>:</a:t>
            </a:r>
          </a:p>
          <a:p>
            <a:pPr lvl="1">
              <a:spcBef>
                <a:spcPts val="0"/>
              </a:spcBef>
            </a:pPr>
            <a:r>
              <a:rPr lang="en-US" altLang="en-US" dirty="0">
                <a:solidFill>
                  <a:srgbClr val="000000"/>
                </a:solidFill>
              </a:rPr>
              <a:t>Linear search</a:t>
            </a:r>
          </a:p>
          <a:p>
            <a:pPr lvl="1">
              <a:spcBef>
                <a:spcPts val="0"/>
              </a:spcBef>
            </a:pPr>
            <a:r>
              <a:rPr lang="en-US" altLang="en-US" dirty="0">
                <a:solidFill>
                  <a:srgbClr val="000000"/>
                </a:solidFill>
              </a:rPr>
              <a:t>Binary search</a:t>
            </a:r>
          </a:p>
        </p:txBody>
      </p:sp>
      <p:sp>
        <p:nvSpPr>
          <p:cNvPr id="4" name="Slide Number Placeholder 3">
            <a:extLst>
              <a:ext uri="{FF2B5EF4-FFF2-40B4-BE49-F238E27FC236}">
                <a16:creationId xmlns:a16="http://schemas.microsoft.com/office/drawing/2014/main" id="{AB903344-B726-6066-6AFD-099D703D6A99}"/>
              </a:ext>
            </a:extLst>
          </p:cNvPr>
          <p:cNvSpPr>
            <a:spLocks noGrp="1"/>
          </p:cNvSpPr>
          <p:nvPr>
            <p:ph type="sldNum" sz="quarter" idx="10"/>
          </p:nvPr>
        </p:nvSpPr>
        <p:spPr/>
        <p:txBody>
          <a:bodyPr/>
          <a:lstStyle/>
          <a:p>
            <a:fld id="{6F155E2C-5EA5-450D-9C3E-F28964A4E738}" type="slidenum">
              <a:rPr lang="en-US" altLang="en-US" smtClean="0"/>
              <a:pPr/>
              <a:t>2</a:t>
            </a:fld>
            <a:endParaRPr lang="en-US" altLang="en-US" dirty="0"/>
          </a:p>
        </p:txBody>
      </p:sp>
    </p:spTree>
    <p:extLst>
      <p:ext uri="{BB962C8B-B14F-4D97-AF65-F5344CB8AC3E}">
        <p14:creationId xmlns:p14="http://schemas.microsoft.com/office/powerpoint/2010/main" val="13589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Bubble Sort - Tradeoffs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Benefit:</a:t>
            </a:r>
          </a:p>
          <a:p>
            <a:pPr lvl="1"/>
            <a:r>
              <a:rPr lang="en-US" altLang="en-US" dirty="0">
                <a:solidFill>
                  <a:srgbClr val="000000"/>
                </a:solidFill>
              </a:rPr>
              <a:t>Easy to understand and implement</a:t>
            </a:r>
          </a:p>
          <a:p>
            <a:pPr>
              <a:spcBef>
                <a:spcPts val="4100"/>
              </a:spcBef>
            </a:pPr>
            <a:r>
              <a:rPr lang="en-US" altLang="en-US" dirty="0">
                <a:solidFill>
                  <a:srgbClr val="000000"/>
                </a:solidFill>
              </a:rPr>
              <a:t>Disadvantage:</a:t>
            </a:r>
          </a:p>
          <a:p>
            <a:pPr lvl="1">
              <a:spcBef>
                <a:spcPts val="680"/>
              </a:spcBef>
            </a:pPr>
            <a:r>
              <a:rPr lang="en-US" altLang="en-US" dirty="0">
                <a:solidFill>
                  <a:srgbClr val="000000"/>
                </a:solidFill>
              </a:rPr>
              <a:t>Inefficient: slow for large arrays</a:t>
            </a:r>
          </a:p>
          <a:p>
            <a:pPr lvl="1">
              <a:spcBef>
                <a:spcPts val="680"/>
              </a:spcBef>
            </a:pPr>
            <a:r>
              <a:rPr lang="en-US" dirty="0"/>
              <a:t>It is inefficient because values move by only one element at a time toward their final destination in the array. </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4FCCD4E6-8266-B92F-5FF0-EB7EA14A5902}"/>
              </a:ext>
            </a:extLst>
          </p:cNvPr>
          <p:cNvSpPr>
            <a:spLocks noGrp="1"/>
          </p:cNvSpPr>
          <p:nvPr>
            <p:ph type="sldNum" sz="quarter" idx="10"/>
          </p:nvPr>
        </p:nvSpPr>
        <p:spPr/>
        <p:txBody>
          <a:bodyPr/>
          <a:lstStyle/>
          <a:p>
            <a:fld id="{6F155E2C-5EA5-450D-9C3E-F28964A4E738}" type="slidenum">
              <a:rPr lang="en-US" altLang="en-US" smtClean="0"/>
              <a:pPr/>
              <a:t>20</a:t>
            </a:fld>
            <a:endParaRPr lang="en-US" altLang="en-US" dirty="0"/>
          </a:p>
        </p:txBody>
      </p:sp>
    </p:spTree>
    <p:extLst>
      <p:ext uri="{BB962C8B-B14F-4D97-AF65-F5344CB8AC3E}">
        <p14:creationId xmlns:p14="http://schemas.microsoft.com/office/powerpoint/2010/main" val="126948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Selection Sort</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The selection sort algorithm usually performs fewer swaps because it moves items immediately to their final position in the array.</a:t>
            </a:r>
          </a:p>
          <a:p>
            <a:r>
              <a:rPr lang="en-US" altLang="en-US" dirty="0">
                <a:solidFill>
                  <a:srgbClr val="000000"/>
                </a:solidFill>
              </a:rPr>
              <a:t>The selection sort works as follows, for sort in ascending order:</a:t>
            </a:r>
          </a:p>
          <a:p>
            <a:pPr lvl="1"/>
            <a:r>
              <a:rPr lang="en-US" altLang="en-US" dirty="0">
                <a:solidFill>
                  <a:srgbClr val="000000"/>
                </a:solidFill>
              </a:rPr>
              <a:t>Locate smallest element in array.  Exchange it with element in position 0</a:t>
            </a:r>
          </a:p>
          <a:p>
            <a:pPr lvl="1"/>
            <a:r>
              <a:rPr lang="en-US" altLang="en-US" dirty="0">
                <a:solidFill>
                  <a:srgbClr val="000000"/>
                </a:solidFill>
              </a:rPr>
              <a:t>Locate next smallest element in array.  Exchange it with element in position 1.</a:t>
            </a:r>
          </a:p>
          <a:p>
            <a:pPr lvl="1"/>
            <a:r>
              <a:rPr lang="en-US" altLang="en-US" dirty="0">
                <a:solidFill>
                  <a:srgbClr val="000000"/>
                </a:solidFill>
              </a:rPr>
              <a:t>Continue until all elements are arranged in order</a:t>
            </a:r>
          </a:p>
        </p:txBody>
      </p:sp>
      <p:sp>
        <p:nvSpPr>
          <p:cNvPr id="4" name="Slide Number Placeholder 3">
            <a:extLst>
              <a:ext uri="{FF2B5EF4-FFF2-40B4-BE49-F238E27FC236}">
                <a16:creationId xmlns:a16="http://schemas.microsoft.com/office/drawing/2014/main" id="{4D43B81F-1D40-1798-21B5-5FF7D2366722}"/>
              </a:ext>
            </a:extLst>
          </p:cNvPr>
          <p:cNvSpPr>
            <a:spLocks noGrp="1"/>
          </p:cNvSpPr>
          <p:nvPr>
            <p:ph type="sldNum" sz="quarter" idx="10"/>
          </p:nvPr>
        </p:nvSpPr>
        <p:spPr/>
        <p:txBody>
          <a:bodyPr/>
          <a:lstStyle/>
          <a:p>
            <a:fld id="{6F155E2C-5EA5-450D-9C3E-F28964A4E738}" type="slidenum">
              <a:rPr lang="en-US" altLang="en-US" smtClean="0"/>
              <a:pPr/>
              <a:t>21</a:t>
            </a:fld>
            <a:endParaRPr lang="en-US" altLang="en-US" dirty="0"/>
          </a:p>
        </p:txBody>
      </p:sp>
    </p:spTree>
    <p:extLst>
      <p:ext uri="{BB962C8B-B14F-4D97-AF65-F5344CB8AC3E}">
        <p14:creationId xmlns:p14="http://schemas.microsoft.com/office/powerpoint/2010/main" val="385407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Selection Sort - Example</a:t>
            </a:r>
            <a:endParaRPr lang="en-IN" dirty="0"/>
          </a:p>
        </p:txBody>
      </p:sp>
      <p:sp>
        <p:nvSpPr>
          <p:cNvPr id="3" name="Content Placeholder 2"/>
          <p:cNvSpPr>
            <a:spLocks noGrp="1"/>
          </p:cNvSpPr>
          <p:nvPr>
            <p:ph idx="1"/>
          </p:nvPr>
        </p:nvSpPr>
        <p:spPr/>
        <p:txBody>
          <a:bodyPr/>
          <a:lstStyle/>
          <a:p>
            <a:pPr marL="0" indent="0">
              <a:buNone/>
            </a:pPr>
            <a:r>
              <a:rPr lang="en-US" altLang="en-US" dirty="0">
                <a:solidFill>
                  <a:srgbClr val="000000"/>
                </a:solidFill>
              </a:rPr>
              <a:t>Array </a:t>
            </a:r>
            <a:r>
              <a:rPr lang="en-US" altLang="en-US" dirty="0">
                <a:solidFill>
                  <a:srgbClr val="000000"/>
                </a:solidFill>
                <a:latin typeface="Courier New" panose="02070309020205020404" pitchFamily="49" charset="0"/>
              </a:rPr>
              <a:t>numlist</a:t>
            </a:r>
            <a:r>
              <a:rPr lang="en-US" altLang="en-US" dirty="0">
                <a:solidFill>
                  <a:srgbClr val="000000"/>
                </a:solidFill>
              </a:rPr>
              <a:t> contains:</a:t>
            </a:r>
            <a:endParaRPr lang="en-IN" dirty="0"/>
          </a:p>
        </p:txBody>
      </p:sp>
      <p:sp>
        <p:nvSpPr>
          <p:cNvPr id="7" name="Slide Number Placeholder 6">
            <a:extLst>
              <a:ext uri="{FF2B5EF4-FFF2-40B4-BE49-F238E27FC236}">
                <a16:creationId xmlns:a16="http://schemas.microsoft.com/office/drawing/2014/main" id="{F47F882E-DBFD-A179-F162-2DAF1DCBF7D3}"/>
              </a:ext>
            </a:extLst>
          </p:cNvPr>
          <p:cNvSpPr>
            <a:spLocks noGrp="1"/>
          </p:cNvSpPr>
          <p:nvPr>
            <p:ph type="sldNum" sz="quarter" idx="10"/>
          </p:nvPr>
        </p:nvSpPr>
        <p:spPr/>
        <p:txBody>
          <a:bodyPr/>
          <a:lstStyle/>
          <a:p>
            <a:fld id="{6F155E2C-5EA5-450D-9C3E-F28964A4E738}" type="slidenum">
              <a:rPr lang="en-US" altLang="en-US" smtClean="0"/>
              <a:pPr/>
              <a:t>22</a:t>
            </a:fld>
            <a:endParaRPr lang="en-US" altLang="en-US" dirty="0"/>
          </a:p>
        </p:txBody>
      </p:sp>
      <p:sp>
        <p:nvSpPr>
          <p:cNvPr id="4" name="Content Placeholder 3"/>
          <p:cNvSpPr>
            <a:spLocks noGrp="1"/>
          </p:cNvSpPr>
          <p:nvPr>
            <p:ph sz="quarter" idx="4294967295"/>
          </p:nvPr>
        </p:nvSpPr>
        <p:spPr>
          <a:xfrm>
            <a:off x="487680" y="3844925"/>
            <a:ext cx="11704320" cy="1143000"/>
          </a:xfrm>
        </p:spPr>
        <p:txBody>
          <a:bodyPr/>
          <a:lstStyle/>
          <a:p>
            <a:pPr marL="609600" indent="-609600">
              <a:buClr>
                <a:srgbClr val="000000"/>
              </a:buClr>
              <a:buFontTx/>
              <a:buAutoNum type="arabicPeriod"/>
            </a:pPr>
            <a:r>
              <a:rPr lang="en-US" altLang="en-US" dirty="0">
                <a:solidFill>
                  <a:srgbClr val="000000"/>
                </a:solidFill>
              </a:rPr>
              <a:t>Smallest element is </a:t>
            </a:r>
            <a:r>
              <a:rPr lang="en-US" altLang="en-US" dirty="0">
                <a:solidFill>
                  <a:srgbClr val="000000"/>
                </a:solidFill>
                <a:latin typeface="Courier New" panose="02070309020205020404" pitchFamily="49" charset="0"/>
              </a:rPr>
              <a:t>2</a:t>
            </a:r>
            <a:r>
              <a:rPr lang="en-US" altLang="en-US" dirty="0">
                <a:solidFill>
                  <a:srgbClr val="000000"/>
                </a:solidFill>
              </a:rPr>
              <a:t>.  Exchange </a:t>
            </a:r>
            <a:r>
              <a:rPr lang="en-US" altLang="en-US" dirty="0">
                <a:solidFill>
                  <a:srgbClr val="000000"/>
                </a:solidFill>
                <a:latin typeface="Courier New" panose="02070309020205020404" pitchFamily="49" charset="0"/>
              </a:rPr>
              <a:t>2</a:t>
            </a:r>
            <a:r>
              <a:rPr lang="en-US" altLang="en-US" dirty="0">
                <a:solidFill>
                  <a:srgbClr val="000000"/>
                </a:solidFill>
              </a:rPr>
              <a:t> with element in 1</a:t>
            </a:r>
            <a:r>
              <a:rPr lang="en-US" altLang="en-US" baseline="30000" dirty="0">
                <a:solidFill>
                  <a:srgbClr val="000000"/>
                </a:solidFill>
              </a:rPr>
              <a:t>st</a:t>
            </a:r>
            <a:r>
              <a:rPr lang="en-US" altLang="en-US" dirty="0">
                <a:solidFill>
                  <a:srgbClr val="000000"/>
                </a:solidFill>
              </a:rPr>
              <a:t> position in array:</a:t>
            </a:r>
          </a:p>
        </p:txBody>
      </p:sp>
      <p:pic>
        <p:nvPicPr>
          <p:cNvPr id="5" name="Picture 4" descr="The screenshot shows the memory layout of the array numlist. The array values are arranged in a sequence from left to right: 11, 2, 29, and 3."/>
          <p:cNvPicPr>
            <a:picLocks noChangeAspect="1"/>
          </p:cNvPicPr>
          <p:nvPr/>
        </p:nvPicPr>
        <p:blipFill rotWithShape="1">
          <a:blip r:embed="rId2"/>
          <a:srcRect l="1754" t="6250" r="3509" b="6250"/>
          <a:stretch/>
        </p:blipFill>
        <p:spPr>
          <a:xfrm>
            <a:off x="3276600" y="1676400"/>
            <a:ext cx="4114800" cy="1066800"/>
          </a:xfrm>
          <a:prstGeom prst="rect">
            <a:avLst/>
          </a:prstGeom>
        </p:spPr>
      </p:pic>
      <p:pic>
        <p:nvPicPr>
          <p:cNvPr id="6" name="Picture 5" descr="The screenshot shows the memory layout of the array numlist. The array values are arranged in a sequence from left to right: 2, 11, 29, and 3."/>
          <p:cNvPicPr>
            <a:picLocks noChangeAspect="1"/>
          </p:cNvPicPr>
          <p:nvPr/>
        </p:nvPicPr>
        <p:blipFill rotWithShape="1">
          <a:blip r:embed="rId3"/>
          <a:srcRect l="2340" t="3226" r="2340" b="6450"/>
          <a:stretch/>
        </p:blipFill>
        <p:spPr>
          <a:xfrm>
            <a:off x="3124200" y="4953000"/>
            <a:ext cx="4267200" cy="1066800"/>
          </a:xfrm>
          <a:prstGeom prst="rect">
            <a:avLst/>
          </a:prstGeom>
        </p:spPr>
      </p:pic>
    </p:spTree>
    <p:extLst>
      <p:ext uri="{BB962C8B-B14F-4D97-AF65-F5344CB8AC3E}">
        <p14:creationId xmlns:p14="http://schemas.microsoft.com/office/powerpoint/2010/main" val="4214176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(Continued)</a:t>
            </a:r>
            <a:endParaRPr lang="en-IN" dirty="0"/>
          </a:p>
        </p:txBody>
      </p:sp>
      <p:sp>
        <p:nvSpPr>
          <p:cNvPr id="3" name="Content Placeholder 2"/>
          <p:cNvSpPr>
            <a:spLocks noGrp="1"/>
          </p:cNvSpPr>
          <p:nvPr>
            <p:ph idx="1"/>
          </p:nvPr>
        </p:nvSpPr>
        <p:spPr/>
        <p:txBody>
          <a:bodyPr/>
          <a:lstStyle/>
          <a:p>
            <a:pPr marL="609600" indent="-609600">
              <a:buClr>
                <a:srgbClr val="000000"/>
              </a:buClr>
              <a:buFontTx/>
              <a:buAutoNum type="arabicPeriod" startAt="2"/>
            </a:pPr>
            <a:r>
              <a:rPr lang="en-US" altLang="en-US" sz="2800" dirty="0">
                <a:solidFill>
                  <a:srgbClr val="000000"/>
                </a:solidFill>
              </a:rPr>
              <a:t>Next smallest element is </a:t>
            </a:r>
            <a:r>
              <a:rPr lang="en-US" altLang="en-US" sz="2800" dirty="0">
                <a:solidFill>
                  <a:srgbClr val="000000"/>
                </a:solidFill>
                <a:latin typeface="Courier New" panose="02070309020205020404" pitchFamily="49" charset="0"/>
              </a:rPr>
              <a:t>3</a:t>
            </a:r>
            <a:r>
              <a:rPr lang="en-US" altLang="en-US" sz="2800" dirty="0">
                <a:solidFill>
                  <a:srgbClr val="000000"/>
                </a:solidFill>
              </a:rPr>
              <a:t>.  Exchange </a:t>
            </a:r>
            <a:r>
              <a:rPr lang="en-US" altLang="en-US" sz="2800" dirty="0">
                <a:solidFill>
                  <a:srgbClr val="000000"/>
                </a:solidFill>
                <a:latin typeface="Courier New" panose="02070309020205020404" pitchFamily="49" charset="0"/>
              </a:rPr>
              <a:t>3</a:t>
            </a:r>
            <a:r>
              <a:rPr lang="en-US" altLang="en-US" sz="2800" dirty="0">
                <a:solidFill>
                  <a:srgbClr val="000000"/>
                </a:solidFill>
              </a:rPr>
              <a:t> with element in 2</a:t>
            </a:r>
            <a:r>
              <a:rPr lang="en-US" altLang="en-US" sz="2800" baseline="30000" dirty="0">
                <a:solidFill>
                  <a:srgbClr val="000000"/>
                </a:solidFill>
              </a:rPr>
              <a:t>nd</a:t>
            </a:r>
            <a:r>
              <a:rPr lang="en-US" altLang="en-US" sz="2800" dirty="0">
                <a:solidFill>
                  <a:srgbClr val="000000"/>
                </a:solidFill>
              </a:rPr>
              <a:t> position in array:</a:t>
            </a:r>
          </a:p>
        </p:txBody>
      </p:sp>
      <p:sp>
        <p:nvSpPr>
          <p:cNvPr id="7" name="Slide Number Placeholder 6">
            <a:extLst>
              <a:ext uri="{FF2B5EF4-FFF2-40B4-BE49-F238E27FC236}">
                <a16:creationId xmlns:a16="http://schemas.microsoft.com/office/drawing/2014/main" id="{2B6E093F-28BC-35D0-E774-403294E2978A}"/>
              </a:ext>
            </a:extLst>
          </p:cNvPr>
          <p:cNvSpPr>
            <a:spLocks noGrp="1"/>
          </p:cNvSpPr>
          <p:nvPr>
            <p:ph type="sldNum" sz="quarter" idx="10"/>
          </p:nvPr>
        </p:nvSpPr>
        <p:spPr/>
        <p:txBody>
          <a:bodyPr/>
          <a:lstStyle/>
          <a:p>
            <a:fld id="{6F155E2C-5EA5-450D-9C3E-F28964A4E738}" type="slidenum">
              <a:rPr lang="en-US" altLang="en-US" smtClean="0"/>
              <a:pPr/>
              <a:t>23</a:t>
            </a:fld>
            <a:endParaRPr lang="en-US" altLang="en-US" dirty="0"/>
          </a:p>
        </p:txBody>
      </p:sp>
      <p:sp>
        <p:nvSpPr>
          <p:cNvPr id="4" name="Content Placeholder 3"/>
          <p:cNvSpPr>
            <a:spLocks noGrp="1"/>
          </p:cNvSpPr>
          <p:nvPr>
            <p:ph sz="quarter" idx="4294967295"/>
          </p:nvPr>
        </p:nvSpPr>
        <p:spPr>
          <a:xfrm>
            <a:off x="487680" y="3886200"/>
            <a:ext cx="11704320" cy="990600"/>
          </a:xfrm>
        </p:spPr>
        <p:txBody>
          <a:bodyPr/>
          <a:lstStyle/>
          <a:p>
            <a:pPr marL="609600" indent="-609600">
              <a:spcBef>
                <a:spcPct val="50000"/>
              </a:spcBef>
              <a:buClr>
                <a:srgbClr val="000000"/>
              </a:buClr>
              <a:buFontTx/>
              <a:buAutoNum type="arabicPeriod" startAt="3"/>
            </a:pPr>
            <a:r>
              <a:rPr lang="en-US" altLang="en-US" sz="2800" dirty="0">
                <a:solidFill>
                  <a:srgbClr val="000000"/>
                </a:solidFill>
              </a:rPr>
              <a:t>Next smallest element is </a:t>
            </a:r>
            <a:r>
              <a:rPr lang="en-US" altLang="en-US" sz="2800" dirty="0">
                <a:solidFill>
                  <a:srgbClr val="000000"/>
                </a:solidFill>
                <a:latin typeface="Courier New" panose="02070309020205020404" pitchFamily="49" charset="0"/>
              </a:rPr>
              <a:t>11</a:t>
            </a:r>
            <a:r>
              <a:rPr lang="en-US" altLang="en-US" sz="2800" dirty="0">
                <a:solidFill>
                  <a:srgbClr val="000000"/>
                </a:solidFill>
              </a:rPr>
              <a:t>.  Exchange </a:t>
            </a:r>
            <a:r>
              <a:rPr lang="en-US" altLang="en-US" sz="2800" dirty="0">
                <a:solidFill>
                  <a:srgbClr val="000000"/>
                </a:solidFill>
                <a:latin typeface="Courier New" panose="02070309020205020404" pitchFamily="49" charset="0"/>
              </a:rPr>
              <a:t>11</a:t>
            </a:r>
            <a:r>
              <a:rPr lang="en-US" altLang="en-US" sz="2800" dirty="0">
                <a:solidFill>
                  <a:srgbClr val="000000"/>
                </a:solidFill>
              </a:rPr>
              <a:t> with element in 3</a:t>
            </a:r>
            <a:r>
              <a:rPr lang="en-US" altLang="en-US" sz="2800" baseline="30000" dirty="0">
                <a:solidFill>
                  <a:srgbClr val="000000"/>
                </a:solidFill>
              </a:rPr>
              <a:t>rd</a:t>
            </a:r>
            <a:r>
              <a:rPr lang="en-US" altLang="en-US" sz="2800" dirty="0">
                <a:solidFill>
                  <a:srgbClr val="000000"/>
                </a:solidFill>
              </a:rPr>
              <a:t> position in array:</a:t>
            </a:r>
          </a:p>
        </p:txBody>
      </p:sp>
      <p:pic>
        <p:nvPicPr>
          <p:cNvPr id="5" name="Picture 4" descr="The screenshot shows the memory layout of the array numlist. The array values are arranged in a sequence from left to right: 2, 3, 29, and 11."/>
          <p:cNvPicPr>
            <a:picLocks noChangeAspect="1"/>
          </p:cNvPicPr>
          <p:nvPr/>
        </p:nvPicPr>
        <p:blipFill rotWithShape="1">
          <a:blip r:embed="rId2"/>
          <a:srcRect t="6839" b="6031"/>
          <a:stretch/>
        </p:blipFill>
        <p:spPr>
          <a:xfrm>
            <a:off x="3200401" y="2057400"/>
            <a:ext cx="3835977" cy="882732"/>
          </a:xfrm>
          <a:prstGeom prst="rect">
            <a:avLst/>
          </a:prstGeom>
        </p:spPr>
      </p:pic>
      <p:pic>
        <p:nvPicPr>
          <p:cNvPr id="6" name="Picture 5" descr="The screenshot shows the memory layout of the array numlist. The array values are arranged in a sequence from left to right: 2, 3, 11, and 29."/>
          <p:cNvPicPr>
            <a:picLocks noChangeAspect="1"/>
          </p:cNvPicPr>
          <p:nvPr/>
        </p:nvPicPr>
        <p:blipFill rotWithShape="1">
          <a:blip r:embed="rId3"/>
          <a:srcRect l="551" t="5085" r="2319" b="6779"/>
          <a:stretch/>
        </p:blipFill>
        <p:spPr>
          <a:xfrm>
            <a:off x="3276601" y="5029201"/>
            <a:ext cx="3962401" cy="936567"/>
          </a:xfrm>
          <a:prstGeom prst="rect">
            <a:avLst/>
          </a:prstGeom>
        </p:spPr>
      </p:pic>
    </p:spTree>
    <p:extLst>
      <p:ext uri="{BB962C8B-B14F-4D97-AF65-F5344CB8AC3E}">
        <p14:creationId xmlns:p14="http://schemas.microsoft.com/office/powerpoint/2010/main" val="56813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Selection Sort</a:t>
            </a:r>
            <a:endParaRPr lang="en-IN" sz="1800" dirty="0"/>
          </a:p>
        </p:txBody>
      </p:sp>
      <p:sp>
        <p:nvSpPr>
          <p:cNvPr id="3" name="Content Placeholder 2"/>
          <p:cNvSpPr>
            <a:spLocks noGrp="1"/>
          </p:cNvSpPr>
          <p:nvPr>
            <p:ph idx="1"/>
          </p:nvPr>
        </p:nvSpPr>
        <p:spPr>
          <a:xfrm>
            <a:off x="486156" y="1143000"/>
            <a:ext cx="11704320" cy="5486400"/>
          </a:xfrm>
        </p:spPr>
        <p:txBody>
          <a:bodyPr/>
          <a:lstStyle/>
          <a:p>
            <a:pPr marL="0" indent="0">
              <a:lnSpc>
                <a:spcPct val="90000"/>
              </a:lnSpc>
              <a:buNone/>
            </a:pPr>
            <a:r>
              <a:rPr lang="en-US" altLang="en-US" sz="4000" b="1" dirty="0"/>
              <a:t>Selection Sort Algorithm in Pseudocode</a:t>
            </a:r>
            <a:r>
              <a:rPr lang="en-US" altLang="en-US" sz="4000" dirty="0">
                <a:solidFill>
                  <a:srgbClr val="000000"/>
                </a:solidFill>
              </a:rPr>
              <a:t>:</a:t>
            </a:r>
          </a:p>
          <a:p>
            <a:pPr marL="0" indent="0">
              <a:spcBef>
                <a:spcPts val="0"/>
              </a:spcBef>
              <a:buNone/>
            </a:pPr>
            <a:r>
              <a:rPr lang="en-US" altLang="en-US" i="1" dirty="0">
                <a:solidFill>
                  <a:srgbClr val="000000"/>
                </a:solidFill>
              </a:rPr>
              <a:t>For start = each array subscript, from the first to the next-to-last</a:t>
            </a:r>
          </a:p>
          <a:p>
            <a:pPr marL="1025525" lvl="1" indent="-455613">
              <a:spcBef>
                <a:spcPts val="0"/>
              </a:spcBef>
              <a:buNone/>
            </a:pPr>
            <a:r>
              <a:rPr lang="en-US" altLang="en-US" sz="2800" i="1" dirty="0" err="1">
                <a:solidFill>
                  <a:srgbClr val="000000"/>
                </a:solidFill>
              </a:rPr>
              <a:t>minIndex</a:t>
            </a:r>
            <a:r>
              <a:rPr lang="en-US" altLang="en-US" sz="2800" i="1" dirty="0">
                <a:solidFill>
                  <a:srgbClr val="000000"/>
                </a:solidFill>
              </a:rPr>
              <a:t> = start</a:t>
            </a:r>
          </a:p>
          <a:p>
            <a:pPr marL="1025525" lvl="1" indent="-455613">
              <a:spcBef>
                <a:spcPts val="0"/>
              </a:spcBef>
              <a:buNone/>
            </a:pPr>
            <a:r>
              <a:rPr lang="en-US" altLang="en-US" sz="2800" i="1" dirty="0" err="1">
                <a:solidFill>
                  <a:srgbClr val="000000"/>
                </a:solidFill>
              </a:rPr>
              <a:t>minValue</a:t>
            </a:r>
            <a:r>
              <a:rPr lang="en-US" altLang="en-US" sz="2800" i="1" dirty="0">
                <a:solidFill>
                  <a:srgbClr val="000000"/>
                </a:solidFill>
              </a:rPr>
              <a:t> = array[start]</a:t>
            </a:r>
          </a:p>
          <a:p>
            <a:pPr marL="1025525" lvl="1" indent="-455613">
              <a:spcBef>
                <a:spcPts val="0"/>
              </a:spcBef>
              <a:buNone/>
            </a:pPr>
            <a:r>
              <a:rPr lang="en-US" altLang="en-US" sz="2800" i="1" dirty="0">
                <a:solidFill>
                  <a:srgbClr val="000000"/>
                </a:solidFill>
              </a:rPr>
              <a:t>For index = start  + 1 0 To size – 1</a:t>
            </a:r>
          </a:p>
          <a:p>
            <a:pPr marL="1349375" lvl="1" indent="-207963">
              <a:spcBef>
                <a:spcPts val="0"/>
              </a:spcBef>
              <a:buNone/>
            </a:pPr>
            <a:r>
              <a:rPr lang="en-US" altLang="en-US" sz="2800" i="1" dirty="0">
                <a:solidFill>
                  <a:srgbClr val="000000"/>
                </a:solidFill>
              </a:rPr>
              <a:t>If array[index] &lt; </a:t>
            </a:r>
            <a:r>
              <a:rPr lang="en-US" altLang="en-US" sz="2800" i="1" dirty="0" err="1">
                <a:solidFill>
                  <a:srgbClr val="000000"/>
                </a:solidFill>
              </a:rPr>
              <a:t>minValue</a:t>
            </a:r>
            <a:endParaRPr lang="en-US" altLang="en-US" sz="2800" i="1" dirty="0">
              <a:solidFill>
                <a:srgbClr val="000000"/>
              </a:solidFill>
            </a:endParaRPr>
          </a:p>
          <a:p>
            <a:pPr marL="2005013" lvl="1" indent="-520700">
              <a:spcBef>
                <a:spcPts val="0"/>
              </a:spcBef>
              <a:buNone/>
            </a:pPr>
            <a:r>
              <a:rPr lang="en-US" altLang="en-US" sz="2800" i="1" dirty="0" err="1">
                <a:solidFill>
                  <a:srgbClr val="000000"/>
                </a:solidFill>
              </a:rPr>
              <a:t>minValue</a:t>
            </a:r>
            <a:r>
              <a:rPr lang="en-US" altLang="en-US" sz="2800" i="1" dirty="0">
                <a:solidFill>
                  <a:srgbClr val="000000"/>
                </a:solidFill>
              </a:rPr>
              <a:t> = array[index]</a:t>
            </a:r>
          </a:p>
          <a:p>
            <a:pPr marL="2005013" lvl="1" indent="-520700">
              <a:spcBef>
                <a:spcPts val="0"/>
              </a:spcBef>
              <a:buNone/>
            </a:pPr>
            <a:r>
              <a:rPr lang="en-US" altLang="en-US" sz="2800" i="1" dirty="0" err="1">
                <a:solidFill>
                  <a:srgbClr val="000000"/>
                </a:solidFill>
              </a:rPr>
              <a:t>minIndex</a:t>
            </a:r>
            <a:r>
              <a:rPr lang="en-US" altLang="en-US" sz="2800" i="1" dirty="0">
                <a:solidFill>
                  <a:srgbClr val="000000"/>
                </a:solidFill>
              </a:rPr>
              <a:t> = index</a:t>
            </a:r>
          </a:p>
          <a:p>
            <a:pPr marL="1400175" lvl="1" indent="-258763">
              <a:spcBef>
                <a:spcPts val="0"/>
              </a:spcBef>
              <a:buNone/>
            </a:pPr>
            <a:r>
              <a:rPr lang="en-US" altLang="en-US" sz="2800" i="1" dirty="0">
                <a:solidFill>
                  <a:srgbClr val="000000"/>
                </a:solidFill>
              </a:rPr>
              <a:t>End If</a:t>
            </a:r>
          </a:p>
          <a:p>
            <a:pPr marL="1025525" lvl="1" indent="-455613">
              <a:spcBef>
                <a:spcPts val="0"/>
              </a:spcBef>
              <a:buNone/>
            </a:pPr>
            <a:r>
              <a:rPr lang="en-US" altLang="en-US" sz="2800" i="1" dirty="0">
                <a:solidFill>
                  <a:srgbClr val="000000"/>
                </a:solidFill>
              </a:rPr>
              <a:t>End For</a:t>
            </a:r>
          </a:p>
          <a:p>
            <a:pPr marL="1025525" lvl="1" indent="-455613">
              <a:spcBef>
                <a:spcPts val="0"/>
              </a:spcBef>
              <a:buNone/>
            </a:pPr>
            <a:r>
              <a:rPr lang="en-US" altLang="en-US" sz="2800" i="1" dirty="0">
                <a:solidFill>
                  <a:srgbClr val="000000"/>
                </a:solidFill>
              </a:rPr>
              <a:t>Swap array[</a:t>
            </a:r>
            <a:r>
              <a:rPr lang="en-US" altLang="en-US" sz="2800" i="1" dirty="0" err="1">
                <a:solidFill>
                  <a:srgbClr val="000000"/>
                </a:solidFill>
              </a:rPr>
              <a:t>minIndex</a:t>
            </a:r>
            <a:r>
              <a:rPr lang="en-US" altLang="en-US" sz="2800" i="1" dirty="0">
                <a:solidFill>
                  <a:srgbClr val="000000"/>
                </a:solidFill>
              </a:rPr>
              <a:t>] with array[start]</a:t>
            </a:r>
          </a:p>
          <a:p>
            <a:pPr marL="341313" lvl="1">
              <a:spcBef>
                <a:spcPts val="0"/>
              </a:spcBef>
              <a:buNone/>
            </a:pPr>
            <a:r>
              <a:rPr lang="en-US" altLang="en-US" sz="2800" i="1" dirty="0">
                <a:solidFill>
                  <a:srgbClr val="000000"/>
                </a:solidFill>
              </a:rPr>
              <a:t>End For</a:t>
            </a:r>
          </a:p>
          <a:p>
            <a:pPr marL="1026000" lvl="1">
              <a:lnSpc>
                <a:spcPct val="90000"/>
              </a:lnSpc>
              <a:buNone/>
            </a:pPr>
            <a:endParaRPr lang="en-US" altLang="en-US" sz="2800" i="1" dirty="0">
              <a:solidFill>
                <a:srgbClr val="000000"/>
              </a:solidFill>
            </a:endParaRPr>
          </a:p>
        </p:txBody>
      </p:sp>
      <p:sp>
        <p:nvSpPr>
          <p:cNvPr id="4" name="Slide Number Placeholder 3">
            <a:extLst>
              <a:ext uri="{FF2B5EF4-FFF2-40B4-BE49-F238E27FC236}">
                <a16:creationId xmlns:a16="http://schemas.microsoft.com/office/drawing/2014/main" id="{244904B4-9FAA-EA11-D200-1EF812666F54}"/>
              </a:ext>
            </a:extLst>
          </p:cNvPr>
          <p:cNvSpPr>
            <a:spLocks noGrp="1"/>
          </p:cNvSpPr>
          <p:nvPr>
            <p:ph type="sldNum" sz="quarter" idx="10"/>
          </p:nvPr>
        </p:nvSpPr>
        <p:spPr/>
        <p:txBody>
          <a:bodyPr/>
          <a:lstStyle/>
          <a:p>
            <a:fld id="{6F155E2C-5EA5-450D-9C3E-F28964A4E738}" type="slidenum">
              <a:rPr lang="en-US" altLang="en-US" smtClean="0"/>
              <a:pPr/>
              <a:t>24</a:t>
            </a:fld>
            <a:endParaRPr lang="en-US" altLang="en-US" dirty="0"/>
          </a:p>
        </p:txBody>
      </p:sp>
    </p:spTree>
    <p:extLst>
      <p:ext uri="{BB962C8B-B14F-4D97-AF65-F5344CB8AC3E}">
        <p14:creationId xmlns:p14="http://schemas.microsoft.com/office/powerpoint/2010/main" val="974432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nSpc>
                <a:spcPct val="80000"/>
              </a:lnSpc>
            </a:pPr>
            <a:r>
              <a:rPr lang="en-US" altLang="en-US" dirty="0"/>
              <a:t>C++ code For Selection Sort Function</a:t>
            </a:r>
            <a:endParaRPr lang="en-IN" dirty="0"/>
          </a:p>
        </p:txBody>
      </p:sp>
      <p:pic>
        <p:nvPicPr>
          <p:cNvPr id="3" name="Picture 1" descr="The screenshot shows the program source code for a selection sort function to swap and sort the values in the array layout. The for-loop in the main statement tests if the start integer is equals to zero and the start is less than size minus one. The increment operator increases the value of start. The nested for-loop checks the index equals start plus one and the index s less than the size. The program swaps and sorts the values and displays th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563" y="1188720"/>
            <a:ext cx="8744874"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B31C21B4-72B7-F4EC-A8AB-A6B41900ABB6}"/>
              </a:ext>
            </a:extLst>
          </p:cNvPr>
          <p:cNvSpPr>
            <a:spLocks noGrp="1"/>
          </p:cNvSpPr>
          <p:nvPr>
            <p:ph type="sldNum" sz="quarter" idx="10"/>
          </p:nvPr>
        </p:nvSpPr>
        <p:spPr/>
        <p:txBody>
          <a:bodyPr/>
          <a:lstStyle/>
          <a:p>
            <a:fld id="{CEA2232C-A134-49B3-83D7-EE3F4CA7FD01}" type="slidenum">
              <a:rPr lang="en-US" altLang="en-US" smtClean="0"/>
              <a:pPr/>
              <a:t>25</a:t>
            </a:fld>
            <a:endParaRPr lang="en-US" altLang="en-US" dirty="0"/>
          </a:p>
        </p:txBody>
      </p:sp>
    </p:spTree>
    <p:extLst>
      <p:ext uri="{BB962C8B-B14F-4D97-AF65-F5344CB8AC3E}">
        <p14:creationId xmlns:p14="http://schemas.microsoft.com/office/powerpoint/2010/main" val="755022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Selection Sort - Tradeoffs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Benefit:</a:t>
            </a:r>
          </a:p>
          <a:p>
            <a:pPr lvl="1"/>
            <a:r>
              <a:rPr lang="en-US" altLang="en-US" dirty="0">
                <a:solidFill>
                  <a:srgbClr val="000000"/>
                </a:solidFill>
              </a:rPr>
              <a:t>More efficient than Bubble Sort, since fewer exchanges</a:t>
            </a:r>
          </a:p>
          <a:p>
            <a:pPr>
              <a:spcBef>
                <a:spcPts val="4200"/>
              </a:spcBef>
            </a:pPr>
            <a:r>
              <a:rPr lang="en-US" altLang="en-US" dirty="0">
                <a:solidFill>
                  <a:srgbClr val="000000"/>
                </a:solidFill>
              </a:rPr>
              <a:t>Disadvantage:</a:t>
            </a:r>
          </a:p>
          <a:p>
            <a:pPr lvl="1"/>
            <a:r>
              <a:rPr lang="en-US" altLang="en-US" dirty="0">
                <a:solidFill>
                  <a:srgbClr val="000000"/>
                </a:solidFill>
              </a:rPr>
              <a:t>May not be as easy as Bubble Sort to understand</a:t>
            </a:r>
          </a:p>
        </p:txBody>
      </p:sp>
      <p:sp>
        <p:nvSpPr>
          <p:cNvPr id="4" name="Slide Number Placeholder 3">
            <a:extLst>
              <a:ext uri="{FF2B5EF4-FFF2-40B4-BE49-F238E27FC236}">
                <a16:creationId xmlns:a16="http://schemas.microsoft.com/office/drawing/2014/main" id="{5BCC4222-FAD2-631D-ECD4-8034DCC76426}"/>
              </a:ext>
            </a:extLst>
          </p:cNvPr>
          <p:cNvSpPr>
            <a:spLocks noGrp="1"/>
          </p:cNvSpPr>
          <p:nvPr>
            <p:ph type="sldNum" sz="quarter" idx="10"/>
          </p:nvPr>
        </p:nvSpPr>
        <p:spPr/>
        <p:txBody>
          <a:bodyPr/>
          <a:lstStyle/>
          <a:p>
            <a:fld id="{6F155E2C-5EA5-450D-9C3E-F28964A4E738}" type="slidenum">
              <a:rPr lang="en-US" altLang="en-US" smtClean="0"/>
              <a:pPr/>
              <a:t>26</a:t>
            </a:fld>
            <a:endParaRPr lang="en-US" altLang="en-US" dirty="0"/>
          </a:p>
        </p:txBody>
      </p:sp>
    </p:spTree>
    <p:extLst>
      <p:ext uri="{BB962C8B-B14F-4D97-AF65-F5344CB8AC3E}">
        <p14:creationId xmlns:p14="http://schemas.microsoft.com/office/powerpoint/2010/main" val="635235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Sorting and Searching Vectors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Sorting and searching algorithms can be applied to STL vectors as well as arrays</a:t>
            </a:r>
          </a:p>
          <a:p>
            <a:r>
              <a:rPr lang="en-US" altLang="en-US" dirty="0">
                <a:solidFill>
                  <a:srgbClr val="000000"/>
                </a:solidFill>
              </a:rPr>
              <a:t>Need slight modifications to functions to use vector arguments:</a:t>
            </a:r>
          </a:p>
          <a:p>
            <a:pPr lvl="1"/>
            <a:r>
              <a:rPr lang="en-US" altLang="en-US" dirty="0">
                <a:solidFill>
                  <a:srgbClr val="000000"/>
                </a:solidFill>
                <a:latin typeface="Courier New" panose="02070309020205020404" pitchFamily="49" charset="0"/>
              </a:rPr>
              <a:t>vector &lt;type&gt; &amp;</a:t>
            </a:r>
            <a:r>
              <a:rPr lang="en-US" altLang="en-US" dirty="0">
                <a:solidFill>
                  <a:srgbClr val="000000"/>
                </a:solidFill>
              </a:rPr>
              <a:t>  used in prototype</a:t>
            </a:r>
          </a:p>
          <a:p>
            <a:pPr lvl="1"/>
            <a:r>
              <a:rPr lang="en-US" altLang="en-US" dirty="0">
                <a:solidFill>
                  <a:srgbClr val="000000"/>
                </a:solidFill>
              </a:rPr>
              <a:t>No need to indicate vector size – functions can use </a:t>
            </a:r>
            <a:r>
              <a:rPr lang="en-US" altLang="en-US" dirty="0">
                <a:solidFill>
                  <a:srgbClr val="000000"/>
                </a:solidFill>
                <a:latin typeface="Courier New" panose="02070309020205020404" pitchFamily="49" charset="0"/>
              </a:rPr>
              <a:t>size</a:t>
            </a:r>
            <a:r>
              <a:rPr lang="en-US" altLang="en-US" dirty="0">
                <a:solidFill>
                  <a:srgbClr val="000000"/>
                </a:solidFill>
              </a:rPr>
              <a:t> member function to calculate</a:t>
            </a:r>
          </a:p>
        </p:txBody>
      </p:sp>
      <p:sp>
        <p:nvSpPr>
          <p:cNvPr id="4" name="Slide Number Placeholder 3">
            <a:extLst>
              <a:ext uri="{FF2B5EF4-FFF2-40B4-BE49-F238E27FC236}">
                <a16:creationId xmlns:a16="http://schemas.microsoft.com/office/drawing/2014/main" id="{474A57A9-816F-BC6C-FB1D-9F10D1071899}"/>
              </a:ext>
            </a:extLst>
          </p:cNvPr>
          <p:cNvSpPr>
            <a:spLocks noGrp="1"/>
          </p:cNvSpPr>
          <p:nvPr>
            <p:ph type="sldNum" sz="quarter" idx="10"/>
          </p:nvPr>
        </p:nvSpPr>
        <p:spPr/>
        <p:txBody>
          <a:bodyPr/>
          <a:lstStyle/>
          <a:p>
            <a:fld id="{6F155E2C-5EA5-450D-9C3E-F28964A4E738}" type="slidenum">
              <a:rPr lang="en-US" altLang="en-US" smtClean="0"/>
              <a:pPr/>
              <a:t>27</a:t>
            </a:fld>
            <a:endParaRPr lang="en-US" altLang="en-US" dirty="0"/>
          </a:p>
        </p:txBody>
      </p:sp>
    </p:spTree>
    <p:extLst>
      <p:ext uri="{BB962C8B-B14F-4D97-AF65-F5344CB8AC3E}">
        <p14:creationId xmlns:p14="http://schemas.microsoft.com/office/powerpoint/2010/main" val="131683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Search</a:t>
            </a:r>
            <a:r>
              <a:rPr lang="en-US" altLang="en-US" sz="1800" dirty="0"/>
              <a:t> (1 of 2)</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The linear search is a very simple algorithm. Also called the sequential search algorithm.</a:t>
            </a:r>
          </a:p>
          <a:p>
            <a:r>
              <a:rPr lang="en-US" altLang="en-US" dirty="0">
                <a:solidFill>
                  <a:srgbClr val="000000"/>
                </a:solidFill>
              </a:rPr>
              <a:t>Starting at the first element, this algorithm sequentially steps through an array examining each element until it locates the value it is searching for.</a:t>
            </a:r>
          </a:p>
          <a:p>
            <a:r>
              <a:rPr lang="en-US" dirty="0"/>
              <a:t>It uses a loop to sequentially step through an array, starting with the first element</a:t>
            </a:r>
            <a:endParaRPr lang="en-US" altLang="en-US" dirty="0">
              <a:solidFill>
                <a:srgbClr val="000000"/>
              </a:solidFill>
            </a:endParaRPr>
          </a:p>
          <a:p>
            <a:pPr lvl="1"/>
            <a:r>
              <a:rPr lang="en-US" altLang="en-US" dirty="0">
                <a:solidFill>
                  <a:srgbClr val="000000"/>
                </a:solidFill>
              </a:rPr>
              <a:t>It compares each element with the value being searched for, and stops when either the value is found or the end of the array is encountered.</a:t>
            </a:r>
          </a:p>
          <a:p>
            <a:pPr lvl="1"/>
            <a:r>
              <a:rPr lang="en-US" altLang="en-US" dirty="0">
                <a:solidFill>
                  <a:srgbClr val="000000"/>
                </a:solidFill>
              </a:rPr>
              <a:t>If the value being searched for is not in the array, the algorithm will unsuccessfully search to the end of the array.</a:t>
            </a:r>
          </a:p>
        </p:txBody>
      </p:sp>
      <p:sp>
        <p:nvSpPr>
          <p:cNvPr id="4" name="Slide Number Placeholder 3">
            <a:extLst>
              <a:ext uri="{FF2B5EF4-FFF2-40B4-BE49-F238E27FC236}">
                <a16:creationId xmlns:a16="http://schemas.microsoft.com/office/drawing/2014/main" id="{D2CCC7C2-454C-1AD1-F280-A78FE82E34C3}"/>
              </a:ext>
            </a:extLst>
          </p:cNvPr>
          <p:cNvSpPr>
            <a:spLocks noGrp="1"/>
          </p:cNvSpPr>
          <p:nvPr>
            <p:ph type="sldNum" sz="quarter" idx="10"/>
          </p:nvPr>
        </p:nvSpPr>
        <p:spPr/>
        <p:txBody>
          <a:bodyPr/>
          <a:lstStyle/>
          <a:p>
            <a:fld id="{6F155E2C-5EA5-450D-9C3E-F28964A4E738}" type="slidenum">
              <a:rPr lang="en-US" altLang="en-US" smtClean="0"/>
              <a:pPr/>
              <a:t>3</a:t>
            </a:fld>
            <a:endParaRPr lang="en-US" altLang="en-US" dirty="0"/>
          </a:p>
        </p:txBody>
      </p:sp>
    </p:spTree>
    <p:extLst>
      <p:ext uri="{BB962C8B-B14F-4D97-AF65-F5344CB8AC3E}">
        <p14:creationId xmlns:p14="http://schemas.microsoft.com/office/powerpoint/2010/main" val="349054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Search - Example</a:t>
            </a:r>
            <a:endParaRPr lang="en-IN"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Array </a:t>
            </a:r>
            <a:r>
              <a:rPr lang="en-US" altLang="en-US" sz="2800" dirty="0">
                <a:solidFill>
                  <a:srgbClr val="000000"/>
                </a:solidFill>
                <a:latin typeface="Courier New" panose="02070309020205020404" pitchFamily="49" charset="0"/>
              </a:rPr>
              <a:t>numlist</a:t>
            </a:r>
            <a:r>
              <a:rPr lang="en-US" altLang="en-US" sz="2800" dirty="0">
                <a:solidFill>
                  <a:srgbClr val="000000"/>
                </a:solidFill>
              </a:rPr>
              <a:t> contains:</a:t>
            </a:r>
          </a:p>
        </p:txBody>
      </p:sp>
      <p:sp>
        <p:nvSpPr>
          <p:cNvPr id="6" name="Slide Number Placeholder 5">
            <a:extLst>
              <a:ext uri="{FF2B5EF4-FFF2-40B4-BE49-F238E27FC236}">
                <a16:creationId xmlns:a16="http://schemas.microsoft.com/office/drawing/2014/main" id="{C968AB7E-50BC-EAF7-8600-01BE736DF9F8}"/>
              </a:ext>
            </a:extLst>
          </p:cNvPr>
          <p:cNvSpPr>
            <a:spLocks noGrp="1"/>
          </p:cNvSpPr>
          <p:nvPr>
            <p:ph type="sldNum" sz="quarter" idx="10"/>
          </p:nvPr>
        </p:nvSpPr>
        <p:spPr/>
        <p:txBody>
          <a:bodyPr/>
          <a:lstStyle/>
          <a:p>
            <a:fld id="{6F155E2C-5EA5-450D-9C3E-F28964A4E738}" type="slidenum">
              <a:rPr lang="en-US" altLang="en-US" smtClean="0"/>
              <a:pPr/>
              <a:t>4</a:t>
            </a:fld>
            <a:endParaRPr lang="en-US" altLang="en-US" dirty="0"/>
          </a:p>
        </p:txBody>
      </p:sp>
      <p:sp>
        <p:nvSpPr>
          <p:cNvPr id="4" name="Content Placeholder 3"/>
          <p:cNvSpPr>
            <a:spLocks noGrp="1"/>
          </p:cNvSpPr>
          <p:nvPr>
            <p:ph sz="quarter" idx="4294967295"/>
          </p:nvPr>
        </p:nvSpPr>
        <p:spPr>
          <a:xfrm>
            <a:off x="487680" y="3700463"/>
            <a:ext cx="11704320" cy="1752600"/>
          </a:xfrm>
        </p:spPr>
        <p:txBody>
          <a:bodyPr/>
          <a:lstStyle/>
          <a:p>
            <a:pPr lvl="0">
              <a:lnSpc>
                <a:spcPct val="90000"/>
              </a:lnSpc>
            </a:pPr>
            <a:r>
              <a:rPr lang="en-US" altLang="en-US" sz="2800" dirty="0">
                <a:solidFill>
                  <a:srgbClr val="000000"/>
                </a:solidFill>
              </a:rPr>
              <a:t>Searching for the the value </a:t>
            </a:r>
            <a:r>
              <a:rPr lang="en-US" altLang="en-US" sz="2800" dirty="0">
                <a:solidFill>
                  <a:srgbClr val="000000"/>
                </a:solidFill>
                <a:latin typeface="Courier New" panose="02070309020205020404" pitchFamily="49" charset="0"/>
              </a:rPr>
              <a:t>11</a:t>
            </a:r>
            <a:r>
              <a:rPr lang="en-US" altLang="en-US" sz="2800" dirty="0">
                <a:solidFill>
                  <a:srgbClr val="000000"/>
                </a:solidFill>
              </a:rPr>
              <a:t>, linear search examines </a:t>
            </a:r>
            <a:r>
              <a:rPr lang="en-US" altLang="en-US" sz="2800" dirty="0">
                <a:solidFill>
                  <a:srgbClr val="000000"/>
                </a:solidFill>
                <a:latin typeface="Courier New" panose="02070309020205020404" pitchFamily="49" charset="0"/>
              </a:rPr>
              <a:t>17, 23, 5,</a:t>
            </a:r>
            <a:r>
              <a:rPr lang="en-US" altLang="en-US" sz="2800" dirty="0">
                <a:solidFill>
                  <a:srgbClr val="000000"/>
                </a:solidFill>
              </a:rPr>
              <a:t> and </a:t>
            </a:r>
            <a:r>
              <a:rPr lang="en-US" altLang="en-US" sz="2800" dirty="0">
                <a:solidFill>
                  <a:srgbClr val="000000"/>
                </a:solidFill>
                <a:latin typeface="Courier New" panose="02070309020205020404" pitchFamily="49" charset="0"/>
              </a:rPr>
              <a:t>11</a:t>
            </a:r>
          </a:p>
          <a:p>
            <a:pPr lvl="0">
              <a:lnSpc>
                <a:spcPct val="90000"/>
              </a:lnSpc>
            </a:pPr>
            <a:r>
              <a:rPr lang="en-US" altLang="en-US" sz="2800" dirty="0">
                <a:solidFill>
                  <a:srgbClr val="000000"/>
                </a:solidFill>
              </a:rPr>
              <a:t>Searching for the the value </a:t>
            </a:r>
            <a:r>
              <a:rPr lang="en-US" altLang="en-US" sz="2800" dirty="0">
                <a:solidFill>
                  <a:srgbClr val="000000"/>
                </a:solidFill>
                <a:latin typeface="Courier New" panose="02070309020205020404" pitchFamily="49" charset="0"/>
              </a:rPr>
              <a:t>7</a:t>
            </a:r>
            <a:r>
              <a:rPr lang="en-US" altLang="en-US" sz="2800" dirty="0">
                <a:solidFill>
                  <a:srgbClr val="000000"/>
                </a:solidFill>
              </a:rPr>
              <a:t>, linear search examines </a:t>
            </a:r>
            <a:r>
              <a:rPr lang="en-US" altLang="en-US" sz="2800" dirty="0">
                <a:solidFill>
                  <a:srgbClr val="000000"/>
                </a:solidFill>
                <a:latin typeface="Courier New" panose="02070309020205020404" pitchFamily="49" charset="0"/>
              </a:rPr>
              <a:t>17, 23, 5, 11, 2, 29,</a:t>
            </a:r>
            <a:r>
              <a:rPr lang="en-US" altLang="en-US" sz="2800" dirty="0">
                <a:solidFill>
                  <a:srgbClr val="000000"/>
                </a:solidFill>
              </a:rPr>
              <a:t> and </a:t>
            </a:r>
            <a:r>
              <a:rPr lang="en-US" altLang="en-US" sz="2800" dirty="0">
                <a:solidFill>
                  <a:srgbClr val="000000"/>
                </a:solidFill>
                <a:latin typeface="Courier New" panose="02070309020205020404" pitchFamily="49" charset="0"/>
              </a:rPr>
              <a:t>3</a:t>
            </a:r>
          </a:p>
        </p:txBody>
      </p:sp>
      <p:pic>
        <p:nvPicPr>
          <p:cNvPr id="5" name="Picture 4" descr="The screenshot shows the memory layout of an array. The array numList contains the values in sequence from left to right: 17, 23, 5, 11, 2, 29, and 3."/>
          <p:cNvPicPr>
            <a:picLocks noChangeAspect="1"/>
          </p:cNvPicPr>
          <p:nvPr/>
        </p:nvPicPr>
        <p:blipFill rotWithShape="1">
          <a:blip r:embed="rId2"/>
          <a:srcRect t="12482"/>
          <a:stretch/>
        </p:blipFill>
        <p:spPr>
          <a:xfrm>
            <a:off x="2845378" y="1600200"/>
            <a:ext cx="6451023" cy="1068532"/>
          </a:xfrm>
          <a:prstGeom prst="rect">
            <a:avLst/>
          </a:prstGeom>
        </p:spPr>
      </p:pic>
    </p:spTree>
    <p:extLst>
      <p:ext uri="{BB962C8B-B14F-4D97-AF65-F5344CB8AC3E}">
        <p14:creationId xmlns:p14="http://schemas.microsoft.com/office/powerpoint/2010/main" val="221417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Search</a:t>
            </a:r>
            <a:r>
              <a:rPr lang="en-US" altLang="en-US" sz="1800" dirty="0"/>
              <a:t> (2 of 2)</a:t>
            </a:r>
            <a:endParaRPr lang="en-IN" sz="1800" dirty="0"/>
          </a:p>
        </p:txBody>
      </p:sp>
      <p:sp>
        <p:nvSpPr>
          <p:cNvPr id="3" name="Content Placeholder 2"/>
          <p:cNvSpPr>
            <a:spLocks noGrp="1"/>
          </p:cNvSpPr>
          <p:nvPr>
            <p:ph idx="1"/>
          </p:nvPr>
        </p:nvSpPr>
        <p:spPr>
          <a:xfrm>
            <a:off x="487680" y="990600"/>
            <a:ext cx="11704320" cy="5638800"/>
          </a:xfrm>
        </p:spPr>
        <p:txBody>
          <a:bodyPr/>
          <a:lstStyle/>
          <a:p>
            <a:pPr marL="0" indent="0">
              <a:lnSpc>
                <a:spcPct val="90000"/>
              </a:lnSpc>
              <a:buNone/>
            </a:pPr>
            <a:r>
              <a:rPr lang="en-US" altLang="en-US" sz="3600" b="1" dirty="0"/>
              <a:t>Linear Search Algorithm in Pseudocode</a:t>
            </a:r>
            <a:r>
              <a:rPr lang="en-US" altLang="en-US" sz="2800" dirty="0">
                <a:solidFill>
                  <a:srgbClr val="000000"/>
                </a:solidFill>
              </a:rPr>
              <a:t>:</a:t>
            </a:r>
          </a:p>
          <a:p>
            <a:pPr marL="460375" indent="0">
              <a:lnSpc>
                <a:spcPct val="90000"/>
              </a:lnSpc>
              <a:buNone/>
            </a:pPr>
            <a:r>
              <a:rPr lang="en-US" altLang="en-US" i="1" dirty="0">
                <a:solidFill>
                  <a:srgbClr val="000000"/>
                </a:solidFill>
              </a:rPr>
              <a:t>Set found to false;</a:t>
            </a:r>
          </a:p>
          <a:p>
            <a:pPr marL="460375" indent="0">
              <a:lnSpc>
                <a:spcPct val="90000"/>
              </a:lnSpc>
              <a:buNone/>
            </a:pPr>
            <a:r>
              <a:rPr lang="en-US" altLang="en-US" i="1" dirty="0">
                <a:solidFill>
                  <a:srgbClr val="000000"/>
                </a:solidFill>
              </a:rPr>
              <a:t>Set position to −1;</a:t>
            </a:r>
          </a:p>
          <a:p>
            <a:pPr marL="460375" indent="0">
              <a:lnSpc>
                <a:spcPct val="90000"/>
              </a:lnSpc>
              <a:buNone/>
            </a:pPr>
            <a:r>
              <a:rPr lang="en-US" altLang="en-US" i="1" dirty="0">
                <a:solidFill>
                  <a:srgbClr val="000000"/>
                </a:solidFill>
              </a:rPr>
              <a:t>Set index to 0</a:t>
            </a:r>
          </a:p>
          <a:p>
            <a:pPr marL="460375" lvl="1" indent="0">
              <a:lnSpc>
                <a:spcPct val="90000"/>
              </a:lnSpc>
              <a:buNone/>
            </a:pPr>
            <a:r>
              <a:rPr lang="en-US" altLang="en-US" sz="2800" i="1" dirty="0">
                <a:solidFill>
                  <a:srgbClr val="000000"/>
                </a:solidFill>
              </a:rPr>
              <a:t>While index &lt; number of elts. and found is false</a:t>
            </a:r>
          </a:p>
          <a:p>
            <a:pPr marL="1141413" lvl="1" indent="0">
              <a:lnSpc>
                <a:spcPct val="90000"/>
              </a:lnSpc>
              <a:buNone/>
            </a:pPr>
            <a:r>
              <a:rPr lang="en-US" altLang="en-US" sz="2800" i="1" dirty="0">
                <a:solidFill>
                  <a:srgbClr val="000000"/>
                </a:solidFill>
              </a:rPr>
              <a:t>If list[index] is equal to search value</a:t>
            </a:r>
          </a:p>
          <a:p>
            <a:pPr marL="1711325" lvl="1" indent="0">
              <a:lnSpc>
                <a:spcPct val="90000"/>
              </a:lnSpc>
              <a:buNone/>
            </a:pPr>
            <a:r>
              <a:rPr lang="en-US" altLang="en-US" sz="2800" i="1" dirty="0">
                <a:solidFill>
                  <a:srgbClr val="000000"/>
                </a:solidFill>
              </a:rPr>
              <a:t>found = true</a:t>
            </a:r>
          </a:p>
          <a:p>
            <a:pPr marL="1711325" lvl="1" indent="0">
              <a:lnSpc>
                <a:spcPct val="90000"/>
              </a:lnSpc>
              <a:buNone/>
            </a:pPr>
            <a:r>
              <a:rPr lang="en-US" altLang="en-US" sz="2800" i="1" dirty="0">
                <a:solidFill>
                  <a:srgbClr val="000000"/>
                </a:solidFill>
              </a:rPr>
              <a:t>position = index</a:t>
            </a:r>
          </a:p>
          <a:p>
            <a:pPr marL="1141413" lvl="1" indent="0">
              <a:lnSpc>
                <a:spcPct val="90000"/>
              </a:lnSpc>
              <a:buNone/>
            </a:pPr>
            <a:r>
              <a:rPr lang="en-US" altLang="en-US" sz="2800" i="1" dirty="0">
                <a:solidFill>
                  <a:srgbClr val="000000"/>
                </a:solidFill>
              </a:rPr>
              <a:t>End If</a:t>
            </a:r>
          </a:p>
          <a:p>
            <a:pPr marL="1141413" lvl="1" indent="0">
              <a:lnSpc>
                <a:spcPct val="90000"/>
              </a:lnSpc>
              <a:buNone/>
            </a:pPr>
            <a:r>
              <a:rPr lang="en-US" altLang="en-US" sz="2800" i="1" dirty="0">
                <a:solidFill>
                  <a:srgbClr val="000000"/>
                </a:solidFill>
              </a:rPr>
              <a:t>Add 1 to index</a:t>
            </a:r>
          </a:p>
          <a:p>
            <a:pPr marL="460375" lvl="1" indent="0">
              <a:lnSpc>
                <a:spcPct val="90000"/>
              </a:lnSpc>
              <a:buNone/>
            </a:pPr>
            <a:r>
              <a:rPr lang="en-US" altLang="en-US" sz="2800" i="1" dirty="0">
                <a:solidFill>
                  <a:srgbClr val="000000"/>
                </a:solidFill>
              </a:rPr>
              <a:t>End While</a:t>
            </a:r>
          </a:p>
          <a:p>
            <a:pPr marL="460375" lvl="1" indent="0">
              <a:lnSpc>
                <a:spcPct val="90000"/>
              </a:lnSpc>
              <a:buNone/>
            </a:pPr>
            <a:r>
              <a:rPr lang="en-US" altLang="en-US" sz="2800" i="1" dirty="0">
                <a:solidFill>
                  <a:srgbClr val="000000"/>
                </a:solidFill>
              </a:rPr>
              <a:t>Return position</a:t>
            </a:r>
          </a:p>
        </p:txBody>
      </p:sp>
      <p:sp>
        <p:nvSpPr>
          <p:cNvPr id="4" name="Slide Number Placeholder 3">
            <a:extLst>
              <a:ext uri="{FF2B5EF4-FFF2-40B4-BE49-F238E27FC236}">
                <a16:creationId xmlns:a16="http://schemas.microsoft.com/office/drawing/2014/main" id="{244904B4-9FAA-EA11-D200-1EF812666F54}"/>
              </a:ext>
            </a:extLst>
          </p:cNvPr>
          <p:cNvSpPr>
            <a:spLocks noGrp="1"/>
          </p:cNvSpPr>
          <p:nvPr>
            <p:ph type="sldNum" sz="quarter" idx="10"/>
          </p:nvPr>
        </p:nvSpPr>
        <p:spPr/>
        <p:txBody>
          <a:bodyPr/>
          <a:lstStyle/>
          <a:p>
            <a:fld id="{6F155E2C-5EA5-450D-9C3E-F28964A4E738}" type="slidenum">
              <a:rPr lang="en-US" altLang="en-US" smtClean="0"/>
              <a:pPr/>
              <a:t>5</a:t>
            </a:fld>
            <a:endParaRPr lang="en-US" altLang="en-US" dirty="0"/>
          </a:p>
        </p:txBody>
      </p:sp>
    </p:spTree>
    <p:extLst>
      <p:ext uri="{BB962C8B-B14F-4D97-AF65-F5344CB8AC3E}">
        <p14:creationId xmlns:p14="http://schemas.microsoft.com/office/powerpoint/2010/main" val="362048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 code For Linear Search Function</a:t>
            </a:r>
            <a:endParaRPr lang="en-IN" dirty="0"/>
          </a:p>
        </p:txBody>
      </p:sp>
      <p:sp>
        <p:nvSpPr>
          <p:cNvPr id="3" name="Content Placeholder 2"/>
          <p:cNvSpPr>
            <a:spLocks noGrp="1"/>
          </p:cNvSpPr>
          <p:nvPr>
            <p:ph idx="1"/>
          </p:nvPr>
        </p:nvSpPr>
        <p:spPr/>
        <p:txBody>
          <a:bodyPr/>
          <a:lstStyle/>
          <a:p>
            <a:pPr marL="0"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int linearSearch(int arr[], int size, int value)</a:t>
            </a:r>
          </a:p>
          <a:p>
            <a:pPr marL="0"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342000" indent="0" eaLnBrk="1" hangingPunct="1">
              <a:lnSpc>
                <a:spcPct val="80000"/>
              </a:lnSpc>
              <a:spcBef>
                <a:spcPts val="0"/>
              </a:spcBef>
              <a:buNone/>
              <a:tabLst>
                <a:tab pos="4114800" algn="l"/>
              </a:tabLst>
            </a:pPr>
            <a:r>
              <a:rPr lang="en-US" altLang="en-US" sz="2400" kern="1200" dirty="0">
                <a:solidFill>
                  <a:srgbClr val="000000"/>
                </a:solidFill>
                <a:latin typeface="Courier New" panose="02070309020205020404" pitchFamily="49" charset="0"/>
                <a:cs typeface="Arial" panose="020B0604020202020204" pitchFamily="34" charset="0"/>
              </a:rPr>
              <a:t>int index = 0; 	// </a:t>
            </a:r>
            <a:r>
              <a:rPr lang="en-US" altLang="en-US" sz="2200" kern="1200" dirty="0">
                <a:solidFill>
                  <a:srgbClr val="000000"/>
                </a:solidFill>
                <a:latin typeface="Courier New" panose="02070309020205020404" pitchFamily="49" charset="0"/>
                <a:cs typeface="Arial" panose="020B0604020202020204" pitchFamily="34" charset="0"/>
              </a:rPr>
              <a:t>Used as a subscript to search the array</a:t>
            </a:r>
          </a:p>
          <a:p>
            <a:pPr marL="342000" indent="0" eaLnBrk="1" hangingPunct="1">
              <a:lnSpc>
                <a:spcPct val="80000"/>
              </a:lnSpc>
              <a:spcBef>
                <a:spcPts val="0"/>
              </a:spcBef>
              <a:buNone/>
              <a:tabLst>
                <a:tab pos="4114800" algn="l"/>
              </a:tabLst>
            </a:pPr>
            <a:r>
              <a:rPr lang="en-US" altLang="en-US" sz="2400" kern="1200" dirty="0">
                <a:solidFill>
                  <a:srgbClr val="000000"/>
                </a:solidFill>
                <a:latin typeface="Courier New" panose="02070309020205020404" pitchFamily="49" charset="0"/>
                <a:cs typeface="Arial" panose="020B0604020202020204" pitchFamily="34" charset="0"/>
              </a:rPr>
              <a:t>int position = -1;	// </a:t>
            </a:r>
            <a:r>
              <a:rPr lang="en-US" altLang="en-US" sz="2200" kern="1200" dirty="0">
                <a:solidFill>
                  <a:srgbClr val="000000"/>
                </a:solidFill>
                <a:latin typeface="Courier New" panose="02070309020205020404" pitchFamily="49" charset="0"/>
                <a:cs typeface="Arial" panose="020B0604020202020204" pitchFamily="34" charset="0"/>
              </a:rPr>
              <a:t>To record the position of search value</a:t>
            </a:r>
          </a:p>
          <a:p>
            <a:pPr marL="342000" indent="0" eaLnBrk="1" hangingPunct="1">
              <a:lnSpc>
                <a:spcPct val="80000"/>
              </a:lnSpc>
              <a:spcBef>
                <a:spcPts val="0"/>
              </a:spcBef>
              <a:buNone/>
              <a:tabLst>
                <a:tab pos="4114800" algn="l"/>
              </a:tabLst>
            </a:pPr>
            <a:r>
              <a:rPr lang="en-US" altLang="en-US" sz="2400" kern="1200" dirty="0">
                <a:solidFill>
                  <a:srgbClr val="000000"/>
                </a:solidFill>
                <a:latin typeface="Courier New" panose="02070309020205020404" pitchFamily="49" charset="0"/>
                <a:cs typeface="Arial" panose="020B0604020202020204" pitchFamily="34" charset="0"/>
              </a:rPr>
              <a:t>bool found = false;	// Flag to indicate if value was found</a:t>
            </a:r>
          </a:p>
          <a:p>
            <a:pPr marL="342000"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while (index &lt; size &amp;&amp; !found)</a:t>
            </a:r>
          </a:p>
          <a:p>
            <a:pPr marL="342000"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690563"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if (arr[index] == value) // If the value is found</a:t>
            </a:r>
          </a:p>
          <a:p>
            <a:pPr marL="690563"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1027113" indent="0" eaLnBrk="1" hangingPunct="1">
              <a:lnSpc>
                <a:spcPct val="80000"/>
              </a:lnSpc>
              <a:spcBef>
                <a:spcPts val="0"/>
              </a:spcBef>
              <a:buNone/>
              <a:tabLst>
                <a:tab pos="4572000" algn="l"/>
              </a:tabLst>
            </a:pPr>
            <a:r>
              <a:rPr lang="en-US" altLang="en-US" sz="2400" kern="1200" dirty="0">
                <a:solidFill>
                  <a:srgbClr val="000000"/>
                </a:solidFill>
                <a:latin typeface="Courier New" panose="02070309020205020404" pitchFamily="49" charset="0"/>
                <a:cs typeface="Arial" panose="020B0604020202020204" pitchFamily="34" charset="0"/>
              </a:rPr>
              <a:t>found = true; 	// Set the flag</a:t>
            </a:r>
          </a:p>
          <a:p>
            <a:pPr marL="1027113" indent="0" eaLnBrk="1" hangingPunct="1">
              <a:lnSpc>
                <a:spcPct val="80000"/>
              </a:lnSpc>
              <a:spcBef>
                <a:spcPts val="0"/>
              </a:spcBef>
              <a:buNone/>
              <a:tabLst>
                <a:tab pos="4572000" algn="l"/>
              </a:tabLst>
            </a:pPr>
            <a:r>
              <a:rPr lang="en-US" altLang="en-US" sz="2400" kern="1200" dirty="0">
                <a:solidFill>
                  <a:srgbClr val="000000"/>
                </a:solidFill>
                <a:latin typeface="Courier New" panose="02070309020205020404" pitchFamily="49" charset="0"/>
                <a:cs typeface="Arial" panose="020B0604020202020204" pitchFamily="34" charset="0"/>
              </a:rPr>
              <a:t>position = index;	// Record the value's subscript</a:t>
            </a:r>
          </a:p>
          <a:p>
            <a:pPr marL="690563"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690563" indent="0" eaLnBrk="1" hangingPunct="1">
              <a:lnSpc>
                <a:spcPct val="80000"/>
              </a:lnSpc>
              <a:spcBef>
                <a:spcPts val="0"/>
              </a:spcBef>
              <a:buNone/>
              <a:tabLst>
                <a:tab pos="4572000" algn="l"/>
              </a:tabLst>
            </a:pPr>
            <a:r>
              <a:rPr lang="en-US" altLang="en-US" sz="2400" kern="1200" dirty="0">
                <a:solidFill>
                  <a:srgbClr val="000000"/>
                </a:solidFill>
                <a:latin typeface="Courier New" panose="02070309020205020404" pitchFamily="49" charset="0"/>
                <a:cs typeface="Arial" panose="020B0604020202020204" pitchFamily="34" charset="0"/>
              </a:rPr>
              <a:t>index++; 	// Go to the next element</a:t>
            </a:r>
          </a:p>
          <a:p>
            <a:pPr marL="342000"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344488" indent="0" eaLnBrk="1" hangingPunct="1">
              <a:lnSpc>
                <a:spcPct val="80000"/>
              </a:lnSpc>
              <a:spcBef>
                <a:spcPts val="0"/>
              </a:spcBef>
              <a:buNone/>
              <a:tabLst>
                <a:tab pos="4572000" algn="l"/>
              </a:tabLst>
            </a:pPr>
            <a:r>
              <a:rPr lang="en-US" altLang="en-US" sz="2400" kern="1200" dirty="0">
                <a:solidFill>
                  <a:srgbClr val="000000"/>
                </a:solidFill>
                <a:latin typeface="Courier New" panose="02070309020205020404" pitchFamily="49" charset="0"/>
                <a:cs typeface="Arial" panose="020B0604020202020204" pitchFamily="34" charset="0"/>
              </a:rPr>
              <a:t>return position; 	// Return the position, or -1</a:t>
            </a:r>
          </a:p>
          <a:p>
            <a:pPr marL="0" indent="0" eaLnBrk="1" hangingPunct="1">
              <a:lnSpc>
                <a:spcPct val="80000"/>
              </a:lnSpc>
              <a:spcBef>
                <a:spcPts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A0DADD8F-5A1A-67E4-5479-EB7D9EF2F2AC}"/>
              </a:ext>
            </a:extLst>
          </p:cNvPr>
          <p:cNvSpPr>
            <a:spLocks noGrp="1"/>
          </p:cNvSpPr>
          <p:nvPr>
            <p:ph type="sldNum" sz="quarter" idx="10"/>
          </p:nvPr>
        </p:nvSpPr>
        <p:spPr/>
        <p:txBody>
          <a:bodyPr/>
          <a:lstStyle/>
          <a:p>
            <a:fld id="{6F155E2C-5EA5-450D-9C3E-F28964A4E738}" type="slidenum">
              <a:rPr lang="en-US" altLang="en-US" smtClean="0"/>
              <a:pPr/>
              <a:t>6</a:t>
            </a:fld>
            <a:endParaRPr lang="en-US" altLang="en-US" dirty="0"/>
          </a:p>
        </p:txBody>
      </p:sp>
    </p:spTree>
    <p:extLst>
      <p:ext uri="{BB962C8B-B14F-4D97-AF65-F5344CB8AC3E}">
        <p14:creationId xmlns:p14="http://schemas.microsoft.com/office/powerpoint/2010/main" val="347934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Search - Tradeoffs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Benefits: Simplicity</a:t>
            </a:r>
          </a:p>
          <a:p>
            <a:pPr lvl="1">
              <a:spcBef>
                <a:spcPts val="600"/>
              </a:spcBef>
            </a:pPr>
            <a:r>
              <a:rPr lang="en-US" altLang="en-US" dirty="0">
                <a:solidFill>
                  <a:srgbClr val="000000"/>
                </a:solidFill>
              </a:rPr>
              <a:t>Easy algorithm to understand and implement</a:t>
            </a:r>
          </a:p>
          <a:p>
            <a:pPr lvl="1">
              <a:spcBef>
                <a:spcPts val="600"/>
              </a:spcBef>
            </a:pPr>
            <a:r>
              <a:rPr lang="en-US" altLang="en-US" dirty="0">
                <a:solidFill>
                  <a:srgbClr val="000000"/>
                </a:solidFill>
              </a:rPr>
              <a:t>Data in the array can be in any order</a:t>
            </a:r>
          </a:p>
          <a:p>
            <a:pPr>
              <a:spcBef>
                <a:spcPts val="3600"/>
              </a:spcBef>
            </a:pPr>
            <a:r>
              <a:rPr lang="en-US" altLang="en-US" dirty="0">
                <a:solidFill>
                  <a:srgbClr val="000000"/>
                </a:solidFill>
              </a:rPr>
              <a:t>Disadvantages: Inefficient (slow)</a:t>
            </a:r>
          </a:p>
          <a:p>
            <a:pPr lvl="1">
              <a:spcBef>
                <a:spcPts val="600"/>
              </a:spcBef>
            </a:pPr>
            <a:r>
              <a:rPr lang="en-US" altLang="en-US" dirty="0">
                <a:solidFill>
                  <a:srgbClr val="000000"/>
                </a:solidFill>
              </a:rPr>
              <a:t>For array of N elements, examines</a:t>
            </a:r>
          </a:p>
          <a:p>
            <a:pPr lvl="2">
              <a:spcBef>
                <a:spcPts val="600"/>
              </a:spcBef>
            </a:pPr>
            <a:r>
              <a:rPr lang="en-US" altLang="en-US" dirty="0">
                <a:solidFill>
                  <a:srgbClr val="000000"/>
                </a:solidFill>
              </a:rPr>
              <a:t>N/2 elements on average for value in array, </a:t>
            </a:r>
          </a:p>
          <a:p>
            <a:pPr lvl="2">
              <a:spcBef>
                <a:spcPts val="600"/>
              </a:spcBef>
            </a:pPr>
            <a:r>
              <a:rPr lang="en-US" altLang="en-US" dirty="0">
                <a:solidFill>
                  <a:srgbClr val="000000"/>
                </a:solidFill>
              </a:rPr>
              <a:t>N elements for value not in array</a:t>
            </a:r>
          </a:p>
          <a:p>
            <a:pPr lvl="1">
              <a:spcBef>
                <a:spcPts val="600"/>
              </a:spcBef>
            </a:pPr>
            <a:r>
              <a:rPr lang="en-US" dirty="0"/>
              <a:t>As the number of failed search attempts increases, so does the average number of comparisons.</a:t>
            </a:r>
          </a:p>
          <a:p>
            <a:pPr lvl="1">
              <a:spcBef>
                <a:spcPts val="600"/>
              </a:spcBef>
            </a:pPr>
            <a:r>
              <a:rPr lang="en-US" dirty="0"/>
              <a:t>Obviously, the linear search should not be used on large arrays if the speed is important.</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C00EA3D8-52FE-2683-CFC7-51D97A2A9A56}"/>
              </a:ext>
            </a:extLst>
          </p:cNvPr>
          <p:cNvSpPr>
            <a:spLocks noGrp="1"/>
          </p:cNvSpPr>
          <p:nvPr>
            <p:ph type="sldNum" sz="quarter" idx="10"/>
          </p:nvPr>
        </p:nvSpPr>
        <p:spPr/>
        <p:txBody>
          <a:bodyPr/>
          <a:lstStyle/>
          <a:p>
            <a:fld id="{6F155E2C-5EA5-450D-9C3E-F28964A4E738}" type="slidenum">
              <a:rPr lang="en-US" altLang="en-US" smtClean="0"/>
              <a:pPr/>
              <a:t>7</a:t>
            </a:fld>
            <a:endParaRPr lang="en-US" altLang="en-US" dirty="0"/>
          </a:p>
        </p:txBody>
      </p:sp>
    </p:spTree>
    <p:extLst>
      <p:ext uri="{BB962C8B-B14F-4D97-AF65-F5344CB8AC3E}">
        <p14:creationId xmlns:p14="http://schemas.microsoft.com/office/powerpoint/2010/main" val="237677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a:t>
            </a:r>
            <a:r>
              <a:rPr lang="en-US" altLang="en-US" sz="1800" dirty="0"/>
              <a:t> (1 of 2)</a:t>
            </a:r>
            <a:endParaRPr lang="en-IN" sz="1800"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The </a:t>
            </a:r>
            <a:r>
              <a:rPr lang="en-US" altLang="en-US" sz="2800" b="1" dirty="0">
                <a:solidFill>
                  <a:srgbClr val="000000"/>
                </a:solidFill>
              </a:rPr>
              <a:t>binary search</a:t>
            </a:r>
            <a:r>
              <a:rPr lang="en-US" altLang="en-US" sz="2800" dirty="0">
                <a:solidFill>
                  <a:srgbClr val="000000"/>
                </a:solidFill>
              </a:rPr>
              <a:t> is a clever algorithm that is much more efficient than the linear search.</a:t>
            </a:r>
          </a:p>
          <a:p>
            <a:pPr>
              <a:lnSpc>
                <a:spcPct val="90000"/>
              </a:lnSpc>
            </a:pPr>
            <a:r>
              <a:rPr lang="en-US" altLang="en-US" sz="2800" dirty="0">
                <a:solidFill>
                  <a:srgbClr val="000000"/>
                </a:solidFill>
              </a:rPr>
              <a:t>Requires array elements to be in order</a:t>
            </a:r>
          </a:p>
          <a:p>
            <a:pPr>
              <a:lnSpc>
                <a:spcPct val="90000"/>
              </a:lnSpc>
            </a:pPr>
            <a:r>
              <a:rPr lang="en-US" dirty="0"/>
              <a:t>Instead of testing the array’s first element, this algorithm starts with the element in the middle.</a:t>
            </a:r>
            <a:endParaRPr lang="en-US" altLang="en-US" sz="2800" dirty="0">
              <a:solidFill>
                <a:srgbClr val="000000"/>
              </a:solidFill>
            </a:endParaRPr>
          </a:p>
          <a:p>
            <a:pPr marL="796925" indent="-457200">
              <a:lnSpc>
                <a:spcPct val="90000"/>
              </a:lnSpc>
              <a:buClr>
                <a:srgbClr val="000000"/>
              </a:buClr>
              <a:buFontTx/>
              <a:buAutoNum type="arabicPeriod"/>
            </a:pPr>
            <a:r>
              <a:rPr lang="en-US" altLang="en-US" sz="2800" dirty="0">
                <a:solidFill>
                  <a:srgbClr val="000000"/>
                </a:solidFill>
              </a:rPr>
              <a:t>Divides the array into three sections:</a:t>
            </a:r>
          </a:p>
          <a:p>
            <a:pPr marL="1141413" lvl="1" indent="-339725">
              <a:lnSpc>
                <a:spcPct val="90000"/>
              </a:lnSpc>
            </a:pPr>
            <a:r>
              <a:rPr lang="en-US" altLang="en-US" sz="2400" dirty="0">
                <a:solidFill>
                  <a:srgbClr val="000000"/>
                </a:solidFill>
              </a:rPr>
              <a:t>middle element</a:t>
            </a:r>
          </a:p>
          <a:p>
            <a:pPr marL="1141413" lvl="1" indent="-339725">
              <a:lnSpc>
                <a:spcPct val="90000"/>
              </a:lnSpc>
            </a:pPr>
            <a:r>
              <a:rPr lang="en-US" altLang="en-US" sz="2400" dirty="0">
                <a:solidFill>
                  <a:srgbClr val="000000"/>
                </a:solidFill>
              </a:rPr>
              <a:t>elements on one side of the middle element</a:t>
            </a:r>
          </a:p>
          <a:p>
            <a:pPr marL="1141413" lvl="1" indent="-339725">
              <a:lnSpc>
                <a:spcPct val="90000"/>
              </a:lnSpc>
            </a:pPr>
            <a:r>
              <a:rPr lang="en-US" altLang="en-US" sz="2400" dirty="0">
                <a:solidFill>
                  <a:srgbClr val="000000"/>
                </a:solidFill>
              </a:rPr>
              <a:t>elements on the other side of the middle element</a:t>
            </a:r>
          </a:p>
          <a:p>
            <a:pPr marL="796925" indent="-457200">
              <a:lnSpc>
                <a:spcPct val="90000"/>
              </a:lnSpc>
              <a:buClr>
                <a:srgbClr val="000000"/>
              </a:buClr>
              <a:buFontTx/>
              <a:buAutoNum type="arabicPeriod" startAt="2"/>
            </a:pPr>
            <a:r>
              <a:rPr lang="en-US" altLang="en-US" sz="2800" spc="-100" dirty="0">
                <a:solidFill>
                  <a:srgbClr val="000000"/>
                </a:solidFill>
              </a:rPr>
              <a:t>If the middle element is the correct value, done.  Otherwise, go to step 1. using only the half of the array that may contain the correct value.</a:t>
            </a:r>
          </a:p>
          <a:p>
            <a:pPr marL="796925" indent="-457200">
              <a:lnSpc>
                <a:spcPct val="90000"/>
              </a:lnSpc>
              <a:buClr>
                <a:srgbClr val="000000"/>
              </a:buClr>
              <a:buFontTx/>
              <a:buAutoNum type="arabicPeriod" startAt="2"/>
            </a:pPr>
            <a:r>
              <a:rPr lang="en-US" altLang="en-US" sz="2800" dirty="0">
                <a:solidFill>
                  <a:srgbClr val="000000"/>
                </a:solidFill>
              </a:rPr>
              <a:t>Continue steps 1. and 2. until either the value is found or there are no more elements to examine</a:t>
            </a:r>
          </a:p>
        </p:txBody>
      </p:sp>
      <p:sp>
        <p:nvSpPr>
          <p:cNvPr id="4" name="Slide Number Placeholder 3">
            <a:extLst>
              <a:ext uri="{FF2B5EF4-FFF2-40B4-BE49-F238E27FC236}">
                <a16:creationId xmlns:a16="http://schemas.microsoft.com/office/drawing/2014/main" id="{FC7A3D3C-087E-0967-8CE7-C69C56202FA8}"/>
              </a:ext>
            </a:extLst>
          </p:cNvPr>
          <p:cNvSpPr>
            <a:spLocks noGrp="1"/>
          </p:cNvSpPr>
          <p:nvPr>
            <p:ph type="sldNum" sz="quarter" idx="10"/>
          </p:nvPr>
        </p:nvSpPr>
        <p:spPr/>
        <p:txBody>
          <a:bodyPr/>
          <a:lstStyle/>
          <a:p>
            <a:fld id="{6F155E2C-5EA5-450D-9C3E-F28964A4E738}" type="slidenum">
              <a:rPr lang="en-US" altLang="en-US" smtClean="0"/>
              <a:pPr/>
              <a:t>8</a:t>
            </a:fld>
            <a:endParaRPr lang="en-US" altLang="en-US" dirty="0"/>
          </a:p>
        </p:txBody>
      </p:sp>
    </p:spTree>
    <p:extLst>
      <p:ext uri="{BB962C8B-B14F-4D97-AF65-F5344CB8AC3E}">
        <p14:creationId xmlns:p14="http://schemas.microsoft.com/office/powerpoint/2010/main" val="164943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 Example</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Array </a:t>
            </a:r>
            <a:r>
              <a:rPr lang="en-US" altLang="en-US" dirty="0">
                <a:solidFill>
                  <a:srgbClr val="000000"/>
                </a:solidFill>
                <a:latin typeface="Courier New" panose="02070309020205020404" pitchFamily="49" charset="0"/>
              </a:rPr>
              <a:t>numlist2</a:t>
            </a:r>
            <a:r>
              <a:rPr lang="en-US" altLang="en-US" dirty="0">
                <a:solidFill>
                  <a:srgbClr val="000000"/>
                </a:solidFill>
              </a:rPr>
              <a:t> contains:</a:t>
            </a:r>
            <a:endParaRPr lang="en-IN" dirty="0"/>
          </a:p>
        </p:txBody>
      </p:sp>
      <p:sp>
        <p:nvSpPr>
          <p:cNvPr id="6" name="Slide Number Placeholder 5">
            <a:extLst>
              <a:ext uri="{FF2B5EF4-FFF2-40B4-BE49-F238E27FC236}">
                <a16:creationId xmlns:a16="http://schemas.microsoft.com/office/drawing/2014/main" id="{8A76EE30-852A-F3A8-54CF-3E1540DFDE70}"/>
              </a:ext>
            </a:extLst>
          </p:cNvPr>
          <p:cNvSpPr>
            <a:spLocks noGrp="1"/>
          </p:cNvSpPr>
          <p:nvPr>
            <p:ph type="sldNum" sz="quarter" idx="10"/>
          </p:nvPr>
        </p:nvSpPr>
        <p:spPr/>
        <p:txBody>
          <a:bodyPr/>
          <a:lstStyle/>
          <a:p>
            <a:fld id="{6F155E2C-5EA5-450D-9C3E-F28964A4E738}" type="slidenum">
              <a:rPr lang="en-US" altLang="en-US" smtClean="0"/>
              <a:pPr/>
              <a:t>9</a:t>
            </a:fld>
            <a:endParaRPr lang="en-US" altLang="en-US" dirty="0"/>
          </a:p>
        </p:txBody>
      </p:sp>
      <p:sp>
        <p:nvSpPr>
          <p:cNvPr id="4" name="Content Placeholder 3"/>
          <p:cNvSpPr>
            <a:spLocks noGrp="1"/>
          </p:cNvSpPr>
          <p:nvPr>
            <p:ph sz="quarter" idx="4294967295"/>
          </p:nvPr>
        </p:nvSpPr>
        <p:spPr>
          <a:xfrm>
            <a:off x="487680" y="3487738"/>
            <a:ext cx="11704320" cy="2133600"/>
          </a:xfrm>
        </p:spPr>
        <p:txBody>
          <a:bodyPr/>
          <a:lstStyle/>
          <a:p>
            <a:pPr lvl="0">
              <a:lnSpc>
                <a:spcPct val="90000"/>
              </a:lnSpc>
            </a:pPr>
            <a:r>
              <a:rPr lang="en-US" altLang="en-US" dirty="0">
                <a:solidFill>
                  <a:srgbClr val="000000"/>
                </a:solidFill>
              </a:rPr>
              <a:t>Searching for the the value </a:t>
            </a:r>
            <a:r>
              <a:rPr lang="en-US" altLang="en-US" dirty="0">
                <a:solidFill>
                  <a:srgbClr val="000000"/>
                </a:solidFill>
                <a:latin typeface="Courier New" panose="02070309020205020404" pitchFamily="49" charset="0"/>
              </a:rPr>
              <a:t>11</a:t>
            </a:r>
            <a:r>
              <a:rPr lang="en-US" altLang="en-US" dirty="0">
                <a:solidFill>
                  <a:srgbClr val="000000"/>
                </a:solidFill>
              </a:rPr>
              <a:t>, binary search examines </a:t>
            </a:r>
            <a:r>
              <a:rPr lang="en-US" altLang="en-US" dirty="0">
                <a:solidFill>
                  <a:srgbClr val="000000"/>
                </a:solidFill>
                <a:latin typeface="Courier New" panose="02070309020205020404" pitchFamily="49" charset="0"/>
              </a:rPr>
              <a:t>11</a:t>
            </a:r>
            <a:r>
              <a:rPr lang="en-US" altLang="en-US" dirty="0">
                <a:solidFill>
                  <a:srgbClr val="000000"/>
                </a:solidFill>
              </a:rPr>
              <a:t> and stops</a:t>
            </a:r>
          </a:p>
          <a:p>
            <a:pPr lvl="0">
              <a:lnSpc>
                <a:spcPct val="90000"/>
              </a:lnSpc>
            </a:pPr>
            <a:r>
              <a:rPr lang="en-US" altLang="en-US" dirty="0">
                <a:solidFill>
                  <a:srgbClr val="000000"/>
                </a:solidFill>
              </a:rPr>
              <a:t>Searching for the the value </a:t>
            </a:r>
            <a:r>
              <a:rPr lang="en-US" altLang="en-US" dirty="0">
                <a:solidFill>
                  <a:srgbClr val="000000"/>
                </a:solidFill>
                <a:latin typeface="Courier New" panose="02070309020205020404" pitchFamily="49" charset="0"/>
              </a:rPr>
              <a:t>7</a:t>
            </a:r>
            <a:r>
              <a:rPr lang="en-US" altLang="en-US" dirty="0">
                <a:solidFill>
                  <a:srgbClr val="000000"/>
                </a:solidFill>
              </a:rPr>
              <a:t>, linear search examines </a:t>
            </a:r>
            <a:r>
              <a:rPr lang="en-US" altLang="en-US" dirty="0">
                <a:solidFill>
                  <a:srgbClr val="000000"/>
                </a:solidFill>
                <a:latin typeface="Courier New" panose="02070309020205020404" pitchFamily="49" charset="0"/>
              </a:rPr>
              <a:t>11, 3, 5,</a:t>
            </a:r>
            <a:r>
              <a:rPr lang="en-US" altLang="en-US" dirty="0">
                <a:solidFill>
                  <a:srgbClr val="000000"/>
                </a:solidFill>
              </a:rPr>
              <a:t> and stops</a:t>
            </a:r>
            <a:endParaRPr lang="en-US" altLang="en-US" dirty="0">
              <a:solidFill>
                <a:srgbClr val="000000"/>
              </a:solidFill>
              <a:latin typeface="Courier New" panose="02070309020205020404" pitchFamily="49" charset="0"/>
            </a:endParaRPr>
          </a:p>
        </p:txBody>
      </p:sp>
      <p:pic>
        <p:nvPicPr>
          <p:cNvPr id="5" name="Picture 4" descr="The screenshot shows the memory layout of an array. The array numList contains the values in sequence from left to right:  2, 3, 5, 11, 17, 23, 29."/>
          <p:cNvPicPr>
            <a:picLocks noChangeAspect="1"/>
          </p:cNvPicPr>
          <p:nvPr/>
        </p:nvPicPr>
        <p:blipFill rotWithShape="1">
          <a:blip r:embed="rId2"/>
          <a:srcRect l="1978" t="11261" r="778" b="7395"/>
          <a:stretch/>
        </p:blipFill>
        <p:spPr>
          <a:xfrm>
            <a:off x="2743200" y="1752600"/>
            <a:ext cx="6172200" cy="838200"/>
          </a:xfrm>
          <a:prstGeom prst="rect">
            <a:avLst/>
          </a:prstGeom>
        </p:spPr>
      </p:pic>
    </p:spTree>
    <p:extLst>
      <p:ext uri="{BB962C8B-B14F-4D97-AF65-F5344CB8AC3E}">
        <p14:creationId xmlns:p14="http://schemas.microsoft.com/office/powerpoint/2010/main" val="17770155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TotalTime>
  <Words>1657</Words>
  <Application>Microsoft Office PowerPoint</Application>
  <PresentationFormat>Widescreen</PresentationFormat>
  <Paragraphs>223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Courier New</vt:lpstr>
      <vt:lpstr>Times New Roman</vt:lpstr>
      <vt:lpstr>Default Design</vt:lpstr>
      <vt:lpstr>Searching and Sorting Arrays</vt:lpstr>
      <vt:lpstr>Introduction to Search Algorithms</vt:lpstr>
      <vt:lpstr>Linear Search (1 of 2)</vt:lpstr>
      <vt:lpstr>Linear Search - Example</vt:lpstr>
      <vt:lpstr>Linear Search (2 of 2)</vt:lpstr>
      <vt:lpstr>C++ code For Linear Search Function</vt:lpstr>
      <vt:lpstr>Linear Search - Tradeoffs</vt:lpstr>
      <vt:lpstr>Binary Search (1 of 2)</vt:lpstr>
      <vt:lpstr>Binary Search - Example</vt:lpstr>
      <vt:lpstr>Binary Search (2 of 2)</vt:lpstr>
      <vt:lpstr>C++ code For Binary Search Function</vt:lpstr>
      <vt:lpstr>Binary Search - Tradeoffs</vt:lpstr>
      <vt:lpstr>Introduction to Sorting Algorithms</vt:lpstr>
      <vt:lpstr>Bubble Sort</vt:lpstr>
      <vt:lpstr>Bubble Sort Example – First Pass</vt:lpstr>
      <vt:lpstr>Bubble Sort Example – Second Pass</vt:lpstr>
      <vt:lpstr>Bubble Sort Example – Third Pass</vt:lpstr>
      <vt:lpstr>Bubble Sort</vt:lpstr>
      <vt:lpstr>C++ code For Bubble Sort Function</vt:lpstr>
      <vt:lpstr>Bubble Sort - Tradeoffs</vt:lpstr>
      <vt:lpstr>Selection Sort</vt:lpstr>
      <vt:lpstr>Selection Sort - Example</vt:lpstr>
      <vt:lpstr>Example (Continued)</vt:lpstr>
      <vt:lpstr>Selection Sort</vt:lpstr>
      <vt:lpstr>C++ code For Selection Sort Function</vt:lpstr>
      <vt:lpstr>Selection Sort - Tradeoffs</vt:lpstr>
      <vt:lpstr>Sorting and Searching Vectors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185</cp:revision>
  <cp:lastPrinted>2023-03-22T05:49:56Z</cp:lastPrinted>
  <dcterms:created xsi:type="dcterms:W3CDTF">2011-02-16T20:47:20Z</dcterms:created>
  <dcterms:modified xsi:type="dcterms:W3CDTF">2024-02-19T04:22:04Z</dcterms:modified>
</cp:coreProperties>
</file>