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1.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44" r:id="rId1"/>
    <p:sldMasterId id="2147483803" r:id="rId2"/>
    <p:sldMasterId id="2147483765" r:id="rId3"/>
  </p:sldMasterIdLst>
  <p:notesMasterIdLst>
    <p:notesMasterId r:id="rId11"/>
  </p:notesMasterIdLst>
  <p:handoutMasterIdLst>
    <p:handoutMasterId r:id="rId12"/>
  </p:handoutMasterIdLst>
  <p:sldIdLst>
    <p:sldId id="269" r:id="rId4"/>
    <p:sldId id="1398" r:id="rId5"/>
    <p:sldId id="1532" r:id="rId6"/>
    <p:sldId id="1536" r:id="rId7"/>
    <p:sldId id="1533" r:id="rId8"/>
    <p:sldId id="785" r:id="rId9"/>
    <p:sldId id="1537" r:id="rId10"/>
  </p:sldIdLst>
  <p:sldSz cx="12192000" cy="6858000"/>
  <p:notesSz cx="6858000" cy="9144000"/>
  <p:custDataLst>
    <p:tags r:id="rId13"/>
  </p:custDataLst>
  <p:defaultTex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Default Section" id="{23598CFE-0457-4E1C-ADD0-04172EF05C72}">
          <p14:sldIdLst>
            <p14:sldId id="269"/>
            <p14:sldId id="1398"/>
            <p14:sldId id="1532"/>
            <p14:sldId id="1536"/>
            <p14:sldId id="1533"/>
            <p14:sldId id="785"/>
            <p14:sldId id="1537"/>
          </p14:sldIdLst>
        </p14:section>
      </p14:sectionLst>
    </p:ext>
    <p:ext uri="{EFAFB233-063F-42B5-8137-9DF3F51BA10A}">
      <p15:sldGuideLst xmlns:p15="http://schemas.microsoft.com/office/powerpoint/2012/main">
        <p15:guide id="1" pos="182" userDrawn="1">
          <p15:clr>
            <a:srgbClr val="A4A3A4"/>
          </p15:clr>
        </p15:guide>
        <p15:guide id="2" orient="horz" pos="3838" userDrawn="1">
          <p15:clr>
            <a:srgbClr val="A4A3A4"/>
          </p15:clr>
        </p15:guide>
        <p15:guide id="3" orient="horz" pos="528" userDrawn="1">
          <p15:clr>
            <a:srgbClr val="A4A3A4"/>
          </p15:clr>
        </p15:guide>
        <p15:guide id="4" orient="horz" pos="720" userDrawn="1">
          <p15:clr>
            <a:srgbClr val="A4A3A4"/>
          </p15:clr>
        </p15:guide>
        <p15:guide id="5" pos="59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vi Patish" initials="LP" lastIdx="1" clrIdx="0">
    <p:extLst>
      <p:ext uri="{19B8F6BF-5375-455C-9EA6-DF929625EA0E}">
        <p15:presenceInfo xmlns:p15="http://schemas.microsoft.com/office/powerpoint/2012/main" userId="Levi Patish" providerId="None"/>
      </p:ext>
    </p:extLst>
  </p:cmAuthor>
  <p:cmAuthor id="2" name="Shannon LaRusso" initials="SL" lastIdx="10" clrIdx="1">
    <p:extLst>
      <p:ext uri="{19B8F6BF-5375-455C-9EA6-DF929625EA0E}">
        <p15:presenceInfo xmlns:p15="http://schemas.microsoft.com/office/powerpoint/2012/main" userId="d6e0b01bf2455d1d" providerId="Windows Live"/>
      </p:ext>
    </p:extLst>
  </p:cmAuthor>
  <p:cmAuthor id="3" name="Samantha Lo" initials="SL" lastIdx="14" clrIdx="2">
    <p:extLst>
      <p:ext uri="{19B8F6BF-5375-455C-9EA6-DF929625EA0E}">
        <p15:presenceInfo xmlns:p15="http://schemas.microsoft.com/office/powerpoint/2012/main" userId="Samantha Lo" providerId="None"/>
      </p:ext>
    </p:extLst>
  </p:cmAuthor>
  <p:cmAuthor id="4" name="Jacqueline Bilan" initials="JB" lastIdx="3" clrIdx="3">
    <p:extLst>
      <p:ext uri="{19B8F6BF-5375-455C-9EA6-DF929625EA0E}">
        <p15:presenceInfo xmlns:p15="http://schemas.microsoft.com/office/powerpoint/2012/main" userId="S::jacqueline.bilan@innoplexusholdings.onmicrosoft.com::61992870-a9e0-4bf8-a174-8863d07d16cf" providerId="AD"/>
      </p:ext>
    </p:extLst>
  </p:cmAuthor>
  <p:cmAuthor id="5" name="Slavek Roller" initials="SR" lastIdx="8" clrIdx="4">
    <p:extLst>
      <p:ext uri="{19B8F6BF-5375-455C-9EA6-DF929625EA0E}">
        <p15:presenceInfo xmlns:p15="http://schemas.microsoft.com/office/powerpoint/2012/main" userId="S::slavek@rollerinnoplexus.onmicrosoft.com::3ea905d3-8d59-4188-b9cf-08fc9b607749" providerId="AD"/>
      </p:ext>
    </p:extLst>
  </p:cmAuthor>
  <p:cmAuthor id="6" name="Vatsal Agarwal" initials="VA" lastIdx="4" clrIdx="5">
    <p:extLst>
      <p:ext uri="{19B8F6BF-5375-455C-9EA6-DF929625EA0E}">
        <p15:presenceInfo xmlns:p15="http://schemas.microsoft.com/office/powerpoint/2012/main" userId="S::vatsal.agarwal@innoplexus.com::e6160f64-11a2-488d-82d8-b410909e635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1C"/>
    <a:srgbClr val="FFFFFF"/>
    <a:srgbClr val="C1C3C7"/>
    <a:srgbClr val="FAFAFA"/>
    <a:srgbClr val="F2F2F2"/>
    <a:srgbClr val="FFC000"/>
    <a:srgbClr val="344154"/>
    <a:srgbClr val="191919"/>
    <a:srgbClr val="FF2525"/>
    <a:srgbClr val="F9C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6864" autoAdjust="0"/>
    <p:restoredTop sz="84417" autoAdjust="0"/>
  </p:normalViewPr>
  <p:slideViewPr>
    <p:cSldViewPr snapToGrid="0">
      <p:cViewPr varScale="1">
        <p:scale>
          <a:sx n="102" d="100"/>
          <a:sy n="102" d="100"/>
        </p:scale>
        <p:origin x="132" y="420"/>
      </p:cViewPr>
      <p:guideLst>
        <p:guide pos="182"/>
        <p:guide orient="horz" pos="3838"/>
        <p:guide orient="horz" pos="528"/>
        <p:guide orient="horz" pos="720"/>
        <p:guide pos="5952"/>
      </p:guideLst>
    </p:cSldViewPr>
  </p:slideViewPr>
  <p:notesTextViewPr>
    <p:cViewPr>
      <p:scale>
        <a:sx n="3" d="2"/>
        <a:sy n="3" d="2"/>
      </p:scale>
      <p:origin x="0" y="0"/>
    </p:cViewPr>
  </p:notesTextViewPr>
  <p:sorterViewPr>
    <p:cViewPr varScale="1">
      <p:scale>
        <a:sx n="1" d="1"/>
        <a:sy n="1" d="1"/>
      </p:scale>
      <p:origin x="0" y="-2859"/>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E410F1-D9C0-4DE5-BBDB-EE957CE41B8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DF2E117E-9759-4A7D-9FD4-FC4B70A88B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4345FF-AD6D-4C53-9040-260D06BA4841}" type="datetimeFigureOut">
              <a:rPr lang="de-DE" smtClean="0"/>
              <a:t>24.09.2020</a:t>
            </a:fld>
            <a:endParaRPr lang="de-DE"/>
          </a:p>
        </p:txBody>
      </p:sp>
      <p:sp>
        <p:nvSpPr>
          <p:cNvPr id="4" name="Footer Placeholder 3">
            <a:extLst>
              <a:ext uri="{FF2B5EF4-FFF2-40B4-BE49-F238E27FC236}">
                <a16:creationId xmlns:a16="http://schemas.microsoft.com/office/drawing/2014/main" id="{0B2F2E02-1119-44C1-A077-24C6ABE90C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a:extLst>
              <a:ext uri="{FF2B5EF4-FFF2-40B4-BE49-F238E27FC236}">
                <a16:creationId xmlns:a16="http://schemas.microsoft.com/office/drawing/2014/main" id="{6427F144-5216-4555-99C6-715F05CBBB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C5CE14-D6AF-4292-927E-0AD33A37AF1F}" type="slidenum">
              <a:rPr lang="de-DE" smtClean="0"/>
              <a:t>‹#›</a:t>
            </a:fld>
            <a:endParaRPr lang="de-DE"/>
          </a:p>
        </p:txBody>
      </p:sp>
    </p:spTree>
    <p:extLst>
      <p:ext uri="{BB962C8B-B14F-4D97-AF65-F5344CB8AC3E}">
        <p14:creationId xmlns:p14="http://schemas.microsoft.com/office/powerpoint/2010/main" val="763942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381000" y="685800"/>
            <a:ext cx="6096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755730650"/>
      </p:ext>
    </p:extLst>
  </p:cSld>
  <p:clrMap bg1="lt1" tx1="dk1" bg2="lt2" tx2="dk2" accent1="accent1" accent2="accent2" accent3="accent3" accent4="accent4" accent5="accent5" accent6="accent6" hlink="hlink" folHlink="folHlink"/>
  <p:notesStyle>
    <a:lvl1pPr defTabSz="274320" latinLnBrk="0">
      <a:lnSpc>
        <a:spcPct val="117999"/>
      </a:lnSpc>
      <a:defRPr sz="1320">
        <a:latin typeface="Helvetica Neue"/>
        <a:ea typeface="Helvetica Neue"/>
        <a:cs typeface="Helvetica Neue"/>
        <a:sym typeface="Helvetica Neue"/>
      </a:defRPr>
    </a:lvl1pPr>
    <a:lvl2pPr indent="137160" defTabSz="274320" latinLnBrk="0">
      <a:lnSpc>
        <a:spcPct val="117999"/>
      </a:lnSpc>
      <a:defRPr sz="1320">
        <a:latin typeface="Helvetica Neue"/>
        <a:ea typeface="Helvetica Neue"/>
        <a:cs typeface="Helvetica Neue"/>
        <a:sym typeface="Helvetica Neue"/>
      </a:defRPr>
    </a:lvl2pPr>
    <a:lvl3pPr indent="274320" defTabSz="274320" latinLnBrk="0">
      <a:lnSpc>
        <a:spcPct val="117999"/>
      </a:lnSpc>
      <a:defRPr sz="1320">
        <a:latin typeface="Helvetica Neue"/>
        <a:ea typeface="Helvetica Neue"/>
        <a:cs typeface="Helvetica Neue"/>
        <a:sym typeface="Helvetica Neue"/>
      </a:defRPr>
    </a:lvl3pPr>
    <a:lvl4pPr indent="411480" defTabSz="274320" latinLnBrk="0">
      <a:lnSpc>
        <a:spcPct val="117999"/>
      </a:lnSpc>
      <a:defRPr sz="1320">
        <a:latin typeface="Helvetica Neue"/>
        <a:ea typeface="Helvetica Neue"/>
        <a:cs typeface="Helvetica Neue"/>
        <a:sym typeface="Helvetica Neue"/>
      </a:defRPr>
    </a:lvl4pPr>
    <a:lvl5pPr indent="548640" defTabSz="274320" latinLnBrk="0">
      <a:lnSpc>
        <a:spcPct val="117999"/>
      </a:lnSpc>
      <a:defRPr sz="1320">
        <a:latin typeface="Helvetica Neue"/>
        <a:ea typeface="Helvetica Neue"/>
        <a:cs typeface="Helvetica Neue"/>
        <a:sym typeface="Helvetica Neue"/>
      </a:defRPr>
    </a:lvl5pPr>
    <a:lvl6pPr indent="685800" defTabSz="274320" latinLnBrk="0">
      <a:lnSpc>
        <a:spcPct val="117999"/>
      </a:lnSpc>
      <a:defRPr sz="1320">
        <a:latin typeface="Helvetica Neue"/>
        <a:ea typeface="Helvetica Neue"/>
        <a:cs typeface="Helvetica Neue"/>
        <a:sym typeface="Helvetica Neue"/>
      </a:defRPr>
    </a:lvl6pPr>
    <a:lvl7pPr indent="822960" defTabSz="274320" latinLnBrk="0">
      <a:lnSpc>
        <a:spcPct val="117999"/>
      </a:lnSpc>
      <a:defRPr sz="1320">
        <a:latin typeface="Helvetica Neue"/>
        <a:ea typeface="Helvetica Neue"/>
        <a:cs typeface="Helvetica Neue"/>
        <a:sym typeface="Helvetica Neue"/>
      </a:defRPr>
    </a:lvl7pPr>
    <a:lvl8pPr indent="960120" defTabSz="274320" latinLnBrk="0">
      <a:lnSpc>
        <a:spcPct val="117999"/>
      </a:lnSpc>
      <a:defRPr sz="1320">
        <a:latin typeface="Helvetica Neue"/>
        <a:ea typeface="Helvetica Neue"/>
        <a:cs typeface="Helvetica Neue"/>
        <a:sym typeface="Helvetica Neue"/>
      </a:defRPr>
    </a:lvl8pPr>
    <a:lvl9pPr indent="1097280" defTabSz="274320" latinLnBrk="0">
      <a:lnSpc>
        <a:spcPct val="117999"/>
      </a:lnSpc>
      <a:defRPr sz="132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512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01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p25:notes"/>
          <p:cNvSpPr txBox="1">
            <a:spLocks noGrp="1"/>
          </p:cNvSpPr>
          <p:nvPr>
            <p:ph type="body" idx="1"/>
          </p:nvPr>
        </p:nvSpPr>
        <p:spPr>
          <a:xfrm>
            <a:off x="906357" y="4689515"/>
            <a:ext cx="4984962" cy="4442698"/>
          </a:xfrm>
          <a:prstGeom prst="rect">
            <a:avLst/>
          </a:prstGeom>
        </p:spPr>
        <p:txBody>
          <a:bodyPr spcFirstLastPara="1" wrap="square" lIns="93175" tIns="46575" rIns="93175" bIns="46575" anchor="t" anchorCtr="0">
            <a:noAutofit/>
          </a:bodyPr>
          <a:lstStyle/>
          <a:p>
            <a:r>
              <a:rPr lang="en-US" sz="1300" b="0" i="0" dirty="0">
                <a:effectLst/>
                <a:latin typeface="+mn-lt"/>
                <a:ea typeface="+mn-ea"/>
                <a:cs typeface="+mn-cs"/>
                <a:sym typeface="Helvetica Neue"/>
              </a:rPr>
              <a:t>1160 Battery Street East</a:t>
            </a:r>
            <a:br>
              <a:rPr lang="en-US" sz="1300" b="0" i="0" dirty="0">
                <a:effectLst/>
                <a:latin typeface="+mn-lt"/>
                <a:ea typeface="+mn-ea"/>
                <a:cs typeface="+mn-cs"/>
                <a:sym typeface="Helvetica Neue"/>
              </a:rPr>
            </a:br>
            <a:endParaRPr lang="en-US" sz="1300" b="0" i="0" dirty="0">
              <a:effectLst/>
              <a:latin typeface="+mn-lt"/>
              <a:ea typeface="+mn-ea"/>
              <a:cs typeface="+mn-cs"/>
              <a:sym typeface="Helvetica Neue"/>
            </a:endParaRPr>
          </a:p>
          <a:p>
            <a:r>
              <a:rPr lang="en-US" sz="1300" b="0" i="0" dirty="0">
                <a:effectLst/>
                <a:latin typeface="+mn-lt"/>
                <a:ea typeface="+mn-ea"/>
                <a:cs typeface="+mn-cs"/>
                <a:sym typeface="Helvetica Neue"/>
              </a:rPr>
              <a:t>Suites 100</a:t>
            </a:r>
          </a:p>
          <a:p>
            <a:r>
              <a:rPr lang="en-US" sz="1300" b="0" i="0" dirty="0">
                <a:effectLst/>
                <a:latin typeface="+mn-lt"/>
                <a:ea typeface="+mn-ea"/>
                <a:cs typeface="+mn-cs"/>
                <a:sym typeface="Helvetica Neue"/>
              </a:rPr>
              <a:t>San Francisco</a:t>
            </a:r>
          </a:p>
          <a:p>
            <a:r>
              <a:rPr lang="en-US" sz="1300" b="0" i="0" dirty="0">
                <a:effectLst/>
                <a:latin typeface="+mn-lt"/>
                <a:ea typeface="+mn-ea"/>
                <a:cs typeface="+mn-cs"/>
                <a:sym typeface="Helvetica Neue"/>
              </a:rPr>
              <a:t>CA 94111</a:t>
            </a:r>
          </a:p>
          <a:p>
            <a:r>
              <a:rPr lang="en-US" sz="1300" b="0" i="0" dirty="0">
                <a:effectLst/>
                <a:latin typeface="+mn-lt"/>
                <a:ea typeface="+mn-ea"/>
                <a:cs typeface="+mn-cs"/>
                <a:sym typeface="Helvetica Neue"/>
              </a:rPr>
              <a:t>USA</a:t>
            </a:r>
          </a:p>
          <a:p>
            <a:pPr marL="0" lvl="0" indent="0" algn="l" rtl="0">
              <a:spcBef>
                <a:spcPts val="0"/>
              </a:spcBef>
              <a:spcAft>
                <a:spcPts val="0"/>
              </a:spcAft>
              <a:buNone/>
            </a:pPr>
            <a:endParaRPr dirty="0"/>
          </a:p>
        </p:txBody>
      </p:sp>
      <p:sp>
        <p:nvSpPr>
          <p:cNvPr id="2080" name="Google Shape;2080;p25:notes"/>
          <p:cNvSpPr>
            <a:spLocks noGrp="1" noRot="1" noChangeAspect="1"/>
          </p:cNvSpPr>
          <p:nvPr>
            <p:ph type="sldImg" idx="2"/>
          </p:nvPr>
        </p:nvSpPr>
        <p:spPr>
          <a:xfrm>
            <a:off x="109538" y="739775"/>
            <a:ext cx="6578600"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jpe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www.facebook.com/innoplexus/?ref=br_rs" TargetMode="External"/><Relationship Id="rId3" Type="http://schemas.openxmlformats.org/officeDocument/2006/relationships/hyperlink" Target="http://www.innoplexus.com/" TargetMode="External"/><Relationship Id="rId7"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Master" Target="../slideMasters/slideMaster3.xml"/><Relationship Id="rId6" Type="http://schemas.openxmlformats.org/officeDocument/2006/relationships/hyperlink" Target="https://twitter.com/innoplexus?lang=en" TargetMode="External"/><Relationship Id="rId5" Type="http://schemas.openxmlformats.org/officeDocument/2006/relationships/image" Target="../media/image13.png"/><Relationship Id="rId10" Type="http://schemas.openxmlformats.org/officeDocument/2006/relationships/image" Target="../media/image16.png"/><Relationship Id="rId4" Type="http://schemas.openxmlformats.org/officeDocument/2006/relationships/hyperlink" Target="https://www.linkedin.com/company/innoplexus/?originalSubdomain=in" TargetMode="External"/><Relationship Id="rId9"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6.jpe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9.xml.rels><?xml version="1.0" encoding="UTF-8" standalone="yes"?>
<Relationships xmlns="http://schemas.openxmlformats.org/package/2006/relationships"><Relationship Id="rId8" Type="http://schemas.openxmlformats.org/officeDocument/2006/relationships/hyperlink" Target="https://www.linkedin.com/company/innoplexus/?originalSubdomain=in" TargetMode="External"/><Relationship Id="rId13" Type="http://schemas.openxmlformats.org/officeDocument/2006/relationships/image" Target="../media/image10.png"/><Relationship Id="rId3" Type="http://schemas.openxmlformats.org/officeDocument/2006/relationships/slideMaster" Target="../slideMasters/slideMaster1.xml"/><Relationship Id="rId7" Type="http://schemas.openxmlformats.org/officeDocument/2006/relationships/hyperlink" Target="http://www.centarix.com/" TargetMode="External"/><Relationship Id="rId12" Type="http://schemas.openxmlformats.org/officeDocument/2006/relationships/hyperlink" Target="https://www.facebook.com/innoplexus/?ref=br_rs" TargetMode="Externa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emf"/><Relationship Id="rId11" Type="http://schemas.openxmlformats.org/officeDocument/2006/relationships/image" Target="../media/image9.png"/><Relationship Id="rId5" Type="http://schemas.openxmlformats.org/officeDocument/2006/relationships/oleObject" Target="../embeddings/oleObject8.bin"/><Relationship Id="rId10" Type="http://schemas.openxmlformats.org/officeDocument/2006/relationships/hyperlink" Target="https://twitter.com/innoplexus?lang=en" TargetMode="External"/><Relationship Id="rId4" Type="http://schemas.openxmlformats.org/officeDocument/2006/relationships/image" Target="../media/image2.jpeg"/><Relationship Id="rId9" Type="http://schemas.openxmlformats.org/officeDocument/2006/relationships/image" Target="../media/image8.png"/><Relationship Id="rId1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462874B-5005-4DA6-8292-8141A7400818}"/>
              </a:ext>
            </a:extLst>
          </p:cNvPr>
          <p:cNvGraphicFramePr>
            <a:graphicFrameLocks noChangeAspect="1"/>
          </p:cNvGraphicFramePr>
          <p:nvPr userDrawn="1">
            <p:custDataLst>
              <p:tags r:id="rId2"/>
            </p:custDataLst>
            <p:extLst>
              <p:ext uri="{D42A27DB-BD31-4B8C-83A1-F6EECF244321}">
                <p14:modId xmlns:p14="http://schemas.microsoft.com/office/powerpoint/2010/main" val="1662500417"/>
              </p:ext>
            </p:extLst>
          </p:nvPr>
        </p:nvGraphicFramePr>
        <p:xfrm>
          <a:off x="953" y="953"/>
          <a:ext cx="953" cy="953"/>
        </p:xfrm>
        <a:graphic>
          <a:graphicData uri="http://schemas.openxmlformats.org/presentationml/2006/ole">
            <mc:AlternateContent xmlns:mc="http://schemas.openxmlformats.org/markup-compatibility/2006">
              <mc:Choice xmlns:v="urn:schemas-microsoft-com:vml" Requires="v">
                <p:oleObj spid="_x0000_s4050" name="think-cell Slide" r:id="rId5" imgW="501" imgH="501" progId="TCLayout.ActiveDocument.1">
                  <p:embed/>
                </p:oleObj>
              </mc:Choice>
              <mc:Fallback>
                <p:oleObj name="think-cell Slide" r:id="rId5" imgW="501" imgH="501" progId="TCLayout.ActiveDocument.1">
                  <p:embed/>
                  <p:pic>
                    <p:nvPicPr>
                      <p:cNvPr id="0" name=""/>
                      <p:cNvPicPr/>
                      <p:nvPr/>
                    </p:nvPicPr>
                    <p:blipFill>
                      <a:blip r:embed="rId6"/>
                      <a:stretch>
                        <a:fillRect/>
                      </a:stretch>
                    </p:blipFill>
                    <p:spPr>
                      <a:xfrm>
                        <a:off x="953" y="953"/>
                        <a:ext cx="953" cy="953"/>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8557964-3C16-4D6F-B9A4-1993856343C1}"/>
              </a:ext>
            </a:extLst>
          </p:cNvPr>
          <p:cNvSpPr/>
          <p:nvPr userDrawn="1">
            <p:custDataLst>
              <p:tags r:id="rId3"/>
            </p:custDataLst>
          </p:nvPr>
        </p:nvSpPr>
        <p:spPr>
          <a:xfrm>
            <a:off x="0" y="0"/>
            <a:ext cx="95250" cy="95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4000" b="1" i="0" baseline="0" dirty="0">
              <a:latin typeface="Calibri" panose="020F0502020204030204" pitchFamily="34" charset="0"/>
              <a:sym typeface="Calibri" panose="020F0502020204030204" pitchFamily="34" charset="0"/>
            </a:endParaRPr>
          </a:p>
        </p:txBody>
      </p:sp>
      <p:pic>
        <p:nvPicPr>
          <p:cNvPr id="4" name="Picture 3">
            <a:extLst>
              <a:ext uri="{FF2B5EF4-FFF2-40B4-BE49-F238E27FC236}">
                <a16:creationId xmlns:a16="http://schemas.microsoft.com/office/drawing/2014/main" id="{8BEB651C-3BC4-40D5-83AF-516B298A79F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880190"/>
            <a:ext cx="12207711" cy="8631933"/>
          </a:xfrm>
          <a:prstGeom prst="rect">
            <a:avLst/>
          </a:prstGeom>
        </p:spPr>
      </p:pic>
      <p:sp>
        <p:nvSpPr>
          <p:cNvPr id="22" name="Title 1">
            <a:extLst>
              <a:ext uri="{FF2B5EF4-FFF2-40B4-BE49-F238E27FC236}">
                <a16:creationId xmlns:a16="http://schemas.microsoft.com/office/drawing/2014/main" id="{41DD6F3A-B694-4CD4-A00B-8640E69592C1}"/>
              </a:ext>
            </a:extLst>
          </p:cNvPr>
          <p:cNvSpPr>
            <a:spLocks noGrp="1"/>
          </p:cNvSpPr>
          <p:nvPr>
            <p:ph type="ctrTitle" hasCustomPrompt="1"/>
          </p:nvPr>
        </p:nvSpPr>
        <p:spPr>
          <a:xfrm>
            <a:off x="529533" y="1230894"/>
            <a:ext cx="7641451" cy="2170545"/>
          </a:xfrm>
          <a:prstGeom prst="rect">
            <a:avLst/>
          </a:prstGeom>
          <a:noFill/>
          <a:ln w="76200">
            <a:noFill/>
          </a:ln>
        </p:spPr>
        <p:txBody>
          <a:bodyPr lIns="90000" anchor="ctr">
            <a:noAutofit/>
          </a:bodyPr>
          <a:lstStyle>
            <a:lvl1pPr algn="l">
              <a:defRPr sz="4000" b="1" i="0">
                <a:solidFill>
                  <a:schemeClr val="tx2"/>
                </a:solidFill>
                <a:latin typeface="+mn-lt"/>
                <a:ea typeface="Raleway" charset="0"/>
                <a:cs typeface="Raleway" charset="0"/>
              </a:defRPr>
            </a:lvl1pPr>
          </a:lstStyle>
          <a:p>
            <a:r>
              <a:rPr lang="en-US" dirty="0"/>
              <a:t> Title</a:t>
            </a:r>
          </a:p>
        </p:txBody>
      </p:sp>
      <p:sp>
        <p:nvSpPr>
          <p:cNvPr id="23" name="Subtitle 2">
            <a:extLst>
              <a:ext uri="{FF2B5EF4-FFF2-40B4-BE49-F238E27FC236}">
                <a16:creationId xmlns:a16="http://schemas.microsoft.com/office/drawing/2014/main" id="{59AB82F8-8BDE-4805-A2AC-4CB43F10BB93}"/>
              </a:ext>
            </a:extLst>
          </p:cNvPr>
          <p:cNvSpPr>
            <a:spLocks noGrp="1"/>
          </p:cNvSpPr>
          <p:nvPr>
            <p:ph type="subTitle" idx="1" hasCustomPrompt="1"/>
          </p:nvPr>
        </p:nvSpPr>
        <p:spPr>
          <a:xfrm>
            <a:off x="529533" y="3604877"/>
            <a:ext cx="7641451" cy="952123"/>
          </a:xfrm>
          <a:prstGeom prst="rect">
            <a:avLst/>
          </a:prstGeom>
          <a:ln w="38100">
            <a:noFill/>
          </a:ln>
        </p:spPr>
        <p:txBody>
          <a:bodyPr lIns="90000">
            <a:noAutofit/>
          </a:bodyPr>
          <a:lstStyle>
            <a:lvl1pPr marL="0" indent="0" algn="l">
              <a:buNone/>
              <a:defRPr sz="1800" b="0" i="0">
                <a:solidFill>
                  <a:schemeClr val="tx2"/>
                </a:solidFill>
                <a:latin typeface="Calibri" panose="020F0502020204030204" pitchFamily="34" charset="0"/>
                <a:ea typeface="Calibri" panose="020F0502020204030204" pitchFamily="34" charset="0"/>
                <a:cs typeface="Calibri" panose="020F0502020204030204" pitchFamily="34" charset="0"/>
              </a:defRPr>
            </a:lvl1pPr>
            <a:lvl2pPr marL="457209" indent="0" algn="ctr">
              <a:buNone/>
              <a:defRPr sz="2000"/>
            </a:lvl2pPr>
            <a:lvl3pPr marL="914418" indent="0" algn="ctr">
              <a:buNone/>
              <a:defRPr sz="1800"/>
            </a:lvl3pPr>
            <a:lvl4pPr marL="1371628"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en-US" dirty="0"/>
              <a:t>For:</a:t>
            </a:r>
          </a:p>
        </p:txBody>
      </p:sp>
      <p:cxnSp>
        <p:nvCxnSpPr>
          <p:cNvPr id="3" name="Straight Connector 2">
            <a:extLst>
              <a:ext uri="{FF2B5EF4-FFF2-40B4-BE49-F238E27FC236}">
                <a16:creationId xmlns:a16="http://schemas.microsoft.com/office/drawing/2014/main" id="{30348867-EADF-487B-8413-D968BCDD7C01}"/>
              </a:ext>
            </a:extLst>
          </p:cNvPr>
          <p:cNvCxnSpPr/>
          <p:nvPr userDrawn="1"/>
        </p:nvCxnSpPr>
        <p:spPr>
          <a:xfrm>
            <a:off x="0" y="1132138"/>
            <a:ext cx="2515402" cy="0"/>
          </a:xfrm>
          <a:prstGeom prst="line">
            <a:avLst/>
          </a:prstGeom>
          <a:ln w="66675">
            <a:solidFill>
              <a:srgbClr val="D0001C"/>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649E35-07A8-43C7-A997-5A34DFDBFA30}"/>
              </a:ext>
            </a:extLst>
          </p:cNvPr>
          <p:cNvCxnSpPr/>
          <p:nvPr userDrawn="1"/>
        </p:nvCxnSpPr>
        <p:spPr>
          <a:xfrm>
            <a:off x="5655582" y="3503158"/>
            <a:ext cx="2515402" cy="0"/>
          </a:xfrm>
          <a:prstGeom prst="line">
            <a:avLst/>
          </a:prstGeom>
          <a:ln w="69850">
            <a:solidFill>
              <a:srgbClr val="D0001C"/>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9E33F9C2-9C47-48FC-B689-CA87954F561A}"/>
              </a:ext>
            </a:extLst>
          </p:cNvPr>
          <p:cNvSpPr>
            <a:spLocks noGrp="1"/>
          </p:cNvSpPr>
          <p:nvPr>
            <p:ph type="body" sz="quarter" idx="10" hasCustomPrompt="1"/>
          </p:nvPr>
        </p:nvSpPr>
        <p:spPr>
          <a:xfrm>
            <a:off x="530225" y="4611688"/>
            <a:ext cx="7642225" cy="1112838"/>
          </a:xfrm>
          <a:prstGeom prst="rect">
            <a:avLst/>
          </a:prstGeom>
          <a:ln w="38100">
            <a:noFill/>
          </a:ln>
        </p:spPr>
        <p:txBody>
          <a:bodyPr lIns="90000">
            <a:noAutofit/>
          </a:bodyPr>
          <a:lstStyle>
            <a:lvl1pPr marL="0" indent="0">
              <a:buNone/>
              <a:defRPr lang="en-US" sz="1800" b="0" i="0" smtClean="0">
                <a:solidFill>
                  <a:schemeClr val="tx2"/>
                </a:solidFill>
                <a:latin typeface="Calibri" panose="020F0502020204030204" pitchFamily="34" charset="0"/>
                <a:ea typeface="Calibri" panose="020F0502020204030204" pitchFamily="34" charset="0"/>
                <a:cs typeface="Calibri" panose="020F0502020204030204" pitchFamily="34" charset="0"/>
              </a:defRPr>
            </a:lvl1pPr>
            <a:lvl2pPr>
              <a:defRPr lang="en-US" sz="2000" smtClean="0"/>
            </a:lvl2pPr>
            <a:lvl3pPr>
              <a:defRPr lang="en-US" sz="1800" smtClean="0"/>
            </a:lvl3pPr>
            <a:lvl4pPr>
              <a:defRPr lang="en-US" sz="1600" smtClean="0"/>
            </a:lvl4pPr>
            <a:lvl5pPr>
              <a:defRPr lang="en-US" sz="1600"/>
            </a:lvl5pPr>
          </a:lstStyle>
          <a:p>
            <a:r>
              <a:rPr lang="en-US" dirty="0"/>
              <a:t>By:</a:t>
            </a:r>
          </a:p>
        </p:txBody>
      </p:sp>
      <p:sp>
        <p:nvSpPr>
          <p:cNvPr id="13" name="Text Placeholder 12">
            <a:extLst>
              <a:ext uri="{FF2B5EF4-FFF2-40B4-BE49-F238E27FC236}">
                <a16:creationId xmlns:a16="http://schemas.microsoft.com/office/drawing/2014/main" id="{021E190C-13BA-40F3-8833-63323D34790B}"/>
              </a:ext>
            </a:extLst>
          </p:cNvPr>
          <p:cNvSpPr>
            <a:spLocks noGrp="1"/>
          </p:cNvSpPr>
          <p:nvPr>
            <p:ph type="body" sz="quarter" idx="12" hasCustomPrompt="1"/>
          </p:nvPr>
        </p:nvSpPr>
        <p:spPr>
          <a:xfrm>
            <a:off x="530225" y="5767388"/>
            <a:ext cx="7642225" cy="363537"/>
          </a:xfrm>
          <a:prstGeom prst="rect">
            <a:avLst/>
          </a:prstGeom>
        </p:spPr>
        <p:txBody>
          <a:bodyPr/>
          <a:lstStyle>
            <a:lvl1pPr marL="0" indent="0">
              <a:buNone/>
              <a:defRPr lang="en-US" sz="1800" b="0" i="1" kern="1200" dirty="0">
                <a:solidFill>
                  <a:schemeClr val="tx2"/>
                </a:solidFill>
                <a:latin typeface="+mn-lt"/>
                <a:ea typeface="Browallia New" panose="020B0502040204020203" pitchFamily="34" charset="-34"/>
                <a:cs typeface="Browallia New" panose="020B0502040204020203" pitchFamily="34" charset="-34"/>
              </a:defRPr>
            </a:lvl1pPr>
          </a:lstStyle>
          <a:p>
            <a:pPr marL="0" lvl="0" indent="0" algn="l" defTabSz="914418" rtl="0" eaLnBrk="1" latinLnBrk="0" hangingPunct="1">
              <a:spcBef>
                <a:spcPct val="20000"/>
              </a:spcBef>
              <a:buFont typeface="Arial" pitchFamily="34" charset="0"/>
              <a:buNone/>
            </a:pPr>
            <a:r>
              <a:rPr lang="en-US" dirty="0"/>
              <a:t>Month DD, YYYY</a:t>
            </a:r>
          </a:p>
        </p:txBody>
      </p:sp>
      <p:pic>
        <p:nvPicPr>
          <p:cNvPr id="6" name="Picture 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58111" y="6055509"/>
            <a:ext cx="3301060" cy="702130"/>
          </a:xfrm>
          <a:prstGeom prst="rect">
            <a:avLst/>
          </a:prstGeom>
        </p:spPr>
      </p:pic>
    </p:spTree>
    <p:extLst>
      <p:ext uri="{BB962C8B-B14F-4D97-AF65-F5344CB8AC3E}">
        <p14:creationId xmlns:p14="http://schemas.microsoft.com/office/powerpoint/2010/main" val="27936367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tandard Slide_v1">
    <p:bg>
      <p:bgPr>
        <a:solidFill>
          <a:schemeClr val="tx2">
            <a:lumMod val="95000"/>
            <a:alpha val="45000"/>
          </a:schemeClr>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text</a:t>
            </a:r>
          </a:p>
        </p:txBody>
      </p:sp>
      <p:sp>
        <p:nvSpPr>
          <p:cNvPr id="2" name="Date Placeholder 1">
            <a:extLst>
              <a:ext uri="{FF2B5EF4-FFF2-40B4-BE49-F238E27FC236}">
                <a16:creationId xmlns:a16="http://schemas.microsoft.com/office/drawing/2014/main" id="{0439D2AB-E3FB-46B9-848E-4DD39531F1AB}"/>
              </a:ext>
            </a:extLst>
          </p:cNvPr>
          <p:cNvSpPr>
            <a:spLocks noGrp="1"/>
          </p:cNvSpPr>
          <p:nvPr>
            <p:ph type="dt" sz="half" idx="13"/>
          </p:nvPr>
        </p:nvSpPr>
        <p:spPr/>
        <p:txBody>
          <a:bodyPr/>
          <a:lstStyle/>
          <a:p>
            <a:endParaRPr lang="en-IN"/>
          </a:p>
        </p:txBody>
      </p:sp>
      <p:cxnSp>
        <p:nvCxnSpPr>
          <p:cNvPr id="7" name="Straight Connector 6">
            <a:extLst>
              <a:ext uri="{FF2B5EF4-FFF2-40B4-BE49-F238E27FC236}">
                <a16:creationId xmlns:a16="http://schemas.microsoft.com/office/drawing/2014/main" id="{BE951F5F-7434-48AE-8452-6934DED74039}"/>
              </a:ext>
            </a:extLst>
          </p:cNvPr>
          <p:cNvCxnSpPr>
            <a:cxnSpLocks/>
          </p:cNvCxnSpPr>
          <p:nvPr userDrawn="1"/>
        </p:nvCxnSpPr>
        <p:spPr>
          <a:xfrm>
            <a:off x="-1" y="685800"/>
            <a:ext cx="12192001" cy="0"/>
          </a:xfrm>
          <a:prstGeom prst="line">
            <a:avLst/>
          </a:prstGeom>
          <a:ln w="57150">
            <a:solidFill>
              <a:srgbClr val="D0001C"/>
            </a:solidFill>
          </a:ln>
        </p:spPr>
        <p:style>
          <a:lnRef idx="1">
            <a:schemeClr val="accent4"/>
          </a:lnRef>
          <a:fillRef idx="0">
            <a:schemeClr val="accent4"/>
          </a:fillRef>
          <a:effectRef idx="0">
            <a:schemeClr val="accent4"/>
          </a:effectRef>
          <a:fontRef idx="minor">
            <a:schemeClr val="tx1"/>
          </a:fontRef>
        </p:style>
      </p:cxn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913" y="6482228"/>
            <a:ext cx="1508289" cy="176646"/>
          </a:xfrm>
          <a:prstGeom prst="rect">
            <a:avLst/>
          </a:prstGeom>
        </p:spPr>
      </p:pic>
    </p:spTree>
    <p:extLst>
      <p:ext uri="{BB962C8B-B14F-4D97-AF65-F5344CB8AC3E}">
        <p14:creationId xmlns:p14="http://schemas.microsoft.com/office/powerpoint/2010/main" val="158962798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536">
          <p15:clr>
            <a:srgbClr val="FBAE40"/>
          </p15:clr>
        </p15:guide>
        <p15:guide id="3" pos="18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0D1F49-FAE8-A447-BEB8-E05E74C8DD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chemeClr val="accent1"/>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10" name="Footer Placeholder 3">
            <a:extLst>
              <a:ext uri="{FF2B5EF4-FFF2-40B4-BE49-F238E27FC236}">
                <a16:creationId xmlns:a16="http://schemas.microsoft.com/office/drawing/2014/main" id="{4C5D59C1-AD9E-4964-9CF0-60D55AD00C1C}"/>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7" name="Footer Placeholder 2">
            <a:extLst>
              <a:ext uri="{FF2B5EF4-FFF2-40B4-BE49-F238E27FC236}">
                <a16:creationId xmlns:a16="http://schemas.microsoft.com/office/drawing/2014/main" id="{9C31A4C4-5893-4139-B63E-914F4AAA55FF}"/>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spTree>
    <p:extLst>
      <p:ext uri="{BB962C8B-B14F-4D97-AF65-F5344CB8AC3E}">
        <p14:creationId xmlns:p14="http://schemas.microsoft.com/office/powerpoint/2010/main" val="3669370868"/>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7536" userDrawn="1">
          <p15:clr>
            <a:srgbClr val="FBAE40"/>
          </p15:clr>
        </p15:guide>
        <p15:guide id="3" pos="18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act">
  <p:cSld name="Contact">
    <p:spTree>
      <p:nvGrpSpPr>
        <p:cNvPr id="1" name="Shape 1288"/>
        <p:cNvGrpSpPr/>
        <p:nvPr/>
      </p:nvGrpSpPr>
      <p:grpSpPr>
        <a:xfrm>
          <a:off x="0" y="0"/>
          <a:ext cx="0" cy="0"/>
          <a:chOff x="0" y="0"/>
          <a:chExt cx="0" cy="0"/>
        </a:xfrm>
      </p:grpSpPr>
      <p:pic>
        <p:nvPicPr>
          <p:cNvPr id="1289" name="Google Shape;1289;p170"/>
          <p:cNvPicPr preferRelativeResize="0"/>
          <p:nvPr/>
        </p:nvPicPr>
        <p:blipFill>
          <a:blip r:embed="rId2" cstate="print">
            <a:extLst>
              <a:ext uri="{28A0092B-C50C-407E-A947-70E740481C1C}">
                <a14:useLocalDpi xmlns:a14="http://schemas.microsoft.com/office/drawing/2010/main" val="0"/>
              </a:ext>
            </a:extLst>
          </a:blip>
          <a:stretch>
            <a:fillRect/>
          </a:stretch>
        </p:blipFill>
        <p:spPr>
          <a:xfrm>
            <a:off x="-1" y="-881407"/>
            <a:ext cx="12191984" cy="8620813"/>
          </a:xfrm>
          <a:prstGeom prst="rect">
            <a:avLst/>
          </a:prstGeom>
          <a:noFill/>
          <a:ln>
            <a:noFill/>
          </a:ln>
        </p:spPr>
      </p:pic>
      <p:sp>
        <p:nvSpPr>
          <p:cNvPr id="1291" name="Google Shape;1291;p170"/>
          <p:cNvSpPr/>
          <p:nvPr/>
        </p:nvSpPr>
        <p:spPr>
          <a:xfrm>
            <a:off x="5053082" y="5105049"/>
            <a:ext cx="2085827" cy="35086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679"/>
              <a:buFont typeface="Calibri"/>
              <a:buNone/>
            </a:pPr>
            <a:r>
              <a:rPr lang="en-US" sz="1679" b="0" i="0" u="sng" strike="noStrike" cap="none" dirty="0">
                <a:solidFill>
                  <a:schemeClr val="bg2"/>
                </a:solidFill>
                <a:latin typeface="Calibri"/>
                <a:ea typeface="Calibri"/>
                <a:cs typeface="Calibri"/>
                <a:sym typeface="Calibri"/>
                <a:hlinkClick r:id="rId3">
                  <a:extLst>
                    <a:ext uri="{A12FA001-AC4F-418D-AE19-62706E023703}">
                      <ahyp:hlinkClr xmlns:ahyp="http://schemas.microsoft.com/office/drawing/2018/hyperlinkcolor" xmlns="" val="tx"/>
                    </a:ext>
                  </a:extLst>
                </a:hlinkClick>
              </a:rPr>
              <a:t>www.innoplexus.com</a:t>
            </a:r>
            <a:endParaRPr sz="1679" b="0" i="0" u="none" strike="noStrike" cap="none" dirty="0">
              <a:solidFill>
                <a:schemeClr val="bg2"/>
              </a:solidFill>
              <a:latin typeface="Calibri"/>
              <a:ea typeface="Calibri"/>
              <a:cs typeface="Calibri"/>
              <a:sym typeface="Calibri"/>
            </a:endParaRPr>
          </a:p>
        </p:txBody>
      </p:sp>
      <p:pic>
        <p:nvPicPr>
          <p:cNvPr id="1292" name="Google Shape;1292;p170">
            <a:hlinkClick r:id="rId4"/>
          </p:cNvPr>
          <p:cNvPicPr preferRelativeResize="0"/>
          <p:nvPr/>
        </p:nvPicPr>
        <p:blipFill rotWithShape="1">
          <a:blip r:embed="rId5">
            <a:alphaModFix/>
          </a:blip>
          <a:srcRect/>
          <a:stretch/>
        </p:blipFill>
        <p:spPr>
          <a:xfrm>
            <a:off x="5177904" y="5668684"/>
            <a:ext cx="552438" cy="552567"/>
          </a:xfrm>
          <a:prstGeom prst="rect">
            <a:avLst/>
          </a:prstGeom>
          <a:noFill/>
          <a:ln>
            <a:noFill/>
          </a:ln>
        </p:spPr>
      </p:pic>
      <p:pic>
        <p:nvPicPr>
          <p:cNvPr id="1293" name="Google Shape;1293;p170">
            <a:hlinkClick r:id="rId6"/>
          </p:cNvPr>
          <p:cNvPicPr preferRelativeResize="0"/>
          <p:nvPr/>
        </p:nvPicPr>
        <p:blipFill rotWithShape="1">
          <a:blip r:embed="rId7">
            <a:alphaModFix/>
          </a:blip>
          <a:srcRect/>
          <a:stretch/>
        </p:blipFill>
        <p:spPr>
          <a:xfrm>
            <a:off x="5814086" y="5668684"/>
            <a:ext cx="552438" cy="552566"/>
          </a:xfrm>
          <a:prstGeom prst="rect">
            <a:avLst/>
          </a:prstGeom>
          <a:noFill/>
          <a:ln>
            <a:noFill/>
          </a:ln>
        </p:spPr>
      </p:pic>
      <p:pic>
        <p:nvPicPr>
          <p:cNvPr id="1294" name="Google Shape;1294;p170">
            <a:hlinkClick r:id="rId8"/>
          </p:cNvPr>
          <p:cNvPicPr preferRelativeResize="0"/>
          <p:nvPr/>
        </p:nvPicPr>
        <p:blipFill rotWithShape="1">
          <a:blip r:embed="rId9">
            <a:alphaModFix/>
          </a:blip>
          <a:srcRect/>
          <a:stretch/>
        </p:blipFill>
        <p:spPr>
          <a:xfrm>
            <a:off x="6450268" y="5668684"/>
            <a:ext cx="551683" cy="551683"/>
          </a:xfrm>
          <a:prstGeom prst="rect">
            <a:avLst/>
          </a:prstGeom>
          <a:noFill/>
          <a:ln>
            <a:noFill/>
          </a:ln>
        </p:spPr>
      </p:pic>
      <p:sp>
        <p:nvSpPr>
          <p:cNvPr id="1295" name="Google Shape;1295;p170"/>
          <p:cNvSpPr txBox="1"/>
          <p:nvPr/>
        </p:nvSpPr>
        <p:spPr>
          <a:xfrm>
            <a:off x="11858388" y="6573746"/>
            <a:ext cx="131446" cy="12990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843"/>
              <a:buFont typeface="Helvetica Neue"/>
              <a:buNone/>
            </a:pPr>
            <a:fld id="{00000000-1234-1234-1234-123412341234}" type="slidenum">
              <a:rPr lang="en-US" sz="843" b="0" i="0" u="none" strike="noStrike" cap="none">
                <a:solidFill>
                  <a:schemeClr val="dk2"/>
                </a:solidFill>
                <a:latin typeface="Helvetica Neue"/>
                <a:ea typeface="Helvetica Neue"/>
                <a:cs typeface="Helvetica Neue"/>
                <a:sym typeface="Helvetica Neue"/>
              </a:rPr>
              <a:t>‹#›</a:t>
            </a:fld>
            <a:endParaRPr sz="843" b="0" i="0" u="none" strike="noStrike" cap="none">
              <a:solidFill>
                <a:schemeClr val="dk2"/>
              </a:solidFill>
              <a:latin typeface="Helvetica Neue"/>
              <a:ea typeface="Helvetica Neue"/>
              <a:cs typeface="Helvetica Neue"/>
              <a:sym typeface="Helvetica Neue"/>
            </a:endParaRPr>
          </a:p>
        </p:txBody>
      </p:sp>
      <p:sp>
        <p:nvSpPr>
          <p:cNvPr id="1296" name="Google Shape;1296;p170"/>
          <p:cNvSpPr/>
          <p:nvPr/>
        </p:nvSpPr>
        <p:spPr>
          <a:xfrm>
            <a:off x="1168223" y="3607904"/>
            <a:ext cx="252000" cy="819626"/>
          </a:xfrm>
          <a:prstGeom prst="leftBracket">
            <a:avLst>
              <a:gd name="adj" fmla="val 0"/>
            </a:avLst>
          </a:prstGeom>
          <a:noFill/>
          <a:ln w="28575" cap="flat" cmpd="sng">
            <a:solidFill>
              <a:srgbClr val="D000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2"/>
              </a:solidFill>
              <a:latin typeface="Gill Sans"/>
              <a:ea typeface="Gill Sans"/>
              <a:cs typeface="Gill Sans"/>
              <a:sym typeface="Gill Sans"/>
            </a:endParaRPr>
          </a:p>
        </p:txBody>
      </p:sp>
      <p:sp>
        <p:nvSpPr>
          <p:cNvPr id="1297" name="Google Shape;1297;p170"/>
          <p:cNvSpPr/>
          <p:nvPr/>
        </p:nvSpPr>
        <p:spPr>
          <a:xfrm flipH="1">
            <a:off x="10541568" y="3607904"/>
            <a:ext cx="252000" cy="819625"/>
          </a:xfrm>
          <a:prstGeom prst="leftBracket">
            <a:avLst>
              <a:gd name="adj" fmla="val 0"/>
            </a:avLst>
          </a:prstGeom>
          <a:noFill/>
          <a:ln w="28575" cap="flat" cmpd="sng">
            <a:solidFill>
              <a:srgbClr val="D000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2"/>
              </a:solidFill>
              <a:latin typeface="Gill Sans"/>
              <a:ea typeface="Gill Sans"/>
              <a:cs typeface="Gill Sans"/>
              <a:sym typeface="Gill Sans"/>
            </a:endParaRPr>
          </a:p>
        </p:txBody>
      </p:sp>
      <p:sp>
        <p:nvSpPr>
          <p:cNvPr id="1298" name="Google Shape;1298;p170"/>
          <p:cNvSpPr txBox="1"/>
          <p:nvPr/>
        </p:nvSpPr>
        <p:spPr>
          <a:xfrm>
            <a:off x="1328208" y="3630380"/>
            <a:ext cx="9365192" cy="769441"/>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2"/>
              </a:buClr>
              <a:buSzPts val="1100"/>
              <a:buFont typeface="Calibri"/>
              <a:buNone/>
            </a:pPr>
            <a:r>
              <a:rPr lang="en-US" sz="1100" dirty="0">
                <a:solidFill>
                  <a:schemeClr val="bg2"/>
                </a:solidFill>
                <a:latin typeface="Calibri" panose="020F0502020204030204" pitchFamily="34" charset="0"/>
                <a:cs typeface="Calibri" panose="020F0502020204030204" pitchFamily="34" charset="0"/>
              </a:rPr>
              <a:t>Innoplexus is a leading global AI-based platform for drug discovery and development with over 300 employees and 100+ patent applications including 16 grants in artificial intelligence, machine learning, and blockchain technologies. Innoplexus' solutions can generate real-time insights from hundreds of terabytes of structured and unstructured private and public data, thereby facilitating continuous, informed decision-making for its customer base at an unprecedented speed. Founded in 2015, Innoplexus AG is headquartered in </a:t>
            </a:r>
            <a:r>
              <a:rPr lang="en-US" sz="1100" dirty="0" err="1">
                <a:solidFill>
                  <a:schemeClr val="bg2"/>
                </a:solidFill>
                <a:latin typeface="Calibri" panose="020F0502020204030204" pitchFamily="34" charset="0"/>
                <a:cs typeface="Calibri" panose="020F0502020204030204" pitchFamily="34" charset="0"/>
              </a:rPr>
              <a:t>Eschborn</a:t>
            </a:r>
            <a:r>
              <a:rPr lang="en-US" sz="1100" dirty="0">
                <a:solidFill>
                  <a:schemeClr val="bg2"/>
                </a:solidFill>
                <a:latin typeface="Calibri" panose="020F0502020204030204" pitchFamily="34" charset="0"/>
                <a:cs typeface="Calibri" panose="020F0502020204030204" pitchFamily="34" charset="0"/>
              </a:rPr>
              <a:t>, Germany, with offices in Pune, India, as well as Hoboken, and San Francisco, United States. </a:t>
            </a:r>
            <a:endParaRPr sz="3200" b="0" i="0" u="none" strike="noStrike" cap="none" dirty="0">
              <a:solidFill>
                <a:schemeClr val="bg2"/>
              </a:solidFill>
              <a:latin typeface="Calibri" panose="020F0502020204030204" pitchFamily="34" charset="0"/>
              <a:ea typeface="Calibri"/>
              <a:cs typeface="Calibri" panose="020F0502020204030204" pitchFamily="34" charset="0"/>
              <a:sym typeface="Calibri"/>
            </a:endParaRPr>
          </a:p>
        </p:txBody>
      </p:sp>
      <p:cxnSp>
        <p:nvCxnSpPr>
          <p:cNvPr id="1299" name="Google Shape;1299;p170"/>
          <p:cNvCxnSpPr/>
          <p:nvPr/>
        </p:nvCxnSpPr>
        <p:spPr>
          <a:xfrm>
            <a:off x="-1" y="685800"/>
            <a:ext cx="12192000" cy="0"/>
          </a:xfrm>
          <a:prstGeom prst="straightConnector1">
            <a:avLst/>
          </a:prstGeom>
          <a:noFill/>
          <a:ln w="57150" cap="flat" cmpd="sng">
            <a:solidFill>
              <a:srgbClr val="D0001C"/>
            </a:solidFill>
            <a:prstDash val="solid"/>
            <a:miter lim="800000"/>
            <a:headEnd type="none" w="sm" len="sm"/>
            <a:tailEnd type="none" w="sm" len="sm"/>
          </a:ln>
        </p:spPr>
      </p:cxnSp>
      <p:sp>
        <p:nvSpPr>
          <p:cNvPr id="1300" name="Google Shape;1300;p170"/>
          <p:cNvSpPr/>
          <p:nvPr/>
        </p:nvSpPr>
        <p:spPr>
          <a:xfrm>
            <a:off x="239712" y="168275"/>
            <a:ext cx="11723688" cy="4381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2000"/>
              <a:buFont typeface="Arial"/>
              <a:buNone/>
            </a:pPr>
            <a:r>
              <a:rPr lang="en-US" sz="2000" b="1" i="0" u="none" strike="noStrike" cap="none">
                <a:solidFill>
                  <a:schemeClr val="dk2"/>
                </a:solidFill>
                <a:latin typeface="Calibri"/>
                <a:ea typeface="Calibri"/>
                <a:cs typeface="Calibri"/>
                <a:sym typeface="Calibri"/>
              </a:rPr>
              <a:t>Contact</a:t>
            </a:r>
            <a:endParaRPr/>
          </a:p>
        </p:txBody>
      </p:sp>
      <p:grpSp>
        <p:nvGrpSpPr>
          <p:cNvPr id="1302" name="Google Shape;1302;p170"/>
          <p:cNvGrpSpPr/>
          <p:nvPr/>
        </p:nvGrpSpPr>
        <p:grpSpPr>
          <a:xfrm>
            <a:off x="535916" y="1133699"/>
            <a:ext cx="2708141" cy="1746243"/>
            <a:chOff x="881101" y="2003649"/>
            <a:chExt cx="2708141" cy="1746243"/>
          </a:xfrm>
        </p:grpSpPr>
        <p:sp>
          <p:nvSpPr>
            <p:cNvPr id="1303" name="Google Shape;1303;p170"/>
            <p:cNvSpPr/>
            <p:nvPr/>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1" i="0" u="none" strike="noStrike" cap="none" dirty="0">
                  <a:solidFill>
                    <a:schemeClr val="dk2"/>
                  </a:solidFill>
                  <a:latin typeface="Calibri"/>
                  <a:ea typeface="Calibri"/>
                  <a:cs typeface="Calibri"/>
                  <a:sym typeface="Calibri"/>
                </a:rPr>
                <a:t>Frankfurt (Germany):</a:t>
              </a:r>
              <a:endParaRPr sz="1920" b="0" i="0" u="none" strike="noStrike" cap="none" dirty="0">
                <a:solidFill>
                  <a:schemeClr val="dk2"/>
                </a:solidFill>
                <a:latin typeface="Calibri"/>
                <a:ea typeface="Calibri"/>
                <a:cs typeface="Calibri"/>
                <a:sym typeface="Calibri"/>
              </a:endParaRPr>
            </a:p>
          </p:txBody>
        </p:sp>
        <p:sp>
          <p:nvSpPr>
            <p:cNvPr id="1304" name="Google Shape;1304;p170"/>
            <p:cNvSpPr txBox="1"/>
            <p:nvPr/>
          </p:nvSpPr>
          <p:spPr>
            <a:xfrm>
              <a:off x="881101" y="2532842"/>
              <a:ext cx="2708141" cy="1217050"/>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Innoplexus AG</a:t>
              </a:r>
              <a:endParaRPr sz="1920" b="0" i="0" u="none" strike="noStrike" cap="none" dirty="0">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Frankfurter Strasse 27,</a:t>
              </a:r>
              <a:br>
                <a:rPr lang="en-US" sz="1920" b="0" i="0" u="none" strike="noStrike" cap="none" dirty="0">
                  <a:solidFill>
                    <a:schemeClr val="dk2"/>
                  </a:solidFill>
                  <a:latin typeface="Calibri"/>
                  <a:ea typeface="Calibri"/>
                  <a:cs typeface="Calibri"/>
                  <a:sym typeface="Calibri"/>
                </a:rPr>
              </a:br>
              <a:r>
                <a:rPr lang="en-US" sz="1920" b="0" i="0" u="none" strike="noStrike" cap="none" dirty="0">
                  <a:solidFill>
                    <a:schemeClr val="dk2"/>
                  </a:solidFill>
                  <a:latin typeface="Calibri"/>
                  <a:ea typeface="Calibri"/>
                  <a:cs typeface="Calibri"/>
                  <a:sym typeface="Calibri"/>
                </a:rPr>
                <a:t>65760 </a:t>
              </a:r>
              <a:r>
                <a:rPr lang="en-US" sz="1920" b="0" i="0" u="none" strike="noStrike" cap="none" dirty="0" err="1">
                  <a:solidFill>
                    <a:schemeClr val="dk2"/>
                  </a:solidFill>
                  <a:latin typeface="Calibri"/>
                  <a:ea typeface="Calibri"/>
                  <a:cs typeface="Calibri"/>
                  <a:sym typeface="Calibri"/>
                </a:rPr>
                <a:t>Eschborn</a:t>
              </a:r>
              <a:endParaRPr dirty="0"/>
            </a:p>
            <a:p>
              <a:pPr marL="0" marR="0" lvl="0" indent="0" algn="l" rtl="0">
                <a:lnSpc>
                  <a:spcPct val="100000"/>
                </a:lnSpc>
                <a:spcBef>
                  <a:spcPts val="0"/>
                </a:spcBef>
                <a:spcAft>
                  <a:spcPts val="0"/>
                </a:spcAft>
                <a:buClr>
                  <a:srgbClr val="000000"/>
                </a:buClr>
                <a:buSzPts val="1440"/>
                <a:buFont typeface="Calibri"/>
                <a:buNone/>
              </a:pPr>
              <a:endParaRPr sz="1440" b="0" i="0" u="none" strike="noStrike" cap="none" dirty="0">
                <a:solidFill>
                  <a:schemeClr val="dk2"/>
                </a:solidFill>
                <a:latin typeface="Calibri"/>
                <a:ea typeface="Calibri"/>
                <a:cs typeface="Calibri"/>
                <a:sym typeface="Calibri"/>
              </a:endParaRPr>
            </a:p>
          </p:txBody>
        </p:sp>
        <p:cxnSp>
          <p:nvCxnSpPr>
            <p:cNvPr id="1305" name="Google Shape;1305;p170"/>
            <p:cNvCxnSpPr/>
            <p:nvPr/>
          </p:nvCxnSpPr>
          <p:spPr>
            <a:xfrm>
              <a:off x="890626" y="2503313"/>
              <a:ext cx="2193356" cy="0"/>
            </a:xfrm>
            <a:prstGeom prst="straightConnector1">
              <a:avLst/>
            </a:prstGeom>
            <a:noFill/>
            <a:ln w="28575" cap="flat" cmpd="sng">
              <a:solidFill>
                <a:srgbClr val="D0001C"/>
              </a:solidFill>
              <a:prstDash val="solid"/>
              <a:miter lim="800000"/>
              <a:headEnd type="none" w="sm" len="sm"/>
              <a:tailEnd type="none" w="sm" len="sm"/>
            </a:ln>
          </p:spPr>
        </p:cxnSp>
      </p:grpSp>
      <p:grpSp>
        <p:nvGrpSpPr>
          <p:cNvPr id="1306" name="Google Shape;1306;p170"/>
          <p:cNvGrpSpPr/>
          <p:nvPr/>
        </p:nvGrpSpPr>
        <p:grpSpPr>
          <a:xfrm>
            <a:off x="3261132" y="1143064"/>
            <a:ext cx="2970174" cy="2079224"/>
            <a:chOff x="890626" y="2003649"/>
            <a:chExt cx="2970174" cy="2079224"/>
          </a:xfrm>
        </p:grpSpPr>
        <p:sp>
          <p:nvSpPr>
            <p:cNvPr id="1307" name="Google Shape;1307;p170"/>
            <p:cNvSpPr/>
            <p:nvPr/>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1" i="0" u="none" strike="noStrike" cap="none">
                  <a:solidFill>
                    <a:schemeClr val="dk2"/>
                  </a:solidFill>
                  <a:latin typeface="Calibri"/>
                  <a:ea typeface="Calibri"/>
                  <a:cs typeface="Calibri"/>
                  <a:sym typeface="Calibri"/>
                </a:rPr>
                <a:t>Pune (India):</a:t>
              </a:r>
              <a:endParaRPr sz="1920" b="0" i="0" u="none" strike="noStrike" cap="none">
                <a:solidFill>
                  <a:schemeClr val="dk2"/>
                </a:solidFill>
                <a:latin typeface="Calibri"/>
                <a:ea typeface="Calibri"/>
                <a:cs typeface="Calibri"/>
                <a:sym typeface="Calibri"/>
              </a:endParaRPr>
            </a:p>
          </p:txBody>
        </p:sp>
        <p:sp>
          <p:nvSpPr>
            <p:cNvPr id="1308" name="Google Shape;1308;p170"/>
            <p:cNvSpPr txBox="1"/>
            <p:nvPr/>
          </p:nvSpPr>
          <p:spPr>
            <a:xfrm>
              <a:off x="890626" y="2532842"/>
              <a:ext cx="2970174" cy="1550031"/>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Innoplexus Consulting Services Pvt. Ltd.</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7th Floor, Midas Tower</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Hinjewadi Phase 1, </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Pune 57</a:t>
              </a:r>
              <a:endParaRPr dirty="0"/>
            </a:p>
          </p:txBody>
        </p:sp>
        <p:cxnSp>
          <p:nvCxnSpPr>
            <p:cNvPr id="1309" name="Google Shape;1309;p170"/>
            <p:cNvCxnSpPr/>
            <p:nvPr/>
          </p:nvCxnSpPr>
          <p:spPr>
            <a:xfrm>
              <a:off x="890626" y="2503313"/>
              <a:ext cx="2193356" cy="0"/>
            </a:xfrm>
            <a:prstGeom prst="straightConnector1">
              <a:avLst/>
            </a:prstGeom>
            <a:noFill/>
            <a:ln w="28575" cap="flat" cmpd="sng">
              <a:solidFill>
                <a:srgbClr val="D0001C"/>
              </a:solidFill>
              <a:prstDash val="solid"/>
              <a:miter lim="800000"/>
              <a:headEnd type="none" w="sm" len="sm"/>
              <a:tailEnd type="none" w="sm" len="sm"/>
            </a:ln>
          </p:spPr>
        </p:cxnSp>
      </p:grpSp>
      <p:grpSp>
        <p:nvGrpSpPr>
          <p:cNvPr id="1310" name="Google Shape;1310;p170"/>
          <p:cNvGrpSpPr/>
          <p:nvPr/>
        </p:nvGrpSpPr>
        <p:grpSpPr>
          <a:xfrm>
            <a:off x="5987399" y="1142086"/>
            <a:ext cx="3061525" cy="1783758"/>
            <a:chOff x="890626" y="2003649"/>
            <a:chExt cx="2708141" cy="1783758"/>
          </a:xfrm>
        </p:grpSpPr>
        <p:sp>
          <p:nvSpPr>
            <p:cNvPr id="1311" name="Google Shape;1311;p170"/>
            <p:cNvSpPr/>
            <p:nvPr/>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1" i="0" u="none" strike="noStrike" cap="none">
                  <a:solidFill>
                    <a:schemeClr val="dk2"/>
                  </a:solidFill>
                  <a:latin typeface="Calibri"/>
                  <a:ea typeface="Calibri"/>
                  <a:cs typeface="Calibri"/>
                  <a:sym typeface="Calibri"/>
                </a:rPr>
                <a:t>New Jersey (USA):</a:t>
              </a:r>
              <a:endParaRPr/>
            </a:p>
          </p:txBody>
        </p:sp>
        <p:sp>
          <p:nvSpPr>
            <p:cNvPr id="1312" name="Google Shape;1312;p170"/>
            <p:cNvSpPr txBox="1"/>
            <p:nvPr/>
          </p:nvSpPr>
          <p:spPr>
            <a:xfrm>
              <a:off x="890626" y="2532842"/>
              <a:ext cx="2708141" cy="125456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Innoplexus Holdings, Inc.</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258 Newark Street, </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Suite 301, Hoboken, </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NJ 07030</a:t>
              </a:r>
              <a:endParaRPr sz="1920" b="0" i="0" u="none" strike="noStrike" cap="none" dirty="0">
                <a:solidFill>
                  <a:schemeClr val="dk2"/>
                </a:solidFill>
                <a:latin typeface="Calibri"/>
                <a:ea typeface="Calibri"/>
                <a:cs typeface="Calibri"/>
                <a:sym typeface="Calibri"/>
              </a:endParaRPr>
            </a:p>
          </p:txBody>
        </p:sp>
        <p:cxnSp>
          <p:nvCxnSpPr>
            <p:cNvPr id="1313" name="Google Shape;1313;p170"/>
            <p:cNvCxnSpPr/>
            <p:nvPr/>
          </p:nvCxnSpPr>
          <p:spPr>
            <a:xfrm>
              <a:off x="890626" y="2503313"/>
              <a:ext cx="2193356" cy="0"/>
            </a:xfrm>
            <a:prstGeom prst="straightConnector1">
              <a:avLst/>
            </a:prstGeom>
            <a:noFill/>
            <a:ln w="28575" cap="flat" cmpd="sng">
              <a:solidFill>
                <a:srgbClr val="D0001C"/>
              </a:solidFill>
              <a:prstDash val="solid"/>
              <a:miter lim="800000"/>
              <a:headEnd type="none" w="sm" len="sm"/>
              <a:tailEnd type="none" w="sm" len="sm"/>
            </a:ln>
          </p:spPr>
        </p:cxnSp>
      </p:grpSp>
      <p:grpSp>
        <p:nvGrpSpPr>
          <p:cNvPr id="1314" name="Google Shape;1314;p170"/>
          <p:cNvGrpSpPr/>
          <p:nvPr/>
        </p:nvGrpSpPr>
        <p:grpSpPr>
          <a:xfrm>
            <a:off x="9125641" y="1135262"/>
            <a:ext cx="3061525" cy="1783758"/>
            <a:chOff x="890626" y="2003649"/>
            <a:chExt cx="2708141" cy="1783758"/>
          </a:xfrm>
        </p:grpSpPr>
        <p:sp>
          <p:nvSpPr>
            <p:cNvPr id="1315" name="Google Shape;1315;p170"/>
            <p:cNvSpPr/>
            <p:nvPr/>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1" i="0" u="none" strike="noStrike" cap="none" dirty="0">
                  <a:solidFill>
                    <a:schemeClr val="dk2"/>
                  </a:solidFill>
                  <a:latin typeface="Calibri"/>
                  <a:ea typeface="Calibri"/>
                  <a:cs typeface="Calibri"/>
                  <a:sym typeface="Calibri"/>
                </a:rPr>
                <a:t>San Francisco (USA):</a:t>
              </a:r>
              <a:endParaRPr dirty="0"/>
            </a:p>
          </p:txBody>
        </p:sp>
        <p:sp>
          <p:nvSpPr>
            <p:cNvPr id="1316" name="Google Shape;1316;p170"/>
            <p:cNvSpPr txBox="1"/>
            <p:nvPr/>
          </p:nvSpPr>
          <p:spPr>
            <a:xfrm>
              <a:off x="890626" y="2532842"/>
              <a:ext cx="2708141" cy="125456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Innoplexus Holdings, Inc.</a:t>
              </a:r>
              <a:endParaRPr dirty="0"/>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1160 Battery Street East</a:t>
              </a:r>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Suites 100, San Francisco</a:t>
              </a:r>
            </a:p>
            <a:p>
              <a:pPr marL="0" marR="0" lvl="0" indent="0" algn="l" rtl="0">
                <a:lnSpc>
                  <a:spcPct val="100000"/>
                </a:lnSpc>
                <a:spcBef>
                  <a:spcPts val="0"/>
                </a:spcBef>
                <a:spcAft>
                  <a:spcPts val="0"/>
                </a:spcAft>
                <a:buClr>
                  <a:schemeClr val="dk2"/>
                </a:buClr>
                <a:buSzPts val="1400"/>
                <a:buFont typeface="Calibri"/>
                <a:buNone/>
              </a:pPr>
              <a:r>
                <a:rPr lang="en-US" sz="1920" b="0" i="0" u="none" strike="noStrike" cap="none" dirty="0">
                  <a:solidFill>
                    <a:schemeClr val="dk2"/>
                  </a:solidFill>
                  <a:latin typeface="Calibri"/>
                  <a:ea typeface="Calibri"/>
                  <a:cs typeface="Calibri"/>
                  <a:sym typeface="Calibri"/>
                </a:rPr>
                <a:t>CA 94111</a:t>
              </a:r>
              <a:endParaRPr sz="1920" b="0" i="0" u="none" strike="noStrike" cap="none" dirty="0">
                <a:solidFill>
                  <a:schemeClr val="dk2"/>
                </a:solidFill>
                <a:latin typeface="Calibri"/>
                <a:ea typeface="Calibri"/>
                <a:cs typeface="Calibri"/>
                <a:sym typeface="Calibri"/>
              </a:endParaRPr>
            </a:p>
          </p:txBody>
        </p:sp>
        <p:cxnSp>
          <p:nvCxnSpPr>
            <p:cNvPr id="1317" name="Google Shape;1317;p170"/>
            <p:cNvCxnSpPr/>
            <p:nvPr/>
          </p:nvCxnSpPr>
          <p:spPr>
            <a:xfrm>
              <a:off x="890626" y="2503313"/>
              <a:ext cx="2193356" cy="0"/>
            </a:xfrm>
            <a:prstGeom prst="straightConnector1">
              <a:avLst/>
            </a:prstGeom>
            <a:noFill/>
            <a:ln w="28575" cap="flat" cmpd="sng">
              <a:solidFill>
                <a:srgbClr val="D0001C"/>
              </a:solidFill>
              <a:prstDash val="solid"/>
              <a:miter lim="800000"/>
              <a:headEnd type="none" w="sm" len="sm"/>
              <a:tailEnd type="none" w="sm" len="sm"/>
            </a:ln>
          </p:spPr>
        </p:cxnSp>
      </p:grpSp>
      <p:pic>
        <p:nvPicPr>
          <p:cNvPr id="2" name="Picture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511" y="6527583"/>
            <a:ext cx="2463447" cy="523971"/>
          </a:xfrm>
          <a:prstGeom prst="rect">
            <a:avLst/>
          </a:prstGeom>
        </p:spPr>
      </p:pic>
    </p:spTree>
    <p:extLst>
      <p:ext uri="{BB962C8B-B14F-4D97-AF65-F5344CB8AC3E}">
        <p14:creationId xmlns:p14="http://schemas.microsoft.com/office/powerpoint/2010/main" val="154470572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570">
          <p15:clr>
            <a:srgbClr val="FBAE40"/>
          </p15:clr>
        </p15:guide>
        <p15:guide id="2" pos="6547">
          <p15:clr>
            <a:srgbClr val="FBAE40"/>
          </p15:clr>
        </p15:guide>
        <p15:guide id="3" pos="125">
          <p15:clr>
            <a:srgbClr val="FBAE40"/>
          </p15:clr>
        </p15:guide>
        <p15:guide id="4" pos="182">
          <p15:clr>
            <a:srgbClr val="FBAE40"/>
          </p15:clr>
        </p15:guide>
        <p15:guide id="5" pos="49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70D1F49-FAE8-A447-BEB8-E05E74C8DDC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chemeClr val="accent1"/>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10" name="Footer Placeholder 3">
            <a:extLst>
              <a:ext uri="{FF2B5EF4-FFF2-40B4-BE49-F238E27FC236}">
                <a16:creationId xmlns:a16="http://schemas.microsoft.com/office/drawing/2014/main" id="{4C5D59C1-AD9E-4964-9CF0-60D55AD00C1C}"/>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7" name="Footer Placeholder 2">
            <a:extLst>
              <a:ext uri="{FF2B5EF4-FFF2-40B4-BE49-F238E27FC236}">
                <a16:creationId xmlns:a16="http://schemas.microsoft.com/office/drawing/2014/main" id="{9C31A4C4-5893-4139-B63E-914F4AAA55FF}"/>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spTree>
    <p:extLst>
      <p:ext uri="{BB962C8B-B14F-4D97-AF65-F5344CB8AC3E}">
        <p14:creationId xmlns:p14="http://schemas.microsoft.com/office/powerpoint/2010/main" val="366937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6" userDrawn="1">
          <p15:clr>
            <a:srgbClr val="FBAE40"/>
          </p15:clr>
        </p15:guide>
        <p15:guide id="3" pos="1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rgbClr val="FFC000"/>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3" name="Text Placeholder 2">
            <a:extLst>
              <a:ext uri="{FF2B5EF4-FFF2-40B4-BE49-F238E27FC236}">
                <a16:creationId xmlns:a16="http://schemas.microsoft.com/office/drawing/2014/main" id="{80B5A84C-543A-4F22-8F2A-2827F064EA6B}"/>
              </a:ext>
            </a:extLst>
          </p:cNvPr>
          <p:cNvSpPr>
            <a:spLocks noGrp="1"/>
          </p:cNvSpPr>
          <p:nvPr>
            <p:ph type="body" sz="quarter" idx="13" hasCustomPrompt="1"/>
          </p:nvPr>
        </p:nvSpPr>
        <p:spPr>
          <a:xfrm>
            <a:off x="239486" y="1163786"/>
            <a:ext cx="11723915"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8" name="Footer Placeholder 3">
            <a:extLst>
              <a:ext uri="{FF2B5EF4-FFF2-40B4-BE49-F238E27FC236}">
                <a16:creationId xmlns:a16="http://schemas.microsoft.com/office/drawing/2014/main" id="{F625D9B3-ED94-4029-BD12-06DEEC85C035}"/>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10" name="Footer Placeholder 2">
            <a:extLst>
              <a:ext uri="{FF2B5EF4-FFF2-40B4-BE49-F238E27FC236}">
                <a16:creationId xmlns:a16="http://schemas.microsoft.com/office/drawing/2014/main" id="{F5D8E454-625B-4CA1-8E21-B9EF2F52FB27}"/>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pic>
        <p:nvPicPr>
          <p:cNvPr id="11" name="Picture 10">
            <a:extLst>
              <a:ext uri="{FF2B5EF4-FFF2-40B4-BE49-F238E27FC236}">
                <a16:creationId xmlns:a16="http://schemas.microsoft.com/office/drawing/2014/main" id="{D3DC76C6-F457-6A4D-AC61-297D4EBCE0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spTree>
    <p:extLst>
      <p:ext uri="{BB962C8B-B14F-4D97-AF65-F5344CB8AC3E}">
        <p14:creationId xmlns:p14="http://schemas.microsoft.com/office/powerpoint/2010/main" val="936483550"/>
      </p:ext>
    </p:extLst>
  </p:cSld>
  <p:clrMapOvr>
    <a:masterClrMapping/>
  </p:clrMapOvr>
  <p:extLst>
    <p:ext uri="{DCECCB84-F9BA-43D5-87BE-67443E8EF086}">
      <p15:sldGuideLst xmlns:p15="http://schemas.microsoft.com/office/powerpoint/2012/main">
        <p15:guide id="1" orient="horz" pos="2160">
          <p15:clr>
            <a:srgbClr val="FBAE40"/>
          </p15:clr>
        </p15:guide>
        <p15:guide id="2" pos="7536">
          <p15:clr>
            <a:srgbClr val="FBAE40"/>
          </p15:clr>
        </p15:guide>
        <p15:guide id="3" pos="18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Content 2x Column">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4F5C557B-CC02-4D77-AD53-B4643158965E}"/>
              </a:ext>
            </a:extLst>
          </p:cNvPr>
          <p:cNvGraphicFramePr>
            <a:graphicFrameLocks noChangeAspect="1"/>
          </p:cNvGraphicFramePr>
          <p:nvPr userDrawn="1">
            <p:custDataLst>
              <p:tags r:id="rId2"/>
            </p:custDataLst>
            <p:extLst>
              <p:ext uri="{D42A27DB-BD31-4B8C-83A1-F6EECF244321}">
                <p14:modId xmlns:p14="http://schemas.microsoft.com/office/powerpoint/2010/main" val="3951754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435"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chemeClr val="accent1"/>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12" name="Footer Placeholder 3">
            <a:extLst>
              <a:ext uri="{FF2B5EF4-FFF2-40B4-BE49-F238E27FC236}">
                <a16:creationId xmlns:a16="http://schemas.microsoft.com/office/drawing/2014/main" id="{DAA9B6E9-E4E0-44DC-A7B1-21232FFBBD2F}"/>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13" name="Text Placeholder 2">
            <a:extLst>
              <a:ext uri="{FF2B5EF4-FFF2-40B4-BE49-F238E27FC236}">
                <a16:creationId xmlns:a16="http://schemas.microsoft.com/office/drawing/2014/main" id="{FD2AD9D3-A9CC-4EFB-8825-F790EEF9D4CF}"/>
              </a:ext>
            </a:extLst>
          </p:cNvPr>
          <p:cNvSpPr>
            <a:spLocks noGrp="1"/>
          </p:cNvSpPr>
          <p:nvPr>
            <p:ph type="body" sz="quarter" idx="16" hasCustomPrompt="1"/>
          </p:nvPr>
        </p:nvSpPr>
        <p:spPr>
          <a:xfrm>
            <a:off x="239486" y="1163786"/>
            <a:ext cx="5622925"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4" name="Text Placeholder 2">
            <a:extLst>
              <a:ext uri="{FF2B5EF4-FFF2-40B4-BE49-F238E27FC236}">
                <a16:creationId xmlns:a16="http://schemas.microsoft.com/office/drawing/2014/main" id="{92F4A17F-02D7-48DC-AD46-86C1C03A7E65}"/>
              </a:ext>
            </a:extLst>
          </p:cNvPr>
          <p:cNvSpPr>
            <a:spLocks noGrp="1"/>
          </p:cNvSpPr>
          <p:nvPr>
            <p:ph type="body" sz="quarter" idx="17" hasCustomPrompt="1"/>
          </p:nvPr>
        </p:nvSpPr>
        <p:spPr>
          <a:xfrm>
            <a:off x="6340476" y="1163786"/>
            <a:ext cx="5622925"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1" name="Footer Placeholder 2">
            <a:extLst>
              <a:ext uri="{FF2B5EF4-FFF2-40B4-BE49-F238E27FC236}">
                <a16:creationId xmlns:a16="http://schemas.microsoft.com/office/drawing/2014/main" id="{11C096DB-54D4-4C12-9027-70412B83CC8D}"/>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pic>
        <p:nvPicPr>
          <p:cNvPr id="15" name="Picture 14">
            <a:extLst>
              <a:ext uri="{FF2B5EF4-FFF2-40B4-BE49-F238E27FC236}">
                <a16:creationId xmlns:a16="http://schemas.microsoft.com/office/drawing/2014/main" id="{443BF82A-FCF7-BC46-AB4D-41E67725E10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spTree>
    <p:extLst>
      <p:ext uri="{BB962C8B-B14F-4D97-AF65-F5344CB8AC3E}">
        <p14:creationId xmlns:p14="http://schemas.microsoft.com/office/powerpoint/2010/main" val="2996880313"/>
      </p:ext>
    </p:extLst>
  </p:cSld>
  <p:clrMapOvr>
    <a:masterClrMapping/>
  </p:clrMapOvr>
  <p:extLst>
    <p:ext uri="{DCECCB84-F9BA-43D5-87BE-67443E8EF086}">
      <p15:sldGuideLst xmlns:p15="http://schemas.microsoft.com/office/powerpoint/2012/main">
        <p15:guide id="1" orient="horz" pos="2160">
          <p15:clr>
            <a:srgbClr val="FBAE40"/>
          </p15:clr>
        </p15:guide>
        <p15:guide id="2" pos="7536">
          <p15:clr>
            <a:srgbClr val="FBAE40"/>
          </p15:clr>
        </p15:guide>
        <p15:guide id="3" pos="1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Content 3x Column">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4F5C557B-CC02-4D77-AD53-B4643158965E}"/>
              </a:ext>
            </a:extLst>
          </p:cNvPr>
          <p:cNvGraphicFramePr>
            <a:graphicFrameLocks noChangeAspect="1"/>
          </p:cNvGraphicFramePr>
          <p:nvPr userDrawn="1">
            <p:custDataLst>
              <p:tags r:id="rId2"/>
            </p:custDataLst>
            <p:extLst>
              <p:ext uri="{D42A27DB-BD31-4B8C-83A1-F6EECF244321}">
                <p14:modId xmlns:p14="http://schemas.microsoft.com/office/powerpoint/2010/main" val="2493400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555" name="think-cell Slide" r:id="rId4" imgW="425" imgH="426" progId="TCLayout.ActiveDocument.1">
                  <p:embed/>
                </p:oleObj>
              </mc:Choice>
              <mc:Fallback>
                <p:oleObj name="think-cell Slide" r:id="rId4" imgW="425" imgH="426" progId="TCLayout.ActiveDocument.1">
                  <p:embed/>
                  <p:pic>
                    <p:nvPicPr>
                      <p:cNvPr id="10" name="Object 9" hidden="1">
                        <a:extLst>
                          <a:ext uri="{FF2B5EF4-FFF2-40B4-BE49-F238E27FC236}">
                            <a16:creationId xmlns:a16="http://schemas.microsoft.com/office/drawing/2014/main" id="{4F5C557B-CC02-4D77-AD53-B464315896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chemeClr val="accent1"/>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12" name="Footer Placeholder 3">
            <a:extLst>
              <a:ext uri="{FF2B5EF4-FFF2-40B4-BE49-F238E27FC236}">
                <a16:creationId xmlns:a16="http://schemas.microsoft.com/office/drawing/2014/main" id="{DAA9B6E9-E4E0-44DC-A7B1-21232FFBBD2F}"/>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13" name="Text Placeholder 2">
            <a:extLst>
              <a:ext uri="{FF2B5EF4-FFF2-40B4-BE49-F238E27FC236}">
                <a16:creationId xmlns:a16="http://schemas.microsoft.com/office/drawing/2014/main" id="{AA24FD25-8198-48E3-A635-251A3A2BC5FE}"/>
              </a:ext>
            </a:extLst>
          </p:cNvPr>
          <p:cNvSpPr>
            <a:spLocks noGrp="1"/>
          </p:cNvSpPr>
          <p:nvPr>
            <p:ph type="body" sz="quarter" idx="17" hasCustomPrompt="1"/>
          </p:nvPr>
        </p:nvSpPr>
        <p:spPr>
          <a:xfrm>
            <a:off x="239713" y="1163786"/>
            <a:ext cx="3790950"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4" name="Text Placeholder 2">
            <a:extLst>
              <a:ext uri="{FF2B5EF4-FFF2-40B4-BE49-F238E27FC236}">
                <a16:creationId xmlns:a16="http://schemas.microsoft.com/office/drawing/2014/main" id="{DA006715-4F44-4D20-91D5-CA37502DEE0B}"/>
              </a:ext>
            </a:extLst>
          </p:cNvPr>
          <p:cNvSpPr>
            <a:spLocks noGrp="1"/>
          </p:cNvSpPr>
          <p:nvPr>
            <p:ph type="body" sz="quarter" idx="18" hasCustomPrompt="1"/>
          </p:nvPr>
        </p:nvSpPr>
        <p:spPr>
          <a:xfrm>
            <a:off x="4206082" y="1163786"/>
            <a:ext cx="3790950"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5" name="Text Placeholder 2">
            <a:extLst>
              <a:ext uri="{FF2B5EF4-FFF2-40B4-BE49-F238E27FC236}">
                <a16:creationId xmlns:a16="http://schemas.microsoft.com/office/drawing/2014/main" id="{5E20EB22-8E89-46A6-BBA0-92F4F48A38AB}"/>
              </a:ext>
            </a:extLst>
          </p:cNvPr>
          <p:cNvSpPr>
            <a:spLocks noGrp="1"/>
          </p:cNvSpPr>
          <p:nvPr>
            <p:ph type="body" sz="quarter" idx="19" hasCustomPrompt="1"/>
          </p:nvPr>
        </p:nvSpPr>
        <p:spPr>
          <a:xfrm>
            <a:off x="8172451" y="1163786"/>
            <a:ext cx="3790950"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1" name="Footer Placeholder 2">
            <a:extLst>
              <a:ext uri="{FF2B5EF4-FFF2-40B4-BE49-F238E27FC236}">
                <a16:creationId xmlns:a16="http://schemas.microsoft.com/office/drawing/2014/main" id="{7257ABBE-F7B9-4D00-9386-BC9F9CEE568F}"/>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pic>
        <p:nvPicPr>
          <p:cNvPr id="16" name="Picture 15">
            <a:extLst>
              <a:ext uri="{FF2B5EF4-FFF2-40B4-BE49-F238E27FC236}">
                <a16:creationId xmlns:a16="http://schemas.microsoft.com/office/drawing/2014/main" id="{80050030-BADB-2143-AF59-748988735F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spTree>
    <p:extLst>
      <p:ext uri="{BB962C8B-B14F-4D97-AF65-F5344CB8AC3E}">
        <p14:creationId xmlns:p14="http://schemas.microsoft.com/office/powerpoint/2010/main" val="4266457795"/>
      </p:ext>
    </p:extLst>
  </p:cSld>
  <p:clrMapOvr>
    <a:masterClrMapping/>
  </p:clrMapOvr>
  <p:extLst>
    <p:ext uri="{DCECCB84-F9BA-43D5-87BE-67443E8EF086}">
      <p15:sldGuideLst xmlns:p15="http://schemas.microsoft.com/office/powerpoint/2012/main">
        <p15:guide id="1" orient="horz" pos="2160">
          <p15:clr>
            <a:srgbClr val="FBAE40"/>
          </p15:clr>
        </p15:guide>
        <p15:guide id="2" pos="7536">
          <p15:clr>
            <a:srgbClr val="FBAE40"/>
          </p15:clr>
        </p15:guide>
        <p15:guide id="3" pos="18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header_Content">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6AD565A7-C530-4259-BA89-B23690D6DF8C}"/>
              </a:ext>
            </a:extLst>
          </p:cNvPr>
          <p:cNvGraphicFramePr>
            <a:graphicFrameLocks noChangeAspect="1"/>
          </p:cNvGraphicFramePr>
          <p:nvPr userDrawn="1">
            <p:custDataLst>
              <p:tags r:id="rId2"/>
            </p:custDataLst>
            <p:extLst>
              <p:ext uri="{D42A27DB-BD31-4B8C-83A1-F6EECF244321}">
                <p14:modId xmlns:p14="http://schemas.microsoft.com/office/powerpoint/2010/main" val="13338577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100" name="think-cell Slide" r:id="rId4" imgW="425" imgH="426" progId="TCLayout.ActiveDocument.1">
                  <p:embed/>
                </p:oleObj>
              </mc:Choice>
              <mc:Fallback>
                <p:oleObj name="think-cell Slide" r:id="rId4" imgW="425" imgH="4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 name="Straight Connector 4">
            <a:extLst>
              <a:ext uri="{FF2B5EF4-FFF2-40B4-BE49-F238E27FC236}">
                <a16:creationId xmlns:a16="http://schemas.microsoft.com/office/drawing/2014/main" id="{1A03DBCA-D692-4319-9A06-E76D2A9D6080}"/>
              </a:ext>
            </a:extLst>
          </p:cNvPr>
          <p:cNvCxnSpPr>
            <a:cxnSpLocks/>
          </p:cNvCxnSpPr>
          <p:nvPr userDrawn="1"/>
        </p:nvCxnSpPr>
        <p:spPr>
          <a:xfrm>
            <a:off x="-1" y="685800"/>
            <a:ext cx="12192001" cy="0"/>
          </a:xfrm>
          <a:prstGeom prst="line">
            <a:avLst/>
          </a:prstGeom>
          <a:ln w="57150">
            <a:solidFill>
              <a:srgbClr val="FFC000"/>
            </a:solidFill>
          </a:ln>
        </p:spPr>
        <p:style>
          <a:lnRef idx="1">
            <a:schemeClr val="accent4"/>
          </a:lnRef>
          <a:fillRef idx="0">
            <a:schemeClr val="accent4"/>
          </a:fillRef>
          <a:effectRef idx="0">
            <a:schemeClr val="accent4"/>
          </a:effectRef>
          <a:fontRef idx="minor">
            <a:schemeClr val="tx1"/>
          </a:fontRef>
        </p:style>
      </p:cxnSp>
      <p:sp>
        <p:nvSpPr>
          <p:cNvPr id="9" name="Text Placeholder 8">
            <a:extLst>
              <a:ext uri="{FF2B5EF4-FFF2-40B4-BE49-F238E27FC236}">
                <a16:creationId xmlns:a16="http://schemas.microsoft.com/office/drawing/2014/main" id="{CD0CDC7A-F3FA-46DA-B18F-B07C5E01658C}"/>
              </a:ext>
            </a:extLst>
          </p:cNvPr>
          <p:cNvSpPr>
            <a:spLocks noGrp="1"/>
          </p:cNvSpPr>
          <p:nvPr>
            <p:ph type="body" sz="quarter" idx="12" hasCustomPrompt="1"/>
          </p:nvPr>
        </p:nvSpPr>
        <p:spPr>
          <a:xfrm>
            <a:off x="239486" y="168272"/>
            <a:ext cx="11723915" cy="438912"/>
          </a:xfrm>
          <a:prstGeom prst="rect">
            <a:avLst/>
          </a:prstGeom>
        </p:spPr>
        <p:txBody>
          <a:bodyPr anchor="ctr">
            <a:noAutofit/>
          </a:bodyPr>
          <a:lstStyle>
            <a:lvl1pPr marL="0" indent="0" algn="l">
              <a:buNone/>
              <a:defRPr sz="2000" b="1"/>
            </a:lvl1pPr>
            <a:lvl2pPr marL="457209" indent="0">
              <a:buNone/>
              <a:defRPr/>
            </a:lvl2pPr>
            <a:lvl3pPr marL="914418" indent="0">
              <a:buNone/>
              <a:defRPr/>
            </a:lvl3pPr>
            <a:lvl4pPr marL="1371627" indent="0">
              <a:buNone/>
              <a:defRPr/>
            </a:lvl4pPr>
            <a:lvl5pPr marL="1828837" indent="0">
              <a:buNone/>
              <a:defRPr/>
            </a:lvl5pPr>
          </a:lstStyle>
          <a:p>
            <a:pPr lvl="0"/>
            <a:r>
              <a:rPr lang="en-US" dirty="0"/>
              <a:t>Title Calibri 20pt</a:t>
            </a:r>
          </a:p>
        </p:txBody>
      </p:sp>
      <p:sp>
        <p:nvSpPr>
          <p:cNvPr id="8" name="Footer Placeholder 3">
            <a:extLst>
              <a:ext uri="{FF2B5EF4-FFF2-40B4-BE49-F238E27FC236}">
                <a16:creationId xmlns:a16="http://schemas.microsoft.com/office/drawing/2014/main" id="{F625D9B3-ED94-4029-BD12-06DEEC85C035}"/>
              </a:ext>
            </a:extLst>
          </p:cNvPr>
          <p:cNvSpPr>
            <a:spLocks noGrp="1"/>
          </p:cNvSpPr>
          <p:nvPr>
            <p:ph type="ftr" sz="quarter" idx="3"/>
          </p:nvPr>
        </p:nvSpPr>
        <p:spPr>
          <a:xfrm>
            <a:off x="239486" y="6055934"/>
            <a:ext cx="5856514" cy="433388"/>
          </a:xfrm>
          <a:prstGeom prst="rect">
            <a:avLst/>
          </a:prstGeom>
        </p:spPr>
        <p:txBody>
          <a:bodyPr anchor="b"/>
          <a:lstStyle>
            <a:lvl1pPr>
              <a:defRPr lang="en-US" sz="1000" kern="1200">
                <a:solidFill>
                  <a:schemeClr val="bg1">
                    <a:lumMod val="75000"/>
                  </a:schemeClr>
                </a:solidFill>
              </a:defRPr>
            </a:lvl1pPr>
          </a:lstStyle>
          <a:p>
            <a:pPr marL="168275" indent="-168275" algn="l" defTabSz="914418" hangingPunct="1">
              <a:spcBef>
                <a:spcPct val="20000"/>
              </a:spcBef>
              <a:buFont typeface="+mj-lt"/>
              <a:buAutoNum type="arabicPeriod"/>
            </a:pPr>
            <a:endParaRPr lang="en-US" dirty="0"/>
          </a:p>
        </p:txBody>
      </p:sp>
      <p:sp>
        <p:nvSpPr>
          <p:cNvPr id="10" name="Text Placeholder 2">
            <a:extLst>
              <a:ext uri="{FF2B5EF4-FFF2-40B4-BE49-F238E27FC236}">
                <a16:creationId xmlns:a16="http://schemas.microsoft.com/office/drawing/2014/main" id="{4FECE416-FB16-4B7A-B1BB-DA4F55711BE1}"/>
              </a:ext>
            </a:extLst>
          </p:cNvPr>
          <p:cNvSpPr>
            <a:spLocks noGrp="1"/>
          </p:cNvSpPr>
          <p:nvPr>
            <p:ph type="body" sz="quarter" idx="13" hasCustomPrompt="1"/>
          </p:nvPr>
        </p:nvSpPr>
        <p:spPr>
          <a:xfrm>
            <a:off x="239486" y="1163786"/>
            <a:ext cx="11723915" cy="4739300"/>
          </a:xfrm>
          <a:prstGeom prst="rect">
            <a:avLst/>
          </a:prstGeom>
        </p:spPr>
        <p:txBody>
          <a:bodyPr/>
          <a:lstStyle>
            <a:lvl1pPr marL="182880" indent="-182880">
              <a:spcBef>
                <a:spcPts val="400"/>
              </a:spcBef>
              <a:defRPr sz="1600">
                <a:latin typeface="+mn-lt"/>
              </a:defRPr>
            </a:lvl1pPr>
            <a:lvl2pPr marL="457200" indent="-182880">
              <a:spcBef>
                <a:spcPts val="400"/>
              </a:spcBef>
              <a:defRPr sz="1600">
                <a:latin typeface="+mn-lt"/>
              </a:defRPr>
            </a:lvl2pPr>
            <a:lvl3pPr marL="685800" indent="-179388">
              <a:spcBef>
                <a:spcPts val="400"/>
              </a:spcBef>
              <a:defRPr sz="1600">
                <a:latin typeface="+mn-lt"/>
              </a:defRPr>
            </a:lvl3pPr>
            <a:lvl4pPr>
              <a:defRPr sz="1600">
                <a:latin typeface="+mn-lt"/>
              </a:defRPr>
            </a:lvl4pPr>
            <a:lvl5pPr>
              <a:defRPr sz="1600">
                <a:latin typeface="+mn-lt"/>
              </a:defRPr>
            </a:lvl5pPr>
          </a:lstStyle>
          <a:p>
            <a:pPr lvl="0"/>
            <a:r>
              <a:rPr lang="en-US" dirty="0"/>
              <a:t>Calibri 16pt bullet level 1</a:t>
            </a:r>
          </a:p>
          <a:p>
            <a:pPr lvl="1"/>
            <a:r>
              <a:rPr lang="en-US" dirty="0"/>
              <a:t>Calibri 16pt bullet level 2</a:t>
            </a:r>
          </a:p>
          <a:p>
            <a:pPr lvl="2"/>
            <a:r>
              <a:rPr lang="en-US" dirty="0"/>
              <a:t>Calibri 16pt bullet level 3</a:t>
            </a:r>
          </a:p>
        </p:txBody>
      </p:sp>
      <p:sp>
        <p:nvSpPr>
          <p:cNvPr id="13" name="Footer Placeholder 2">
            <a:extLst>
              <a:ext uri="{FF2B5EF4-FFF2-40B4-BE49-F238E27FC236}">
                <a16:creationId xmlns:a16="http://schemas.microsoft.com/office/drawing/2014/main" id="{B599B04D-FA0F-45E8-ADE8-2937C8E2FB20}"/>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sp>
        <p:nvSpPr>
          <p:cNvPr id="3" name="Text Placeholder 2">
            <a:extLst>
              <a:ext uri="{FF2B5EF4-FFF2-40B4-BE49-F238E27FC236}">
                <a16:creationId xmlns:a16="http://schemas.microsoft.com/office/drawing/2014/main" id="{8C7921F6-3893-43B6-9F05-1C02E967C236}"/>
              </a:ext>
            </a:extLst>
          </p:cNvPr>
          <p:cNvSpPr>
            <a:spLocks noGrp="1"/>
          </p:cNvSpPr>
          <p:nvPr>
            <p:ph type="body" sz="quarter" idx="14" hasCustomPrompt="1"/>
          </p:nvPr>
        </p:nvSpPr>
        <p:spPr>
          <a:xfrm>
            <a:off x="239712" y="769939"/>
            <a:ext cx="11723688" cy="349250"/>
          </a:xfrm>
          <a:prstGeom prst="rect">
            <a:avLst/>
          </a:prstGeom>
        </p:spPr>
        <p:txBody>
          <a:bodyPr/>
          <a:lstStyle>
            <a:lvl1pPr marL="0" indent="0">
              <a:buNone/>
              <a:defRPr sz="1800" b="1"/>
            </a:lvl1pPr>
            <a:lvl2pPr>
              <a:defRPr sz="1800"/>
            </a:lvl2pPr>
            <a:lvl3pPr>
              <a:defRPr sz="1800"/>
            </a:lvl3pPr>
            <a:lvl4pPr>
              <a:defRPr sz="1800"/>
            </a:lvl4pPr>
            <a:lvl5pPr>
              <a:defRPr sz="1800"/>
            </a:lvl5pPr>
          </a:lstStyle>
          <a:p>
            <a:pPr lvl="0"/>
            <a:r>
              <a:rPr lang="en-US" dirty="0" err="1"/>
              <a:t>Subheader</a:t>
            </a:r>
            <a:r>
              <a:rPr lang="en-US" dirty="0"/>
              <a:t> 18pt</a:t>
            </a:r>
          </a:p>
        </p:txBody>
      </p:sp>
      <p:pic>
        <p:nvPicPr>
          <p:cNvPr id="12" name="Picture 11">
            <a:extLst>
              <a:ext uri="{FF2B5EF4-FFF2-40B4-BE49-F238E27FC236}">
                <a16:creationId xmlns:a16="http://schemas.microsoft.com/office/drawing/2014/main" id="{3E3C18CB-EE3D-9847-AA0C-98D678FBDC8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76098" y="6438513"/>
            <a:ext cx="1503073" cy="384161"/>
          </a:xfrm>
          <a:prstGeom prst="rect">
            <a:avLst/>
          </a:prstGeom>
        </p:spPr>
      </p:pic>
    </p:spTree>
    <p:extLst>
      <p:ext uri="{BB962C8B-B14F-4D97-AF65-F5344CB8AC3E}">
        <p14:creationId xmlns:p14="http://schemas.microsoft.com/office/powerpoint/2010/main" val="1138399041"/>
      </p:ext>
    </p:extLst>
  </p:cSld>
  <p:clrMapOvr>
    <a:masterClrMapping/>
  </p:clrMapOvr>
  <p:extLst>
    <p:ext uri="{DCECCB84-F9BA-43D5-87BE-67443E8EF086}">
      <p15:sldGuideLst xmlns:p15="http://schemas.microsoft.com/office/powerpoint/2012/main">
        <p15:guide id="1" orient="horz" pos="2160">
          <p15:clr>
            <a:srgbClr val="FBAE40"/>
          </p15:clr>
        </p15:guide>
        <p15:guide id="2" pos="7536">
          <p15:clr>
            <a:srgbClr val="FBAE40"/>
          </p15:clr>
        </p15:guide>
        <p15:guide id="3" pos="18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66659C5-8B24-4133-93D6-A096170B12A2}"/>
              </a:ext>
            </a:extLst>
          </p:cNvPr>
          <p:cNvGraphicFramePr>
            <a:graphicFrameLocks noChangeAspect="1"/>
          </p:cNvGraphicFramePr>
          <p:nvPr userDrawn="1">
            <p:custDataLst>
              <p:tags r:id="rId2"/>
            </p:custDataLst>
            <p:extLst>
              <p:ext uri="{D42A27DB-BD31-4B8C-83A1-F6EECF244321}">
                <p14:modId xmlns:p14="http://schemas.microsoft.com/office/powerpoint/2010/main" val="3674915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51" name="think-cell Slide" r:id="rId4" imgW="501" imgH="501" progId="TCLayout.ActiveDocument.1">
                  <p:embed/>
                </p:oleObj>
              </mc:Choice>
              <mc:Fallback>
                <p:oleObj name="think-cell Slide" r:id="rId4" imgW="501" imgH="501" progId="TCLayout.ActiveDocument.1">
                  <p:embed/>
                  <p:pic>
                    <p:nvPicPr>
                      <p:cNvPr id="17" name="Object 16" hidden="1">
                        <a:extLst>
                          <a:ext uri="{FF2B5EF4-FFF2-40B4-BE49-F238E27FC236}">
                            <a16:creationId xmlns:a16="http://schemas.microsoft.com/office/drawing/2014/main" id="{466659C5-8B24-4133-93D6-A096170B12A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4" name="Picture 23">
            <a:extLst>
              <a:ext uri="{FF2B5EF4-FFF2-40B4-BE49-F238E27FC236}">
                <a16:creationId xmlns:a16="http://schemas.microsoft.com/office/drawing/2014/main" id="{F817CC9C-15DD-4E7F-BDA4-832D8CB26BD1}"/>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5538440" cy="6858001"/>
          </a:xfrm>
          <a:prstGeom prst="rect">
            <a:avLst/>
          </a:prstGeom>
        </p:spPr>
      </p:pic>
      <p:sp>
        <p:nvSpPr>
          <p:cNvPr id="25" name="Rectangle 24">
            <a:extLst>
              <a:ext uri="{FF2B5EF4-FFF2-40B4-BE49-F238E27FC236}">
                <a16:creationId xmlns:a16="http://schemas.microsoft.com/office/drawing/2014/main" id="{52DEF066-B2FD-40D0-97C4-DC930E0E3429}"/>
              </a:ext>
            </a:extLst>
          </p:cNvPr>
          <p:cNvSpPr/>
          <p:nvPr userDrawn="1"/>
        </p:nvSpPr>
        <p:spPr>
          <a:xfrm>
            <a:off x="0" y="0"/>
            <a:ext cx="5541645"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40" dirty="0"/>
          </a:p>
        </p:txBody>
      </p:sp>
      <p:pic>
        <p:nvPicPr>
          <p:cNvPr id="11" name="Picture 10">
            <a:extLst>
              <a:ext uri="{FF2B5EF4-FFF2-40B4-BE49-F238E27FC236}">
                <a16:creationId xmlns:a16="http://schemas.microsoft.com/office/drawing/2014/main" id="{2A3A9660-2ED8-3A4A-881C-EE41673D8EB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66254" y="6425317"/>
            <a:ext cx="1518459" cy="410617"/>
          </a:xfrm>
          <a:prstGeom prst="rect">
            <a:avLst/>
          </a:prstGeom>
        </p:spPr>
      </p:pic>
      <p:sp>
        <p:nvSpPr>
          <p:cNvPr id="28" name="Rectangle 27">
            <a:extLst>
              <a:ext uri="{FF2B5EF4-FFF2-40B4-BE49-F238E27FC236}">
                <a16:creationId xmlns:a16="http://schemas.microsoft.com/office/drawing/2014/main" id="{F5D83FC6-4C8A-4905-95A3-4CE8FDF0B136}"/>
              </a:ext>
            </a:extLst>
          </p:cNvPr>
          <p:cNvSpPr/>
          <p:nvPr userDrawn="1"/>
        </p:nvSpPr>
        <p:spPr>
          <a:xfrm>
            <a:off x="394825" y="2249692"/>
            <a:ext cx="4751614" cy="1998617"/>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5760" b="1" dirty="0">
                <a:solidFill>
                  <a:srgbClr val="FFC000"/>
                </a:solidFill>
              </a:rPr>
              <a:t>AGENDA</a:t>
            </a:r>
            <a:endParaRPr lang="de-DE" sz="5760" b="1" dirty="0">
              <a:solidFill>
                <a:srgbClr val="FFC000"/>
              </a:solidFill>
            </a:endParaRPr>
          </a:p>
        </p:txBody>
      </p:sp>
      <p:sp>
        <p:nvSpPr>
          <p:cNvPr id="10" name="Text Placeholder 2">
            <a:extLst>
              <a:ext uri="{FF2B5EF4-FFF2-40B4-BE49-F238E27FC236}">
                <a16:creationId xmlns:a16="http://schemas.microsoft.com/office/drawing/2014/main" id="{751D37A8-F007-4949-A037-8ECB5D7C674F}"/>
              </a:ext>
            </a:extLst>
          </p:cNvPr>
          <p:cNvSpPr>
            <a:spLocks noGrp="1"/>
          </p:cNvSpPr>
          <p:nvPr>
            <p:ph type="body" sz="quarter" idx="13" hasCustomPrompt="1"/>
          </p:nvPr>
        </p:nvSpPr>
        <p:spPr>
          <a:xfrm>
            <a:off x="5801710" y="1059350"/>
            <a:ext cx="6161691" cy="4739300"/>
          </a:xfrm>
          <a:prstGeom prst="rect">
            <a:avLst/>
          </a:prstGeom>
        </p:spPr>
        <p:txBody>
          <a:bodyPr anchor="ctr"/>
          <a:lstStyle>
            <a:lvl1pPr marL="182880" indent="-182880" algn="l" defTabSz="914418" rtl="0" eaLnBrk="1" latinLnBrk="0" hangingPunct="1">
              <a:spcBef>
                <a:spcPts val="400"/>
              </a:spcBef>
              <a:buFont typeface="Arial" pitchFamily="34" charset="0"/>
              <a:defRPr lang="en-US" sz="1800" b="1" kern="1200" dirty="0" smtClean="0">
                <a:solidFill>
                  <a:schemeClr val="tx1"/>
                </a:solidFill>
                <a:latin typeface="+mn-lt"/>
                <a:ea typeface="+mn-ea"/>
                <a:cs typeface="+mn-cs"/>
              </a:defRPr>
            </a:lvl1pPr>
            <a:lvl2pPr marL="457200" indent="-182880" algn="l" defTabSz="914418" rtl="0" eaLnBrk="1" latinLnBrk="0" hangingPunct="1">
              <a:spcBef>
                <a:spcPts val="400"/>
              </a:spcBef>
              <a:buFont typeface="Arial" pitchFamily="34" charset="0"/>
              <a:defRPr lang="en-US" sz="1600" kern="1200" dirty="0" smtClean="0">
                <a:solidFill>
                  <a:schemeClr val="tx1"/>
                </a:solidFill>
                <a:latin typeface="+mn-lt"/>
                <a:ea typeface="+mn-ea"/>
                <a:cs typeface="+mn-cs"/>
              </a:defRPr>
            </a:lvl2pPr>
            <a:lvl3pPr algn="l" defTabSz="914418" rtl="0" eaLnBrk="1" latinLnBrk="0" hangingPunct="1">
              <a:spcBef>
                <a:spcPts val="400"/>
              </a:spcBef>
              <a:buFont typeface="Arial" pitchFamily="34" charset="0"/>
              <a:defRPr lang="en-US" sz="1600" kern="1200" dirty="0">
                <a:solidFill>
                  <a:schemeClr val="tx1"/>
                </a:solidFill>
                <a:latin typeface="+mn-lt"/>
                <a:ea typeface="+mn-ea"/>
                <a:cs typeface="+mn-cs"/>
              </a:defRPr>
            </a:lvl3pPr>
          </a:lstStyle>
          <a:p>
            <a:pPr marL="182880" lvl="0" indent="-182880">
              <a:spcBef>
                <a:spcPts val="400"/>
              </a:spcBef>
            </a:pPr>
            <a:r>
              <a:rPr lang="en-US" dirty="0"/>
              <a:t>Section 1</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2</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3</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4</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5</a:t>
            </a:r>
          </a:p>
          <a:p>
            <a:pPr marL="457200" lvl="1" indent="-182880">
              <a:spcBef>
                <a:spcPts val="400"/>
              </a:spcBef>
            </a:pPr>
            <a:r>
              <a:rPr lang="en-US" dirty="0"/>
              <a:t>Sub-Section 1</a:t>
            </a:r>
          </a:p>
          <a:p>
            <a:pPr marL="457200" lvl="1" indent="-182880">
              <a:spcBef>
                <a:spcPts val="400"/>
              </a:spcBef>
            </a:pPr>
            <a:r>
              <a:rPr lang="en-US" dirty="0"/>
              <a:t>Sub-Section 2</a:t>
            </a:r>
          </a:p>
        </p:txBody>
      </p:sp>
      <p:sp>
        <p:nvSpPr>
          <p:cNvPr id="9" name="Footer Placeholder 2">
            <a:extLst>
              <a:ext uri="{FF2B5EF4-FFF2-40B4-BE49-F238E27FC236}">
                <a16:creationId xmlns:a16="http://schemas.microsoft.com/office/drawing/2014/main" id="{4EB80683-B847-48A0-8581-A4351944C4AA}"/>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spTree>
    <p:extLst>
      <p:ext uri="{BB962C8B-B14F-4D97-AF65-F5344CB8AC3E}">
        <p14:creationId xmlns:p14="http://schemas.microsoft.com/office/powerpoint/2010/main" val="865475805"/>
      </p:ext>
    </p:extLst>
  </p:cSld>
  <p:clrMapOvr>
    <a:masterClrMapping/>
  </p:clrMapOvr>
  <p:extLst>
    <p:ext uri="{DCECCB84-F9BA-43D5-87BE-67443E8EF086}">
      <p15:sldGuideLst xmlns:p15="http://schemas.microsoft.com/office/powerpoint/2012/main">
        <p15:guide id="1" orient="horz" pos="2160">
          <p15:clr>
            <a:srgbClr val="FBAE40"/>
          </p15:clr>
        </p15:guide>
        <p15:guide id="2" pos="34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466659C5-8B24-4133-93D6-A096170B12A2}"/>
              </a:ext>
            </a:extLst>
          </p:cNvPr>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772" name="think-cell Slide" r:id="rId4" imgW="501" imgH="501" progId="TCLayout.ActiveDocument.1">
                  <p:embed/>
                </p:oleObj>
              </mc:Choice>
              <mc:Fallback>
                <p:oleObj name="think-cell Slide" r:id="rId4" imgW="501" imgH="501" progId="TCLayout.ActiveDocument.1">
                  <p:embed/>
                  <p:pic>
                    <p:nvPicPr>
                      <p:cNvPr id="17" name="Object 16" hidden="1">
                        <a:extLst>
                          <a:ext uri="{FF2B5EF4-FFF2-40B4-BE49-F238E27FC236}">
                            <a16:creationId xmlns:a16="http://schemas.microsoft.com/office/drawing/2014/main" id="{466659C5-8B24-4133-93D6-A096170B12A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4" name="Picture 23">
            <a:extLst>
              <a:ext uri="{FF2B5EF4-FFF2-40B4-BE49-F238E27FC236}">
                <a16:creationId xmlns:a16="http://schemas.microsoft.com/office/drawing/2014/main" id="{F817CC9C-15DD-4E7F-BDA4-832D8CB26BD1}"/>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5538440" cy="6858001"/>
          </a:xfrm>
          <a:prstGeom prst="rect">
            <a:avLst/>
          </a:prstGeom>
        </p:spPr>
      </p:pic>
      <p:sp>
        <p:nvSpPr>
          <p:cNvPr id="25" name="Rectangle 24">
            <a:extLst>
              <a:ext uri="{FF2B5EF4-FFF2-40B4-BE49-F238E27FC236}">
                <a16:creationId xmlns:a16="http://schemas.microsoft.com/office/drawing/2014/main" id="{52DEF066-B2FD-40D0-97C4-DC930E0E3429}"/>
              </a:ext>
            </a:extLst>
          </p:cNvPr>
          <p:cNvSpPr/>
          <p:nvPr userDrawn="1"/>
        </p:nvSpPr>
        <p:spPr>
          <a:xfrm>
            <a:off x="0" y="0"/>
            <a:ext cx="5541645" cy="6858000"/>
          </a:xfrm>
          <a:prstGeom prst="rect">
            <a:avLst/>
          </a:prstGeom>
          <a:solidFill>
            <a:schemeClr val="tx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40" dirty="0"/>
          </a:p>
        </p:txBody>
      </p:sp>
      <p:sp>
        <p:nvSpPr>
          <p:cNvPr id="28" name="Rectangle 27">
            <a:extLst>
              <a:ext uri="{FF2B5EF4-FFF2-40B4-BE49-F238E27FC236}">
                <a16:creationId xmlns:a16="http://schemas.microsoft.com/office/drawing/2014/main" id="{F5D83FC6-4C8A-4905-95A3-4CE8FDF0B136}"/>
              </a:ext>
            </a:extLst>
          </p:cNvPr>
          <p:cNvSpPr/>
          <p:nvPr userDrawn="1"/>
        </p:nvSpPr>
        <p:spPr>
          <a:xfrm>
            <a:off x="394825" y="2249692"/>
            <a:ext cx="4751614" cy="1998617"/>
          </a:xfrm>
          <a:prstGeom prst="rect">
            <a:avLst/>
          </a:pr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5760" b="1" dirty="0">
                <a:solidFill>
                  <a:srgbClr val="FFC000"/>
                </a:solidFill>
              </a:rPr>
              <a:t>APPENDIX</a:t>
            </a:r>
            <a:endParaRPr lang="de-DE" sz="5760" b="1" dirty="0">
              <a:solidFill>
                <a:srgbClr val="FFC000"/>
              </a:solidFill>
            </a:endParaRPr>
          </a:p>
        </p:txBody>
      </p:sp>
      <p:sp>
        <p:nvSpPr>
          <p:cNvPr id="10" name="Text Placeholder 2">
            <a:extLst>
              <a:ext uri="{FF2B5EF4-FFF2-40B4-BE49-F238E27FC236}">
                <a16:creationId xmlns:a16="http://schemas.microsoft.com/office/drawing/2014/main" id="{751D37A8-F007-4949-A037-8ECB5D7C674F}"/>
              </a:ext>
            </a:extLst>
          </p:cNvPr>
          <p:cNvSpPr>
            <a:spLocks noGrp="1"/>
          </p:cNvSpPr>
          <p:nvPr>
            <p:ph type="body" sz="quarter" idx="13" hasCustomPrompt="1"/>
          </p:nvPr>
        </p:nvSpPr>
        <p:spPr>
          <a:xfrm>
            <a:off x="5801710" y="1059350"/>
            <a:ext cx="6161691" cy="4739300"/>
          </a:xfrm>
          <a:prstGeom prst="rect">
            <a:avLst/>
          </a:prstGeom>
        </p:spPr>
        <p:txBody>
          <a:bodyPr anchor="ctr"/>
          <a:lstStyle>
            <a:lvl1pPr marL="182880" indent="-182880" algn="l" defTabSz="914418" rtl="0" eaLnBrk="1" latinLnBrk="0" hangingPunct="1">
              <a:spcBef>
                <a:spcPts val="400"/>
              </a:spcBef>
              <a:buFont typeface="Arial" pitchFamily="34" charset="0"/>
              <a:defRPr lang="en-US" sz="1800" b="1" kern="1200" dirty="0" smtClean="0">
                <a:solidFill>
                  <a:schemeClr val="tx1"/>
                </a:solidFill>
                <a:latin typeface="+mn-lt"/>
                <a:ea typeface="+mn-ea"/>
                <a:cs typeface="+mn-cs"/>
              </a:defRPr>
            </a:lvl1pPr>
            <a:lvl2pPr marL="457200" indent="-182880" algn="l" defTabSz="914418" rtl="0" eaLnBrk="1" latinLnBrk="0" hangingPunct="1">
              <a:spcBef>
                <a:spcPts val="400"/>
              </a:spcBef>
              <a:buFont typeface="Arial" pitchFamily="34" charset="0"/>
              <a:defRPr lang="en-US" sz="1600" kern="1200" dirty="0" smtClean="0">
                <a:solidFill>
                  <a:schemeClr val="tx1"/>
                </a:solidFill>
                <a:latin typeface="+mn-lt"/>
                <a:ea typeface="+mn-ea"/>
                <a:cs typeface="+mn-cs"/>
              </a:defRPr>
            </a:lvl2pPr>
            <a:lvl3pPr algn="l" defTabSz="914418" rtl="0" eaLnBrk="1" latinLnBrk="0" hangingPunct="1">
              <a:spcBef>
                <a:spcPts val="400"/>
              </a:spcBef>
              <a:buFont typeface="Arial" pitchFamily="34" charset="0"/>
              <a:defRPr lang="en-US" sz="1600" kern="1200" dirty="0">
                <a:solidFill>
                  <a:schemeClr val="tx1"/>
                </a:solidFill>
                <a:latin typeface="+mn-lt"/>
                <a:ea typeface="+mn-ea"/>
                <a:cs typeface="+mn-cs"/>
              </a:defRPr>
            </a:lvl3pPr>
          </a:lstStyle>
          <a:p>
            <a:pPr marL="182880" lvl="0" indent="-182880">
              <a:spcBef>
                <a:spcPts val="400"/>
              </a:spcBef>
            </a:pPr>
            <a:r>
              <a:rPr lang="en-US" dirty="0"/>
              <a:t>Section 1</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2</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3</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4</a:t>
            </a:r>
          </a:p>
          <a:p>
            <a:pPr marL="457200" lvl="1" indent="-182880">
              <a:spcBef>
                <a:spcPts val="400"/>
              </a:spcBef>
            </a:pPr>
            <a:r>
              <a:rPr lang="en-US" dirty="0"/>
              <a:t>Sub-Section 1</a:t>
            </a:r>
          </a:p>
          <a:p>
            <a:pPr marL="457200" lvl="1" indent="-182880">
              <a:spcBef>
                <a:spcPts val="400"/>
              </a:spcBef>
            </a:pPr>
            <a:r>
              <a:rPr lang="en-US" dirty="0"/>
              <a:t>Sub-Section 2</a:t>
            </a:r>
          </a:p>
          <a:p>
            <a:pPr marL="182880" lvl="0" indent="-182880">
              <a:spcBef>
                <a:spcPts val="400"/>
              </a:spcBef>
            </a:pPr>
            <a:r>
              <a:rPr lang="en-US" dirty="0"/>
              <a:t>Section 5</a:t>
            </a:r>
          </a:p>
          <a:p>
            <a:pPr marL="457200" lvl="1" indent="-182880">
              <a:spcBef>
                <a:spcPts val="400"/>
              </a:spcBef>
            </a:pPr>
            <a:r>
              <a:rPr lang="en-US" dirty="0"/>
              <a:t>Sub-Section 1</a:t>
            </a:r>
          </a:p>
          <a:p>
            <a:pPr marL="457200" lvl="1" indent="-182880">
              <a:spcBef>
                <a:spcPts val="400"/>
              </a:spcBef>
            </a:pPr>
            <a:r>
              <a:rPr lang="en-US" dirty="0"/>
              <a:t>Sub-Section 2</a:t>
            </a:r>
          </a:p>
        </p:txBody>
      </p:sp>
      <p:sp>
        <p:nvSpPr>
          <p:cNvPr id="13" name="Footer Placeholder 2">
            <a:extLst>
              <a:ext uri="{FF2B5EF4-FFF2-40B4-BE49-F238E27FC236}">
                <a16:creationId xmlns:a16="http://schemas.microsoft.com/office/drawing/2014/main" id="{BD299F4F-86A2-4C01-9EBE-6BE5BA483803}"/>
              </a:ext>
            </a:extLst>
          </p:cNvPr>
          <p:cNvSpPr txBox="1">
            <a:spLocks/>
          </p:cNvSpPr>
          <p:nvPr userDrawn="1"/>
        </p:nvSpPr>
        <p:spPr>
          <a:xfrm>
            <a:off x="4038600" y="6498000"/>
            <a:ext cx="4114800" cy="360000"/>
          </a:xfrm>
          <a:prstGeom prst="rect">
            <a:avLst/>
          </a:prstGeom>
          <a:effectLst/>
        </p:spPr>
        <p:txBody>
          <a:bodyPr anchor="ctr"/>
          <a:lstStyle>
            <a:defPPr marL="0" marR="0" indent="0" algn="l" defTabSz="548640" rtl="0" fontAlgn="auto" latinLnBrk="1" hangingPunct="0">
              <a:lnSpc>
                <a:spcPct val="100000"/>
              </a:lnSpc>
              <a:spcBef>
                <a:spcPts val="0"/>
              </a:spcBef>
              <a:spcAft>
                <a:spcPts val="0"/>
              </a:spcAft>
              <a:buClrTx/>
              <a:buSzTx/>
              <a:buFontTx/>
              <a:buNone/>
              <a:tabLst/>
              <a:defRPr kumimoji="0" sz="108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800" b="0" i="0" u="none" strike="noStrike" cap="none" spc="0" normalizeH="0" baseline="0">
                <a:ln>
                  <a:noFill/>
                </a:ln>
                <a:solidFill>
                  <a:schemeClr val="bg1"/>
                </a:solidFill>
                <a:effectLst>
                  <a:outerShdw blurRad="50800" dist="38100" dir="2700000" algn="tl" rotWithShape="0">
                    <a:prstClr val="black">
                      <a:alpha val="40000"/>
                    </a:prstClr>
                  </a:outerShdw>
                </a:effectLst>
                <a:uFillTx/>
                <a:latin typeface="Calibri" charset="0"/>
                <a:ea typeface="Calibri" charset="0"/>
                <a:cs typeface="Calibri" charset="0"/>
                <a:sym typeface="Helvetica Light"/>
              </a:defRPr>
            </a:lvl1pPr>
            <a:lvl2pPr marL="0" marR="0" indent="1371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2pPr>
            <a:lvl3pPr marL="0" marR="0" indent="2743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3pPr>
            <a:lvl4pPr marL="0" marR="0" indent="4114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4pPr>
            <a:lvl5pPr marL="0" marR="0" indent="54864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5pPr>
            <a:lvl6pPr marL="0" marR="0" indent="68580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6pPr>
            <a:lvl7pPr marL="0" marR="0" indent="82296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7pPr>
            <a:lvl8pPr marL="0" marR="0" indent="96012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8pPr>
            <a:lvl9pPr marL="0" marR="0" indent="1097280" algn="ctr" defTabSz="41275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9pPr>
          </a:lstStyle>
          <a:p>
            <a:pPr marL="0" marR="0" lvl="0" indent="0" algn="ctr" defTabSz="41275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chemeClr val="bg1">
                    <a:lumMod val="75000"/>
                  </a:schemeClr>
                </a:solidFill>
                <a:effectLst/>
                <a:uLnTx/>
                <a:uFillTx/>
                <a:latin typeface="Calibri" charset="0"/>
                <a:cs typeface="Calibri" charset="0"/>
                <a:sym typeface="Helvetica Light"/>
              </a:rPr>
              <a:t>CONFIDENTIAL &amp; COPYRIGHT © 2011-19 INNOPLEXUS AG: GERMANY, INDIA, USA</a:t>
            </a:r>
          </a:p>
        </p:txBody>
      </p:sp>
      <p:pic>
        <p:nvPicPr>
          <p:cNvPr id="9" name="Picture 8">
            <a:extLst>
              <a:ext uri="{FF2B5EF4-FFF2-40B4-BE49-F238E27FC236}">
                <a16:creationId xmlns:a16="http://schemas.microsoft.com/office/drawing/2014/main" id="{53F6AB2F-5115-114F-938C-08010F27F49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66254" y="6425317"/>
            <a:ext cx="1518459" cy="410617"/>
          </a:xfrm>
          <a:prstGeom prst="rect">
            <a:avLst/>
          </a:prstGeom>
        </p:spPr>
      </p:pic>
    </p:spTree>
    <p:extLst>
      <p:ext uri="{BB962C8B-B14F-4D97-AF65-F5344CB8AC3E}">
        <p14:creationId xmlns:p14="http://schemas.microsoft.com/office/powerpoint/2010/main" val="1848282910"/>
      </p:ext>
    </p:extLst>
  </p:cSld>
  <p:clrMapOvr>
    <a:masterClrMapping/>
  </p:clrMapOvr>
  <p:extLst>
    <p:ext uri="{DCECCB84-F9BA-43D5-87BE-67443E8EF086}">
      <p15:sldGuideLst xmlns:p15="http://schemas.microsoft.com/office/powerpoint/2012/main">
        <p15:guide id="1" orient="horz" pos="2160">
          <p15:clr>
            <a:srgbClr val="FBAE40"/>
          </p15:clr>
        </p15:guide>
        <p15:guide id="2" pos="349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81411"/>
            <a:ext cx="12192000" cy="8620823"/>
          </a:xfrm>
          <a:prstGeom prst="rect">
            <a:avLst/>
          </a:prstGeom>
        </p:spPr>
      </p:pic>
      <p:graphicFrame>
        <p:nvGraphicFramePr>
          <p:cNvPr id="5" name="Object 4" hidden="1">
            <a:extLst>
              <a:ext uri="{FF2B5EF4-FFF2-40B4-BE49-F238E27FC236}">
                <a16:creationId xmlns:a16="http://schemas.microsoft.com/office/drawing/2014/main" id="{E2781D8E-6CEE-4638-AB8C-D3572037A44A}"/>
              </a:ext>
            </a:extLst>
          </p:cNvPr>
          <p:cNvGraphicFramePr>
            <a:graphicFrameLocks noChangeAspect="1"/>
          </p:cNvGraphicFramePr>
          <p:nvPr userDrawn="1">
            <p:custDataLst>
              <p:tags r:id="rId2"/>
            </p:custDataLst>
            <p:extLst>
              <p:ext uri="{D42A27DB-BD31-4B8C-83A1-F6EECF244321}">
                <p14:modId xmlns:p14="http://schemas.microsoft.com/office/powerpoint/2010/main" val="712128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87"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28598DEB-E3B6-45DF-85A5-981B9B67ED49}"/>
              </a:ext>
            </a:extLst>
          </p:cNvPr>
          <p:cNvSpPr/>
          <p:nvPr userDrawn="1"/>
        </p:nvSpPr>
        <p:spPr>
          <a:xfrm>
            <a:off x="5177315" y="5105049"/>
            <a:ext cx="1837362" cy="350865"/>
          </a:xfrm>
          <a:prstGeom prst="rect">
            <a:avLst/>
          </a:prstGeom>
        </p:spPr>
        <p:txBody>
          <a:bodyPr wrap="none">
            <a:spAutoFit/>
          </a:bodyPr>
          <a:lstStyle/>
          <a:p>
            <a:r>
              <a:rPr lang="en-IN" sz="1680" dirty="0" smtClean="0">
                <a:solidFill>
                  <a:schemeClr val="tx2"/>
                </a:solidFill>
                <a:latin typeface="+mn-lt"/>
                <a:sym typeface="Calibri"/>
                <a:hlinkClick r:id="rId7"/>
              </a:rPr>
              <a:t>www.centarix.com</a:t>
            </a:r>
            <a:endParaRPr lang="de-DE" sz="1680" dirty="0">
              <a:solidFill>
                <a:schemeClr val="tx2"/>
              </a:solidFill>
              <a:latin typeface="+mn-lt"/>
            </a:endParaRPr>
          </a:p>
        </p:txBody>
      </p:sp>
      <p:pic>
        <p:nvPicPr>
          <p:cNvPr id="33" name="Picture 32">
            <a:hlinkClick r:id="rId8"/>
            <a:extLst>
              <a:ext uri="{FF2B5EF4-FFF2-40B4-BE49-F238E27FC236}">
                <a16:creationId xmlns:a16="http://schemas.microsoft.com/office/drawing/2014/main" id="{542562D6-45CB-4AD5-BE49-D5C8F770E474}"/>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5177904" y="5668684"/>
            <a:ext cx="552438" cy="552567"/>
          </a:xfrm>
          <a:prstGeom prst="rect">
            <a:avLst/>
          </a:prstGeom>
        </p:spPr>
      </p:pic>
      <p:pic>
        <p:nvPicPr>
          <p:cNvPr id="35" name="Picture 34">
            <a:hlinkClick r:id="rId10"/>
            <a:extLst>
              <a:ext uri="{FF2B5EF4-FFF2-40B4-BE49-F238E27FC236}">
                <a16:creationId xmlns:a16="http://schemas.microsoft.com/office/drawing/2014/main" id="{10C21175-A6D2-4D70-ADEF-6293A995AE8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5814086" y="5668684"/>
            <a:ext cx="552438" cy="552566"/>
          </a:xfrm>
          <a:prstGeom prst="rect">
            <a:avLst/>
          </a:prstGeom>
        </p:spPr>
      </p:pic>
      <p:pic>
        <p:nvPicPr>
          <p:cNvPr id="37" name="Picture 36">
            <a:hlinkClick r:id="rId12"/>
            <a:extLst>
              <a:ext uri="{FF2B5EF4-FFF2-40B4-BE49-F238E27FC236}">
                <a16:creationId xmlns:a16="http://schemas.microsoft.com/office/drawing/2014/main" id="{4F26B9F6-A55A-4544-9AE0-75667AF22475}"/>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6450268" y="5668684"/>
            <a:ext cx="551683" cy="551683"/>
          </a:xfrm>
          <a:prstGeom prst="rect">
            <a:avLst/>
          </a:prstGeom>
        </p:spPr>
      </p:pic>
      <p:grpSp>
        <p:nvGrpSpPr>
          <p:cNvPr id="6" name="Group 5">
            <a:extLst>
              <a:ext uri="{FF2B5EF4-FFF2-40B4-BE49-F238E27FC236}">
                <a16:creationId xmlns:a16="http://schemas.microsoft.com/office/drawing/2014/main" id="{B8DD59FD-5C3E-4EE4-8AB3-C7CFED69BC00}"/>
              </a:ext>
            </a:extLst>
          </p:cNvPr>
          <p:cNvGrpSpPr/>
          <p:nvPr userDrawn="1"/>
        </p:nvGrpSpPr>
        <p:grpSpPr>
          <a:xfrm>
            <a:off x="1135648" y="1133699"/>
            <a:ext cx="2708141" cy="1746243"/>
            <a:chOff x="890626" y="2003649"/>
            <a:chExt cx="2708141" cy="1746243"/>
          </a:xfrm>
        </p:grpSpPr>
        <p:sp>
          <p:nvSpPr>
            <p:cNvPr id="13" name="Shape 1326">
              <a:extLst>
                <a:ext uri="{FF2B5EF4-FFF2-40B4-BE49-F238E27FC236}">
                  <a16:creationId xmlns:a16="http://schemas.microsoft.com/office/drawing/2014/main" id="{5A108D44-58D0-48FA-BECB-4117BD0FCB82}"/>
                </a:ext>
              </a:extLst>
            </p:cNvPr>
            <p:cNvSpPr/>
            <p:nvPr userDrawn="1"/>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IN" sz="1920" b="1" i="0" u="none" strike="noStrike" cap="none" dirty="0">
                  <a:solidFill>
                    <a:schemeClr val="tx2"/>
                  </a:solidFill>
                  <a:latin typeface="+mn-lt"/>
                  <a:ea typeface="Calibri"/>
                  <a:cs typeface="Calibri"/>
                  <a:sym typeface="Calibri"/>
                </a:rPr>
                <a:t>Frankfurt (Germany):</a:t>
              </a:r>
              <a:endParaRPr sz="1920" b="0" i="0" u="none" strike="noStrike" cap="none" dirty="0">
                <a:solidFill>
                  <a:schemeClr val="tx2"/>
                </a:solidFill>
                <a:latin typeface="+mn-lt"/>
                <a:ea typeface="Arial"/>
                <a:cs typeface="Arial"/>
                <a:sym typeface="Arial"/>
              </a:endParaRPr>
            </a:p>
          </p:txBody>
        </p:sp>
        <p:sp>
          <p:nvSpPr>
            <p:cNvPr id="3" name="TextBox 2">
              <a:extLst>
                <a:ext uri="{FF2B5EF4-FFF2-40B4-BE49-F238E27FC236}">
                  <a16:creationId xmlns:a16="http://schemas.microsoft.com/office/drawing/2014/main" id="{B93DDF4A-1EAC-4BFA-9B9D-D7D1FE057028}"/>
                </a:ext>
              </a:extLst>
            </p:cNvPr>
            <p:cNvSpPr txBox="1"/>
            <p:nvPr userDrawn="1"/>
          </p:nvSpPr>
          <p:spPr>
            <a:xfrm>
              <a:off x="890626" y="2532842"/>
              <a:ext cx="2708141" cy="1217050"/>
            </a:xfrm>
            <a:prstGeom prst="rect">
              <a:avLst/>
            </a:prstGeom>
            <a:noFill/>
          </p:spPr>
          <p:txBody>
            <a:bodyPr wrap="square" lIns="0" tIns="72000" rIns="0" bIns="0" rtlCol="0">
              <a:spAutoFit/>
            </a:bodyPr>
            <a:lstStyle/>
            <a:p>
              <a:pPr marL="0" marR="0" lvl="0" indent="0" algn="l" rtl="0">
                <a:lnSpc>
                  <a:spcPct val="100000"/>
                </a:lnSpc>
                <a:spcBef>
                  <a:spcPts val="0"/>
                </a:spcBef>
                <a:spcAft>
                  <a:spcPts val="0"/>
                </a:spcAft>
                <a:buClr>
                  <a:schemeClr val="dk1"/>
                </a:buClr>
                <a:buSzPts val="1400"/>
                <a:buFont typeface="Calibri"/>
                <a:buNone/>
              </a:pPr>
              <a:r>
                <a:rPr lang="de-DE" sz="1920" b="0" i="0" u="none" strike="noStrike" cap="none" dirty="0">
                  <a:solidFill>
                    <a:schemeClr val="tx2"/>
                  </a:solidFill>
                  <a:latin typeface="+mn-lt"/>
                  <a:ea typeface="Calibri"/>
                  <a:cs typeface="Calibri"/>
                  <a:sym typeface="Calibri"/>
                </a:rPr>
                <a:t>Innoplexus AG</a:t>
              </a:r>
              <a:endParaRPr lang="de-DE" sz="1920" b="0" i="0" u="none" strike="noStrike" cap="none" dirty="0">
                <a:solidFill>
                  <a:schemeClr val="tx2"/>
                </a:solidFill>
                <a:latin typeface="+mn-lt"/>
                <a:ea typeface="Arial"/>
                <a:cs typeface="Arial"/>
                <a:sym typeface="Arial"/>
              </a:endParaRPr>
            </a:p>
            <a:p>
              <a:pPr marL="0" marR="0" lvl="0" indent="0" algn="l" rtl="0">
                <a:lnSpc>
                  <a:spcPct val="100000"/>
                </a:lnSpc>
                <a:spcBef>
                  <a:spcPts val="0"/>
                </a:spcBef>
                <a:spcAft>
                  <a:spcPts val="0"/>
                </a:spcAft>
                <a:buClr>
                  <a:schemeClr val="dk1"/>
                </a:buClr>
                <a:buSzPts val="1400"/>
                <a:buFont typeface="Calibri"/>
                <a:buNone/>
              </a:pPr>
              <a:r>
                <a:rPr lang="de-DE" sz="1920" b="0" i="0" u="none" strike="noStrike" cap="none" dirty="0">
                  <a:solidFill>
                    <a:schemeClr val="tx2"/>
                  </a:solidFill>
                  <a:latin typeface="+mn-lt"/>
                  <a:ea typeface="Calibri"/>
                  <a:cs typeface="Calibri"/>
                  <a:sym typeface="Calibri"/>
                </a:rPr>
                <a:t>Frankfurter Strasse 63,</a:t>
              </a:r>
              <a:br>
                <a:rPr lang="de-DE" sz="1920" b="0" i="0" u="none" strike="noStrike" cap="none" dirty="0">
                  <a:solidFill>
                    <a:schemeClr val="tx2"/>
                  </a:solidFill>
                  <a:latin typeface="+mn-lt"/>
                  <a:ea typeface="Calibri"/>
                  <a:cs typeface="Calibri"/>
                  <a:sym typeface="Calibri"/>
                </a:rPr>
              </a:br>
              <a:r>
                <a:rPr lang="de-DE" sz="1920" b="0" i="0" u="none" strike="noStrike" cap="none" dirty="0">
                  <a:solidFill>
                    <a:schemeClr val="tx2"/>
                  </a:solidFill>
                  <a:latin typeface="+mn-lt"/>
                  <a:ea typeface="Calibri"/>
                  <a:cs typeface="Calibri"/>
                  <a:sym typeface="Calibri"/>
                </a:rPr>
                <a:t>65760 Eschborn</a:t>
              </a:r>
            </a:p>
            <a:p>
              <a:pPr algn="l"/>
              <a:endParaRPr lang="de-DE" sz="1440" dirty="0">
                <a:solidFill>
                  <a:schemeClr val="tx2"/>
                </a:solidFill>
              </a:endParaRPr>
            </a:p>
          </p:txBody>
        </p:sp>
        <p:cxnSp>
          <p:nvCxnSpPr>
            <p:cNvPr id="60" name="Straight Connector 59">
              <a:extLst>
                <a:ext uri="{FF2B5EF4-FFF2-40B4-BE49-F238E27FC236}">
                  <a16:creationId xmlns:a16="http://schemas.microsoft.com/office/drawing/2014/main" id="{743F116B-A199-466B-9C3C-92BF422246E1}"/>
                </a:ext>
              </a:extLst>
            </p:cNvPr>
            <p:cNvCxnSpPr>
              <a:cxnSpLocks/>
            </p:cNvCxnSpPr>
            <p:nvPr userDrawn="1"/>
          </p:nvCxnSpPr>
          <p:spPr>
            <a:xfrm>
              <a:off x="890626" y="2503313"/>
              <a:ext cx="21933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DA16A410-7B44-4B9C-B389-B0B30E043900}"/>
              </a:ext>
            </a:extLst>
          </p:cNvPr>
          <p:cNvGrpSpPr/>
          <p:nvPr userDrawn="1"/>
        </p:nvGrpSpPr>
        <p:grpSpPr>
          <a:xfrm>
            <a:off x="4610913" y="1143064"/>
            <a:ext cx="2970174" cy="1783758"/>
            <a:chOff x="890626" y="2003649"/>
            <a:chExt cx="2970174" cy="1783758"/>
          </a:xfrm>
        </p:grpSpPr>
        <p:sp>
          <p:nvSpPr>
            <p:cNvPr id="27" name="Shape 1326">
              <a:extLst>
                <a:ext uri="{FF2B5EF4-FFF2-40B4-BE49-F238E27FC236}">
                  <a16:creationId xmlns:a16="http://schemas.microsoft.com/office/drawing/2014/main" id="{295E7046-0762-4955-B7E8-90B7F47B9560}"/>
                </a:ext>
              </a:extLst>
            </p:cNvPr>
            <p:cNvSpPr/>
            <p:nvPr userDrawn="1"/>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IN" sz="1920" b="1" i="0" u="none" strike="noStrike" cap="none" dirty="0">
                  <a:solidFill>
                    <a:schemeClr val="tx2"/>
                  </a:solidFill>
                  <a:latin typeface="+mn-lt"/>
                  <a:ea typeface="Calibri"/>
                  <a:cs typeface="Calibri"/>
                  <a:sym typeface="Calibri"/>
                </a:rPr>
                <a:t>Pune (India):</a:t>
              </a:r>
              <a:endParaRPr sz="1920" b="0" i="0" u="none" strike="noStrike" cap="none" dirty="0">
                <a:solidFill>
                  <a:schemeClr val="tx2"/>
                </a:solidFill>
                <a:latin typeface="+mn-lt"/>
                <a:ea typeface="Arial"/>
                <a:cs typeface="Arial"/>
                <a:sym typeface="Arial"/>
              </a:endParaRPr>
            </a:p>
          </p:txBody>
        </p:sp>
        <p:sp>
          <p:nvSpPr>
            <p:cNvPr id="28" name="TextBox 27">
              <a:extLst>
                <a:ext uri="{FF2B5EF4-FFF2-40B4-BE49-F238E27FC236}">
                  <a16:creationId xmlns:a16="http://schemas.microsoft.com/office/drawing/2014/main" id="{7566EA04-F3BC-4E28-82F4-977D01BE1988}"/>
                </a:ext>
              </a:extLst>
            </p:cNvPr>
            <p:cNvSpPr txBox="1"/>
            <p:nvPr userDrawn="1"/>
          </p:nvSpPr>
          <p:spPr>
            <a:xfrm>
              <a:off x="890626" y="2532842"/>
              <a:ext cx="2970174" cy="1254565"/>
            </a:xfrm>
            <a:prstGeom prst="rect">
              <a:avLst/>
            </a:prstGeom>
            <a:noFill/>
          </p:spPr>
          <p:txBody>
            <a:bodyPr wrap="square" lIns="0" tIns="72000" rIns="0" bIns="0" rtlCol="0">
              <a:spAutoFit/>
            </a:bodyPr>
            <a:lstStyle/>
            <a:p>
              <a:pPr marL="0" marR="0" lvl="0" indent="0" algn="l" rtl="0">
                <a:lnSpc>
                  <a:spcPct val="100000"/>
                </a:lnSpc>
                <a:spcBef>
                  <a:spcPts val="0"/>
                </a:spcBef>
                <a:spcAft>
                  <a:spcPts val="0"/>
                </a:spcAft>
                <a:buClr>
                  <a:schemeClr val="dk1"/>
                </a:buClr>
                <a:buSzPts val="1400"/>
                <a:buFont typeface="Calibri"/>
                <a:buNone/>
              </a:pPr>
              <a:r>
                <a:rPr lang="en-GB" sz="1920" b="0" i="0" u="none" strike="noStrike" cap="none" dirty="0">
                  <a:solidFill>
                    <a:schemeClr val="tx2"/>
                  </a:solidFill>
                  <a:latin typeface="+mn-lt"/>
                  <a:ea typeface="Calibri"/>
                  <a:cs typeface="Calibri"/>
                  <a:sym typeface="Calibri"/>
                </a:rPr>
                <a:t>Innoplexus Consulting Services Pvt. Ltd.</a:t>
              </a:r>
            </a:p>
            <a:p>
              <a:pPr marL="0" marR="0" lvl="0" indent="0" algn="l" rtl="0">
                <a:lnSpc>
                  <a:spcPct val="100000"/>
                </a:lnSpc>
                <a:spcBef>
                  <a:spcPts val="0"/>
                </a:spcBef>
                <a:spcAft>
                  <a:spcPts val="0"/>
                </a:spcAft>
                <a:buClr>
                  <a:schemeClr val="dk1"/>
                </a:buClr>
                <a:buSzPts val="1400"/>
                <a:buFont typeface="Calibri"/>
                <a:buNone/>
              </a:pPr>
              <a:r>
                <a:rPr lang="en-GB" sz="1920" b="0" i="0" u="none" strike="noStrike" cap="none" dirty="0">
                  <a:solidFill>
                    <a:schemeClr val="tx2"/>
                  </a:solidFill>
                  <a:latin typeface="+mn-lt"/>
                  <a:ea typeface="Calibri"/>
                  <a:cs typeface="Calibri"/>
                  <a:sym typeface="Calibri"/>
                </a:rPr>
                <a:t>7th Floor, Midas Tower</a:t>
              </a:r>
            </a:p>
            <a:p>
              <a:pPr marL="0" marR="0" lvl="0" indent="0" algn="l" rtl="0">
                <a:lnSpc>
                  <a:spcPct val="100000"/>
                </a:lnSpc>
                <a:spcBef>
                  <a:spcPts val="0"/>
                </a:spcBef>
                <a:spcAft>
                  <a:spcPts val="0"/>
                </a:spcAft>
                <a:buClr>
                  <a:schemeClr val="dk1"/>
                </a:buClr>
                <a:buSzPts val="1400"/>
                <a:buFont typeface="Calibri"/>
                <a:buNone/>
              </a:pPr>
              <a:r>
                <a:rPr lang="en-GB" sz="1920" b="0" i="0" u="none" strike="noStrike" cap="none" dirty="0">
                  <a:solidFill>
                    <a:schemeClr val="tx2"/>
                  </a:solidFill>
                  <a:latin typeface="+mn-lt"/>
                  <a:ea typeface="Calibri"/>
                  <a:cs typeface="Calibri"/>
                  <a:sym typeface="Calibri"/>
                </a:rPr>
                <a:t>Hinjewadi Phase 1, Pune 57</a:t>
              </a:r>
            </a:p>
          </p:txBody>
        </p:sp>
        <p:cxnSp>
          <p:nvCxnSpPr>
            <p:cNvPr id="29" name="Straight Connector 28">
              <a:extLst>
                <a:ext uri="{FF2B5EF4-FFF2-40B4-BE49-F238E27FC236}">
                  <a16:creationId xmlns:a16="http://schemas.microsoft.com/office/drawing/2014/main" id="{52DA4075-059C-41DC-90A7-C46529EAA632}"/>
                </a:ext>
              </a:extLst>
            </p:cNvPr>
            <p:cNvCxnSpPr>
              <a:cxnSpLocks/>
            </p:cNvCxnSpPr>
            <p:nvPr userDrawn="1"/>
          </p:nvCxnSpPr>
          <p:spPr>
            <a:xfrm>
              <a:off x="890626" y="2503313"/>
              <a:ext cx="21933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8FA4881-8C4D-41B8-8762-025C5D0FD2F1}"/>
              </a:ext>
            </a:extLst>
          </p:cNvPr>
          <p:cNvGrpSpPr/>
          <p:nvPr userDrawn="1"/>
        </p:nvGrpSpPr>
        <p:grpSpPr>
          <a:xfrm>
            <a:off x="8348212" y="1100521"/>
            <a:ext cx="3061525" cy="1488293"/>
            <a:chOff x="890626" y="2003649"/>
            <a:chExt cx="2708141" cy="1488293"/>
          </a:xfrm>
        </p:grpSpPr>
        <p:sp>
          <p:nvSpPr>
            <p:cNvPr id="31" name="Shape 1326">
              <a:extLst>
                <a:ext uri="{FF2B5EF4-FFF2-40B4-BE49-F238E27FC236}">
                  <a16:creationId xmlns:a16="http://schemas.microsoft.com/office/drawing/2014/main" id="{81FC5A78-EEF1-4F93-ADBE-11996521B6E7}"/>
                </a:ext>
              </a:extLst>
            </p:cNvPr>
            <p:cNvSpPr/>
            <p:nvPr userDrawn="1"/>
          </p:nvSpPr>
          <p:spPr>
            <a:xfrm>
              <a:off x="890626" y="2003649"/>
              <a:ext cx="2231636" cy="470135"/>
            </a:xfrm>
            <a:prstGeom prst="rect">
              <a:avLst/>
            </a:prstGeom>
            <a:noFill/>
            <a:ln>
              <a:noFill/>
            </a:ln>
          </p:spPr>
          <p:txBody>
            <a:bodyPr spcFirstLastPara="1" wrap="square" lIns="0" tIns="72000" rIns="0" bIns="0" anchor="t" anchorCtr="0">
              <a:noAutofit/>
            </a:bodyPr>
            <a:lstStyle/>
            <a:p>
              <a:pPr marL="0" marR="0" lvl="0" indent="0" algn="l" rtl="0">
                <a:lnSpc>
                  <a:spcPct val="100000"/>
                </a:lnSpc>
                <a:spcBef>
                  <a:spcPts val="0"/>
                </a:spcBef>
                <a:spcAft>
                  <a:spcPts val="0"/>
                </a:spcAft>
                <a:buClr>
                  <a:schemeClr val="dk1"/>
                </a:buClr>
                <a:buSzPts val="1400"/>
                <a:buFont typeface="Calibri"/>
                <a:buNone/>
              </a:pPr>
              <a:r>
                <a:rPr lang="en-IN" sz="1920" b="1" i="0" u="none" strike="noStrike" cap="none" dirty="0">
                  <a:solidFill>
                    <a:schemeClr val="tx2"/>
                  </a:solidFill>
                  <a:latin typeface="+mn-lt"/>
                  <a:ea typeface="Calibri"/>
                  <a:cs typeface="Calibri"/>
                  <a:sym typeface="Calibri"/>
                </a:rPr>
                <a:t>New Jersey (USA):</a:t>
              </a:r>
            </a:p>
          </p:txBody>
        </p:sp>
        <p:sp>
          <p:nvSpPr>
            <p:cNvPr id="32" name="TextBox 31">
              <a:extLst>
                <a:ext uri="{FF2B5EF4-FFF2-40B4-BE49-F238E27FC236}">
                  <a16:creationId xmlns:a16="http://schemas.microsoft.com/office/drawing/2014/main" id="{22CE489F-B079-426A-ADD5-C9AC2EEBB612}"/>
                </a:ext>
              </a:extLst>
            </p:cNvPr>
            <p:cNvSpPr txBox="1"/>
            <p:nvPr userDrawn="1"/>
          </p:nvSpPr>
          <p:spPr>
            <a:xfrm>
              <a:off x="890626" y="2532842"/>
              <a:ext cx="2708141" cy="959100"/>
            </a:xfrm>
            <a:prstGeom prst="rect">
              <a:avLst/>
            </a:prstGeom>
            <a:noFill/>
          </p:spPr>
          <p:txBody>
            <a:bodyPr wrap="square" lIns="0" tIns="72000" rIns="0" bIns="0" rtlCol="0">
              <a:spAutoFit/>
            </a:bodyPr>
            <a:lstStyle/>
            <a:p>
              <a:pPr marL="0" marR="0" lvl="0" indent="0" algn="l" rtl="0">
                <a:lnSpc>
                  <a:spcPct val="100000"/>
                </a:lnSpc>
                <a:spcBef>
                  <a:spcPts val="0"/>
                </a:spcBef>
                <a:spcAft>
                  <a:spcPts val="0"/>
                </a:spcAft>
                <a:buClr>
                  <a:schemeClr val="dk1"/>
                </a:buClr>
                <a:buSzPts val="1400"/>
                <a:buFont typeface="Calibri"/>
                <a:buNone/>
              </a:pPr>
              <a:r>
                <a:rPr kumimoji="0" lang="en-IN" sz="1920" b="0" i="0" u="none" strike="noStrike" cap="none" spc="0" normalizeH="0" baseline="0" dirty="0">
                  <a:ln>
                    <a:noFill/>
                  </a:ln>
                  <a:solidFill>
                    <a:schemeClr val="tx2"/>
                  </a:solidFill>
                  <a:effectLst/>
                  <a:uFillTx/>
                  <a:latin typeface="+mn-lt"/>
                  <a:ea typeface="Calibri"/>
                  <a:cs typeface="Calibri"/>
                  <a:sym typeface="Calibri"/>
                </a:rPr>
                <a:t>Innoplexus Holdings, Inc.</a:t>
              </a:r>
            </a:p>
            <a:p>
              <a:pPr marL="0" marR="0" lvl="0" indent="0" algn="l" rtl="0">
                <a:lnSpc>
                  <a:spcPct val="100000"/>
                </a:lnSpc>
                <a:spcBef>
                  <a:spcPts val="0"/>
                </a:spcBef>
                <a:spcAft>
                  <a:spcPts val="0"/>
                </a:spcAft>
                <a:buClr>
                  <a:schemeClr val="dk1"/>
                </a:buClr>
                <a:buSzPts val="1400"/>
                <a:buFont typeface="Calibri"/>
                <a:buNone/>
              </a:pPr>
              <a:r>
                <a:rPr kumimoji="0" lang="en-IN" sz="1920" b="0" i="0" u="none" strike="noStrike" cap="none" spc="0" normalizeH="0" baseline="0" dirty="0">
                  <a:ln>
                    <a:noFill/>
                  </a:ln>
                  <a:solidFill>
                    <a:schemeClr val="tx2"/>
                  </a:solidFill>
                  <a:effectLst/>
                  <a:uFillTx/>
                  <a:latin typeface="+mn-lt"/>
                  <a:ea typeface="Calibri"/>
                  <a:cs typeface="Calibri"/>
                  <a:sym typeface="Calibri"/>
                </a:rPr>
                <a:t>258 Newark Street, Suite 301, Hoboken, NJ 07030</a:t>
              </a:r>
              <a:endParaRPr kumimoji="0" lang="en-IN" sz="1920" b="0" i="0" u="none" strike="noStrike" cap="none" spc="0" normalizeH="0" baseline="0" dirty="0">
                <a:ln>
                  <a:noFill/>
                </a:ln>
                <a:solidFill>
                  <a:schemeClr val="tx2"/>
                </a:solidFill>
                <a:effectLst/>
                <a:uFillTx/>
                <a:latin typeface="+mn-lt"/>
                <a:ea typeface="+mn-ea"/>
                <a:cs typeface="+mn-cs"/>
                <a:sym typeface="Helvetica Light"/>
              </a:endParaRPr>
            </a:p>
          </p:txBody>
        </p:sp>
        <p:cxnSp>
          <p:nvCxnSpPr>
            <p:cNvPr id="34" name="Straight Connector 33">
              <a:extLst>
                <a:ext uri="{FF2B5EF4-FFF2-40B4-BE49-F238E27FC236}">
                  <a16:creationId xmlns:a16="http://schemas.microsoft.com/office/drawing/2014/main" id="{3FFA7891-B57D-4F19-A1FC-1975192CF73F}"/>
                </a:ext>
              </a:extLst>
            </p:cNvPr>
            <p:cNvCxnSpPr>
              <a:cxnSpLocks/>
            </p:cNvCxnSpPr>
            <p:nvPr userDrawn="1"/>
          </p:nvCxnSpPr>
          <p:spPr>
            <a:xfrm>
              <a:off x="890626" y="2503313"/>
              <a:ext cx="219335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Shape 61">
            <a:extLst>
              <a:ext uri="{FF2B5EF4-FFF2-40B4-BE49-F238E27FC236}">
                <a16:creationId xmlns:a16="http://schemas.microsoft.com/office/drawing/2014/main" id="{790767D6-2604-4C8C-BFBD-4F281FF11918}"/>
              </a:ext>
            </a:extLst>
          </p:cNvPr>
          <p:cNvSpPr txBox="1">
            <a:spLocks/>
          </p:cNvSpPr>
          <p:nvPr userDrawn="1"/>
        </p:nvSpPr>
        <p:spPr>
          <a:xfrm>
            <a:off x="11858388" y="6573746"/>
            <a:ext cx="131446" cy="129907"/>
          </a:xfrm>
          <a:prstGeom prst="rect">
            <a:avLst/>
          </a:prstGeom>
          <a:ln w="12700">
            <a:miter lim="400000"/>
          </a:ln>
        </p:spPr>
        <p:txBody>
          <a:bodyPr wrap="none" lIns="0" tIns="0" rIns="0" bIns="0" anchor="t">
            <a:spAutoFit/>
          </a:bodyPr>
          <a:lstStyle>
            <a:defPPr>
              <a:defRPr lang="en-US"/>
            </a:defPPr>
            <a:lvl1pPr marL="0" algn="ctr" defTabSz="914400" rtl="0" eaLnBrk="1" latinLnBrk="0" hangingPunct="1">
              <a:defRPr sz="844" kern="1200">
                <a:solidFill>
                  <a:srgbClr val="53585F"/>
                </a:solidFill>
                <a:latin typeface="Helvetica Neue Medium"/>
                <a:ea typeface="Helvetica Neue Medium"/>
                <a:cs typeface="Helvetica Neue Medium"/>
                <a:sym typeface="Helvetica Neue Medium"/>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1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844" b="0" i="0" u="none" strike="noStrike" kern="1200" cap="none" spc="0" normalizeH="0" baseline="0" noProof="0" smtClean="0">
                <a:ln>
                  <a:noFill/>
                </a:ln>
                <a:solidFill>
                  <a:schemeClr val="tx2"/>
                </a:solidFill>
                <a:effectLst/>
                <a:uLnTx/>
                <a:uFillTx/>
                <a:latin typeface="Helvetica Neue Medium"/>
                <a:sym typeface="Helvetica Neue Medium"/>
              </a:rPr>
              <a:pPr marL="0" marR="0" lvl="0" indent="0" algn="ctr" defTabSz="914418" rtl="0" eaLnBrk="1" fontAlgn="auto" latinLnBrk="0" hangingPunct="1">
                <a:lnSpc>
                  <a:spcPct val="100000"/>
                </a:lnSpc>
                <a:spcBef>
                  <a:spcPts val="0"/>
                </a:spcBef>
                <a:spcAft>
                  <a:spcPts val="0"/>
                </a:spcAft>
                <a:buClrTx/>
                <a:buSzTx/>
                <a:buFontTx/>
                <a:buNone/>
                <a:tabLst/>
                <a:defRPr/>
              </a:pPr>
              <a:t>‹#›</a:t>
            </a:fld>
            <a:endParaRPr kumimoji="0" lang="en-US" sz="844" b="0" i="0" u="none" strike="noStrike" kern="1200" cap="none" spc="0" normalizeH="0" baseline="0" noProof="0" dirty="0">
              <a:ln>
                <a:noFill/>
              </a:ln>
              <a:solidFill>
                <a:schemeClr val="tx2"/>
              </a:solidFill>
              <a:effectLst/>
              <a:uLnTx/>
              <a:uFillTx/>
              <a:latin typeface="Helvetica Neue Medium"/>
              <a:sym typeface="Helvetica Neue Medium"/>
            </a:endParaRPr>
          </a:p>
        </p:txBody>
      </p:sp>
      <p:sp>
        <p:nvSpPr>
          <p:cNvPr id="38" name="Left Bracket 37">
            <a:extLst>
              <a:ext uri="{FF2B5EF4-FFF2-40B4-BE49-F238E27FC236}">
                <a16:creationId xmlns:a16="http://schemas.microsoft.com/office/drawing/2014/main" id="{23A26EB9-2B24-40CA-9970-FF157D1D9F29}"/>
              </a:ext>
            </a:extLst>
          </p:cNvPr>
          <p:cNvSpPr/>
          <p:nvPr userDrawn="1"/>
        </p:nvSpPr>
        <p:spPr>
          <a:xfrm>
            <a:off x="1168223" y="3607904"/>
            <a:ext cx="252000" cy="819626"/>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defTabSz="914418" hangingPunct="1">
              <a:defRPr/>
            </a:pPr>
            <a:endParaRPr lang="en-US" sz="1800" kern="1200">
              <a:solidFill>
                <a:schemeClr val="tx2"/>
              </a:solidFill>
              <a:latin typeface="Gill Sans MT" panose="020B0502020104020203"/>
            </a:endParaRPr>
          </a:p>
        </p:txBody>
      </p:sp>
      <p:sp>
        <p:nvSpPr>
          <p:cNvPr id="39" name="Left Bracket 38">
            <a:extLst>
              <a:ext uri="{FF2B5EF4-FFF2-40B4-BE49-F238E27FC236}">
                <a16:creationId xmlns:a16="http://schemas.microsoft.com/office/drawing/2014/main" id="{14C66B28-C0FC-4CB1-8E93-1316AE7923C5}"/>
              </a:ext>
            </a:extLst>
          </p:cNvPr>
          <p:cNvSpPr/>
          <p:nvPr userDrawn="1"/>
        </p:nvSpPr>
        <p:spPr>
          <a:xfrm flipH="1">
            <a:off x="10541568" y="3607904"/>
            <a:ext cx="252000" cy="819625"/>
          </a:xfrm>
          <a:prstGeom prst="lef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defTabSz="914418" hangingPunct="1">
              <a:defRPr/>
            </a:pPr>
            <a:endParaRPr lang="en-US" sz="1800" kern="1200">
              <a:solidFill>
                <a:schemeClr val="tx2"/>
              </a:solidFill>
              <a:latin typeface="Gill Sans MT" panose="020B0502020104020203"/>
            </a:endParaRPr>
          </a:p>
        </p:txBody>
      </p:sp>
      <p:sp>
        <p:nvSpPr>
          <p:cNvPr id="40" name="TextBox 39">
            <a:extLst>
              <a:ext uri="{FF2B5EF4-FFF2-40B4-BE49-F238E27FC236}">
                <a16:creationId xmlns:a16="http://schemas.microsoft.com/office/drawing/2014/main" id="{C2EC5EE4-E19A-44EA-AF6D-F3A8342A3A1E}"/>
              </a:ext>
            </a:extLst>
          </p:cNvPr>
          <p:cNvSpPr txBox="1"/>
          <p:nvPr userDrawn="1"/>
        </p:nvSpPr>
        <p:spPr>
          <a:xfrm>
            <a:off x="1328208" y="3658088"/>
            <a:ext cx="9365192" cy="769441"/>
          </a:xfrm>
          <a:prstGeom prst="rect">
            <a:avLst/>
          </a:prstGeom>
          <a:noFill/>
        </p:spPr>
        <p:txBody>
          <a:bodyPr wrap="square" rtlCol="0" anchor="ctr">
            <a:spAutoFit/>
          </a:bodyPr>
          <a:lstStyle/>
          <a:p>
            <a:pPr algn="just"/>
            <a:r>
              <a:rPr kumimoji="0" lang="en-US" sz="1100" b="0" i="0" u="none" strike="noStrike" cap="none" spc="0" normalizeH="0" baseline="0" dirty="0">
                <a:ln>
                  <a:noFill/>
                </a:ln>
                <a:solidFill>
                  <a:schemeClr val="tx2"/>
                </a:solidFill>
                <a:effectLst/>
                <a:uFillTx/>
                <a:latin typeface="+mn-lt"/>
                <a:ea typeface="+mn-ea"/>
                <a:cs typeface="+mn-cs"/>
                <a:sym typeface="Helvetica Light"/>
              </a:rPr>
              <a:t>Innoplexus AG offers Data as a Service and Continuous Analytics as a Service products and solutions helping organizations move towards continuous decision-making by generating insights from structured and unstructured private and public data leveraging cutting edge, proprietary Artificial Intelligence, Machine Learning and Blockchain technologies. More than 90 patent applications make Innoplexus to a leading European AI champion. Founded in 2015, INNOPLEXUS AG is headquartered in Eschborn, Germany with offices in Pune, India, and Hoboken, USA. </a:t>
            </a:r>
            <a:endParaRPr lang="de-DE" sz="3200" dirty="0">
              <a:solidFill>
                <a:schemeClr val="tx2"/>
              </a:solidFill>
            </a:endParaRPr>
          </a:p>
        </p:txBody>
      </p:sp>
      <p:cxnSp>
        <p:nvCxnSpPr>
          <p:cNvPr id="42" name="Straight Connector 41">
            <a:extLst>
              <a:ext uri="{FF2B5EF4-FFF2-40B4-BE49-F238E27FC236}">
                <a16:creationId xmlns:a16="http://schemas.microsoft.com/office/drawing/2014/main" id="{BE52052F-5AAA-4344-8BFB-336A0A7BE89F}"/>
              </a:ext>
            </a:extLst>
          </p:cNvPr>
          <p:cNvCxnSpPr>
            <a:cxnSpLocks/>
          </p:cNvCxnSpPr>
          <p:nvPr userDrawn="1"/>
        </p:nvCxnSpPr>
        <p:spPr>
          <a:xfrm>
            <a:off x="-1" y="685800"/>
            <a:ext cx="12192001" cy="0"/>
          </a:xfrm>
          <a:prstGeom prst="line">
            <a:avLst/>
          </a:prstGeom>
          <a:ln w="57150">
            <a:solidFill>
              <a:schemeClr val="accent1"/>
            </a:solidFill>
          </a:ln>
        </p:spPr>
        <p:style>
          <a:lnRef idx="1">
            <a:schemeClr val="accent4"/>
          </a:lnRef>
          <a:fillRef idx="0">
            <a:schemeClr val="accent4"/>
          </a:fillRef>
          <a:effectRef idx="0">
            <a:schemeClr val="accent4"/>
          </a:effectRef>
          <a:fontRef idx="minor">
            <a:schemeClr val="tx1"/>
          </a:fontRef>
        </p:style>
      </p:cxnSp>
      <p:sp>
        <p:nvSpPr>
          <p:cNvPr id="4" name="Rectangle 3">
            <a:extLst>
              <a:ext uri="{FF2B5EF4-FFF2-40B4-BE49-F238E27FC236}">
                <a16:creationId xmlns:a16="http://schemas.microsoft.com/office/drawing/2014/main" id="{D1E9A0A0-F652-4D13-A8E6-792CDA9B206D}"/>
              </a:ext>
            </a:extLst>
          </p:cNvPr>
          <p:cNvSpPr/>
          <p:nvPr userDrawn="1"/>
        </p:nvSpPr>
        <p:spPr>
          <a:xfrm>
            <a:off x="239712" y="168275"/>
            <a:ext cx="11723688" cy="438150"/>
          </a:xfrm>
          <a:prstGeom prst="rect">
            <a:avLst/>
          </a:prstGeom>
        </p:spPr>
        <p:txBody>
          <a:bodyPr anchor="ctr">
            <a:noAutofit/>
          </a:bodyPr>
          <a:lstStyle/>
          <a:p>
            <a:pPr lvl="0" algn="l" defTabSz="914418" eaLnBrk="1" hangingPunct="1">
              <a:spcBef>
                <a:spcPct val="20000"/>
              </a:spcBef>
              <a:buFont typeface="Arial" pitchFamily="34" charset="0"/>
            </a:pPr>
            <a:r>
              <a:rPr lang="en-US" sz="2000" b="1" kern="1200" dirty="0">
                <a:solidFill>
                  <a:schemeClr val="tx2"/>
                </a:solidFill>
              </a:rPr>
              <a:t>Contact</a:t>
            </a:r>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5573" y="6253070"/>
            <a:ext cx="2285269" cy="486073"/>
          </a:xfrm>
          <a:prstGeom prst="rect">
            <a:avLst/>
          </a:prstGeom>
        </p:spPr>
      </p:pic>
    </p:spTree>
    <p:extLst>
      <p:ext uri="{BB962C8B-B14F-4D97-AF65-F5344CB8AC3E}">
        <p14:creationId xmlns:p14="http://schemas.microsoft.com/office/powerpoint/2010/main" val="25008846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570" userDrawn="1">
          <p15:clr>
            <a:srgbClr val="FBAE40"/>
          </p15:clr>
        </p15:guide>
        <p15:guide id="2" pos="6547" userDrawn="1">
          <p15:clr>
            <a:srgbClr val="FBAE40"/>
          </p15:clr>
        </p15:guide>
        <p15:guide id="3" pos="125" userDrawn="1">
          <p15:clr>
            <a:srgbClr val="FBAE40"/>
          </p15:clr>
        </p15:guide>
        <p15:guide id="4" pos="182" userDrawn="1">
          <p15:clr>
            <a:srgbClr val="FBAE40"/>
          </p15:clr>
        </p15:guide>
        <p15:guide id="5" pos="49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9.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oleObject" Target="../embeddings/oleObject9.bin"/><Relationship Id="rId5" Type="http://schemas.openxmlformats.org/officeDocument/2006/relationships/tags" Target="../tags/tag13.xml"/><Relationship Id="rId4" Type="http://schemas.openxmlformats.org/officeDocument/2006/relationships/tags" Target="../tags/tag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09DA97-1E04-432C-81AE-E421D672D076}"/>
              </a:ext>
            </a:extLst>
          </p:cNvPr>
          <p:cNvGraphicFramePr>
            <a:graphicFrameLocks noChangeAspect="1"/>
          </p:cNvGraphicFramePr>
          <p:nvPr userDrawn="1">
            <p:custDataLst>
              <p:tags r:id="rId13"/>
            </p:custDataLst>
            <p:extLst>
              <p:ext uri="{D42A27DB-BD31-4B8C-83A1-F6EECF244321}">
                <p14:modId xmlns:p14="http://schemas.microsoft.com/office/powerpoint/2010/main" val="39481754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42" name="think-cell Slide" r:id="rId15" imgW="501" imgH="501" progId="TCLayout.ActiveDocument.1">
                  <p:embed/>
                </p:oleObj>
              </mc:Choice>
              <mc:Fallback>
                <p:oleObj name="think-cell Slide" r:id="rId15" imgW="501" imgH="501" progId="TCLayout.ActiveDocument.1">
                  <p:embed/>
                  <p:pic>
                    <p:nvPicPr>
                      <p:cNvPr id="0" name=""/>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BF42D12-4E60-4E61-A424-680D9BDA6C7A}"/>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400" b="0" i="0" baseline="0" dirty="0">
              <a:latin typeface="Calibri" panose="020F0502020204030204" pitchFamily="34" charset="0"/>
              <a:ea typeface="+mj-ea"/>
              <a:cs typeface="+mj-cs"/>
              <a:sym typeface="Calibri" panose="020F0502020204030204" pitchFamily="34" charset="0"/>
            </a:endParaRPr>
          </a:p>
        </p:txBody>
      </p:sp>
      <p:sp>
        <p:nvSpPr>
          <p:cNvPr id="7" name="Shape 61">
            <a:extLst>
              <a:ext uri="{FF2B5EF4-FFF2-40B4-BE49-F238E27FC236}">
                <a16:creationId xmlns:a16="http://schemas.microsoft.com/office/drawing/2014/main" id="{6C25444E-FECF-4C25-9D1D-F7CD2B08C4F7}"/>
              </a:ext>
            </a:extLst>
          </p:cNvPr>
          <p:cNvSpPr txBox="1">
            <a:spLocks/>
          </p:cNvSpPr>
          <p:nvPr userDrawn="1"/>
        </p:nvSpPr>
        <p:spPr>
          <a:xfrm>
            <a:off x="11858388" y="6573746"/>
            <a:ext cx="131446" cy="129907"/>
          </a:xfrm>
          <a:prstGeom prst="rect">
            <a:avLst/>
          </a:prstGeom>
          <a:ln w="12700">
            <a:miter lim="400000"/>
          </a:ln>
        </p:spPr>
        <p:txBody>
          <a:bodyPr wrap="none" lIns="0" tIns="0" rIns="0" bIns="0" anchor="t">
            <a:spAutoFit/>
          </a:bodyPr>
          <a:lstStyle>
            <a:defPPr>
              <a:defRPr lang="en-US"/>
            </a:defPPr>
            <a:lvl1pPr marL="0" algn="ctr" defTabSz="914400" rtl="0" eaLnBrk="1" latinLnBrk="0" hangingPunct="1">
              <a:defRPr sz="844" kern="1200">
                <a:solidFill>
                  <a:srgbClr val="53585F"/>
                </a:solidFill>
                <a:latin typeface="Helvetica Neue Medium"/>
                <a:ea typeface="Helvetica Neue Medium"/>
                <a:cs typeface="Helvetica Neue Medium"/>
                <a:sym typeface="Helvetica Neue Medium"/>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1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844" b="0" i="0" u="none" strike="noStrike" kern="1200" cap="none" spc="0" normalizeH="0" baseline="0" noProof="0" smtClean="0">
                <a:ln>
                  <a:noFill/>
                </a:ln>
                <a:solidFill>
                  <a:srgbClr val="53585F"/>
                </a:solidFill>
                <a:effectLst/>
                <a:uLnTx/>
                <a:uFillTx/>
                <a:latin typeface="Helvetica Neue Medium"/>
                <a:sym typeface="Helvetica Neue Medium"/>
              </a:rPr>
              <a:pPr marL="0" marR="0" lvl="0" indent="0" algn="ctr" defTabSz="914418" rtl="0" eaLnBrk="1" fontAlgn="auto" latinLnBrk="0" hangingPunct="1">
                <a:lnSpc>
                  <a:spcPct val="100000"/>
                </a:lnSpc>
                <a:spcBef>
                  <a:spcPts val="0"/>
                </a:spcBef>
                <a:spcAft>
                  <a:spcPts val="0"/>
                </a:spcAft>
                <a:buClrTx/>
                <a:buSzTx/>
                <a:buFontTx/>
                <a:buNone/>
                <a:tabLst/>
                <a:defRPr/>
              </a:pPr>
              <a:t>‹#›</a:t>
            </a:fld>
            <a:endParaRPr kumimoji="0" lang="en-US" sz="844" b="0" i="0" u="none" strike="noStrike" kern="1200" cap="none" spc="0" normalizeH="0" baseline="0" noProof="0" dirty="0">
              <a:ln>
                <a:noFill/>
              </a:ln>
              <a:solidFill>
                <a:srgbClr val="53585F"/>
              </a:solidFill>
              <a:effectLst/>
              <a:uLnTx/>
              <a:uFillTx/>
              <a:latin typeface="Helvetica Neue Medium"/>
              <a:sym typeface="Helvetica Neue Medium"/>
            </a:endParaRPr>
          </a:p>
        </p:txBody>
      </p:sp>
    </p:spTree>
    <p:extLst>
      <p:ext uri="{BB962C8B-B14F-4D97-AF65-F5344CB8AC3E}">
        <p14:creationId xmlns:p14="http://schemas.microsoft.com/office/powerpoint/2010/main" val="3460762538"/>
      </p:ext>
    </p:extLst>
  </p:cSld>
  <p:clrMap bg1="lt1" tx1="dk1" bg2="lt2" tx2="dk2" accent1="accent1" accent2="accent2" accent3="accent3" accent4="accent4" accent5="accent5" accent6="accent6" hlink="hlink" folHlink="folHlink"/>
  <p:sldLayoutIdLst>
    <p:sldLayoutId id="2147483745" r:id="rId1"/>
    <p:sldLayoutId id="2147483751" r:id="rId2"/>
    <p:sldLayoutId id="2147483782" r:id="rId3"/>
    <p:sldLayoutId id="2147483783" r:id="rId4"/>
    <p:sldLayoutId id="2147483784" r:id="rId5"/>
    <p:sldLayoutId id="2147483785" r:id="rId6"/>
    <p:sldLayoutId id="2147483789" r:id="rId7"/>
    <p:sldLayoutId id="2147483805" r:id="rId8"/>
    <p:sldLayoutId id="2147483758" r:id="rId9"/>
    <p:sldLayoutId id="2147483802" r:id="rId10"/>
  </p:sldLayoutIdLst>
  <p:hf hdr="0" dt="0"/>
  <p:txStyles>
    <p:titleStyle>
      <a:lvl1pPr algn="ctr" defTabSz="914418" rtl="0" eaLnBrk="1" latinLnBrk="0" hangingPunct="1">
        <a:spcBef>
          <a:spcPct val="0"/>
        </a:spcBef>
        <a:buNone/>
        <a:defRPr sz="4400" kern="1200">
          <a:solidFill>
            <a:schemeClr val="tx1"/>
          </a:solidFill>
          <a:latin typeface="+mj-lt"/>
          <a:ea typeface="+mj-ea"/>
          <a:cs typeface="+mj-cs"/>
        </a:defRPr>
      </a:lvl1pPr>
    </p:titleStyle>
    <p:body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8"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C09DA97-1E04-432C-81AE-E421D672D076}"/>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7" name="think-cell Slide" r:id="rId6" imgW="501" imgH="501" progId="TCLayout.ActiveDocument.1">
                  <p:embed/>
                </p:oleObj>
              </mc:Choice>
              <mc:Fallback>
                <p:oleObj name="think-cell Slide" r:id="rId6" imgW="501" imgH="501" progId="TCLayout.ActiveDocument.1">
                  <p:embed/>
                  <p:pic>
                    <p:nvPicPr>
                      <p:cNvPr id="6" name="Object 5" hidden="1">
                        <a:extLst>
                          <a:ext uri="{FF2B5EF4-FFF2-40B4-BE49-F238E27FC236}">
                            <a16:creationId xmlns:a16="http://schemas.microsoft.com/office/drawing/2014/main" id="{1C09DA97-1E04-432C-81AE-E421D672D07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BF42D12-4E60-4E61-A424-680D9BDA6C7A}"/>
              </a:ext>
            </a:extLst>
          </p:cNvPr>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400" b="0" i="0" baseline="0" dirty="0">
              <a:latin typeface="Calibri" panose="020F0502020204030204" pitchFamily="34" charset="0"/>
              <a:ea typeface="+mj-ea"/>
              <a:cs typeface="+mj-cs"/>
              <a:sym typeface="Calibri" panose="020F0502020204030204" pitchFamily="34" charset="0"/>
            </a:endParaRPr>
          </a:p>
        </p:txBody>
      </p:sp>
      <p:sp>
        <p:nvSpPr>
          <p:cNvPr id="7" name="Shape 61">
            <a:extLst>
              <a:ext uri="{FF2B5EF4-FFF2-40B4-BE49-F238E27FC236}">
                <a16:creationId xmlns:a16="http://schemas.microsoft.com/office/drawing/2014/main" id="{6C25444E-FECF-4C25-9D1D-F7CD2B08C4F7}"/>
              </a:ext>
            </a:extLst>
          </p:cNvPr>
          <p:cNvSpPr txBox="1">
            <a:spLocks/>
          </p:cNvSpPr>
          <p:nvPr userDrawn="1"/>
        </p:nvSpPr>
        <p:spPr>
          <a:xfrm>
            <a:off x="11858388" y="6573746"/>
            <a:ext cx="131446" cy="129907"/>
          </a:xfrm>
          <a:prstGeom prst="rect">
            <a:avLst/>
          </a:prstGeom>
          <a:ln w="12700">
            <a:miter lim="400000"/>
          </a:ln>
        </p:spPr>
        <p:txBody>
          <a:bodyPr wrap="none" lIns="0" tIns="0" rIns="0" bIns="0" anchor="t">
            <a:spAutoFit/>
          </a:bodyPr>
          <a:lstStyle>
            <a:defPPr>
              <a:defRPr lang="en-US"/>
            </a:defPPr>
            <a:lvl1pPr marL="0" algn="ctr" defTabSz="914400" rtl="0" eaLnBrk="1" latinLnBrk="0" hangingPunct="1">
              <a:defRPr sz="844" kern="1200">
                <a:solidFill>
                  <a:srgbClr val="53585F"/>
                </a:solidFill>
                <a:latin typeface="Helvetica Neue Medium"/>
                <a:ea typeface="Helvetica Neue Medium"/>
                <a:cs typeface="Helvetica Neue Medium"/>
                <a:sym typeface="Helvetica Neue Medium"/>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1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844" b="0" i="0" u="none" strike="noStrike" kern="1200" cap="none" spc="0" normalizeH="0" baseline="0" noProof="0" smtClean="0">
                <a:ln>
                  <a:noFill/>
                </a:ln>
                <a:solidFill>
                  <a:srgbClr val="53585F"/>
                </a:solidFill>
                <a:effectLst/>
                <a:uLnTx/>
                <a:uFillTx/>
                <a:latin typeface="Helvetica Neue Medium"/>
                <a:sym typeface="Helvetica Neue Medium"/>
              </a:rPr>
              <a:pPr marL="0" marR="0" lvl="0" indent="0" algn="ctr" defTabSz="914418" rtl="0" eaLnBrk="1" fontAlgn="auto" latinLnBrk="0" hangingPunct="1">
                <a:lnSpc>
                  <a:spcPct val="100000"/>
                </a:lnSpc>
                <a:spcBef>
                  <a:spcPts val="0"/>
                </a:spcBef>
                <a:spcAft>
                  <a:spcPts val="0"/>
                </a:spcAft>
                <a:buClrTx/>
                <a:buSzTx/>
                <a:buFontTx/>
                <a:buNone/>
                <a:tabLst/>
                <a:defRPr/>
              </a:pPr>
              <a:t>‹#›</a:t>
            </a:fld>
            <a:endParaRPr kumimoji="0" lang="en-US" sz="844" b="0" i="0" u="none" strike="noStrike" kern="1200" cap="none" spc="0" normalizeH="0" baseline="0" noProof="0" dirty="0">
              <a:ln>
                <a:noFill/>
              </a:ln>
              <a:solidFill>
                <a:srgbClr val="53585F"/>
              </a:solidFill>
              <a:effectLst/>
              <a:uLnTx/>
              <a:uFillTx/>
              <a:latin typeface="Helvetica Neue Medium"/>
              <a:sym typeface="Helvetica Neue Medium"/>
            </a:endParaRPr>
          </a:p>
        </p:txBody>
      </p:sp>
    </p:spTree>
    <p:extLst>
      <p:ext uri="{BB962C8B-B14F-4D97-AF65-F5344CB8AC3E}">
        <p14:creationId xmlns:p14="http://schemas.microsoft.com/office/powerpoint/2010/main" val="3460762538"/>
      </p:ext>
    </p:extLst>
  </p:cSld>
  <p:clrMap bg1="lt1" tx1="dk1" bg2="lt2" tx2="dk2" accent1="accent1" accent2="accent2" accent3="accent3" accent4="accent4" accent5="accent5" accent6="accent6" hlink="hlink" folHlink="folHlink"/>
  <p:sldLayoutIdLst>
    <p:sldLayoutId id="2147483804" r:id="rId1"/>
  </p:sldLayoutIdLst>
  <p:timing>
    <p:tnLst>
      <p:par>
        <p:cTn id="1" dur="indefinite" restart="never" nodeType="tmRoot"/>
      </p:par>
    </p:tnLst>
  </p:timing>
  <p:hf hdr="0" dt="0"/>
  <p:txStyles>
    <p:titleStyle>
      <a:lvl1pPr algn="ctr" defTabSz="914418" rtl="0" eaLnBrk="1" latinLnBrk="0" hangingPunct="1">
        <a:spcBef>
          <a:spcPct val="0"/>
        </a:spcBef>
        <a:buNone/>
        <a:defRPr sz="4400" kern="1200">
          <a:solidFill>
            <a:schemeClr val="tx1"/>
          </a:solidFill>
          <a:latin typeface="+mj-lt"/>
          <a:ea typeface="+mj-ea"/>
          <a:cs typeface="+mj-cs"/>
        </a:defRPr>
      </a:lvl1pPr>
    </p:titleStyle>
    <p:body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18" rtl="0" eaLnBrk="1" latinLnBrk="0" hangingPunct="1">
        <a:defRPr sz="1800" kern="1200">
          <a:solidFill>
            <a:schemeClr val="tx1"/>
          </a:solidFill>
          <a:latin typeface="+mn-lt"/>
          <a:ea typeface="+mn-ea"/>
          <a:cs typeface="+mn-cs"/>
        </a:defRPr>
      </a:lvl1pPr>
      <a:lvl2pPr marL="457209" algn="l" defTabSz="914418" rtl="0" eaLnBrk="1" latinLnBrk="0" hangingPunct="1">
        <a:defRPr sz="1800" kern="1200">
          <a:solidFill>
            <a:schemeClr val="tx1"/>
          </a:solidFill>
          <a:latin typeface="+mn-lt"/>
          <a:ea typeface="+mn-ea"/>
          <a:cs typeface="+mn-cs"/>
        </a:defRPr>
      </a:lvl2pPr>
      <a:lvl3pPr marL="914418" algn="l" defTabSz="914418" rtl="0" eaLnBrk="1" latinLnBrk="0" hangingPunct="1">
        <a:defRPr sz="1800" kern="1200">
          <a:solidFill>
            <a:schemeClr val="tx1"/>
          </a:solidFill>
          <a:latin typeface="+mn-lt"/>
          <a:ea typeface="+mn-ea"/>
          <a:cs typeface="+mn-cs"/>
        </a:defRPr>
      </a:lvl3pPr>
      <a:lvl4pPr marL="1371628" algn="l" defTabSz="914418" rtl="0" eaLnBrk="1" latinLnBrk="0" hangingPunct="1">
        <a:defRPr sz="1800" kern="1200">
          <a:solidFill>
            <a:schemeClr val="tx1"/>
          </a:solidFill>
          <a:latin typeface="+mn-lt"/>
          <a:ea typeface="+mn-ea"/>
          <a:cs typeface="+mn-cs"/>
        </a:defRPr>
      </a:lvl4pPr>
      <a:lvl5pPr marL="1828837" algn="l" defTabSz="914418" rtl="0" eaLnBrk="1" latinLnBrk="0" hangingPunct="1">
        <a:defRPr sz="1800" kern="1200">
          <a:solidFill>
            <a:schemeClr val="tx1"/>
          </a:solidFill>
          <a:latin typeface="+mn-lt"/>
          <a:ea typeface="+mn-ea"/>
          <a:cs typeface="+mn-cs"/>
        </a:defRPr>
      </a:lvl5pPr>
      <a:lvl6pPr marL="2286046" algn="l" defTabSz="914418" rtl="0" eaLnBrk="1" latinLnBrk="0" hangingPunct="1">
        <a:defRPr sz="1800" kern="1200">
          <a:solidFill>
            <a:schemeClr val="tx1"/>
          </a:solidFill>
          <a:latin typeface="+mn-lt"/>
          <a:ea typeface="+mn-ea"/>
          <a:cs typeface="+mn-cs"/>
        </a:defRPr>
      </a:lvl6pPr>
      <a:lvl7pPr marL="2743255" algn="l" defTabSz="914418" rtl="0" eaLnBrk="1" latinLnBrk="0" hangingPunct="1">
        <a:defRPr sz="1800" kern="1200">
          <a:solidFill>
            <a:schemeClr val="tx1"/>
          </a:solidFill>
          <a:latin typeface="+mn-lt"/>
          <a:ea typeface="+mn-ea"/>
          <a:cs typeface="+mn-cs"/>
        </a:defRPr>
      </a:lvl7pPr>
      <a:lvl8pPr marL="3200464" algn="l" defTabSz="914418" rtl="0" eaLnBrk="1" latinLnBrk="0" hangingPunct="1">
        <a:defRPr sz="1800" kern="1200">
          <a:solidFill>
            <a:schemeClr val="tx1"/>
          </a:solidFill>
          <a:latin typeface="+mn-lt"/>
          <a:ea typeface="+mn-ea"/>
          <a:cs typeface="+mn-cs"/>
        </a:defRPr>
      </a:lvl8pPr>
      <a:lvl9pPr marL="3657673" algn="l" defTabSz="91441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86"/>
        <p:cNvGrpSpPr/>
        <p:nvPr/>
      </p:nvGrpSpPr>
      <p:grpSpPr>
        <a:xfrm>
          <a:off x="0" y="0"/>
          <a:ext cx="0" cy="0"/>
          <a:chOff x="0" y="0"/>
          <a:chExt cx="0" cy="0"/>
        </a:xfrm>
      </p:grpSpPr>
      <p:sp>
        <p:nvSpPr>
          <p:cNvPr id="1287" name="Google Shape;1287;p169"/>
          <p:cNvSpPr txBox="1"/>
          <p:nvPr/>
        </p:nvSpPr>
        <p:spPr>
          <a:xfrm>
            <a:off x="11858388" y="6573746"/>
            <a:ext cx="131446" cy="12990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53585F"/>
              </a:buClr>
              <a:buSzPts val="843"/>
              <a:buFont typeface="Helvetica Neue"/>
              <a:buNone/>
            </a:pPr>
            <a:fld id="{00000000-1234-1234-1234-123412341234}" type="slidenum">
              <a:rPr lang="en-US" sz="843" b="0" i="0" u="none" strike="noStrike" cap="none">
                <a:solidFill>
                  <a:srgbClr val="53585F"/>
                </a:solidFill>
                <a:latin typeface="Helvetica Neue"/>
                <a:ea typeface="Helvetica Neue"/>
                <a:cs typeface="Helvetica Neue"/>
                <a:sym typeface="Helvetica Neue"/>
              </a:rPr>
              <a:t>‹#›</a:t>
            </a:fld>
            <a:endParaRPr sz="843" b="0" i="0" u="none" strike="noStrike" cap="none">
              <a:solidFill>
                <a:srgbClr val="53585F"/>
              </a:solidFill>
              <a:latin typeface="Helvetica Neue"/>
              <a:ea typeface="Helvetica Neue"/>
              <a:cs typeface="Helvetica Neue"/>
              <a:sym typeface="Helvetica Neue"/>
            </a:endParaRPr>
          </a:p>
        </p:txBody>
      </p:sp>
      <p:sp>
        <p:nvSpPr>
          <p:cNvPr id="3" name="Rectangle 2">
            <a:extLst>
              <a:ext uri="{FF2B5EF4-FFF2-40B4-BE49-F238E27FC236}">
                <a16:creationId xmlns:a16="http://schemas.microsoft.com/office/drawing/2014/main" id="{03F684F9-C46C-4A7F-AF84-E6C85F005190}"/>
              </a:ext>
            </a:extLst>
          </p:cNvPr>
          <p:cNvSpPr/>
          <p:nvPr userDrawn="1"/>
        </p:nvSpPr>
        <p:spPr>
          <a:xfrm>
            <a:off x="9966036" y="0"/>
            <a:ext cx="2216436" cy="527899"/>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rgbClr val="FF0000"/>
                </a:solidFill>
              </a:rPr>
              <a:t>Confidential</a:t>
            </a:r>
          </a:p>
        </p:txBody>
      </p:sp>
    </p:spTree>
    <p:extLst>
      <p:ext uri="{BB962C8B-B14F-4D97-AF65-F5344CB8AC3E}">
        <p14:creationId xmlns:p14="http://schemas.microsoft.com/office/powerpoint/2010/main" val="2268338613"/>
      </p:ext>
    </p:extLst>
  </p:cSld>
  <p:clrMap bg1="lt1" tx1="dk1" bg2="dk2" tx2="lt2" accent1="accent1" accent2="accent2" accent3="accent3" accent4="accent4" accent5="accent5" accent6="accent6" hlink="hlink" folHlink="folHlink"/>
  <p:sldLayoutIdLst>
    <p:sldLayoutId id="2147483766" r:id="rId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6.svg"/><Relationship Id="rId1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20.svg"/><Relationship Id="rId12" Type="http://schemas.openxmlformats.org/officeDocument/2006/relationships/image" Target="../media/image22.png"/><Relationship Id="rId17" Type="http://schemas.openxmlformats.org/officeDocument/2006/relationships/image" Target="../media/image25.png"/><Relationship Id="rId2" Type="http://schemas.openxmlformats.org/officeDocument/2006/relationships/notesSlide" Target="../notesSlides/notesSlide1.xml"/><Relationship Id="rId16" Type="http://schemas.openxmlformats.org/officeDocument/2006/relationships/image" Target="../media/image24.png"/><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1.png"/><Relationship Id="rId9" Type="http://schemas.openxmlformats.org/officeDocument/2006/relationships/image" Target="../media/image22.svg"/><Relationship Id="rId1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0.svg"/><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g"/></Relationships>
</file>

<file path=ppt/slides/_rels/slide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0.png"/><Relationship Id="rId18" Type="http://schemas.openxmlformats.org/officeDocument/2006/relationships/image" Target="../media/image43.png"/><Relationship Id="rId3" Type="http://schemas.openxmlformats.org/officeDocument/2006/relationships/slideLayout" Target="../slideLayouts/slideLayout10.xml"/><Relationship Id="rId21" Type="http://schemas.openxmlformats.org/officeDocument/2006/relationships/image" Target="../media/image45.png"/><Relationship Id="rId7" Type="http://schemas.openxmlformats.org/officeDocument/2006/relationships/image" Target="../media/image37.png"/><Relationship Id="rId12" Type="http://schemas.microsoft.com/office/2007/relationships/hdphoto" Target="../media/hdphoto3.wdp"/><Relationship Id="rId17" Type="http://schemas.openxmlformats.org/officeDocument/2006/relationships/image" Target="../media/image42.emf"/><Relationship Id="rId2" Type="http://schemas.openxmlformats.org/officeDocument/2006/relationships/tags" Target="../tags/tag14.xml"/><Relationship Id="rId16" Type="http://schemas.microsoft.com/office/2007/relationships/hdphoto" Target="../media/hdphoto5.wdp"/><Relationship Id="rId20" Type="http://schemas.openxmlformats.org/officeDocument/2006/relationships/image" Target="../media/image44.jpeg"/><Relationship Id="rId1" Type="http://schemas.openxmlformats.org/officeDocument/2006/relationships/vmlDrawing" Target="../drawings/vmlDrawing10.vml"/><Relationship Id="rId6" Type="http://schemas.openxmlformats.org/officeDocument/2006/relationships/image" Target="../media/image36.emf"/><Relationship Id="rId11" Type="http://schemas.openxmlformats.org/officeDocument/2006/relationships/image" Target="../media/image39.png"/><Relationship Id="rId5" Type="http://schemas.openxmlformats.org/officeDocument/2006/relationships/oleObject" Target="../embeddings/oleObject10.bin"/><Relationship Id="rId15" Type="http://schemas.openxmlformats.org/officeDocument/2006/relationships/image" Target="../media/image41.png"/><Relationship Id="rId10" Type="http://schemas.microsoft.com/office/2007/relationships/hdphoto" Target="../media/hdphoto2.wdp"/><Relationship Id="rId19" Type="http://schemas.microsoft.com/office/2007/relationships/hdphoto" Target="../media/hdphoto6.wdp"/><Relationship Id="rId4" Type="http://schemas.openxmlformats.org/officeDocument/2006/relationships/notesSlide" Target="../notesSlides/notesSlide2.xml"/><Relationship Id="rId9" Type="http://schemas.openxmlformats.org/officeDocument/2006/relationships/image" Target="../media/image38.png"/><Relationship Id="rId14" Type="http://schemas.microsoft.com/office/2007/relationships/hdphoto" Target="../media/hdphoto4.wdp"/><Relationship Id="rId22" Type="http://schemas.microsoft.com/office/2007/relationships/hdphoto" Target="../media/hdphoto7.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53B0-5F37-4759-B842-58FC8409D5C9}"/>
              </a:ext>
            </a:extLst>
          </p:cNvPr>
          <p:cNvSpPr>
            <a:spLocks noGrp="1"/>
          </p:cNvSpPr>
          <p:nvPr>
            <p:ph type="ctrTitle"/>
          </p:nvPr>
        </p:nvSpPr>
        <p:spPr>
          <a:xfrm>
            <a:off x="556966" y="1230894"/>
            <a:ext cx="7600668" cy="2170545"/>
          </a:xfrm>
        </p:spPr>
        <p:txBody>
          <a:bodyPr/>
          <a:lstStyle/>
          <a:p>
            <a:r>
              <a:rPr lang="en-US" sz="3600" dirty="0"/>
              <a:t>How </a:t>
            </a:r>
            <a:r>
              <a:rPr lang="en-US" sz="3600" dirty="0" err="1" smtClean="0"/>
              <a:t>Centarix</a:t>
            </a:r>
            <a:r>
              <a:rPr lang="en-US" sz="3600" dirty="0" smtClean="0"/>
              <a:t> is helping the anti-aging industry with aging biomarkers</a:t>
            </a:r>
            <a:endParaRPr lang="en-US" sz="3600" dirty="0"/>
          </a:p>
        </p:txBody>
      </p:sp>
      <p:sp>
        <p:nvSpPr>
          <p:cNvPr id="4" name="Text Placeholder 3">
            <a:extLst>
              <a:ext uri="{FF2B5EF4-FFF2-40B4-BE49-F238E27FC236}">
                <a16:creationId xmlns:a16="http://schemas.microsoft.com/office/drawing/2014/main" id="{3B8B63C4-25AE-408C-BC5F-A513D1AEC261}"/>
              </a:ext>
            </a:extLst>
          </p:cNvPr>
          <p:cNvSpPr>
            <a:spLocks noGrp="1"/>
          </p:cNvSpPr>
          <p:nvPr>
            <p:ph type="body" sz="quarter" idx="10"/>
          </p:nvPr>
        </p:nvSpPr>
        <p:spPr>
          <a:xfrm>
            <a:off x="529533" y="4298849"/>
            <a:ext cx="8110122" cy="909261"/>
          </a:xfrm>
        </p:spPr>
        <p:txBody>
          <a:bodyPr/>
          <a:lstStyle/>
          <a:p>
            <a:r>
              <a:rPr lang="en-US" dirty="0"/>
              <a:t>By: </a:t>
            </a:r>
          </a:p>
          <a:p>
            <a:r>
              <a:rPr lang="en-US" dirty="0" err="1" smtClean="0"/>
              <a:t>Centarix</a:t>
            </a:r>
            <a:endParaRPr lang="en-US" dirty="0"/>
          </a:p>
          <a:p>
            <a:endParaRPr lang="en-US" dirty="0"/>
          </a:p>
        </p:txBody>
      </p:sp>
      <p:sp>
        <p:nvSpPr>
          <p:cNvPr id="5" name="Text Placeholder 4">
            <a:extLst>
              <a:ext uri="{FF2B5EF4-FFF2-40B4-BE49-F238E27FC236}">
                <a16:creationId xmlns:a16="http://schemas.microsoft.com/office/drawing/2014/main" id="{2CCE8791-51AF-4AE2-948D-8349004F2B88}"/>
              </a:ext>
            </a:extLst>
          </p:cNvPr>
          <p:cNvSpPr>
            <a:spLocks noGrp="1"/>
          </p:cNvSpPr>
          <p:nvPr>
            <p:ph type="body" sz="quarter" idx="12"/>
          </p:nvPr>
        </p:nvSpPr>
        <p:spPr>
          <a:xfrm>
            <a:off x="530225" y="5371463"/>
            <a:ext cx="7642225" cy="363537"/>
          </a:xfrm>
        </p:spPr>
        <p:txBody>
          <a:bodyPr/>
          <a:lstStyle/>
          <a:p>
            <a:r>
              <a:rPr lang="en-US" dirty="0"/>
              <a:t>May 2020</a:t>
            </a:r>
          </a:p>
        </p:txBody>
      </p:sp>
    </p:spTree>
    <p:extLst>
      <p:ext uri="{BB962C8B-B14F-4D97-AF65-F5344CB8AC3E}">
        <p14:creationId xmlns:p14="http://schemas.microsoft.com/office/powerpoint/2010/main" val="175602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95000"/>
          </a:schemeClr>
        </a:solidFill>
        <a:effectLst/>
      </p:bgPr>
    </p:bg>
    <p:spTree>
      <p:nvGrpSpPr>
        <p:cNvPr id="1" name=""/>
        <p:cNvGrpSpPr/>
        <p:nvPr/>
      </p:nvGrpSpPr>
      <p:grpSpPr>
        <a:xfrm>
          <a:off x="0" y="0"/>
          <a:ext cx="0" cy="0"/>
          <a:chOff x="0" y="0"/>
          <a:chExt cx="0" cy="0"/>
        </a:xfrm>
      </p:grpSpPr>
      <p:sp>
        <p:nvSpPr>
          <p:cNvPr id="160" name="Google Shape;2500;p91">
            <a:extLst>
              <a:ext uri="{FF2B5EF4-FFF2-40B4-BE49-F238E27FC236}">
                <a16:creationId xmlns:a16="http://schemas.microsoft.com/office/drawing/2014/main" id="{04ACD042-31D3-4D77-8F86-5F4819AC8CE5}"/>
              </a:ext>
            </a:extLst>
          </p:cNvPr>
          <p:cNvSpPr/>
          <p:nvPr/>
        </p:nvSpPr>
        <p:spPr>
          <a:xfrm>
            <a:off x="7118273" y="3860142"/>
            <a:ext cx="1738454" cy="496824"/>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sp>
        <p:nvSpPr>
          <p:cNvPr id="156" name="Google Shape;2500;p91">
            <a:extLst>
              <a:ext uri="{FF2B5EF4-FFF2-40B4-BE49-F238E27FC236}">
                <a16:creationId xmlns:a16="http://schemas.microsoft.com/office/drawing/2014/main" id="{5C594BBC-5A2E-41E8-9A56-63DE2B618A17}"/>
              </a:ext>
            </a:extLst>
          </p:cNvPr>
          <p:cNvSpPr/>
          <p:nvPr/>
        </p:nvSpPr>
        <p:spPr>
          <a:xfrm>
            <a:off x="4417364" y="3891003"/>
            <a:ext cx="1738454" cy="493776"/>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sp>
        <p:nvSpPr>
          <p:cNvPr id="27" name="Rectangle 26">
            <a:extLst>
              <a:ext uri="{FF2B5EF4-FFF2-40B4-BE49-F238E27FC236}">
                <a16:creationId xmlns:a16="http://schemas.microsoft.com/office/drawing/2014/main" id="{0DDC7B30-D4AE-425F-9F71-398570F19D5A}"/>
              </a:ext>
            </a:extLst>
          </p:cNvPr>
          <p:cNvSpPr/>
          <p:nvPr/>
        </p:nvSpPr>
        <p:spPr>
          <a:xfrm>
            <a:off x="346863" y="1470746"/>
            <a:ext cx="3529397" cy="1043853"/>
          </a:xfrm>
          <a:prstGeom prst="rect">
            <a:avLst/>
          </a:prstGeom>
          <a:noFill/>
          <a:ln w="9525">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l">
              <a:defRPr/>
            </a:pPr>
            <a:r>
              <a:rPr kumimoji="0" lang="en-US" sz="1400" b="0" u="none" strike="noStrike" kern="0" cap="none" spc="0" normalizeH="0" baseline="0" noProof="0" dirty="0">
                <a:ln>
                  <a:noFill/>
                </a:ln>
                <a:solidFill>
                  <a:srgbClr val="000000"/>
                </a:solidFill>
                <a:effectLst/>
                <a:uLnTx/>
                <a:uFillTx/>
                <a:latin typeface="Calibri"/>
                <a:ea typeface="+mn-ea"/>
                <a:cs typeface="+mn-cs"/>
                <a:sym typeface="Calibri"/>
              </a:rPr>
              <a:t>AI-powered </a:t>
            </a:r>
            <a:r>
              <a:rPr lang="en-US" sz="1400" b="1" dirty="0">
                <a:solidFill>
                  <a:srgbClr val="000000"/>
                </a:solidFill>
              </a:rPr>
              <a:t>Drug Discovery and Development </a:t>
            </a:r>
          </a:p>
          <a:p>
            <a:pPr algn="l">
              <a:defRPr/>
            </a:pPr>
            <a:r>
              <a:rPr lang="en-US" sz="1400" b="1" dirty="0">
                <a:solidFill>
                  <a:srgbClr val="000000"/>
                </a:solidFill>
              </a:rPr>
              <a:t>Platform </a:t>
            </a:r>
            <a:r>
              <a:rPr lang="en-US" sz="1400" dirty="0">
                <a:solidFill>
                  <a:srgbClr val="000000"/>
                </a:solidFill>
              </a:rPr>
              <a:t>driving innovation in healthcare</a:t>
            </a:r>
          </a:p>
        </p:txBody>
      </p:sp>
      <p:sp>
        <p:nvSpPr>
          <p:cNvPr id="38" name="Rectangle 37">
            <a:extLst>
              <a:ext uri="{FF2B5EF4-FFF2-40B4-BE49-F238E27FC236}">
                <a16:creationId xmlns:a16="http://schemas.microsoft.com/office/drawing/2014/main" id="{3865E595-1133-4A4F-923A-8B975C197F02}"/>
              </a:ext>
            </a:extLst>
          </p:cNvPr>
          <p:cNvSpPr/>
          <p:nvPr/>
        </p:nvSpPr>
        <p:spPr>
          <a:xfrm>
            <a:off x="780487" y="3305286"/>
            <a:ext cx="2448487" cy="700705"/>
          </a:xfrm>
          <a:prstGeom prst="rect">
            <a:avLst/>
          </a:prstGeom>
        </p:spPr>
        <p:txBody>
          <a:bodyPr wrap="square">
            <a:spAutoFit/>
          </a:bodyPr>
          <a:lstStyle/>
          <a:p>
            <a:pPr marL="72000" lvl="0" algn="l" defTabSz="914418" hangingPunct="1">
              <a:spcBef>
                <a:spcPct val="20000"/>
              </a:spcBef>
              <a:spcAft>
                <a:spcPts val="400"/>
              </a:spcAft>
              <a:defRPr/>
            </a:pPr>
            <a:r>
              <a:rPr lang="en-US" sz="1200" b="1" kern="1200" dirty="0">
                <a:solidFill>
                  <a:schemeClr val="tx1"/>
                </a:solidFill>
              </a:rPr>
              <a:t>Scalability</a:t>
            </a:r>
          </a:p>
          <a:p>
            <a:pPr marL="72000" lvl="0" algn="l" defTabSz="914418" hangingPunct="1">
              <a:spcBef>
                <a:spcPct val="20000"/>
              </a:spcBef>
              <a:spcAft>
                <a:spcPts val="400"/>
              </a:spcAft>
              <a:defRPr/>
            </a:pPr>
            <a:r>
              <a:rPr lang="en-US" sz="1100" i="1" kern="1200" dirty="0">
                <a:solidFill>
                  <a:schemeClr val="tx1"/>
                </a:solidFill>
              </a:rPr>
              <a:t>Lorem ipsum dolor sit </a:t>
            </a:r>
            <a:r>
              <a:rPr lang="en-US" sz="1100" i="1" kern="1200" dirty="0" err="1">
                <a:solidFill>
                  <a:schemeClr val="tx1"/>
                </a:solidFill>
              </a:rPr>
              <a:t>amet</a:t>
            </a:r>
            <a:r>
              <a:rPr lang="en-US" sz="1100" i="1" kern="1200" dirty="0">
                <a:solidFill>
                  <a:schemeClr val="tx1"/>
                </a:solidFill>
              </a:rPr>
              <a:t>, </a:t>
            </a:r>
            <a:r>
              <a:rPr lang="en-US" sz="1100" i="1" kern="1200" dirty="0" err="1">
                <a:solidFill>
                  <a:schemeClr val="tx1"/>
                </a:solidFill>
              </a:rPr>
              <a:t>consectetuer</a:t>
            </a:r>
            <a:r>
              <a:rPr lang="en-US" sz="1100" i="1" kern="1200" dirty="0">
                <a:solidFill>
                  <a:schemeClr val="tx1"/>
                </a:solidFill>
              </a:rPr>
              <a:t> </a:t>
            </a:r>
            <a:r>
              <a:rPr lang="en-US" sz="1100" i="1" kern="1200" dirty="0" err="1">
                <a:solidFill>
                  <a:schemeClr val="tx1"/>
                </a:solidFill>
              </a:rPr>
              <a:t>adipiscing</a:t>
            </a:r>
            <a:r>
              <a:rPr lang="en-US" sz="1100" i="1" kern="1200" dirty="0">
                <a:solidFill>
                  <a:schemeClr val="tx1"/>
                </a:solidFill>
              </a:rPr>
              <a:t> </a:t>
            </a:r>
            <a:r>
              <a:rPr lang="en-US" sz="1100" i="1" kern="1200" dirty="0" err="1">
                <a:solidFill>
                  <a:schemeClr val="tx1"/>
                </a:solidFill>
              </a:rPr>
              <a:t>elit</a:t>
            </a:r>
            <a:r>
              <a:rPr lang="en-US" sz="1100" i="1" kern="1200" dirty="0">
                <a:solidFill>
                  <a:schemeClr val="tx1"/>
                </a:solidFill>
              </a:rPr>
              <a:t>, </a:t>
            </a:r>
            <a:r>
              <a:rPr lang="en-US" sz="1100" i="1" kern="1200" dirty="0" err="1">
                <a:solidFill>
                  <a:schemeClr val="tx1"/>
                </a:solidFill>
              </a:rPr>
              <a:t>sed</a:t>
            </a:r>
            <a:r>
              <a:rPr lang="en-US" sz="1100" i="1" kern="1200" dirty="0">
                <a:solidFill>
                  <a:schemeClr val="tx1"/>
                </a:solidFill>
              </a:rPr>
              <a:t> </a:t>
            </a:r>
            <a:r>
              <a:rPr lang="en-US" sz="1100" i="1" kern="1200" dirty="0" err="1" smtClean="0">
                <a:solidFill>
                  <a:schemeClr val="tx1"/>
                </a:solidFill>
              </a:rPr>
              <a:t>diam</a:t>
            </a:r>
            <a:endParaRPr lang="en-US" sz="1100" i="1" kern="1200" dirty="0">
              <a:solidFill>
                <a:schemeClr val="tx1"/>
              </a:solidFill>
            </a:endParaRPr>
          </a:p>
        </p:txBody>
      </p:sp>
      <p:sp>
        <p:nvSpPr>
          <p:cNvPr id="39" name="Rectangle 38">
            <a:extLst>
              <a:ext uri="{FF2B5EF4-FFF2-40B4-BE49-F238E27FC236}">
                <a16:creationId xmlns:a16="http://schemas.microsoft.com/office/drawing/2014/main" id="{43D0F388-3B60-49FB-BC82-D2C066D546DA}"/>
              </a:ext>
            </a:extLst>
          </p:cNvPr>
          <p:cNvSpPr/>
          <p:nvPr/>
        </p:nvSpPr>
        <p:spPr>
          <a:xfrm>
            <a:off x="790568" y="4293803"/>
            <a:ext cx="2567616" cy="700705"/>
          </a:xfrm>
          <a:prstGeom prst="rect">
            <a:avLst/>
          </a:prstGeom>
        </p:spPr>
        <p:txBody>
          <a:bodyPr wrap="square">
            <a:spAutoFit/>
          </a:bodyPr>
          <a:lstStyle/>
          <a:p>
            <a:pPr marL="72000" lvl="0" algn="l" defTabSz="914418" hangingPunct="1">
              <a:spcBef>
                <a:spcPct val="20000"/>
              </a:spcBef>
              <a:spcAft>
                <a:spcPts val="400"/>
              </a:spcAft>
              <a:defRPr/>
            </a:pPr>
            <a:r>
              <a:rPr lang="en-US" sz="1200" b="1" kern="1200" dirty="0"/>
              <a:t>Holistic approach</a:t>
            </a:r>
          </a:p>
          <a:p>
            <a:pPr marL="72000" lvl="0" algn="l" defTabSz="914418" hangingPunct="1">
              <a:spcBef>
                <a:spcPct val="20000"/>
              </a:spcBef>
              <a:spcAft>
                <a:spcPts val="400"/>
              </a:spcAft>
              <a:defRPr/>
            </a:pPr>
            <a:r>
              <a:rPr lang="en-US" sz="1100" i="1" kern="1200" dirty="0">
                <a:solidFill>
                  <a:schemeClr val="tx1"/>
                </a:solidFill>
              </a:rPr>
              <a:t>Lorem ipsum dolor sit </a:t>
            </a:r>
            <a:r>
              <a:rPr lang="en-US" sz="1100" i="1" kern="1200" dirty="0" err="1">
                <a:solidFill>
                  <a:schemeClr val="tx1"/>
                </a:solidFill>
              </a:rPr>
              <a:t>amet</a:t>
            </a:r>
            <a:r>
              <a:rPr lang="en-US" sz="1100" i="1" kern="1200" dirty="0">
                <a:solidFill>
                  <a:schemeClr val="tx1"/>
                </a:solidFill>
              </a:rPr>
              <a:t>, </a:t>
            </a:r>
            <a:r>
              <a:rPr lang="en-US" sz="1100" i="1" kern="1200" dirty="0" err="1">
                <a:solidFill>
                  <a:schemeClr val="tx1"/>
                </a:solidFill>
              </a:rPr>
              <a:t>consectetuer</a:t>
            </a:r>
            <a:r>
              <a:rPr lang="en-US" sz="1100" i="1" kern="1200" dirty="0">
                <a:solidFill>
                  <a:schemeClr val="tx1"/>
                </a:solidFill>
              </a:rPr>
              <a:t> </a:t>
            </a:r>
            <a:r>
              <a:rPr lang="en-US" sz="1100" i="1" kern="1200" dirty="0" err="1">
                <a:solidFill>
                  <a:schemeClr val="tx1"/>
                </a:solidFill>
              </a:rPr>
              <a:t>adipiscing</a:t>
            </a:r>
            <a:r>
              <a:rPr lang="en-US" sz="1100" i="1" kern="1200" dirty="0">
                <a:solidFill>
                  <a:schemeClr val="tx1"/>
                </a:solidFill>
              </a:rPr>
              <a:t> </a:t>
            </a:r>
            <a:r>
              <a:rPr lang="en-US" sz="1100" i="1" kern="1200" dirty="0" err="1">
                <a:solidFill>
                  <a:schemeClr val="tx1"/>
                </a:solidFill>
              </a:rPr>
              <a:t>elit</a:t>
            </a:r>
            <a:r>
              <a:rPr lang="en-US" sz="1100" i="1" kern="1200" dirty="0">
                <a:solidFill>
                  <a:schemeClr val="tx1"/>
                </a:solidFill>
              </a:rPr>
              <a:t>, </a:t>
            </a:r>
            <a:r>
              <a:rPr lang="en-US" sz="1100" i="1" kern="1200" dirty="0" err="1">
                <a:solidFill>
                  <a:schemeClr val="tx1"/>
                </a:solidFill>
              </a:rPr>
              <a:t>sed</a:t>
            </a:r>
            <a:r>
              <a:rPr lang="en-US" sz="1100" i="1" kern="1200" dirty="0">
                <a:solidFill>
                  <a:schemeClr val="tx1"/>
                </a:solidFill>
              </a:rPr>
              <a:t> </a:t>
            </a:r>
            <a:r>
              <a:rPr lang="en-US" sz="1100" i="1" kern="1200" dirty="0" err="1">
                <a:solidFill>
                  <a:schemeClr val="tx1"/>
                </a:solidFill>
              </a:rPr>
              <a:t>diam</a:t>
            </a:r>
            <a:endParaRPr lang="en-US" sz="1100" i="1" kern="1200" dirty="0">
              <a:solidFill>
                <a:schemeClr val="tx1"/>
              </a:solidFill>
            </a:endParaRPr>
          </a:p>
        </p:txBody>
      </p:sp>
      <p:sp>
        <p:nvSpPr>
          <p:cNvPr id="24" name="Text Placeholder 5">
            <a:extLst>
              <a:ext uri="{FF2B5EF4-FFF2-40B4-BE49-F238E27FC236}">
                <a16:creationId xmlns:a16="http://schemas.microsoft.com/office/drawing/2014/main" id="{A7E5E429-9E31-4FFA-B4BF-574509D0A35E}"/>
              </a:ext>
            </a:extLst>
          </p:cNvPr>
          <p:cNvSpPr txBox="1">
            <a:spLocks/>
          </p:cNvSpPr>
          <p:nvPr/>
        </p:nvSpPr>
        <p:spPr>
          <a:xfrm>
            <a:off x="832042" y="5212884"/>
            <a:ext cx="2398175" cy="334881"/>
          </a:xfrm>
          <a:prstGeom prst="rect">
            <a:avLst/>
          </a:prstGeom>
          <a:noFill/>
        </p:spPr>
        <p:txBody>
          <a:bodyPr lIns="72000" tIns="36000" rIns="72000"/>
          <a:lst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00" lvl="0" indent="0">
              <a:spcAft>
                <a:spcPts val="400"/>
              </a:spcAft>
              <a:buNone/>
              <a:defRPr/>
            </a:pPr>
            <a:r>
              <a:rPr lang="en-US" sz="1200" b="1" dirty="0">
                <a:solidFill>
                  <a:srgbClr val="000000"/>
                </a:solidFill>
              </a:rPr>
              <a:t>Industry validation</a:t>
            </a:r>
          </a:p>
          <a:p>
            <a:pPr marL="0" lvl="0" indent="0">
              <a:spcAft>
                <a:spcPts val="400"/>
              </a:spcAft>
              <a:buNone/>
              <a:defRPr/>
            </a:pPr>
            <a:r>
              <a:rPr lang="en-US" sz="1100" i="1" dirty="0"/>
              <a:t>Lorem ipsum dolor sit </a:t>
            </a:r>
            <a:r>
              <a:rPr lang="en-US" sz="1100" i="1" dirty="0" err="1"/>
              <a:t>amet</a:t>
            </a:r>
            <a:r>
              <a:rPr lang="en-US" sz="1100" i="1" dirty="0"/>
              <a:t>, </a:t>
            </a:r>
            <a:r>
              <a:rPr lang="en-US" sz="1100" i="1" dirty="0" err="1"/>
              <a:t>consectetuer</a:t>
            </a:r>
            <a:r>
              <a:rPr lang="en-US" sz="1100" i="1" dirty="0"/>
              <a:t> </a:t>
            </a:r>
            <a:r>
              <a:rPr lang="en-US" sz="1100" i="1" dirty="0" err="1"/>
              <a:t>adipiscing</a:t>
            </a:r>
            <a:r>
              <a:rPr lang="en-US" sz="1100" i="1" dirty="0"/>
              <a:t> </a:t>
            </a:r>
            <a:r>
              <a:rPr lang="en-US" sz="1100" i="1" dirty="0" err="1"/>
              <a:t>elit</a:t>
            </a:r>
            <a:r>
              <a:rPr lang="en-US" sz="1100" i="1" dirty="0"/>
              <a:t>, </a:t>
            </a:r>
            <a:r>
              <a:rPr lang="en-US" sz="1100" i="1" dirty="0" err="1"/>
              <a:t>sed</a:t>
            </a:r>
            <a:r>
              <a:rPr lang="en-US" sz="1100" i="1" dirty="0"/>
              <a:t> </a:t>
            </a:r>
            <a:r>
              <a:rPr lang="en-US" sz="1100" i="1" dirty="0" err="1"/>
              <a:t>diam</a:t>
            </a:r>
            <a:endParaRPr lang="en-US" sz="1100" i="1" dirty="0"/>
          </a:p>
        </p:txBody>
      </p:sp>
      <p:sp>
        <p:nvSpPr>
          <p:cNvPr id="78" name="TextBox 77">
            <a:extLst>
              <a:ext uri="{FF2B5EF4-FFF2-40B4-BE49-F238E27FC236}">
                <a16:creationId xmlns:a16="http://schemas.microsoft.com/office/drawing/2014/main" id="{6272B562-5D0A-4AFE-88C8-ACC3146B155B}"/>
              </a:ext>
            </a:extLst>
          </p:cNvPr>
          <p:cNvSpPr txBox="1"/>
          <p:nvPr/>
        </p:nvSpPr>
        <p:spPr>
          <a:xfrm>
            <a:off x="474492" y="3391780"/>
            <a:ext cx="309457" cy="319656"/>
          </a:xfrm>
          <a:prstGeom prst="rect">
            <a:avLst/>
          </a:prstGeom>
          <a:ln w="28575">
            <a:solidFill>
              <a:srgbClr val="D0001C"/>
            </a:solidFill>
          </a:ln>
        </p:spPr>
        <p:txBody>
          <a:bodyPr wrap="square" rtlCol="0" anchor="ctr">
            <a:noAutofit/>
          </a:bodyPr>
          <a:lstStyle/>
          <a:p>
            <a:pPr defTabSz="914418" hangingPunct="1">
              <a:spcBef>
                <a:spcPts val="400"/>
              </a:spcBef>
            </a:pPr>
            <a:r>
              <a:rPr lang="en-US" sz="1400" b="1" kern="1200" dirty="0">
                <a:solidFill>
                  <a:srgbClr val="D0001C"/>
                </a:solidFill>
              </a:rPr>
              <a:t>1</a:t>
            </a:r>
          </a:p>
        </p:txBody>
      </p:sp>
      <p:sp>
        <p:nvSpPr>
          <p:cNvPr id="54" name="Text Placeholder 1">
            <a:extLst>
              <a:ext uri="{FF2B5EF4-FFF2-40B4-BE49-F238E27FC236}">
                <a16:creationId xmlns:a16="http://schemas.microsoft.com/office/drawing/2014/main" id="{DB475B37-47CE-443A-9124-C84BB3967056}"/>
              </a:ext>
            </a:extLst>
          </p:cNvPr>
          <p:cNvSpPr txBox="1">
            <a:spLocks/>
          </p:cNvSpPr>
          <p:nvPr/>
        </p:nvSpPr>
        <p:spPr>
          <a:xfrm>
            <a:off x="239486" y="168272"/>
            <a:ext cx="11723915" cy="438912"/>
          </a:xfrm>
        </p:spPr>
        <p:txBody>
          <a:bodyPr anchor="ctr">
            <a:noAutofit/>
          </a:bodyPr>
          <a:lstStyle>
            <a:lvl1pPr marL="0" indent="0" algn="l" defTabSz="914418" rtl="0" eaLnBrk="1" latinLnBrk="0" hangingPunct="1">
              <a:spcBef>
                <a:spcPct val="20000"/>
              </a:spcBef>
              <a:buFont typeface="Arial" pitchFamily="34" charset="0"/>
              <a:buNone/>
              <a:defRPr sz="2000" b="1" kern="1200">
                <a:solidFill>
                  <a:schemeClr val="tx1"/>
                </a:solidFill>
                <a:latin typeface="+mn-lt"/>
                <a:ea typeface="+mn-ea"/>
                <a:cs typeface="+mn-cs"/>
              </a:defRPr>
            </a:lvl1pPr>
            <a:lvl2pPr marL="457209" indent="0" algn="l" defTabSz="914418" rtl="0" eaLnBrk="1" latinLnBrk="0" hangingPunct="1">
              <a:spcBef>
                <a:spcPct val="20000"/>
              </a:spcBef>
              <a:buFont typeface="Arial" pitchFamily="34" charset="0"/>
              <a:buNone/>
              <a:defRPr sz="2800" kern="1200">
                <a:solidFill>
                  <a:schemeClr val="tx1"/>
                </a:solidFill>
                <a:latin typeface="+mn-lt"/>
                <a:ea typeface="+mn-ea"/>
                <a:cs typeface="+mn-cs"/>
              </a:defRPr>
            </a:lvl2pPr>
            <a:lvl3pPr marL="914418" indent="0" algn="l" defTabSz="914418" rtl="0" eaLnBrk="1" latinLnBrk="0" hangingPunct="1">
              <a:spcBef>
                <a:spcPct val="20000"/>
              </a:spcBef>
              <a:buFont typeface="Arial" pitchFamily="34" charset="0"/>
              <a:buNone/>
              <a:defRPr sz="2400" kern="1200">
                <a:solidFill>
                  <a:schemeClr val="tx1"/>
                </a:solidFill>
                <a:latin typeface="+mn-lt"/>
                <a:ea typeface="+mn-ea"/>
                <a:cs typeface="+mn-cs"/>
              </a:defRPr>
            </a:lvl3pPr>
            <a:lvl4pPr marL="1371627" indent="0" algn="l" defTabSz="914418" rtl="0" eaLnBrk="1" latinLnBrk="0" hangingPunct="1">
              <a:spcBef>
                <a:spcPct val="20000"/>
              </a:spcBef>
              <a:buFont typeface="Arial" pitchFamily="34" charset="0"/>
              <a:buNone/>
              <a:defRPr sz="2000" kern="1200">
                <a:solidFill>
                  <a:schemeClr val="tx1"/>
                </a:solidFill>
                <a:latin typeface="+mn-lt"/>
                <a:ea typeface="+mn-ea"/>
                <a:cs typeface="+mn-cs"/>
              </a:defRPr>
            </a:lvl4pPr>
            <a:lvl5pPr marL="1828837" indent="0" algn="l" defTabSz="914418"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Innoplexus at a glance – A novel proposition for upcoming </a:t>
            </a:r>
            <a:r>
              <a:rPr lang="en-US" sz="1800" dirty="0" err="1"/>
              <a:t>biotechs</a:t>
            </a:r>
            <a:endParaRPr lang="en-US" sz="1800" dirty="0"/>
          </a:p>
        </p:txBody>
      </p:sp>
      <p:sp>
        <p:nvSpPr>
          <p:cNvPr id="4" name="Rectangle 3">
            <a:extLst>
              <a:ext uri="{FF2B5EF4-FFF2-40B4-BE49-F238E27FC236}">
                <a16:creationId xmlns:a16="http://schemas.microsoft.com/office/drawing/2014/main" id="{98874E86-2F3A-4B1F-9A8A-176E835C7DB4}"/>
              </a:ext>
            </a:extLst>
          </p:cNvPr>
          <p:cNvSpPr/>
          <p:nvPr/>
        </p:nvSpPr>
        <p:spPr>
          <a:xfrm>
            <a:off x="3771899" y="2967822"/>
            <a:ext cx="8067675" cy="3413100"/>
          </a:xfrm>
          <a:prstGeom prst="rect">
            <a:avLst/>
          </a:prstGeom>
          <a:noFill/>
          <a:ln w="28575">
            <a:solidFill>
              <a:srgbClr val="D0001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2"/>
              </a:solidFill>
            </a:endParaRPr>
          </a:p>
        </p:txBody>
      </p:sp>
      <p:sp>
        <p:nvSpPr>
          <p:cNvPr id="125" name="S E A R C H &amp; E X P L O R E">
            <a:extLst>
              <a:ext uri="{FF2B5EF4-FFF2-40B4-BE49-F238E27FC236}">
                <a16:creationId xmlns:a16="http://schemas.microsoft.com/office/drawing/2014/main" id="{9B33F93E-3664-4965-BE08-81E66FE4BB02}"/>
              </a:ext>
            </a:extLst>
          </p:cNvPr>
          <p:cNvSpPr txBox="1"/>
          <p:nvPr/>
        </p:nvSpPr>
        <p:spPr>
          <a:xfrm>
            <a:off x="3921476" y="2547691"/>
            <a:ext cx="7778042" cy="2769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l">
              <a:defRPr sz="1200" b="1">
                <a:solidFill>
                  <a:schemeClr val="accent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pc="300" dirty="0">
                <a:solidFill>
                  <a:schemeClr val="tx1"/>
                </a:solidFill>
              </a:rPr>
              <a:t>PARTNERSHIP OVERVIEW</a:t>
            </a:r>
            <a:endParaRPr kumimoji="0" sz="1200" b="1" i="0" u="none" strike="noStrike" kern="0" cap="none" spc="300" normalizeH="0" baseline="0" noProof="0" dirty="0">
              <a:ln>
                <a:noFill/>
              </a:ln>
              <a:solidFill>
                <a:schemeClr val="tx1"/>
              </a:solidFill>
              <a:effectLst/>
              <a:uLnTx/>
              <a:uFillTx/>
              <a:cs typeface="Calibri"/>
              <a:sym typeface="Calibri"/>
            </a:endParaRPr>
          </a:p>
        </p:txBody>
      </p:sp>
      <p:sp>
        <p:nvSpPr>
          <p:cNvPr id="124" name="Rectangle">
            <a:extLst>
              <a:ext uri="{FF2B5EF4-FFF2-40B4-BE49-F238E27FC236}">
                <a16:creationId xmlns:a16="http://schemas.microsoft.com/office/drawing/2014/main" id="{BDB1D2CB-78A8-49A2-815F-41D851CDE4D4}"/>
              </a:ext>
            </a:extLst>
          </p:cNvPr>
          <p:cNvSpPr/>
          <p:nvPr/>
        </p:nvSpPr>
        <p:spPr>
          <a:xfrm>
            <a:off x="3771898" y="2549031"/>
            <a:ext cx="8077198" cy="274322"/>
          </a:xfrm>
          <a:prstGeom prst="rect">
            <a:avLst/>
          </a:prstGeom>
          <a:noFill/>
          <a:ln w="28575" cap="flat">
            <a:solidFill>
              <a:srgbClr val="D0001C"/>
            </a:solidFill>
            <a:prstDash val="solid"/>
            <a:miter lim="800000"/>
          </a:ln>
          <a:effectLst/>
        </p:spPr>
        <p:txBody>
          <a:bodyPr wrap="square" lIns="45719" tIns="45719" rIns="45719" bIns="45719"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sz="1200" b="1">
                <a:solidFill>
                  <a:srgbClr val="FFC000"/>
                </a:solidFill>
              </a:defRPr>
            </a:pPr>
            <a:endParaRPr kumimoji="0" sz="1200" b="1" i="0" u="none" strike="noStrike" kern="0" cap="none" spc="0" normalizeH="0" baseline="0" noProof="0" dirty="0">
              <a:ln>
                <a:noFill/>
              </a:ln>
              <a:solidFill>
                <a:srgbClr val="BF9000"/>
              </a:solidFill>
              <a:effectLst/>
              <a:uLnTx/>
              <a:uFillTx/>
              <a:cs typeface="Calibri"/>
              <a:sym typeface="Calibri"/>
            </a:endParaRPr>
          </a:p>
        </p:txBody>
      </p:sp>
      <p:sp>
        <p:nvSpPr>
          <p:cNvPr id="77" name="S E A R C H &amp; E X P L O R E">
            <a:extLst>
              <a:ext uri="{FF2B5EF4-FFF2-40B4-BE49-F238E27FC236}">
                <a16:creationId xmlns:a16="http://schemas.microsoft.com/office/drawing/2014/main" id="{AD14F8D3-258A-4A48-91F7-4A4AB2F9A059}"/>
              </a:ext>
            </a:extLst>
          </p:cNvPr>
          <p:cNvSpPr txBox="1"/>
          <p:nvPr/>
        </p:nvSpPr>
        <p:spPr>
          <a:xfrm>
            <a:off x="-2012594" y="2538166"/>
            <a:ext cx="7778042" cy="27699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l">
              <a:defRPr sz="1200" b="1">
                <a:solidFill>
                  <a:schemeClr val="accent1"/>
                </a:solidFill>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pc="300" dirty="0">
                <a:solidFill>
                  <a:schemeClr val="tx1"/>
                </a:solidFill>
                <a:cs typeface="Calibri"/>
                <a:sym typeface="Calibri"/>
              </a:rPr>
              <a:t>COMPETITIVE ADVANTAGE</a:t>
            </a:r>
            <a:endParaRPr kumimoji="0" sz="1200" b="1" i="0" u="none" strike="noStrike" kern="0" cap="none" spc="300" normalizeH="0" baseline="0" noProof="0" dirty="0">
              <a:ln>
                <a:noFill/>
              </a:ln>
              <a:solidFill>
                <a:schemeClr val="tx1"/>
              </a:solidFill>
              <a:effectLst/>
              <a:uLnTx/>
              <a:uFillTx/>
              <a:cs typeface="Calibri"/>
              <a:sym typeface="Calibri"/>
            </a:endParaRPr>
          </a:p>
        </p:txBody>
      </p:sp>
      <p:sp>
        <p:nvSpPr>
          <p:cNvPr id="80" name="Rectangle">
            <a:extLst>
              <a:ext uri="{FF2B5EF4-FFF2-40B4-BE49-F238E27FC236}">
                <a16:creationId xmlns:a16="http://schemas.microsoft.com/office/drawing/2014/main" id="{E0AEAABB-688A-4B41-9B98-A083252728BB}"/>
              </a:ext>
            </a:extLst>
          </p:cNvPr>
          <p:cNvSpPr/>
          <p:nvPr/>
        </p:nvSpPr>
        <p:spPr>
          <a:xfrm>
            <a:off x="295292" y="2539507"/>
            <a:ext cx="3190858" cy="274321"/>
          </a:xfrm>
          <a:prstGeom prst="rect">
            <a:avLst/>
          </a:prstGeom>
          <a:noFill/>
          <a:ln w="28575" cap="flat">
            <a:solidFill>
              <a:srgbClr val="D0001C"/>
            </a:solidFill>
            <a:prstDash val="solid"/>
            <a:miter lim="800000"/>
          </a:ln>
          <a:effectLst/>
        </p:spPr>
        <p:txBody>
          <a:bodyPr wrap="square" lIns="45719" tIns="45719" rIns="45719" bIns="45719"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sz="1200" b="1">
                <a:solidFill>
                  <a:srgbClr val="FFC000"/>
                </a:solidFill>
              </a:defRPr>
            </a:pPr>
            <a:endParaRPr kumimoji="0" sz="1200" b="1" i="0" u="none" strike="noStrike" kern="0" cap="none" spc="0" normalizeH="0" baseline="0" noProof="0" dirty="0">
              <a:ln>
                <a:noFill/>
              </a:ln>
              <a:solidFill>
                <a:srgbClr val="BF9000"/>
              </a:solidFill>
              <a:effectLst/>
              <a:uLnTx/>
              <a:uFillTx/>
              <a:cs typeface="Calibri"/>
              <a:sym typeface="Calibri"/>
            </a:endParaRPr>
          </a:p>
        </p:txBody>
      </p:sp>
      <p:sp>
        <p:nvSpPr>
          <p:cNvPr id="56" name="Rectangle">
            <a:extLst>
              <a:ext uri="{FF2B5EF4-FFF2-40B4-BE49-F238E27FC236}">
                <a16:creationId xmlns:a16="http://schemas.microsoft.com/office/drawing/2014/main" id="{420D722F-48CE-4D04-AB9C-AB485C430DE1}"/>
              </a:ext>
            </a:extLst>
          </p:cNvPr>
          <p:cNvSpPr/>
          <p:nvPr/>
        </p:nvSpPr>
        <p:spPr>
          <a:xfrm>
            <a:off x="3838573" y="838260"/>
            <a:ext cx="8077198" cy="274322"/>
          </a:xfrm>
          <a:prstGeom prst="rect">
            <a:avLst/>
          </a:prstGeom>
          <a:noFill/>
          <a:ln w="28575" cap="flat">
            <a:solidFill>
              <a:srgbClr val="D0001C"/>
            </a:solidFill>
            <a:prstDash val="solid"/>
            <a:miter lim="800000"/>
          </a:ln>
          <a:effectLst/>
        </p:spPr>
        <p:txBody>
          <a:bodyPr wrap="square" lIns="45719" tIns="45719" rIns="45719" bIns="45719" numCol="1" anchor="ctr">
            <a:noAutofit/>
          </a:bodyPr>
          <a:lstStyle/>
          <a:p>
            <a:pPr marL="0" marR="0" lvl="0" indent="0" defTabSz="914400" eaLnBrk="1" fontAlgn="auto" latinLnBrk="0" hangingPunct="1">
              <a:lnSpc>
                <a:spcPct val="100000"/>
              </a:lnSpc>
              <a:spcBef>
                <a:spcPts val="0"/>
              </a:spcBef>
              <a:spcAft>
                <a:spcPts val="0"/>
              </a:spcAft>
              <a:buClrTx/>
              <a:buSzTx/>
              <a:buFontTx/>
              <a:buNone/>
              <a:tabLst/>
              <a:defRPr sz="1200" b="1">
                <a:solidFill>
                  <a:srgbClr val="FFC000"/>
                </a:solidFill>
              </a:defRPr>
            </a:pPr>
            <a:endParaRPr kumimoji="0" sz="1200" b="1" i="0" u="none" strike="noStrike" kern="0" cap="none" spc="0" normalizeH="0" baseline="0" noProof="0" dirty="0">
              <a:ln>
                <a:noFill/>
              </a:ln>
              <a:solidFill>
                <a:srgbClr val="BF9000"/>
              </a:solidFill>
              <a:effectLst/>
              <a:uLnTx/>
              <a:uFillTx/>
              <a:cs typeface="Calibri"/>
              <a:sym typeface="Calibri"/>
            </a:endParaRPr>
          </a:p>
        </p:txBody>
      </p:sp>
      <p:sp>
        <p:nvSpPr>
          <p:cNvPr id="138" name="Text Placeholder 29">
            <a:extLst>
              <a:ext uri="{FF2B5EF4-FFF2-40B4-BE49-F238E27FC236}">
                <a16:creationId xmlns:a16="http://schemas.microsoft.com/office/drawing/2014/main" id="{7111F22E-8CF2-4952-B0FD-FEA698E34456}"/>
              </a:ext>
            </a:extLst>
          </p:cNvPr>
          <p:cNvSpPr txBox="1">
            <a:spLocks/>
          </p:cNvSpPr>
          <p:nvPr/>
        </p:nvSpPr>
        <p:spPr>
          <a:xfrm>
            <a:off x="4960726" y="3007632"/>
            <a:ext cx="6620912" cy="983801"/>
          </a:xfrm>
          <a:prstGeom prst="rect">
            <a:avLst/>
          </a:prstGeom>
        </p:spPr>
        <p:txBody>
          <a:bodyPr/>
          <a:lst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Aft>
                <a:spcPts val="800"/>
              </a:spcAft>
              <a:buNone/>
              <a:defRPr/>
            </a:pPr>
            <a:r>
              <a:rPr lang="en-US" sz="1200" b="1" dirty="0"/>
              <a:t>We aim to partner with successful biotech companies in value-sharing engagements to:</a:t>
            </a:r>
          </a:p>
        </p:txBody>
      </p:sp>
      <p:sp>
        <p:nvSpPr>
          <p:cNvPr id="5" name="TextBox 4">
            <a:extLst>
              <a:ext uri="{FF2B5EF4-FFF2-40B4-BE49-F238E27FC236}">
                <a16:creationId xmlns:a16="http://schemas.microsoft.com/office/drawing/2014/main" id="{62DCF783-1CFA-4044-8B30-549C9DAF9987}"/>
              </a:ext>
            </a:extLst>
          </p:cNvPr>
          <p:cNvSpPr txBox="1"/>
          <p:nvPr/>
        </p:nvSpPr>
        <p:spPr>
          <a:xfrm>
            <a:off x="4921758" y="3626190"/>
            <a:ext cx="2258568" cy="1719072"/>
          </a:xfrm>
          <a:prstGeom prst="rect">
            <a:avLst/>
          </a:prstGeom>
        </p:spPr>
        <p:txBody>
          <a:bodyPr wrap="square" rtlCol="0">
            <a:noAutofit/>
          </a:bodyPr>
          <a:lstStyle/>
          <a:p>
            <a:pPr marL="182880" indent="-182880" algn="l" defTabSz="914418" hangingPunct="1">
              <a:spcBef>
                <a:spcPts val="400"/>
              </a:spcBef>
              <a:buFont typeface="Arial" pitchFamily="34" charset="0"/>
              <a:buChar char="•"/>
            </a:pPr>
            <a:endParaRPr lang="en-US" sz="1600" kern="1200" dirty="0" err="1">
              <a:solidFill>
                <a:schemeClr val="tx1"/>
              </a:solidFill>
            </a:endParaRPr>
          </a:p>
        </p:txBody>
      </p:sp>
      <p:sp>
        <p:nvSpPr>
          <p:cNvPr id="6" name="TextBox 5">
            <a:extLst>
              <a:ext uri="{FF2B5EF4-FFF2-40B4-BE49-F238E27FC236}">
                <a16:creationId xmlns:a16="http://schemas.microsoft.com/office/drawing/2014/main" id="{219DA19F-45D9-428C-B389-41BE56C93B62}"/>
              </a:ext>
            </a:extLst>
          </p:cNvPr>
          <p:cNvSpPr txBox="1"/>
          <p:nvPr/>
        </p:nvSpPr>
        <p:spPr>
          <a:xfrm>
            <a:off x="5712714" y="3150702"/>
            <a:ext cx="914400" cy="914400"/>
          </a:xfrm>
          <a:prstGeom prst="rect">
            <a:avLst/>
          </a:prstGeom>
        </p:spPr>
        <p:txBody>
          <a:bodyPr wrap="square" rtlCol="0">
            <a:noAutofit/>
          </a:bodyPr>
          <a:lstStyle/>
          <a:p>
            <a:pPr marL="182880" indent="-182880" algn="l" defTabSz="914418" hangingPunct="1">
              <a:spcBef>
                <a:spcPts val="400"/>
              </a:spcBef>
              <a:buFont typeface="Arial" pitchFamily="34" charset="0"/>
              <a:buChar char="•"/>
            </a:pPr>
            <a:endParaRPr lang="en-US" sz="1600" kern="1200" dirty="0" err="1">
              <a:solidFill>
                <a:schemeClr val="tx1"/>
              </a:solidFill>
            </a:endParaRPr>
          </a:p>
        </p:txBody>
      </p:sp>
      <p:sp>
        <p:nvSpPr>
          <p:cNvPr id="7" name="TextBox 6">
            <a:extLst>
              <a:ext uri="{FF2B5EF4-FFF2-40B4-BE49-F238E27FC236}">
                <a16:creationId xmlns:a16="http://schemas.microsoft.com/office/drawing/2014/main" id="{B73293BA-62AE-4A6C-9449-CC9F62E7058D}"/>
              </a:ext>
            </a:extLst>
          </p:cNvPr>
          <p:cNvSpPr txBox="1"/>
          <p:nvPr/>
        </p:nvSpPr>
        <p:spPr>
          <a:xfrm>
            <a:off x="5915406" y="3982806"/>
            <a:ext cx="914400" cy="914400"/>
          </a:xfrm>
          <a:prstGeom prst="rect">
            <a:avLst/>
          </a:prstGeom>
        </p:spPr>
        <p:txBody>
          <a:bodyPr wrap="none" rtlCol="0">
            <a:noAutofit/>
          </a:bodyPr>
          <a:lstStyle/>
          <a:p>
            <a:pPr marL="182880" indent="-182880" algn="l" defTabSz="914418" hangingPunct="1">
              <a:spcBef>
                <a:spcPts val="400"/>
              </a:spcBef>
              <a:buFont typeface="Arial" pitchFamily="34" charset="0"/>
              <a:buChar char="•"/>
            </a:pPr>
            <a:endParaRPr lang="en-US" sz="1600" kern="1200" dirty="0" err="1">
              <a:solidFill>
                <a:schemeClr val="tx1"/>
              </a:solidFill>
            </a:endParaRPr>
          </a:p>
        </p:txBody>
      </p:sp>
      <p:pic>
        <p:nvPicPr>
          <p:cNvPr id="140" name="Graphic 139">
            <a:extLst>
              <a:ext uri="{FF2B5EF4-FFF2-40B4-BE49-F238E27FC236}">
                <a16:creationId xmlns:a16="http://schemas.microsoft.com/office/drawing/2014/main" id="{5B4A6ED5-69D3-4360-AA9C-F2F391B1CBE2}"/>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rcRect t="-13625" b="13625"/>
          <a:stretch/>
        </p:blipFill>
        <p:spPr>
          <a:xfrm>
            <a:off x="4640198" y="3064845"/>
            <a:ext cx="1003587" cy="1003587"/>
          </a:xfrm>
          <a:prstGeom prst="rect">
            <a:avLst/>
          </a:prstGeom>
        </p:spPr>
      </p:pic>
      <p:pic>
        <p:nvPicPr>
          <p:cNvPr id="141" name="Graphic 140">
            <a:extLst>
              <a:ext uri="{FF2B5EF4-FFF2-40B4-BE49-F238E27FC236}">
                <a16:creationId xmlns:a16="http://schemas.microsoft.com/office/drawing/2014/main" id="{3C812116-CAB4-419D-8733-DD89FEE5B88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7410450" y="3166770"/>
            <a:ext cx="742228" cy="742228"/>
          </a:xfrm>
          <a:prstGeom prst="rect">
            <a:avLst/>
          </a:prstGeom>
        </p:spPr>
      </p:pic>
      <p:grpSp>
        <p:nvGrpSpPr>
          <p:cNvPr id="3" name="Group 2">
            <a:extLst>
              <a:ext uri="{FF2B5EF4-FFF2-40B4-BE49-F238E27FC236}">
                <a16:creationId xmlns:a16="http://schemas.microsoft.com/office/drawing/2014/main" id="{D12F5642-1057-488D-8D8D-10E94F72117C}"/>
              </a:ext>
            </a:extLst>
          </p:cNvPr>
          <p:cNvGrpSpPr/>
          <p:nvPr/>
        </p:nvGrpSpPr>
        <p:grpSpPr>
          <a:xfrm>
            <a:off x="4300567" y="3875684"/>
            <a:ext cx="363551" cy="321673"/>
            <a:chOff x="4148167" y="4091861"/>
            <a:chExt cx="363551" cy="321673"/>
          </a:xfrm>
        </p:grpSpPr>
        <p:sp>
          <p:nvSpPr>
            <p:cNvPr id="159" name="Google Shape;2499;p91">
              <a:extLst>
                <a:ext uri="{FF2B5EF4-FFF2-40B4-BE49-F238E27FC236}">
                  <a16:creationId xmlns:a16="http://schemas.microsoft.com/office/drawing/2014/main" id="{D4EF31DB-B2AC-48AA-A645-1701DA3D56FE}"/>
                </a:ext>
              </a:extLst>
            </p:cNvPr>
            <p:cNvSpPr/>
            <p:nvPr/>
          </p:nvSpPr>
          <p:spPr>
            <a:xfrm>
              <a:off x="4148167" y="4091861"/>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157" name="Google Shape;2501;p91">
              <a:extLst>
                <a:ext uri="{FF2B5EF4-FFF2-40B4-BE49-F238E27FC236}">
                  <a16:creationId xmlns:a16="http://schemas.microsoft.com/office/drawing/2014/main" id="{5DDEDDA3-B708-44F3-98F0-37EA757E7384}"/>
                </a:ext>
              </a:extLst>
            </p:cNvPr>
            <p:cNvSpPr/>
            <p:nvPr/>
          </p:nvSpPr>
          <p:spPr>
            <a:xfrm>
              <a:off x="4192458" y="4142918"/>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158" name="Google Shape;2481;p90">
              <a:extLst>
                <a:ext uri="{FF2B5EF4-FFF2-40B4-BE49-F238E27FC236}">
                  <a16:creationId xmlns:a16="http://schemas.microsoft.com/office/drawing/2014/main" id="{59CE0CDF-E6AE-463F-B406-84110E9B77F2}"/>
                </a:ext>
              </a:extLst>
            </p:cNvPr>
            <p:cNvSpPr/>
            <p:nvPr/>
          </p:nvSpPr>
          <p:spPr>
            <a:xfrm>
              <a:off x="4257771" y="4190453"/>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163" name="Google Shape;2500;p91">
            <a:extLst>
              <a:ext uri="{FF2B5EF4-FFF2-40B4-BE49-F238E27FC236}">
                <a16:creationId xmlns:a16="http://schemas.microsoft.com/office/drawing/2014/main" id="{5E0E0CA1-A976-42CE-BD28-89895E43F3A2}"/>
              </a:ext>
            </a:extLst>
          </p:cNvPr>
          <p:cNvSpPr/>
          <p:nvPr/>
        </p:nvSpPr>
        <p:spPr>
          <a:xfrm>
            <a:off x="9684689" y="3845433"/>
            <a:ext cx="1738454" cy="509016"/>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grpSp>
        <p:nvGrpSpPr>
          <p:cNvPr id="10" name="Group 9">
            <a:extLst>
              <a:ext uri="{FF2B5EF4-FFF2-40B4-BE49-F238E27FC236}">
                <a16:creationId xmlns:a16="http://schemas.microsoft.com/office/drawing/2014/main" id="{929F3FC3-FBC9-4A4D-861C-3A014417E9B3}"/>
              </a:ext>
            </a:extLst>
          </p:cNvPr>
          <p:cNvGrpSpPr/>
          <p:nvPr/>
        </p:nvGrpSpPr>
        <p:grpSpPr>
          <a:xfrm>
            <a:off x="9453973" y="3910355"/>
            <a:ext cx="363551" cy="321673"/>
            <a:chOff x="8970103" y="3546269"/>
            <a:chExt cx="363551" cy="321673"/>
          </a:xfrm>
        </p:grpSpPr>
        <p:sp>
          <p:nvSpPr>
            <p:cNvPr id="167" name="Google Shape;2499;p91">
              <a:extLst>
                <a:ext uri="{FF2B5EF4-FFF2-40B4-BE49-F238E27FC236}">
                  <a16:creationId xmlns:a16="http://schemas.microsoft.com/office/drawing/2014/main" id="{1DB9B12F-5006-44D6-A68C-9D501E533477}"/>
                </a:ext>
              </a:extLst>
            </p:cNvPr>
            <p:cNvSpPr/>
            <p:nvPr/>
          </p:nvSpPr>
          <p:spPr>
            <a:xfrm>
              <a:off x="8970103" y="3546269"/>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168" name="Google Shape;2501;p91">
              <a:extLst>
                <a:ext uri="{FF2B5EF4-FFF2-40B4-BE49-F238E27FC236}">
                  <a16:creationId xmlns:a16="http://schemas.microsoft.com/office/drawing/2014/main" id="{3D5A943B-6032-487E-8170-826D63700CA6}"/>
                </a:ext>
              </a:extLst>
            </p:cNvPr>
            <p:cNvSpPr/>
            <p:nvPr/>
          </p:nvSpPr>
          <p:spPr>
            <a:xfrm>
              <a:off x="9014394" y="3597326"/>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169" name="Google Shape;2481;p90">
              <a:extLst>
                <a:ext uri="{FF2B5EF4-FFF2-40B4-BE49-F238E27FC236}">
                  <a16:creationId xmlns:a16="http://schemas.microsoft.com/office/drawing/2014/main" id="{E7B1F42E-336F-4616-B370-94D6450C56F3}"/>
                </a:ext>
              </a:extLst>
            </p:cNvPr>
            <p:cNvSpPr/>
            <p:nvPr/>
          </p:nvSpPr>
          <p:spPr>
            <a:xfrm>
              <a:off x="9079707" y="3644861"/>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11" name="TextBox 10">
            <a:extLst>
              <a:ext uri="{FF2B5EF4-FFF2-40B4-BE49-F238E27FC236}">
                <a16:creationId xmlns:a16="http://schemas.microsoft.com/office/drawing/2014/main" id="{2F6000B5-CE14-4706-8E83-BB511F6FA998}"/>
              </a:ext>
            </a:extLst>
          </p:cNvPr>
          <p:cNvSpPr txBox="1"/>
          <p:nvPr/>
        </p:nvSpPr>
        <p:spPr>
          <a:xfrm>
            <a:off x="4646675" y="3881859"/>
            <a:ext cx="1354075" cy="301752"/>
          </a:xfrm>
          <a:prstGeom prst="rect">
            <a:avLst/>
          </a:prstGeom>
        </p:spPr>
        <p:txBody>
          <a:bodyPr wrap="square" rtlCol="0">
            <a:noAutofit/>
          </a:bodyPr>
          <a:lstStyle/>
          <a:p>
            <a:pPr algn="l" defTabSz="914418" hangingPunct="1">
              <a:spcBef>
                <a:spcPts val="400"/>
              </a:spcBef>
            </a:pPr>
            <a:r>
              <a:rPr lang="en-US" sz="1200" b="1" kern="1200" dirty="0">
                <a:solidFill>
                  <a:schemeClr val="tx1"/>
                </a:solidFill>
              </a:rPr>
              <a:t>Mitigate drug development risk</a:t>
            </a:r>
          </a:p>
        </p:txBody>
      </p:sp>
      <p:sp>
        <p:nvSpPr>
          <p:cNvPr id="170" name="TextBox 169">
            <a:extLst>
              <a:ext uri="{FF2B5EF4-FFF2-40B4-BE49-F238E27FC236}">
                <a16:creationId xmlns:a16="http://schemas.microsoft.com/office/drawing/2014/main" id="{1FF86FC9-EC15-41B7-BD7B-205843A57BBD}"/>
              </a:ext>
            </a:extLst>
          </p:cNvPr>
          <p:cNvSpPr txBox="1"/>
          <p:nvPr/>
        </p:nvSpPr>
        <p:spPr>
          <a:xfrm>
            <a:off x="7150608" y="3870048"/>
            <a:ext cx="1545336" cy="301752"/>
          </a:xfrm>
          <a:prstGeom prst="rect">
            <a:avLst/>
          </a:prstGeom>
        </p:spPr>
        <p:txBody>
          <a:bodyPr wrap="square" rtlCol="0">
            <a:noAutofit/>
          </a:bodyPr>
          <a:lstStyle/>
          <a:p>
            <a:pPr algn="l" defTabSz="914418" hangingPunct="1">
              <a:spcBef>
                <a:spcPts val="400"/>
              </a:spcBef>
            </a:pPr>
            <a:r>
              <a:rPr lang="en-US" sz="1200" b="1" kern="1200" dirty="0">
                <a:solidFill>
                  <a:schemeClr val="tx1"/>
                </a:solidFill>
              </a:rPr>
              <a:t>Accelerate molecule to market timeline</a:t>
            </a:r>
          </a:p>
        </p:txBody>
      </p:sp>
      <p:sp>
        <p:nvSpPr>
          <p:cNvPr id="171" name="TextBox 170">
            <a:extLst>
              <a:ext uri="{FF2B5EF4-FFF2-40B4-BE49-F238E27FC236}">
                <a16:creationId xmlns:a16="http://schemas.microsoft.com/office/drawing/2014/main" id="{D349B096-B5BD-425A-BB9D-464DB13FA88B}"/>
              </a:ext>
            </a:extLst>
          </p:cNvPr>
          <p:cNvSpPr txBox="1"/>
          <p:nvPr/>
        </p:nvSpPr>
        <p:spPr>
          <a:xfrm>
            <a:off x="9868662" y="3905862"/>
            <a:ext cx="1545336" cy="301752"/>
          </a:xfrm>
          <a:prstGeom prst="rect">
            <a:avLst/>
          </a:prstGeom>
        </p:spPr>
        <p:txBody>
          <a:bodyPr wrap="square" rtlCol="0">
            <a:noAutofit/>
          </a:bodyPr>
          <a:lstStyle/>
          <a:p>
            <a:pPr algn="l" defTabSz="914418" hangingPunct="1">
              <a:spcBef>
                <a:spcPts val="400"/>
              </a:spcBef>
            </a:pPr>
            <a:r>
              <a:rPr lang="en-US" sz="1200" b="1" kern="1200" dirty="0">
                <a:solidFill>
                  <a:schemeClr val="tx1"/>
                </a:solidFill>
              </a:rPr>
              <a:t>Decrease R&amp;D expenditure</a:t>
            </a:r>
          </a:p>
        </p:txBody>
      </p:sp>
      <p:pic>
        <p:nvPicPr>
          <p:cNvPr id="172" name="Graphic 171">
            <a:extLst>
              <a:ext uri="{FF2B5EF4-FFF2-40B4-BE49-F238E27FC236}">
                <a16:creationId xmlns:a16="http://schemas.microsoft.com/office/drawing/2014/main" id="{E1820A28-578A-428D-8852-74BB4A66824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0035425" y="3153006"/>
            <a:ext cx="667184" cy="667184"/>
          </a:xfrm>
          <a:prstGeom prst="rect">
            <a:avLst/>
          </a:prstGeom>
        </p:spPr>
      </p:pic>
      <p:sp>
        <p:nvSpPr>
          <p:cNvPr id="2" name="Rectangle: Rounded Corners 1">
            <a:extLst>
              <a:ext uri="{FF2B5EF4-FFF2-40B4-BE49-F238E27FC236}">
                <a16:creationId xmlns:a16="http://schemas.microsoft.com/office/drawing/2014/main" id="{24CB801E-7264-4F0C-B278-0BBA1F005646}"/>
              </a:ext>
            </a:extLst>
          </p:cNvPr>
          <p:cNvSpPr/>
          <p:nvPr/>
        </p:nvSpPr>
        <p:spPr>
          <a:xfrm>
            <a:off x="4335532" y="5033377"/>
            <a:ext cx="2164659" cy="381000"/>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Oncology (1)</a:t>
            </a:r>
          </a:p>
        </p:txBody>
      </p:sp>
      <p:sp>
        <p:nvSpPr>
          <p:cNvPr id="63" name="Rectangle: Rounded Corners 62">
            <a:extLst>
              <a:ext uri="{FF2B5EF4-FFF2-40B4-BE49-F238E27FC236}">
                <a16:creationId xmlns:a16="http://schemas.microsoft.com/office/drawing/2014/main" id="{537BD434-A5D4-4E92-A028-52C86BC6AFF7}"/>
              </a:ext>
            </a:extLst>
          </p:cNvPr>
          <p:cNvSpPr/>
          <p:nvPr/>
        </p:nvSpPr>
        <p:spPr>
          <a:xfrm>
            <a:off x="6659217" y="5043316"/>
            <a:ext cx="2166729" cy="381000"/>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Neurology (4)</a:t>
            </a:r>
          </a:p>
        </p:txBody>
      </p:sp>
      <p:sp>
        <p:nvSpPr>
          <p:cNvPr id="64" name="Rectangle: Rounded Corners 63">
            <a:extLst>
              <a:ext uri="{FF2B5EF4-FFF2-40B4-BE49-F238E27FC236}">
                <a16:creationId xmlns:a16="http://schemas.microsoft.com/office/drawing/2014/main" id="{7613EA56-9218-4028-B405-6FEB09EDA58C}"/>
              </a:ext>
            </a:extLst>
          </p:cNvPr>
          <p:cNvSpPr/>
          <p:nvPr/>
        </p:nvSpPr>
        <p:spPr>
          <a:xfrm>
            <a:off x="8975034" y="5033377"/>
            <a:ext cx="2411069" cy="381000"/>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b="1" dirty="0">
                <a:solidFill>
                  <a:schemeClr val="tx1"/>
                </a:solidFill>
              </a:rPr>
              <a:t>Infection (3)</a:t>
            </a:r>
          </a:p>
        </p:txBody>
      </p:sp>
      <p:grpSp>
        <p:nvGrpSpPr>
          <p:cNvPr id="72" name="Group 71">
            <a:extLst>
              <a:ext uri="{FF2B5EF4-FFF2-40B4-BE49-F238E27FC236}">
                <a16:creationId xmlns:a16="http://schemas.microsoft.com/office/drawing/2014/main" id="{C515369C-D249-4641-9C4D-C4817F02F66D}"/>
              </a:ext>
            </a:extLst>
          </p:cNvPr>
          <p:cNvGrpSpPr/>
          <p:nvPr/>
        </p:nvGrpSpPr>
        <p:grpSpPr>
          <a:xfrm>
            <a:off x="6834217" y="3856634"/>
            <a:ext cx="363551" cy="321673"/>
            <a:chOff x="4148167" y="4091861"/>
            <a:chExt cx="363551" cy="321673"/>
          </a:xfrm>
        </p:grpSpPr>
        <p:sp>
          <p:nvSpPr>
            <p:cNvPr id="73" name="Google Shape;2499;p91">
              <a:extLst>
                <a:ext uri="{FF2B5EF4-FFF2-40B4-BE49-F238E27FC236}">
                  <a16:creationId xmlns:a16="http://schemas.microsoft.com/office/drawing/2014/main" id="{65C6766A-FF53-4C45-9394-ACBC47C47A37}"/>
                </a:ext>
              </a:extLst>
            </p:cNvPr>
            <p:cNvSpPr/>
            <p:nvPr/>
          </p:nvSpPr>
          <p:spPr>
            <a:xfrm>
              <a:off x="4148167" y="4091861"/>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74" name="Google Shape;2501;p91">
              <a:extLst>
                <a:ext uri="{FF2B5EF4-FFF2-40B4-BE49-F238E27FC236}">
                  <a16:creationId xmlns:a16="http://schemas.microsoft.com/office/drawing/2014/main" id="{DE388DA7-D86A-4B6B-A554-0C229B49BDB9}"/>
                </a:ext>
              </a:extLst>
            </p:cNvPr>
            <p:cNvSpPr/>
            <p:nvPr/>
          </p:nvSpPr>
          <p:spPr>
            <a:xfrm>
              <a:off x="4192458" y="4142918"/>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75" name="Google Shape;2481;p90">
              <a:extLst>
                <a:ext uri="{FF2B5EF4-FFF2-40B4-BE49-F238E27FC236}">
                  <a16:creationId xmlns:a16="http://schemas.microsoft.com/office/drawing/2014/main" id="{82735C0C-DC56-4895-95D9-11F23A153EBA}"/>
                </a:ext>
              </a:extLst>
            </p:cNvPr>
            <p:cNvSpPr/>
            <p:nvPr/>
          </p:nvSpPr>
          <p:spPr>
            <a:xfrm>
              <a:off x="4257771" y="4190453"/>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76" name="Rectangle 75">
            <a:extLst>
              <a:ext uri="{FF2B5EF4-FFF2-40B4-BE49-F238E27FC236}">
                <a16:creationId xmlns:a16="http://schemas.microsoft.com/office/drawing/2014/main" id="{159F7B35-9BA8-4F81-8FFB-1099117FAC53}"/>
              </a:ext>
            </a:extLst>
          </p:cNvPr>
          <p:cNvSpPr/>
          <p:nvPr/>
        </p:nvSpPr>
        <p:spPr>
          <a:xfrm>
            <a:off x="304799" y="2967822"/>
            <a:ext cx="3181351" cy="3403161"/>
          </a:xfrm>
          <a:prstGeom prst="rect">
            <a:avLst/>
          </a:prstGeom>
          <a:noFill/>
          <a:ln w="28575">
            <a:solidFill>
              <a:srgbClr val="D0001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2"/>
              </a:solidFill>
            </a:endParaRPr>
          </a:p>
        </p:txBody>
      </p:sp>
      <p:sp>
        <p:nvSpPr>
          <p:cNvPr id="12" name="AutoShape 2" descr="ontology">
            <a:extLst>
              <a:ext uri="{FF2B5EF4-FFF2-40B4-BE49-F238E27FC236}">
                <a16:creationId xmlns:a16="http://schemas.microsoft.com/office/drawing/2014/main" id="{9A304793-D07B-4917-8A68-CACD5A6C02F8}"/>
              </a:ext>
            </a:extLst>
          </p:cNvPr>
          <p:cNvSpPr>
            <a:spLocks noChangeAspect="1" noChangeArrowheads="1"/>
          </p:cNvSpPr>
          <p:nvPr/>
        </p:nvSpPr>
        <p:spPr bwMode="auto">
          <a:xfrm>
            <a:off x="5676900" y="3131652"/>
            <a:ext cx="952500" cy="95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TextBox 52">
            <a:extLst>
              <a:ext uri="{FF2B5EF4-FFF2-40B4-BE49-F238E27FC236}">
                <a16:creationId xmlns:a16="http://schemas.microsoft.com/office/drawing/2014/main" id="{E9927295-1F78-4BF4-AFA7-11E0178A8AA5}"/>
              </a:ext>
            </a:extLst>
          </p:cNvPr>
          <p:cNvSpPr txBox="1"/>
          <p:nvPr/>
        </p:nvSpPr>
        <p:spPr>
          <a:xfrm>
            <a:off x="477805" y="4369128"/>
            <a:ext cx="309457" cy="319656"/>
          </a:xfrm>
          <a:prstGeom prst="rect">
            <a:avLst/>
          </a:prstGeom>
          <a:ln w="28575">
            <a:solidFill>
              <a:srgbClr val="D0001C"/>
            </a:solidFill>
          </a:ln>
        </p:spPr>
        <p:txBody>
          <a:bodyPr wrap="square" rtlCol="0" anchor="ctr">
            <a:noAutofit/>
          </a:bodyPr>
          <a:lstStyle/>
          <a:p>
            <a:pPr defTabSz="914418" hangingPunct="1">
              <a:spcBef>
                <a:spcPts val="400"/>
              </a:spcBef>
            </a:pPr>
            <a:r>
              <a:rPr lang="en-US" sz="1400" b="1" kern="1200" dirty="0">
                <a:solidFill>
                  <a:srgbClr val="D0001C"/>
                </a:solidFill>
              </a:rPr>
              <a:t>2</a:t>
            </a:r>
          </a:p>
        </p:txBody>
      </p:sp>
      <p:sp>
        <p:nvSpPr>
          <p:cNvPr id="55" name="TextBox 54">
            <a:extLst>
              <a:ext uri="{FF2B5EF4-FFF2-40B4-BE49-F238E27FC236}">
                <a16:creationId xmlns:a16="http://schemas.microsoft.com/office/drawing/2014/main" id="{CB5A7E5A-3483-4ADE-8309-703508BD0415}"/>
              </a:ext>
            </a:extLst>
          </p:cNvPr>
          <p:cNvSpPr txBox="1"/>
          <p:nvPr/>
        </p:nvSpPr>
        <p:spPr>
          <a:xfrm>
            <a:off x="481118" y="5266963"/>
            <a:ext cx="309457" cy="319656"/>
          </a:xfrm>
          <a:prstGeom prst="rect">
            <a:avLst/>
          </a:prstGeom>
          <a:ln w="28575">
            <a:solidFill>
              <a:srgbClr val="D0001C"/>
            </a:solidFill>
          </a:ln>
        </p:spPr>
        <p:txBody>
          <a:bodyPr wrap="square" rtlCol="0" anchor="ctr">
            <a:noAutofit/>
          </a:bodyPr>
          <a:lstStyle/>
          <a:p>
            <a:pPr defTabSz="914418" hangingPunct="1">
              <a:spcBef>
                <a:spcPts val="400"/>
              </a:spcBef>
            </a:pPr>
            <a:r>
              <a:rPr lang="en-US" sz="1400" b="1" kern="1200" dirty="0">
                <a:solidFill>
                  <a:srgbClr val="D0001C"/>
                </a:solidFill>
              </a:rPr>
              <a:t>3</a:t>
            </a:r>
          </a:p>
        </p:txBody>
      </p:sp>
      <p:sp>
        <p:nvSpPr>
          <p:cNvPr id="9" name="Rectangle 8">
            <a:extLst>
              <a:ext uri="{FF2B5EF4-FFF2-40B4-BE49-F238E27FC236}">
                <a16:creationId xmlns:a16="http://schemas.microsoft.com/office/drawing/2014/main" id="{2F2A77F7-4FC2-4B5E-8359-FEDE6B7C1500}"/>
              </a:ext>
            </a:extLst>
          </p:cNvPr>
          <p:cNvSpPr/>
          <p:nvPr/>
        </p:nvSpPr>
        <p:spPr>
          <a:xfrm>
            <a:off x="6473286" y="835968"/>
            <a:ext cx="2541080" cy="276999"/>
          </a:xfrm>
          <a:prstGeom prst="rect">
            <a:avLst/>
          </a:prstGeom>
        </p:spPr>
        <p:txBody>
          <a:bodyPr wrap="none">
            <a:spAutoFit/>
          </a:bodyPr>
          <a:lstStyle/>
          <a:p>
            <a:pPr lvl="0" defTabSz="914400" hangingPunct="1">
              <a:defRPr/>
            </a:pPr>
            <a:r>
              <a:rPr lang="en-US" sz="1200" b="1" spc="300" dirty="0">
                <a:solidFill>
                  <a:schemeClr val="tx1"/>
                </a:solidFill>
              </a:rPr>
              <a:t>TECHNOLOGY OVERVIEW</a:t>
            </a:r>
            <a:endParaRPr lang="en-US" sz="1200" b="1" spc="300" dirty="0">
              <a:solidFill>
                <a:schemeClr val="tx1"/>
              </a:solidFill>
              <a:cs typeface="Calibri"/>
              <a:sym typeface="Calibri"/>
            </a:endParaRPr>
          </a:p>
        </p:txBody>
      </p:sp>
      <p:sp>
        <p:nvSpPr>
          <p:cNvPr id="59" name="Text Placeholder 29">
            <a:extLst>
              <a:ext uri="{FF2B5EF4-FFF2-40B4-BE49-F238E27FC236}">
                <a16:creationId xmlns:a16="http://schemas.microsoft.com/office/drawing/2014/main" id="{F9D262EC-17C2-400C-9F8D-510FCC3144EE}"/>
              </a:ext>
            </a:extLst>
          </p:cNvPr>
          <p:cNvSpPr txBox="1">
            <a:spLocks/>
          </p:cNvSpPr>
          <p:nvPr/>
        </p:nvSpPr>
        <p:spPr>
          <a:xfrm>
            <a:off x="4273656" y="1220425"/>
            <a:ext cx="1816048" cy="390719"/>
          </a:xfrm>
          <a:prstGeom prst="rect">
            <a:avLst/>
          </a:prstGeom>
        </p:spPr>
        <p:txBody>
          <a:bodyPr/>
          <a:lst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Aft>
                <a:spcPts val="800"/>
              </a:spcAft>
              <a:buNone/>
              <a:defRPr/>
            </a:pPr>
            <a:r>
              <a:rPr lang="en-US" sz="1200" b="1" dirty="0" smtClean="0"/>
              <a:t>Telomere Measurement</a:t>
            </a:r>
            <a:endParaRPr lang="en-US" sz="1200" b="1" dirty="0"/>
          </a:p>
        </p:txBody>
      </p:sp>
      <p:sp>
        <p:nvSpPr>
          <p:cNvPr id="60" name="Text Placeholder 29">
            <a:extLst>
              <a:ext uri="{FF2B5EF4-FFF2-40B4-BE49-F238E27FC236}">
                <a16:creationId xmlns:a16="http://schemas.microsoft.com/office/drawing/2014/main" id="{5BCC4B08-D9D4-47BE-87CA-B3A08C66EEEE}"/>
              </a:ext>
            </a:extLst>
          </p:cNvPr>
          <p:cNvSpPr txBox="1">
            <a:spLocks/>
          </p:cNvSpPr>
          <p:nvPr/>
        </p:nvSpPr>
        <p:spPr>
          <a:xfrm>
            <a:off x="6776202" y="1230029"/>
            <a:ext cx="2449725" cy="390719"/>
          </a:xfrm>
          <a:prstGeom prst="rect">
            <a:avLst/>
          </a:prstGeom>
        </p:spPr>
        <p:txBody>
          <a:bodyPr/>
          <a:lst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Aft>
                <a:spcPts val="800"/>
              </a:spcAft>
              <a:buNone/>
              <a:defRPr/>
            </a:pPr>
            <a:r>
              <a:rPr lang="en-US" sz="1200" b="1" dirty="0" smtClean="0"/>
              <a:t>Epigenetic Clock</a:t>
            </a:r>
            <a:endParaRPr lang="en-US" sz="1200" b="1" dirty="0"/>
          </a:p>
        </p:txBody>
      </p:sp>
      <p:pic>
        <p:nvPicPr>
          <p:cNvPr id="61" name="Graphic 60">
            <a:extLst>
              <a:ext uri="{FF2B5EF4-FFF2-40B4-BE49-F238E27FC236}">
                <a16:creationId xmlns:a16="http://schemas.microsoft.com/office/drawing/2014/main" id="{26064D30-0D97-46B1-8C1C-2A203DAD4656}"/>
              </a:ext>
            </a:extLst>
          </p:cNvPr>
          <p:cNvPicPr>
            <a:picLocks noChangeAspect="1"/>
          </p:cNvPicPr>
          <p:nvPr/>
        </p:nvPicPr>
        <p:blipFill rotWithShape="1">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rcRect l="-1611" t="-495" r="1611" b="495"/>
          <a:stretch/>
        </p:blipFill>
        <p:spPr>
          <a:xfrm flipH="1">
            <a:off x="4025347" y="1172999"/>
            <a:ext cx="297730" cy="297730"/>
          </a:xfrm>
          <a:prstGeom prst="rect">
            <a:avLst/>
          </a:prstGeom>
        </p:spPr>
      </p:pic>
      <p:pic>
        <p:nvPicPr>
          <p:cNvPr id="62" name="Graphic 61">
            <a:extLst>
              <a:ext uri="{FF2B5EF4-FFF2-40B4-BE49-F238E27FC236}">
                <a16:creationId xmlns:a16="http://schemas.microsoft.com/office/drawing/2014/main" id="{09B5E8F4-5607-4DF6-BB4E-3AF9746D776A}"/>
              </a:ext>
            </a:extLst>
          </p:cNvPr>
          <p:cNvPicPr>
            <a:picLocks noChangeAspect="1"/>
          </p:cNvPicPr>
          <p:nvPr/>
        </p:nvPicPr>
        <p:blipFill rotWithShape="1">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rcRect l="-2345" t="-6075" r="2345" b="6075"/>
          <a:stretch/>
        </p:blipFill>
        <p:spPr>
          <a:xfrm flipH="1">
            <a:off x="6524978" y="1162878"/>
            <a:ext cx="333800" cy="333800"/>
          </a:xfrm>
          <a:prstGeom prst="rect">
            <a:avLst/>
          </a:prstGeom>
        </p:spPr>
      </p:pic>
      <p:sp>
        <p:nvSpPr>
          <p:cNvPr id="65" name="Text Placeholder 29">
            <a:extLst>
              <a:ext uri="{FF2B5EF4-FFF2-40B4-BE49-F238E27FC236}">
                <a16:creationId xmlns:a16="http://schemas.microsoft.com/office/drawing/2014/main" id="{EA7EC12A-2E93-45FD-8ADE-CC2ECDCF195F}"/>
              </a:ext>
            </a:extLst>
          </p:cNvPr>
          <p:cNvSpPr txBox="1">
            <a:spLocks/>
          </p:cNvSpPr>
          <p:nvPr/>
        </p:nvSpPr>
        <p:spPr>
          <a:xfrm>
            <a:off x="9515802" y="1218043"/>
            <a:ext cx="2449725" cy="390719"/>
          </a:xfrm>
          <a:prstGeom prst="rect">
            <a:avLst/>
          </a:prstGeom>
        </p:spPr>
        <p:txBody>
          <a:bodyPr/>
          <a:lstStyle>
            <a:lvl1pPr marL="342907" indent="-342907" algn="l" defTabSz="91441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65" indent="-285756" algn="l" defTabSz="91441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23" indent="-228605" algn="l" defTabSz="91441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32"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41"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50"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59"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6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78" indent="-228605" algn="l" defTabSz="9144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Aft>
                <a:spcPts val="800"/>
              </a:spcAft>
              <a:buNone/>
              <a:defRPr/>
            </a:pPr>
            <a:r>
              <a:rPr lang="en-US" sz="1200" b="1" dirty="0" smtClean="0"/>
              <a:t>Transcriptome Clock</a:t>
            </a:r>
            <a:endParaRPr lang="en-US" sz="1200" b="1" dirty="0"/>
          </a:p>
        </p:txBody>
      </p:sp>
      <p:pic>
        <p:nvPicPr>
          <p:cNvPr id="66" name="Graphic 65">
            <a:extLst>
              <a:ext uri="{FF2B5EF4-FFF2-40B4-BE49-F238E27FC236}">
                <a16:creationId xmlns:a16="http://schemas.microsoft.com/office/drawing/2014/main" id="{3B6497E0-0F3B-4093-81CC-141E10E3B948}"/>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9283146" y="1222625"/>
            <a:ext cx="216782" cy="267128"/>
          </a:xfrm>
          <a:prstGeom prst="rect">
            <a:avLst/>
          </a:prstGeom>
        </p:spPr>
      </p:pic>
      <p:sp>
        <p:nvSpPr>
          <p:cNvPr id="13" name="TextBox 12">
            <a:extLst>
              <a:ext uri="{FF2B5EF4-FFF2-40B4-BE49-F238E27FC236}">
                <a16:creationId xmlns:a16="http://schemas.microsoft.com/office/drawing/2014/main" id="{09A558F2-DEDC-48EE-8D21-DC08DBBCE374}"/>
              </a:ext>
            </a:extLst>
          </p:cNvPr>
          <p:cNvSpPr txBox="1"/>
          <p:nvPr/>
        </p:nvSpPr>
        <p:spPr>
          <a:xfrm>
            <a:off x="4092130" y="1458930"/>
            <a:ext cx="2418000" cy="4212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050" kern="1200" dirty="0">
                <a:solidFill>
                  <a:schemeClr val="tx1"/>
                </a:solidFill>
              </a:rPr>
              <a:t>Scan 95% of the world wide web for continuous data ingestion and cleaning, rendering data ready-to-use</a:t>
            </a:r>
          </a:p>
          <a:p>
            <a:pPr marL="182880" indent="-182880" algn="l" defTabSz="914418" hangingPunct="1">
              <a:spcBef>
                <a:spcPts val="400"/>
              </a:spcBef>
              <a:buFont typeface="Arial" pitchFamily="34" charset="0"/>
              <a:buChar char="•"/>
            </a:pPr>
            <a:r>
              <a:rPr lang="en-US" sz="1050" kern="1200" dirty="0">
                <a:solidFill>
                  <a:schemeClr val="tx1"/>
                </a:solidFill>
              </a:rPr>
              <a:t>Incorporate enterprise, third party and unpublished data</a:t>
            </a:r>
          </a:p>
        </p:txBody>
      </p:sp>
      <p:sp>
        <p:nvSpPr>
          <p:cNvPr id="68" name="TextBox 67">
            <a:extLst>
              <a:ext uri="{FF2B5EF4-FFF2-40B4-BE49-F238E27FC236}">
                <a16:creationId xmlns:a16="http://schemas.microsoft.com/office/drawing/2014/main" id="{75DFD351-8FD1-41C6-B6E8-10E67E00EEA0}"/>
              </a:ext>
            </a:extLst>
          </p:cNvPr>
          <p:cNvSpPr txBox="1"/>
          <p:nvPr/>
        </p:nvSpPr>
        <p:spPr>
          <a:xfrm>
            <a:off x="6595972" y="1477095"/>
            <a:ext cx="2607665" cy="4212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050" kern="1200" dirty="0">
                <a:solidFill>
                  <a:schemeClr val="tx1"/>
                </a:solidFill>
              </a:rPr>
              <a:t>16 patents and over 100 filings for AI algorithms solving pharma challenges</a:t>
            </a:r>
          </a:p>
          <a:p>
            <a:pPr marL="182880" indent="-182880" algn="l" defTabSz="914418" hangingPunct="1">
              <a:spcBef>
                <a:spcPts val="400"/>
              </a:spcBef>
              <a:buFont typeface="Arial" pitchFamily="34" charset="0"/>
              <a:buChar char="•"/>
            </a:pPr>
            <a:r>
              <a:rPr lang="en-US" sz="1050" kern="1200" dirty="0">
                <a:solidFill>
                  <a:schemeClr val="tx1"/>
                </a:solidFill>
              </a:rPr>
              <a:t>Life-science specific ontology understands complexity of biological processes </a:t>
            </a:r>
          </a:p>
        </p:txBody>
      </p:sp>
      <p:sp>
        <p:nvSpPr>
          <p:cNvPr id="69" name="TextBox 68">
            <a:extLst>
              <a:ext uri="{FF2B5EF4-FFF2-40B4-BE49-F238E27FC236}">
                <a16:creationId xmlns:a16="http://schemas.microsoft.com/office/drawing/2014/main" id="{93878F4F-AA23-4EBF-B279-5743658FF159}"/>
              </a:ext>
            </a:extLst>
          </p:cNvPr>
          <p:cNvSpPr txBox="1"/>
          <p:nvPr/>
        </p:nvSpPr>
        <p:spPr>
          <a:xfrm>
            <a:off x="9293088" y="1464774"/>
            <a:ext cx="2762063" cy="4212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050" kern="1200" dirty="0">
                <a:solidFill>
                  <a:schemeClr val="tx1"/>
                </a:solidFill>
              </a:rPr>
              <a:t>Target identification, Biomarkers, Indication prioritization, Clinical Trial Prediction, Drug repurposing and combinations</a:t>
            </a:r>
          </a:p>
          <a:p>
            <a:pPr marL="182880" indent="-182880" algn="l" defTabSz="914418" hangingPunct="1">
              <a:spcBef>
                <a:spcPts val="400"/>
              </a:spcBef>
              <a:buFont typeface="Arial" pitchFamily="34" charset="0"/>
              <a:buChar char="•"/>
            </a:pPr>
            <a:r>
              <a:rPr lang="en-US" sz="1050" kern="1200" dirty="0">
                <a:solidFill>
                  <a:schemeClr val="tx1"/>
                </a:solidFill>
              </a:rPr>
              <a:t>Intuitive, interactive &amp; customizable dashboards to support decision making</a:t>
            </a:r>
          </a:p>
        </p:txBody>
      </p:sp>
      <p:sp>
        <p:nvSpPr>
          <p:cNvPr id="14" name="Rectangle 13">
            <a:extLst>
              <a:ext uri="{FF2B5EF4-FFF2-40B4-BE49-F238E27FC236}">
                <a16:creationId xmlns:a16="http://schemas.microsoft.com/office/drawing/2014/main" id="{DBF6C1F7-AA1B-49DF-83B1-0DFEF0C2C3D1}"/>
              </a:ext>
            </a:extLst>
          </p:cNvPr>
          <p:cNvSpPr/>
          <p:nvPr/>
        </p:nvSpPr>
        <p:spPr>
          <a:xfrm>
            <a:off x="4300330" y="5619520"/>
            <a:ext cx="7410552" cy="564257"/>
          </a:xfrm>
          <a:prstGeom prst="rect">
            <a:avLst/>
          </a:prstGeom>
        </p:spPr>
        <p:txBody>
          <a:bodyPr wrap="square">
            <a:spAutoFit/>
          </a:bodyPr>
          <a:lstStyle/>
          <a:p>
            <a:pPr lvl="0" algn="l">
              <a:spcAft>
                <a:spcPts val="800"/>
              </a:spcAft>
              <a:defRPr/>
            </a:pPr>
            <a:r>
              <a:rPr lang="en-US" sz="1200" b="1" dirty="0"/>
              <a:t>In May 2020, Innoplexus was awarded over € 1 million grant from the German government to research COVID-19.</a:t>
            </a:r>
          </a:p>
          <a:p>
            <a:pPr lvl="0" algn="l">
              <a:spcAft>
                <a:spcPts val="800"/>
              </a:spcAft>
              <a:defRPr/>
            </a:pPr>
            <a:r>
              <a:rPr lang="en-US" sz="1200" dirty="0"/>
              <a:t>We would like to continue this endeavor and create partnerships with biotech companies in </a:t>
            </a:r>
            <a:r>
              <a:rPr lang="en-US" sz="1200" b="1" dirty="0"/>
              <a:t>all therapeutic areas.</a:t>
            </a:r>
          </a:p>
        </p:txBody>
      </p:sp>
      <p:sp>
        <p:nvSpPr>
          <p:cNvPr id="70" name="Rectangle 69">
            <a:extLst>
              <a:ext uri="{FF2B5EF4-FFF2-40B4-BE49-F238E27FC236}">
                <a16:creationId xmlns:a16="http://schemas.microsoft.com/office/drawing/2014/main" id="{89A2441B-EB7E-4651-9034-1F6EE7BC567E}"/>
              </a:ext>
            </a:extLst>
          </p:cNvPr>
          <p:cNvSpPr/>
          <p:nvPr/>
        </p:nvSpPr>
        <p:spPr>
          <a:xfrm>
            <a:off x="4343400" y="4698760"/>
            <a:ext cx="7066722" cy="25924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800"/>
              </a:spcAft>
              <a:defRPr/>
            </a:pPr>
            <a:r>
              <a:rPr lang="en-US" sz="1200" b="1" dirty="0">
                <a:solidFill>
                  <a:schemeClr val="tx1"/>
                </a:solidFill>
              </a:rPr>
              <a:t>8 Drug Discovery Programs running in Partnership</a:t>
            </a:r>
          </a:p>
        </p:txBody>
      </p:sp>
      <p:pic>
        <p:nvPicPr>
          <p:cNvPr id="15" name="Picture 14">
            <a:extLst>
              <a:ext uri="{FF2B5EF4-FFF2-40B4-BE49-F238E27FC236}">
                <a16:creationId xmlns:a16="http://schemas.microsoft.com/office/drawing/2014/main" id="{5308C0F0-C184-4DD0-B616-DF99347EDD3E}"/>
              </a:ext>
            </a:extLst>
          </p:cNvPr>
          <p:cNvPicPr>
            <a:picLocks noChangeAspect="1"/>
          </p:cNvPicPr>
          <p:nvPr/>
        </p:nvPicPr>
        <p:blipFill>
          <a:blip r:embed="rId16"/>
          <a:stretch>
            <a:fillRect/>
          </a:stretch>
        </p:blipFill>
        <p:spPr>
          <a:xfrm>
            <a:off x="4512365" y="5039625"/>
            <a:ext cx="434977" cy="374056"/>
          </a:xfrm>
          <a:prstGeom prst="ellipse">
            <a:avLst/>
          </a:prstGeom>
        </p:spPr>
      </p:pic>
      <p:pic>
        <p:nvPicPr>
          <p:cNvPr id="120834" name="Picture 2" descr="Informationsportal Hessen | Hessische Landesregierung">
            <a:extLst>
              <a:ext uri="{FF2B5EF4-FFF2-40B4-BE49-F238E27FC236}">
                <a16:creationId xmlns:a16="http://schemas.microsoft.com/office/drawing/2014/main" id="{1716BA85-8214-4D07-9A99-3CCA6ED0C33A}"/>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10029" t="9878" r="11501" b="6290"/>
          <a:stretch/>
        </p:blipFill>
        <p:spPr bwMode="auto">
          <a:xfrm>
            <a:off x="9371374" y="5025730"/>
            <a:ext cx="314883" cy="4146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04799" y="1022771"/>
            <a:ext cx="3181351" cy="372590"/>
          </a:xfrm>
          <a:prstGeom prst="rect">
            <a:avLst/>
          </a:prstGeom>
        </p:spPr>
      </p:pic>
    </p:spTree>
    <p:extLst>
      <p:ext uri="{BB962C8B-B14F-4D97-AF65-F5344CB8AC3E}">
        <p14:creationId xmlns:p14="http://schemas.microsoft.com/office/powerpoint/2010/main" val="3377090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515772-25DB-4DF0-97E0-E415D2B64029}"/>
              </a:ext>
            </a:extLst>
          </p:cNvPr>
          <p:cNvSpPr>
            <a:spLocks noGrp="1"/>
          </p:cNvSpPr>
          <p:nvPr>
            <p:ph type="body" sz="quarter" idx="12"/>
          </p:nvPr>
        </p:nvSpPr>
        <p:spPr/>
        <p:txBody>
          <a:bodyPr/>
          <a:lstStyle/>
          <a:p>
            <a:r>
              <a:rPr lang="en-US" dirty="0"/>
              <a:t>Innoplexus can be your extended arm, dealing with data analytics and AI decision support</a:t>
            </a:r>
          </a:p>
        </p:txBody>
      </p:sp>
      <p:pic>
        <p:nvPicPr>
          <p:cNvPr id="6" name="Graphic 5">
            <a:extLst>
              <a:ext uri="{FF2B5EF4-FFF2-40B4-BE49-F238E27FC236}">
                <a16:creationId xmlns:a16="http://schemas.microsoft.com/office/drawing/2014/main" id="{5A476AB2-0742-4D5E-BEDD-2DB841262368}"/>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3625" b="13625"/>
          <a:stretch/>
        </p:blipFill>
        <p:spPr>
          <a:xfrm>
            <a:off x="952501" y="847195"/>
            <a:ext cx="1074834" cy="1074834"/>
          </a:xfrm>
          <a:prstGeom prst="rect">
            <a:avLst/>
          </a:prstGeom>
        </p:spPr>
      </p:pic>
      <p:sp>
        <p:nvSpPr>
          <p:cNvPr id="4" name="Google Shape;2500;p91">
            <a:extLst>
              <a:ext uri="{FF2B5EF4-FFF2-40B4-BE49-F238E27FC236}">
                <a16:creationId xmlns:a16="http://schemas.microsoft.com/office/drawing/2014/main" id="{2A4839E2-E155-4C4A-9D13-ED98B1D28836}"/>
              </a:ext>
            </a:extLst>
          </p:cNvPr>
          <p:cNvSpPr/>
          <p:nvPr/>
        </p:nvSpPr>
        <p:spPr>
          <a:xfrm>
            <a:off x="2242616" y="1195578"/>
            <a:ext cx="8530160" cy="338328"/>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grpSp>
        <p:nvGrpSpPr>
          <p:cNvPr id="11" name="Group 10">
            <a:extLst>
              <a:ext uri="{FF2B5EF4-FFF2-40B4-BE49-F238E27FC236}">
                <a16:creationId xmlns:a16="http://schemas.microsoft.com/office/drawing/2014/main" id="{65C60B3F-8645-4B13-95A0-4FBD98AE5F82}"/>
              </a:ext>
            </a:extLst>
          </p:cNvPr>
          <p:cNvGrpSpPr/>
          <p:nvPr/>
        </p:nvGrpSpPr>
        <p:grpSpPr>
          <a:xfrm>
            <a:off x="2060668" y="1209596"/>
            <a:ext cx="363551" cy="321673"/>
            <a:chOff x="810607" y="1961309"/>
            <a:chExt cx="363551" cy="321673"/>
          </a:xfrm>
        </p:grpSpPr>
        <p:sp>
          <p:nvSpPr>
            <p:cNvPr id="5" name="Google Shape;2499;p91">
              <a:extLst>
                <a:ext uri="{FF2B5EF4-FFF2-40B4-BE49-F238E27FC236}">
                  <a16:creationId xmlns:a16="http://schemas.microsoft.com/office/drawing/2014/main" id="{1D18C89E-EED6-44DD-9CA3-DB41E988A0B3}"/>
                </a:ext>
              </a:extLst>
            </p:cNvPr>
            <p:cNvSpPr/>
            <p:nvPr/>
          </p:nvSpPr>
          <p:spPr>
            <a:xfrm>
              <a:off x="810607" y="1961309"/>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7" name="Google Shape;2501;p91">
              <a:extLst>
                <a:ext uri="{FF2B5EF4-FFF2-40B4-BE49-F238E27FC236}">
                  <a16:creationId xmlns:a16="http://schemas.microsoft.com/office/drawing/2014/main" id="{8829A054-2D1F-48EF-9CA1-29EBCA1971A3}"/>
                </a:ext>
              </a:extLst>
            </p:cNvPr>
            <p:cNvSpPr/>
            <p:nvPr/>
          </p:nvSpPr>
          <p:spPr>
            <a:xfrm>
              <a:off x="854898" y="2012366"/>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8" name="Google Shape;2481;p90">
              <a:extLst>
                <a:ext uri="{FF2B5EF4-FFF2-40B4-BE49-F238E27FC236}">
                  <a16:creationId xmlns:a16="http://schemas.microsoft.com/office/drawing/2014/main" id="{4567ED8E-17A3-4715-ACC1-72AD78E2D254}"/>
                </a:ext>
              </a:extLst>
            </p:cNvPr>
            <p:cNvSpPr/>
            <p:nvPr/>
          </p:nvSpPr>
          <p:spPr>
            <a:xfrm>
              <a:off x="920211" y="2059901"/>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9" name="TextBox 8">
            <a:extLst>
              <a:ext uri="{FF2B5EF4-FFF2-40B4-BE49-F238E27FC236}">
                <a16:creationId xmlns:a16="http://schemas.microsoft.com/office/drawing/2014/main" id="{D2F614A7-22B5-4119-8F37-CDB1881B801B}"/>
              </a:ext>
            </a:extLst>
          </p:cNvPr>
          <p:cNvSpPr txBox="1"/>
          <p:nvPr/>
        </p:nvSpPr>
        <p:spPr>
          <a:xfrm>
            <a:off x="2511933" y="1214247"/>
            <a:ext cx="4654296" cy="301752"/>
          </a:xfrm>
          <a:prstGeom prst="rect">
            <a:avLst/>
          </a:prstGeom>
        </p:spPr>
        <p:txBody>
          <a:bodyPr wrap="square" rtlCol="0">
            <a:noAutofit/>
          </a:bodyPr>
          <a:lstStyle/>
          <a:p>
            <a:pPr algn="l" defTabSz="914418" hangingPunct="1">
              <a:spcBef>
                <a:spcPts val="400"/>
              </a:spcBef>
            </a:pPr>
            <a:r>
              <a:rPr lang="en-US" sz="1600" b="1" kern="1200" dirty="0">
                <a:solidFill>
                  <a:schemeClr val="tx1"/>
                </a:solidFill>
              </a:rPr>
              <a:t>Mitigate drug development risk</a:t>
            </a:r>
          </a:p>
        </p:txBody>
      </p:sp>
      <p:sp>
        <p:nvSpPr>
          <p:cNvPr id="33" name="TextBox 32">
            <a:extLst>
              <a:ext uri="{FF2B5EF4-FFF2-40B4-BE49-F238E27FC236}">
                <a16:creationId xmlns:a16="http://schemas.microsoft.com/office/drawing/2014/main" id="{1193D1D5-5FAF-486A-AB3F-0A87FC7A9BC3}"/>
              </a:ext>
            </a:extLst>
          </p:cNvPr>
          <p:cNvSpPr txBox="1"/>
          <p:nvPr/>
        </p:nvSpPr>
        <p:spPr>
          <a:xfrm>
            <a:off x="2090546" y="1636014"/>
            <a:ext cx="8982599" cy="10058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200" kern="1200" dirty="0">
                <a:solidFill>
                  <a:schemeClr val="tx1"/>
                </a:solidFill>
              </a:rPr>
              <a:t>Unbiased analytics and comprehensive insights help reduce decision-making risk</a:t>
            </a:r>
          </a:p>
          <a:p>
            <a:pPr marL="182880" indent="-182880" algn="l" defTabSz="914418" hangingPunct="1">
              <a:spcBef>
                <a:spcPts val="400"/>
              </a:spcBef>
              <a:buFont typeface="Arial" pitchFamily="34" charset="0"/>
              <a:buChar char="•"/>
            </a:pPr>
            <a:r>
              <a:rPr lang="en-US" sz="1200" kern="1200" dirty="0">
                <a:solidFill>
                  <a:schemeClr val="tx1"/>
                </a:solidFill>
              </a:rPr>
              <a:t>Value-sharing model where drug development risk is shared amongst both partners</a:t>
            </a:r>
          </a:p>
          <a:p>
            <a:pPr marL="182880" indent="-182880" algn="l" defTabSz="914418" hangingPunct="1">
              <a:spcBef>
                <a:spcPts val="400"/>
              </a:spcBef>
              <a:buFont typeface="Arial" pitchFamily="34" charset="0"/>
              <a:buChar char="•"/>
            </a:pPr>
            <a:r>
              <a:rPr lang="en-US" sz="1200" kern="1200" dirty="0">
                <a:solidFill>
                  <a:schemeClr val="tx1"/>
                </a:solidFill>
              </a:rPr>
              <a:t>Royalty or equity based on successful completion of drug development milestones</a:t>
            </a:r>
          </a:p>
          <a:p>
            <a:pPr marL="182880" indent="-182880" algn="l" defTabSz="914418" hangingPunct="1">
              <a:spcBef>
                <a:spcPts val="400"/>
              </a:spcBef>
              <a:buFont typeface="Arial" pitchFamily="34" charset="0"/>
              <a:buChar char="•"/>
            </a:pPr>
            <a:endParaRPr lang="en-US" sz="1200" kern="1200" dirty="0">
              <a:solidFill>
                <a:schemeClr val="tx1"/>
              </a:solidFill>
            </a:endParaRPr>
          </a:p>
        </p:txBody>
      </p:sp>
      <p:sp>
        <p:nvSpPr>
          <p:cNvPr id="35" name="Google Shape;2500;p91">
            <a:extLst>
              <a:ext uri="{FF2B5EF4-FFF2-40B4-BE49-F238E27FC236}">
                <a16:creationId xmlns:a16="http://schemas.microsoft.com/office/drawing/2014/main" id="{45FE3F98-13AF-4E4C-A740-6EB22B9C6C6E}"/>
              </a:ext>
            </a:extLst>
          </p:cNvPr>
          <p:cNvSpPr/>
          <p:nvPr/>
        </p:nvSpPr>
        <p:spPr>
          <a:xfrm>
            <a:off x="2327578" y="2836926"/>
            <a:ext cx="8378522" cy="338328"/>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grpSp>
        <p:nvGrpSpPr>
          <p:cNvPr id="36" name="Group 35">
            <a:extLst>
              <a:ext uri="{FF2B5EF4-FFF2-40B4-BE49-F238E27FC236}">
                <a16:creationId xmlns:a16="http://schemas.microsoft.com/office/drawing/2014/main" id="{CF8CC361-A08B-40E9-8D2A-5103B0B93509}"/>
              </a:ext>
            </a:extLst>
          </p:cNvPr>
          <p:cNvGrpSpPr/>
          <p:nvPr/>
        </p:nvGrpSpPr>
        <p:grpSpPr>
          <a:xfrm>
            <a:off x="2059906" y="2831894"/>
            <a:ext cx="363551" cy="321673"/>
            <a:chOff x="810607" y="1961309"/>
            <a:chExt cx="363551" cy="321673"/>
          </a:xfrm>
        </p:grpSpPr>
        <p:sp>
          <p:nvSpPr>
            <p:cNvPr id="37" name="Google Shape;2499;p91">
              <a:extLst>
                <a:ext uri="{FF2B5EF4-FFF2-40B4-BE49-F238E27FC236}">
                  <a16:creationId xmlns:a16="http://schemas.microsoft.com/office/drawing/2014/main" id="{9E8C69A5-53AB-4A6D-A036-84C16FE9B98F}"/>
                </a:ext>
              </a:extLst>
            </p:cNvPr>
            <p:cNvSpPr/>
            <p:nvPr/>
          </p:nvSpPr>
          <p:spPr>
            <a:xfrm>
              <a:off x="810607" y="1961309"/>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38" name="Google Shape;2501;p91">
              <a:extLst>
                <a:ext uri="{FF2B5EF4-FFF2-40B4-BE49-F238E27FC236}">
                  <a16:creationId xmlns:a16="http://schemas.microsoft.com/office/drawing/2014/main" id="{56D6AFBE-A3ED-4403-93F9-652B513CAAF1}"/>
                </a:ext>
              </a:extLst>
            </p:cNvPr>
            <p:cNvSpPr/>
            <p:nvPr/>
          </p:nvSpPr>
          <p:spPr>
            <a:xfrm>
              <a:off x="854898" y="2012366"/>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39" name="Google Shape;2481;p90">
              <a:extLst>
                <a:ext uri="{FF2B5EF4-FFF2-40B4-BE49-F238E27FC236}">
                  <a16:creationId xmlns:a16="http://schemas.microsoft.com/office/drawing/2014/main" id="{347E3AA5-3080-4D7E-A61B-97A0DBDBBDBA}"/>
                </a:ext>
              </a:extLst>
            </p:cNvPr>
            <p:cNvSpPr/>
            <p:nvPr/>
          </p:nvSpPr>
          <p:spPr>
            <a:xfrm>
              <a:off x="920211" y="2059901"/>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40" name="TextBox 39">
            <a:extLst>
              <a:ext uri="{FF2B5EF4-FFF2-40B4-BE49-F238E27FC236}">
                <a16:creationId xmlns:a16="http://schemas.microsoft.com/office/drawing/2014/main" id="{135AA75F-4CFB-4D60-810B-03A6D51F54F8}"/>
              </a:ext>
            </a:extLst>
          </p:cNvPr>
          <p:cNvSpPr txBox="1"/>
          <p:nvPr/>
        </p:nvSpPr>
        <p:spPr>
          <a:xfrm>
            <a:off x="2520696" y="2836545"/>
            <a:ext cx="4654296" cy="301752"/>
          </a:xfrm>
          <a:prstGeom prst="rect">
            <a:avLst/>
          </a:prstGeom>
        </p:spPr>
        <p:txBody>
          <a:bodyPr wrap="square" rtlCol="0">
            <a:noAutofit/>
          </a:bodyPr>
          <a:lstStyle/>
          <a:p>
            <a:pPr algn="l" defTabSz="914418" hangingPunct="1">
              <a:spcBef>
                <a:spcPts val="400"/>
              </a:spcBef>
            </a:pPr>
            <a:r>
              <a:rPr lang="en-US" sz="1600" b="1" kern="1200" dirty="0">
                <a:solidFill>
                  <a:schemeClr val="tx1"/>
                </a:solidFill>
              </a:rPr>
              <a:t>Accelerate research to market timeline</a:t>
            </a:r>
          </a:p>
        </p:txBody>
      </p:sp>
      <p:sp>
        <p:nvSpPr>
          <p:cNvPr id="41" name="TextBox 40">
            <a:extLst>
              <a:ext uri="{FF2B5EF4-FFF2-40B4-BE49-F238E27FC236}">
                <a16:creationId xmlns:a16="http://schemas.microsoft.com/office/drawing/2014/main" id="{826E0EF6-3555-4E54-A745-199A8DD7780E}"/>
              </a:ext>
            </a:extLst>
          </p:cNvPr>
          <p:cNvSpPr txBox="1"/>
          <p:nvPr/>
        </p:nvSpPr>
        <p:spPr>
          <a:xfrm>
            <a:off x="2089784" y="3239262"/>
            <a:ext cx="8349394" cy="10058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200" kern="1200" dirty="0">
                <a:solidFill>
                  <a:schemeClr val="tx1"/>
                </a:solidFill>
              </a:rPr>
              <a:t>Leverage pharma-validated solutions to decrease development timelines</a:t>
            </a:r>
          </a:p>
          <a:p>
            <a:pPr marL="182880" indent="-182880" algn="l" defTabSz="914418" hangingPunct="1">
              <a:spcBef>
                <a:spcPts val="400"/>
              </a:spcBef>
              <a:buFont typeface="Arial" pitchFamily="34" charset="0"/>
              <a:buChar char="•"/>
            </a:pPr>
            <a:r>
              <a:rPr lang="en-US" sz="1200" kern="1200" dirty="0">
                <a:solidFill>
                  <a:schemeClr val="tx1"/>
                </a:solidFill>
              </a:rPr>
              <a:t>AI can accelerate research timelines from years to weeks</a:t>
            </a:r>
          </a:p>
          <a:p>
            <a:pPr marL="182880" indent="-182880" algn="l" defTabSz="914418" hangingPunct="1">
              <a:spcBef>
                <a:spcPts val="400"/>
              </a:spcBef>
              <a:buFont typeface="Arial" pitchFamily="34" charset="0"/>
              <a:buChar char="•"/>
            </a:pPr>
            <a:r>
              <a:rPr lang="en-US" sz="1200" kern="1200" dirty="0">
                <a:solidFill>
                  <a:schemeClr val="tx1"/>
                </a:solidFill>
              </a:rPr>
              <a:t>Handover monotonous and repetitive tasks to AI algorithms</a:t>
            </a:r>
          </a:p>
        </p:txBody>
      </p:sp>
      <p:sp>
        <p:nvSpPr>
          <p:cNvPr id="43" name="Google Shape;2500;p91">
            <a:extLst>
              <a:ext uri="{FF2B5EF4-FFF2-40B4-BE49-F238E27FC236}">
                <a16:creationId xmlns:a16="http://schemas.microsoft.com/office/drawing/2014/main" id="{EEAAF831-4B9E-4DE3-B4A1-8DE52AF934DA}"/>
              </a:ext>
            </a:extLst>
          </p:cNvPr>
          <p:cNvSpPr/>
          <p:nvPr/>
        </p:nvSpPr>
        <p:spPr>
          <a:xfrm>
            <a:off x="2222041" y="4563999"/>
            <a:ext cx="8445959" cy="338328"/>
          </a:xfrm>
          <a:prstGeom prst="rect">
            <a:avLst/>
          </a:prstGeom>
          <a:solidFill>
            <a:srgbClr val="F2F2F2"/>
          </a:solidFill>
          <a:ln>
            <a:noFill/>
          </a:ln>
          <a:effectLst/>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57188" lvl="1">
              <a:buSzPts val="1800"/>
            </a:pPr>
            <a:endParaRPr sz="1000" dirty="0"/>
          </a:p>
        </p:txBody>
      </p:sp>
      <p:grpSp>
        <p:nvGrpSpPr>
          <p:cNvPr id="44" name="Group 43">
            <a:extLst>
              <a:ext uri="{FF2B5EF4-FFF2-40B4-BE49-F238E27FC236}">
                <a16:creationId xmlns:a16="http://schemas.microsoft.com/office/drawing/2014/main" id="{56A4D374-C0BD-4648-8835-540A54C905FA}"/>
              </a:ext>
            </a:extLst>
          </p:cNvPr>
          <p:cNvGrpSpPr/>
          <p:nvPr/>
        </p:nvGrpSpPr>
        <p:grpSpPr>
          <a:xfrm>
            <a:off x="2040094" y="4539917"/>
            <a:ext cx="363551" cy="321673"/>
            <a:chOff x="810607" y="1961309"/>
            <a:chExt cx="363551" cy="321673"/>
          </a:xfrm>
        </p:grpSpPr>
        <p:sp>
          <p:nvSpPr>
            <p:cNvPr id="45" name="Google Shape;2499;p91">
              <a:extLst>
                <a:ext uri="{FF2B5EF4-FFF2-40B4-BE49-F238E27FC236}">
                  <a16:creationId xmlns:a16="http://schemas.microsoft.com/office/drawing/2014/main" id="{5E6A44BD-91A1-4103-821C-57620A07C1D7}"/>
                </a:ext>
              </a:extLst>
            </p:cNvPr>
            <p:cNvSpPr/>
            <p:nvPr/>
          </p:nvSpPr>
          <p:spPr>
            <a:xfrm>
              <a:off x="810607" y="1961309"/>
              <a:ext cx="363551" cy="321673"/>
            </a:xfrm>
            <a:prstGeom prst="ellipse">
              <a:avLst/>
            </a:prstGeom>
            <a:solidFill>
              <a:srgbClr val="FFD44B"/>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Calibri"/>
                <a:buNone/>
              </a:pPr>
              <a:endParaRPr sz="1400" b="1" i="0" u="none" strike="noStrike" cap="none">
                <a:solidFill>
                  <a:srgbClr val="FFFFFF"/>
                </a:solidFill>
                <a:latin typeface="Calibri"/>
                <a:ea typeface="Calibri"/>
                <a:cs typeface="Calibri"/>
                <a:sym typeface="Calibri"/>
              </a:endParaRPr>
            </a:p>
          </p:txBody>
        </p:sp>
        <p:sp>
          <p:nvSpPr>
            <p:cNvPr id="46" name="Google Shape;2501;p91">
              <a:extLst>
                <a:ext uri="{FF2B5EF4-FFF2-40B4-BE49-F238E27FC236}">
                  <a16:creationId xmlns:a16="http://schemas.microsoft.com/office/drawing/2014/main" id="{3657C27C-36EA-4D7B-9752-D521F914A6EE}"/>
                </a:ext>
              </a:extLst>
            </p:cNvPr>
            <p:cNvSpPr/>
            <p:nvPr/>
          </p:nvSpPr>
          <p:spPr>
            <a:xfrm>
              <a:off x="854898" y="2012366"/>
              <a:ext cx="266369" cy="219560"/>
            </a:xfrm>
            <a:prstGeom prst="ellipse">
              <a:avLst/>
            </a:prstGeom>
            <a:solidFill>
              <a:srgbClr val="000000"/>
            </a:solid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FFFFFF"/>
                </a:buClr>
                <a:buSzPts val="1800"/>
                <a:buFont typeface="Calibri"/>
                <a:buNone/>
              </a:pPr>
              <a:endParaRPr sz="1400" b="1" i="0" u="none" strike="noStrike" cap="none" dirty="0">
                <a:solidFill>
                  <a:srgbClr val="FFFFFF"/>
                </a:solidFill>
                <a:latin typeface="Calibri"/>
                <a:ea typeface="Calibri"/>
                <a:cs typeface="Calibri"/>
                <a:sym typeface="Calibri"/>
              </a:endParaRPr>
            </a:p>
          </p:txBody>
        </p:sp>
        <p:sp>
          <p:nvSpPr>
            <p:cNvPr id="47" name="Google Shape;2481;p90">
              <a:extLst>
                <a:ext uri="{FF2B5EF4-FFF2-40B4-BE49-F238E27FC236}">
                  <a16:creationId xmlns:a16="http://schemas.microsoft.com/office/drawing/2014/main" id="{ADF1B470-D56C-4EAA-92EC-CD97BB1E4A01}"/>
                </a:ext>
              </a:extLst>
            </p:cNvPr>
            <p:cNvSpPr/>
            <p:nvPr/>
          </p:nvSpPr>
          <p:spPr>
            <a:xfrm>
              <a:off x="920211" y="2059901"/>
              <a:ext cx="135742" cy="12449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Calibri"/>
                <a:buNone/>
              </a:pPr>
              <a:endParaRPr sz="2800" b="1" i="0" u="none" strike="noStrike" cap="none">
                <a:solidFill>
                  <a:srgbClr val="FFFFFF"/>
                </a:solidFill>
                <a:latin typeface="Calibri"/>
                <a:ea typeface="Calibri"/>
                <a:cs typeface="Calibri"/>
                <a:sym typeface="Calibri"/>
              </a:endParaRPr>
            </a:p>
          </p:txBody>
        </p:sp>
      </p:grpSp>
      <p:sp>
        <p:nvSpPr>
          <p:cNvPr id="48" name="TextBox 47">
            <a:extLst>
              <a:ext uri="{FF2B5EF4-FFF2-40B4-BE49-F238E27FC236}">
                <a16:creationId xmlns:a16="http://schemas.microsoft.com/office/drawing/2014/main" id="{3DCD87FA-2FFF-430D-B1E4-D3D0C45C8A27}"/>
              </a:ext>
            </a:extLst>
          </p:cNvPr>
          <p:cNvSpPr txBox="1"/>
          <p:nvPr/>
        </p:nvSpPr>
        <p:spPr>
          <a:xfrm>
            <a:off x="2377059" y="4535043"/>
            <a:ext cx="4654296" cy="301752"/>
          </a:xfrm>
          <a:prstGeom prst="rect">
            <a:avLst/>
          </a:prstGeom>
        </p:spPr>
        <p:txBody>
          <a:bodyPr wrap="square" rtlCol="0">
            <a:noAutofit/>
          </a:bodyPr>
          <a:lstStyle/>
          <a:p>
            <a:pPr algn="l" defTabSz="914418" hangingPunct="1">
              <a:spcBef>
                <a:spcPts val="400"/>
              </a:spcBef>
            </a:pPr>
            <a:r>
              <a:rPr lang="en-US" sz="1600" b="1" kern="1200" dirty="0">
                <a:solidFill>
                  <a:schemeClr val="tx1"/>
                </a:solidFill>
              </a:rPr>
              <a:t>Decrease R&amp;D expenditure</a:t>
            </a:r>
          </a:p>
        </p:txBody>
      </p:sp>
      <p:sp>
        <p:nvSpPr>
          <p:cNvPr id="49" name="TextBox 48">
            <a:extLst>
              <a:ext uri="{FF2B5EF4-FFF2-40B4-BE49-F238E27FC236}">
                <a16:creationId xmlns:a16="http://schemas.microsoft.com/office/drawing/2014/main" id="{89EBA456-4815-4D52-A55C-6513E76D92E2}"/>
              </a:ext>
            </a:extLst>
          </p:cNvPr>
          <p:cNvSpPr txBox="1"/>
          <p:nvPr/>
        </p:nvSpPr>
        <p:spPr>
          <a:xfrm>
            <a:off x="2098547" y="4994910"/>
            <a:ext cx="8531353" cy="1005840"/>
          </a:xfrm>
          <a:prstGeom prst="rect">
            <a:avLst/>
          </a:prstGeom>
        </p:spPr>
        <p:txBody>
          <a:bodyPr wrap="square" rtlCol="0">
            <a:noAutofit/>
          </a:bodyPr>
          <a:lstStyle/>
          <a:p>
            <a:pPr marL="182880" indent="-182880" algn="l" defTabSz="914418" hangingPunct="1">
              <a:spcBef>
                <a:spcPts val="400"/>
              </a:spcBef>
              <a:buFont typeface="Arial" pitchFamily="34" charset="0"/>
              <a:buChar char="•"/>
            </a:pPr>
            <a:r>
              <a:rPr lang="en-US" sz="1200" kern="1200" dirty="0">
                <a:solidFill>
                  <a:schemeClr val="tx1"/>
                </a:solidFill>
              </a:rPr>
              <a:t>Save cost and time by reducing failed experiments and keeping up with potential partners &amp; competition</a:t>
            </a:r>
          </a:p>
          <a:p>
            <a:pPr marL="182880" indent="-182880" algn="l" defTabSz="914418" hangingPunct="1">
              <a:spcBef>
                <a:spcPts val="400"/>
              </a:spcBef>
              <a:buFont typeface="Arial" pitchFamily="34" charset="0"/>
              <a:buChar char="•"/>
            </a:pPr>
            <a:r>
              <a:rPr lang="en-US" sz="1200" kern="1200" dirty="0">
                <a:solidFill>
                  <a:schemeClr val="tx1"/>
                </a:solidFill>
              </a:rPr>
              <a:t>Allocate resources efficiently to allow researchers to focus on higher cognitive decisions</a:t>
            </a:r>
          </a:p>
          <a:p>
            <a:pPr marL="182880" indent="-182880" algn="l" defTabSz="914418" hangingPunct="1">
              <a:spcBef>
                <a:spcPts val="400"/>
              </a:spcBef>
              <a:buFont typeface="Arial" pitchFamily="34" charset="0"/>
              <a:buChar char="•"/>
            </a:pPr>
            <a:r>
              <a:rPr lang="en-US" sz="1200" kern="1200" dirty="0">
                <a:solidFill>
                  <a:schemeClr val="tx1"/>
                </a:solidFill>
              </a:rPr>
              <a:t>Effective use of funds with lean IT infrastructure and small data analytics teams in-house</a:t>
            </a:r>
          </a:p>
        </p:txBody>
      </p:sp>
      <p:pic>
        <p:nvPicPr>
          <p:cNvPr id="50" name="Graphic 49">
            <a:extLst>
              <a:ext uri="{FF2B5EF4-FFF2-40B4-BE49-F238E27FC236}">
                <a16:creationId xmlns:a16="http://schemas.microsoft.com/office/drawing/2014/main" id="{0B82F384-4B92-40C7-B152-93702AA9F17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990601" y="2510458"/>
            <a:ext cx="1030644" cy="1030644"/>
          </a:xfrm>
          <a:prstGeom prst="rect">
            <a:avLst/>
          </a:prstGeom>
        </p:spPr>
      </p:pic>
      <p:pic>
        <p:nvPicPr>
          <p:cNvPr id="51" name="Graphic 50">
            <a:extLst>
              <a:ext uri="{FF2B5EF4-FFF2-40B4-BE49-F238E27FC236}">
                <a16:creationId xmlns:a16="http://schemas.microsoft.com/office/drawing/2014/main" id="{0F58FB34-76F0-45CE-A4A7-79EC1AA3F81D}"/>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56017" y="4124325"/>
            <a:ext cx="866828" cy="866828"/>
          </a:xfrm>
          <a:prstGeom prst="rect">
            <a:avLst/>
          </a:prstGeom>
        </p:spPr>
      </p:pic>
    </p:spTree>
    <p:extLst>
      <p:ext uri="{BB962C8B-B14F-4D97-AF65-F5344CB8AC3E}">
        <p14:creationId xmlns:p14="http://schemas.microsoft.com/office/powerpoint/2010/main" val="1943914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a:extLst>
              <a:ext uri="{FF2B5EF4-FFF2-40B4-BE49-F238E27FC236}">
                <a16:creationId xmlns:a16="http://schemas.microsoft.com/office/drawing/2014/main" id="{FAF61183-A72C-4F11-86A1-B022A20A49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937" r="34216" b="76706"/>
          <a:stretch/>
        </p:blipFill>
        <p:spPr bwMode="auto">
          <a:xfrm>
            <a:off x="4048125" y="990599"/>
            <a:ext cx="1048239" cy="552451"/>
          </a:xfrm>
          <a:prstGeom prst="rect">
            <a:avLst/>
          </a:prstGeom>
          <a:noFill/>
          <a:extLst>
            <a:ext uri="{909E8E84-426E-40DD-AFC4-6F175D3DCCD1}">
              <a14:hiddenFill xmlns:a14="http://schemas.microsoft.com/office/drawing/2010/main">
                <a:solidFill>
                  <a:srgbClr val="FFFFFF"/>
                </a:solidFill>
              </a14:hiddenFill>
            </a:ext>
          </a:extLst>
        </p:spPr>
      </p:pic>
      <p:pic>
        <p:nvPicPr>
          <p:cNvPr id="12" name="Google Shape;1082;p68">
            <a:extLst>
              <a:ext uri="{FF2B5EF4-FFF2-40B4-BE49-F238E27FC236}">
                <a16:creationId xmlns:a16="http://schemas.microsoft.com/office/drawing/2014/main" id="{E087BECF-CF6F-41D1-998E-5CDB2EA95615}"/>
              </a:ext>
            </a:extLst>
          </p:cNvPr>
          <p:cNvPicPr preferRelativeResize="0"/>
          <p:nvPr/>
        </p:nvPicPr>
        <p:blipFill rotWithShape="1">
          <a:blip r:embed="rId3">
            <a:alphaModFix/>
          </a:blip>
          <a:srcRect/>
          <a:stretch/>
        </p:blipFill>
        <p:spPr>
          <a:xfrm>
            <a:off x="6953302" y="1009950"/>
            <a:ext cx="1111835" cy="648487"/>
          </a:xfrm>
          <a:prstGeom prst="rect">
            <a:avLst/>
          </a:prstGeom>
          <a:noFill/>
          <a:ln>
            <a:noFill/>
          </a:ln>
        </p:spPr>
      </p:pic>
      <p:pic>
        <p:nvPicPr>
          <p:cNvPr id="40" name="Google Shape;618;p41">
            <a:extLst>
              <a:ext uri="{FF2B5EF4-FFF2-40B4-BE49-F238E27FC236}">
                <a16:creationId xmlns:a16="http://schemas.microsoft.com/office/drawing/2014/main" id="{67935EB0-1A08-4FB2-8398-B7E642C319A0}"/>
              </a:ext>
            </a:extLst>
          </p:cNvPr>
          <p:cNvPicPr preferRelativeResize="0"/>
          <p:nvPr/>
        </p:nvPicPr>
        <p:blipFill rotWithShape="1">
          <a:blip r:embed="rId4">
            <a:alphaModFix/>
          </a:blip>
          <a:srcRect/>
          <a:stretch/>
        </p:blipFill>
        <p:spPr>
          <a:xfrm>
            <a:off x="1152525" y="981076"/>
            <a:ext cx="771525" cy="609600"/>
          </a:xfrm>
          <a:prstGeom prst="rect">
            <a:avLst/>
          </a:prstGeom>
          <a:noFill/>
          <a:ln>
            <a:noFill/>
          </a:ln>
        </p:spPr>
      </p:pic>
      <p:pic>
        <p:nvPicPr>
          <p:cNvPr id="26" name="Shape 61">
            <a:extLst>
              <a:ext uri="{FF2B5EF4-FFF2-40B4-BE49-F238E27FC236}">
                <a16:creationId xmlns:a16="http://schemas.microsoft.com/office/drawing/2014/main" id="{5F77E319-1A18-458B-BE7E-18F78D5B9245}"/>
              </a:ext>
            </a:extLst>
          </p:cNvPr>
          <p:cNvPicPr preferRelativeResize="0">
            <a:picLocks noChangeAspect="1"/>
          </p:cNvPicPr>
          <p:nvPr/>
        </p:nvPicPr>
        <p:blipFill>
          <a:blip r:embed="rId5">
            <a:alphaModFix/>
          </a:blip>
          <a:stretch>
            <a:fillRect/>
          </a:stretch>
        </p:blipFill>
        <p:spPr>
          <a:xfrm>
            <a:off x="6707878" y="833437"/>
            <a:ext cx="1626245" cy="1064253"/>
          </a:xfrm>
          <a:prstGeom prst="rect">
            <a:avLst/>
          </a:prstGeom>
          <a:noFill/>
          <a:ln>
            <a:noFill/>
          </a:ln>
        </p:spPr>
      </p:pic>
      <p:sp>
        <p:nvSpPr>
          <p:cNvPr id="2" name="Text Placeholder 1">
            <a:extLst>
              <a:ext uri="{FF2B5EF4-FFF2-40B4-BE49-F238E27FC236}">
                <a16:creationId xmlns:a16="http://schemas.microsoft.com/office/drawing/2014/main" id="{553EBD30-3700-44EE-B19E-1E4FE2CE96E0}"/>
              </a:ext>
            </a:extLst>
          </p:cNvPr>
          <p:cNvSpPr>
            <a:spLocks noGrp="1"/>
          </p:cNvSpPr>
          <p:nvPr>
            <p:ph type="body" sz="quarter" idx="12"/>
          </p:nvPr>
        </p:nvSpPr>
        <p:spPr/>
        <p:txBody>
          <a:bodyPr/>
          <a:lstStyle/>
          <a:p>
            <a:r>
              <a:rPr lang="en-US" dirty="0"/>
              <a:t>What we offer to our partners: An overview of our drug discovery and clinical solution</a:t>
            </a:r>
          </a:p>
        </p:txBody>
      </p:sp>
      <p:cxnSp>
        <p:nvCxnSpPr>
          <p:cNvPr id="11" name="Straight Connector 10">
            <a:extLst>
              <a:ext uri="{FF2B5EF4-FFF2-40B4-BE49-F238E27FC236}">
                <a16:creationId xmlns:a16="http://schemas.microsoft.com/office/drawing/2014/main" id="{790AA919-D1E0-4FC3-A171-0B76C2EFAEDC}"/>
              </a:ext>
            </a:extLst>
          </p:cNvPr>
          <p:cNvCxnSpPr>
            <a:cxnSpLocks/>
          </p:cNvCxnSpPr>
          <p:nvPr/>
        </p:nvCxnSpPr>
        <p:spPr>
          <a:xfrm>
            <a:off x="3115917" y="1381125"/>
            <a:ext cx="0" cy="3714750"/>
          </a:xfrm>
          <a:prstGeom prst="line">
            <a:avLst/>
          </a:prstGeom>
          <a:ln>
            <a:solidFill>
              <a:srgbClr val="D0001C"/>
            </a:solidFill>
          </a:ln>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5F94C048-6E98-4D5F-B77B-608681A97D8F}"/>
              </a:ext>
            </a:extLst>
          </p:cNvPr>
          <p:cNvGrpSpPr/>
          <p:nvPr/>
        </p:nvGrpSpPr>
        <p:grpSpPr>
          <a:xfrm>
            <a:off x="9761681" y="803891"/>
            <a:ext cx="1589221" cy="1077298"/>
            <a:chOff x="6402863" y="608627"/>
            <a:chExt cx="2119312" cy="1284301"/>
          </a:xfrm>
        </p:grpSpPr>
        <p:pic>
          <p:nvPicPr>
            <p:cNvPr id="28" name="Shape 61">
              <a:extLst>
                <a:ext uri="{FF2B5EF4-FFF2-40B4-BE49-F238E27FC236}">
                  <a16:creationId xmlns:a16="http://schemas.microsoft.com/office/drawing/2014/main" id="{C92C2BDC-8633-4F29-A920-D5F1B3516102}"/>
                </a:ext>
              </a:extLst>
            </p:cNvPr>
            <p:cNvPicPr preferRelativeResize="0">
              <a:picLocks noChangeAspect="1"/>
            </p:cNvPicPr>
            <p:nvPr/>
          </p:nvPicPr>
          <p:blipFill>
            <a:blip r:embed="rId5">
              <a:alphaModFix/>
            </a:blip>
            <a:stretch>
              <a:fillRect/>
            </a:stretch>
          </p:blipFill>
          <p:spPr>
            <a:xfrm>
              <a:off x="6402863" y="608627"/>
              <a:ext cx="2119312" cy="1284301"/>
            </a:xfrm>
            <a:prstGeom prst="rect">
              <a:avLst/>
            </a:prstGeom>
            <a:noFill/>
            <a:ln>
              <a:noFill/>
            </a:ln>
          </p:spPr>
        </p:pic>
        <p:pic>
          <p:nvPicPr>
            <p:cNvPr id="29" name="Picture 28">
              <a:extLst>
                <a:ext uri="{FF2B5EF4-FFF2-40B4-BE49-F238E27FC236}">
                  <a16:creationId xmlns:a16="http://schemas.microsoft.com/office/drawing/2014/main" id="{BCC104A8-DB16-4B46-AE49-C341076BF4E2}"/>
                </a:ext>
              </a:extLst>
            </p:cNvPr>
            <p:cNvPicPr>
              <a:picLocks noChangeAspect="1"/>
            </p:cNvPicPr>
            <p:nvPr/>
          </p:nvPicPr>
          <p:blipFill>
            <a:blip r:embed="rId6"/>
            <a:stretch>
              <a:fillRect/>
            </a:stretch>
          </p:blipFill>
          <p:spPr>
            <a:xfrm>
              <a:off x="6735097" y="851564"/>
              <a:ext cx="1425677" cy="676535"/>
            </a:xfrm>
            <a:prstGeom prst="rect">
              <a:avLst/>
            </a:prstGeom>
          </p:spPr>
        </p:pic>
      </p:grpSp>
      <p:sp>
        <p:nvSpPr>
          <p:cNvPr id="20" name="Rectangle 19">
            <a:extLst>
              <a:ext uri="{FF2B5EF4-FFF2-40B4-BE49-F238E27FC236}">
                <a16:creationId xmlns:a16="http://schemas.microsoft.com/office/drawing/2014/main" id="{A50A55A3-A934-42AF-9600-E747DCD0EB8A}"/>
              </a:ext>
            </a:extLst>
          </p:cNvPr>
          <p:cNvSpPr/>
          <p:nvPr/>
        </p:nvSpPr>
        <p:spPr>
          <a:xfrm>
            <a:off x="519846" y="1874193"/>
            <a:ext cx="1951175" cy="307777"/>
          </a:xfrm>
          <a:prstGeom prst="rect">
            <a:avLst/>
          </a:prstGeom>
        </p:spPr>
        <p:txBody>
          <a:bodyPr wrap="none">
            <a:spAutoFit/>
          </a:bodyPr>
          <a:lstStyle/>
          <a:p>
            <a:r>
              <a:rPr lang="en-US" sz="1400" b="1" dirty="0">
                <a:solidFill>
                  <a:schemeClr val="tx1"/>
                </a:solidFill>
              </a:rPr>
              <a:t>Indication Prioritization</a:t>
            </a:r>
          </a:p>
        </p:txBody>
      </p:sp>
      <p:sp>
        <p:nvSpPr>
          <p:cNvPr id="30" name="Rectangle 29">
            <a:extLst>
              <a:ext uri="{FF2B5EF4-FFF2-40B4-BE49-F238E27FC236}">
                <a16:creationId xmlns:a16="http://schemas.microsoft.com/office/drawing/2014/main" id="{DDE3539E-CD0F-449C-9BB0-CECBDEF9ABD2}"/>
              </a:ext>
            </a:extLst>
          </p:cNvPr>
          <p:cNvSpPr/>
          <p:nvPr/>
        </p:nvSpPr>
        <p:spPr>
          <a:xfrm>
            <a:off x="3240547" y="1855143"/>
            <a:ext cx="2762296" cy="307777"/>
          </a:xfrm>
          <a:prstGeom prst="rect">
            <a:avLst/>
          </a:prstGeom>
        </p:spPr>
        <p:txBody>
          <a:bodyPr wrap="none">
            <a:spAutoFit/>
          </a:bodyPr>
          <a:lstStyle/>
          <a:p>
            <a:r>
              <a:rPr lang="en-US" sz="1400" b="1" dirty="0">
                <a:solidFill>
                  <a:schemeClr val="tx1"/>
                </a:solidFill>
              </a:rPr>
              <a:t>Drug Repurposing &amp; Combinations</a:t>
            </a:r>
          </a:p>
        </p:txBody>
      </p:sp>
      <p:sp>
        <p:nvSpPr>
          <p:cNvPr id="31" name="Rectangle 30">
            <a:extLst>
              <a:ext uri="{FF2B5EF4-FFF2-40B4-BE49-F238E27FC236}">
                <a16:creationId xmlns:a16="http://schemas.microsoft.com/office/drawing/2014/main" id="{D2EDFC94-C47E-49D9-B170-20F7B2FE09CD}"/>
              </a:ext>
            </a:extLst>
          </p:cNvPr>
          <p:cNvSpPr/>
          <p:nvPr/>
        </p:nvSpPr>
        <p:spPr>
          <a:xfrm>
            <a:off x="6993602" y="1855143"/>
            <a:ext cx="1037463" cy="307777"/>
          </a:xfrm>
          <a:prstGeom prst="rect">
            <a:avLst/>
          </a:prstGeom>
        </p:spPr>
        <p:txBody>
          <a:bodyPr wrap="none">
            <a:spAutoFit/>
          </a:bodyPr>
          <a:lstStyle/>
          <a:p>
            <a:r>
              <a:rPr lang="en-US" sz="1400" b="1" dirty="0">
                <a:solidFill>
                  <a:schemeClr val="tx1"/>
                </a:solidFill>
              </a:rPr>
              <a:t>Biomarkers</a:t>
            </a:r>
          </a:p>
        </p:txBody>
      </p:sp>
      <p:sp>
        <p:nvSpPr>
          <p:cNvPr id="32" name="Rectangle 31">
            <a:extLst>
              <a:ext uri="{FF2B5EF4-FFF2-40B4-BE49-F238E27FC236}">
                <a16:creationId xmlns:a16="http://schemas.microsoft.com/office/drawing/2014/main" id="{8D69F7E5-FAAA-462C-9258-35E197A50552}"/>
              </a:ext>
            </a:extLst>
          </p:cNvPr>
          <p:cNvSpPr/>
          <p:nvPr/>
        </p:nvSpPr>
        <p:spPr>
          <a:xfrm>
            <a:off x="9426191" y="1845618"/>
            <a:ext cx="2326279" cy="307777"/>
          </a:xfrm>
          <a:prstGeom prst="rect">
            <a:avLst/>
          </a:prstGeom>
        </p:spPr>
        <p:txBody>
          <a:bodyPr wrap="none">
            <a:spAutoFit/>
          </a:bodyPr>
          <a:lstStyle/>
          <a:p>
            <a:r>
              <a:rPr lang="en-US" sz="1400" b="1" dirty="0">
                <a:solidFill>
                  <a:schemeClr val="tx1"/>
                </a:solidFill>
              </a:rPr>
              <a:t>Clinical Trial Prediction (CTP)</a:t>
            </a:r>
          </a:p>
        </p:txBody>
      </p:sp>
      <p:sp>
        <p:nvSpPr>
          <p:cNvPr id="33" name="Rectangle 32">
            <a:extLst>
              <a:ext uri="{FF2B5EF4-FFF2-40B4-BE49-F238E27FC236}">
                <a16:creationId xmlns:a16="http://schemas.microsoft.com/office/drawing/2014/main" id="{C187D3AD-8B11-4D1D-9434-4C6FC2FE2BC4}"/>
              </a:ext>
            </a:extLst>
          </p:cNvPr>
          <p:cNvSpPr/>
          <p:nvPr/>
        </p:nvSpPr>
        <p:spPr>
          <a:xfrm>
            <a:off x="304038" y="2244120"/>
            <a:ext cx="2879067" cy="1015663"/>
          </a:xfrm>
          <a:prstGeom prst="rect">
            <a:avLst/>
          </a:prstGeom>
        </p:spPr>
        <p:txBody>
          <a:bodyPr wrap="square">
            <a:spAutoFit/>
          </a:bodyPr>
          <a:lstStyle/>
          <a:p>
            <a:pPr lvl="0" algn="l" defTabSz="914418" hangingPunct="1">
              <a:spcAft>
                <a:spcPts val="600"/>
              </a:spcAft>
              <a:defRPr/>
            </a:pPr>
            <a:r>
              <a:rPr lang="en-US" sz="1200" dirty="0">
                <a:solidFill>
                  <a:schemeClr val="tx1"/>
                </a:solidFill>
              </a:rPr>
              <a:t>Provide a prioritized list of the most likely indication for a given drug or its target. Ranked based on biological evidence, clinical feasibility and commercial success leveraging our life sciences data ocean</a:t>
            </a:r>
          </a:p>
        </p:txBody>
      </p:sp>
      <p:sp>
        <p:nvSpPr>
          <p:cNvPr id="34" name="Rectangle 33">
            <a:extLst>
              <a:ext uri="{FF2B5EF4-FFF2-40B4-BE49-F238E27FC236}">
                <a16:creationId xmlns:a16="http://schemas.microsoft.com/office/drawing/2014/main" id="{801E7107-3173-4F3F-96EE-372F7D9ED10E}"/>
              </a:ext>
            </a:extLst>
          </p:cNvPr>
          <p:cNvSpPr/>
          <p:nvPr/>
        </p:nvSpPr>
        <p:spPr>
          <a:xfrm>
            <a:off x="3333750" y="2263170"/>
            <a:ext cx="2838450" cy="1015663"/>
          </a:xfrm>
          <a:prstGeom prst="rect">
            <a:avLst/>
          </a:prstGeom>
        </p:spPr>
        <p:txBody>
          <a:bodyPr wrap="square">
            <a:spAutoFit/>
          </a:bodyPr>
          <a:lstStyle/>
          <a:p>
            <a:pPr lvl="0" algn="l" defTabSz="914418" hangingPunct="1">
              <a:spcAft>
                <a:spcPts val="600"/>
              </a:spcAft>
              <a:defRPr/>
            </a:pPr>
            <a:r>
              <a:rPr lang="en-US" sz="1200" dirty="0">
                <a:solidFill>
                  <a:schemeClr val="tx1"/>
                </a:solidFill>
              </a:rPr>
              <a:t>Accelerate label expansion for existing drugs or therapeutics currently lying dormant with the additional ability to identify a suitable combination partner, having a safe combination profile.</a:t>
            </a:r>
          </a:p>
        </p:txBody>
      </p:sp>
      <p:sp>
        <p:nvSpPr>
          <p:cNvPr id="35" name="Rectangle 34">
            <a:extLst>
              <a:ext uri="{FF2B5EF4-FFF2-40B4-BE49-F238E27FC236}">
                <a16:creationId xmlns:a16="http://schemas.microsoft.com/office/drawing/2014/main" id="{8058400A-CD8D-4642-AE07-0F675099B5CE}"/>
              </a:ext>
            </a:extLst>
          </p:cNvPr>
          <p:cNvSpPr/>
          <p:nvPr/>
        </p:nvSpPr>
        <p:spPr>
          <a:xfrm>
            <a:off x="6322844" y="2263170"/>
            <a:ext cx="2803663" cy="1015663"/>
          </a:xfrm>
          <a:prstGeom prst="rect">
            <a:avLst/>
          </a:prstGeom>
        </p:spPr>
        <p:txBody>
          <a:bodyPr wrap="square">
            <a:spAutoFit/>
          </a:bodyPr>
          <a:lstStyle/>
          <a:p>
            <a:pPr lvl="0" algn="l" defTabSz="914418" hangingPunct="1">
              <a:spcAft>
                <a:spcPts val="600"/>
              </a:spcAft>
              <a:defRPr/>
            </a:pPr>
            <a:r>
              <a:rPr lang="en-US" sz="1200" dirty="0">
                <a:solidFill>
                  <a:schemeClr val="tx1"/>
                </a:solidFill>
              </a:rPr>
              <a:t>Innoplexus’ Biomarker methodology ensures scientifically-validated identification of disease predictors, prognostic and response (predictive) biomarkers</a:t>
            </a:r>
          </a:p>
        </p:txBody>
      </p:sp>
      <p:sp>
        <p:nvSpPr>
          <p:cNvPr id="36" name="Rectangle 35">
            <a:extLst>
              <a:ext uri="{FF2B5EF4-FFF2-40B4-BE49-F238E27FC236}">
                <a16:creationId xmlns:a16="http://schemas.microsoft.com/office/drawing/2014/main" id="{2581B0A0-A4A6-4A3C-95EB-59AF9F55B78B}"/>
              </a:ext>
            </a:extLst>
          </p:cNvPr>
          <p:cNvSpPr/>
          <p:nvPr/>
        </p:nvSpPr>
        <p:spPr>
          <a:xfrm>
            <a:off x="9372599" y="2259479"/>
            <a:ext cx="2703444" cy="1015663"/>
          </a:xfrm>
          <a:prstGeom prst="rect">
            <a:avLst/>
          </a:prstGeom>
        </p:spPr>
        <p:txBody>
          <a:bodyPr wrap="square">
            <a:spAutoFit/>
          </a:bodyPr>
          <a:lstStyle/>
          <a:p>
            <a:pPr lvl="0" algn="l" defTabSz="914418" hangingPunct="1">
              <a:spcAft>
                <a:spcPts val="600"/>
              </a:spcAft>
              <a:defRPr/>
            </a:pPr>
            <a:r>
              <a:rPr lang="en-US" sz="1200" dirty="0">
                <a:solidFill>
                  <a:schemeClr val="tx1"/>
                </a:solidFill>
              </a:rPr>
              <a:t>Based on our life sciences data ocean and proprietary technologies, CTP evaluates likelihood of trial success and optimizing parameters for higher changes of success</a:t>
            </a:r>
          </a:p>
        </p:txBody>
      </p:sp>
      <p:sp>
        <p:nvSpPr>
          <p:cNvPr id="37" name="Rectangle 36">
            <a:extLst>
              <a:ext uri="{FF2B5EF4-FFF2-40B4-BE49-F238E27FC236}">
                <a16:creationId xmlns:a16="http://schemas.microsoft.com/office/drawing/2014/main" id="{2AAFCF15-B6E1-4427-AB7A-D3408852F4CA}"/>
              </a:ext>
            </a:extLst>
          </p:cNvPr>
          <p:cNvSpPr/>
          <p:nvPr/>
        </p:nvSpPr>
        <p:spPr>
          <a:xfrm>
            <a:off x="304419" y="3390811"/>
            <a:ext cx="2886454" cy="2123658"/>
          </a:xfrm>
          <a:prstGeom prst="rect">
            <a:avLst/>
          </a:prstGeom>
        </p:spPr>
        <p:txBody>
          <a:bodyPr wrap="square">
            <a:spAutoFit/>
          </a:bodyPr>
          <a:lstStyle/>
          <a:p>
            <a:pPr marL="171450" indent="-171450" algn="l">
              <a:buFont typeface="Arial" panose="020B0604020202020204" pitchFamily="34" charset="0"/>
              <a:buChar char="•"/>
            </a:pPr>
            <a:r>
              <a:rPr lang="en-US" sz="1200" dirty="0">
                <a:solidFill>
                  <a:schemeClr val="tx1"/>
                </a:solidFill>
              </a:rPr>
              <a:t>Compiles recent publicly available scientific literature, clinical studies and experimental &amp; market data</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Connections between related biological concepts enable a holistic view</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Deep dive into details on competitive, regulatory, research and clinical data from a single point of access</a:t>
            </a:r>
          </a:p>
          <a:p>
            <a:pPr marL="171450" indent="-171450" algn="l">
              <a:buFont typeface="Arial" panose="020B0604020202020204" pitchFamily="34" charset="0"/>
              <a:buChar char="•"/>
            </a:pPr>
            <a:endParaRPr lang="en-US" sz="1200" dirty="0"/>
          </a:p>
        </p:txBody>
      </p:sp>
      <p:sp>
        <p:nvSpPr>
          <p:cNvPr id="42" name="Rectangle: Rounded Corners 41">
            <a:extLst>
              <a:ext uri="{FF2B5EF4-FFF2-40B4-BE49-F238E27FC236}">
                <a16:creationId xmlns:a16="http://schemas.microsoft.com/office/drawing/2014/main" id="{FC3AB80D-1662-4263-A084-4F9D64970BED}"/>
              </a:ext>
            </a:extLst>
          </p:cNvPr>
          <p:cNvSpPr/>
          <p:nvPr/>
        </p:nvSpPr>
        <p:spPr>
          <a:xfrm>
            <a:off x="191386" y="5652757"/>
            <a:ext cx="11738344" cy="691184"/>
          </a:xfrm>
          <a:prstGeom prst="roundRect">
            <a:avLst/>
          </a:prstGeom>
          <a:solidFill>
            <a:schemeClr val="tx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chemeClr val="tx1"/>
                </a:solidFill>
              </a:rPr>
              <a:t>Additional Modules: </a:t>
            </a:r>
            <a:r>
              <a:rPr lang="en-US" sz="1400" dirty="0">
                <a:solidFill>
                  <a:schemeClr val="tx1"/>
                </a:solidFill>
              </a:rPr>
              <a:t>Target Identification, De novo Molecule Generation, KOL &amp; Investigator Discovery, </a:t>
            </a:r>
          </a:p>
          <a:p>
            <a:pPr algn="ctr"/>
            <a:r>
              <a:rPr lang="en-US" sz="1400" dirty="0">
                <a:solidFill>
                  <a:schemeClr val="tx1"/>
                </a:solidFill>
              </a:rPr>
              <a:t>Field Force Optimization, Market Insights (Sentiment Analysis, Unmet Needs and SoV) </a:t>
            </a:r>
          </a:p>
        </p:txBody>
      </p:sp>
      <p:cxnSp>
        <p:nvCxnSpPr>
          <p:cNvPr id="44" name="Straight Connector 43">
            <a:extLst>
              <a:ext uri="{FF2B5EF4-FFF2-40B4-BE49-F238E27FC236}">
                <a16:creationId xmlns:a16="http://schemas.microsoft.com/office/drawing/2014/main" id="{08F529CD-3234-4EBA-AF2A-BDE0D951171D}"/>
              </a:ext>
            </a:extLst>
          </p:cNvPr>
          <p:cNvCxnSpPr>
            <a:cxnSpLocks/>
          </p:cNvCxnSpPr>
          <p:nvPr/>
        </p:nvCxnSpPr>
        <p:spPr>
          <a:xfrm>
            <a:off x="6116706" y="1438275"/>
            <a:ext cx="0" cy="3714750"/>
          </a:xfrm>
          <a:prstGeom prst="line">
            <a:avLst/>
          </a:prstGeom>
          <a:ln>
            <a:solidFill>
              <a:srgbClr val="D0001C"/>
            </a:solidFill>
          </a:ln>
        </p:spPr>
        <p:style>
          <a:lnRef idx="3">
            <a:schemeClr val="accent1"/>
          </a:lnRef>
          <a:fillRef idx="0">
            <a:schemeClr val="accent1"/>
          </a:fillRef>
          <a:effectRef idx="2">
            <a:schemeClr val="accent1"/>
          </a:effectRef>
          <a:fontRef idx="minor">
            <a:schemeClr val="tx1"/>
          </a:fontRef>
        </p:style>
      </p:cxnSp>
      <p:cxnSp>
        <p:nvCxnSpPr>
          <p:cNvPr id="45" name="Straight Connector 44">
            <a:extLst>
              <a:ext uri="{FF2B5EF4-FFF2-40B4-BE49-F238E27FC236}">
                <a16:creationId xmlns:a16="http://schemas.microsoft.com/office/drawing/2014/main" id="{A6AB1F4A-A45E-4F45-A5F3-2FD64201DFDC}"/>
              </a:ext>
            </a:extLst>
          </p:cNvPr>
          <p:cNvCxnSpPr>
            <a:cxnSpLocks/>
          </p:cNvCxnSpPr>
          <p:nvPr/>
        </p:nvCxnSpPr>
        <p:spPr>
          <a:xfrm>
            <a:off x="9187485" y="1476375"/>
            <a:ext cx="0" cy="3714750"/>
          </a:xfrm>
          <a:prstGeom prst="line">
            <a:avLst/>
          </a:prstGeom>
          <a:ln>
            <a:solidFill>
              <a:srgbClr val="D0001C"/>
            </a:solidFill>
          </a:ln>
        </p:spPr>
        <p:style>
          <a:lnRef idx="3">
            <a:schemeClr val="accent1"/>
          </a:lnRef>
          <a:fillRef idx="0">
            <a:schemeClr val="accent1"/>
          </a:fillRef>
          <a:effectRef idx="2">
            <a:schemeClr val="accent1"/>
          </a:effectRef>
          <a:fontRef idx="minor">
            <a:schemeClr val="tx1"/>
          </a:fontRef>
        </p:style>
      </p:cxnSp>
      <p:sp>
        <p:nvSpPr>
          <p:cNvPr id="47" name="Rectangle 46">
            <a:extLst>
              <a:ext uri="{FF2B5EF4-FFF2-40B4-BE49-F238E27FC236}">
                <a16:creationId xmlns:a16="http://schemas.microsoft.com/office/drawing/2014/main" id="{31E146A6-AAA5-49C3-8A04-6682EE8B9E6F}"/>
              </a:ext>
            </a:extLst>
          </p:cNvPr>
          <p:cNvSpPr/>
          <p:nvPr/>
        </p:nvSpPr>
        <p:spPr>
          <a:xfrm>
            <a:off x="3190875" y="3362236"/>
            <a:ext cx="2852738" cy="2123658"/>
          </a:xfrm>
          <a:prstGeom prst="rect">
            <a:avLst/>
          </a:prstGeom>
        </p:spPr>
        <p:txBody>
          <a:bodyPr wrap="square">
            <a:spAutoFit/>
          </a:bodyPr>
          <a:lstStyle/>
          <a:p>
            <a:pPr marL="171450" indent="-171450" algn="l">
              <a:buFont typeface="Arial" panose="020B0604020202020204" pitchFamily="34" charset="0"/>
              <a:buChar char="•"/>
            </a:pPr>
            <a:r>
              <a:rPr lang="en-US" sz="1200" dirty="0"/>
              <a:t>Discover new uses for approved compounds and drugs in novel disease areas</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Explore the drug &amp; disease biology with connections between targets, pathways, and diseases</a:t>
            </a:r>
          </a:p>
          <a:p>
            <a:pPr marL="171450" indent="-171450" algn="l">
              <a:buFont typeface="Arial" panose="020B0604020202020204" pitchFamily="34" charset="0"/>
              <a:buChar char="•"/>
            </a:pPr>
            <a:endParaRPr lang="en-US" sz="1200" dirty="0"/>
          </a:p>
          <a:p>
            <a:pPr marL="171450" indent="-171450" algn="l">
              <a:buFont typeface="Arial" panose="020B0604020202020204" pitchFamily="34" charset="0"/>
              <a:buChar char="•"/>
            </a:pPr>
            <a:r>
              <a:rPr lang="en-US" sz="1200" dirty="0"/>
              <a:t>Model disease pathways and dynamics to discover ideal combination partners</a:t>
            </a:r>
          </a:p>
          <a:p>
            <a:pPr marL="171450" indent="-171450" algn="l">
              <a:buFont typeface="Arial" panose="020B0604020202020204" pitchFamily="34" charset="0"/>
              <a:buChar char="•"/>
            </a:pPr>
            <a:endParaRPr lang="en-US" sz="1200" dirty="0"/>
          </a:p>
        </p:txBody>
      </p:sp>
      <p:sp>
        <p:nvSpPr>
          <p:cNvPr id="48" name="Rectangle 47">
            <a:extLst>
              <a:ext uri="{FF2B5EF4-FFF2-40B4-BE49-F238E27FC236}">
                <a16:creationId xmlns:a16="http://schemas.microsoft.com/office/drawing/2014/main" id="{F7171449-9A3A-4176-BE3D-5B22586ED4DC}"/>
              </a:ext>
            </a:extLst>
          </p:cNvPr>
          <p:cNvSpPr/>
          <p:nvPr/>
        </p:nvSpPr>
        <p:spPr>
          <a:xfrm>
            <a:off x="6304441" y="3381286"/>
            <a:ext cx="2756866" cy="2677656"/>
          </a:xfrm>
          <a:prstGeom prst="rect">
            <a:avLst/>
          </a:prstGeom>
        </p:spPr>
        <p:txBody>
          <a:bodyPr wrap="square">
            <a:spAutoFit/>
          </a:bodyPr>
          <a:lstStyle/>
          <a:p>
            <a:pPr marL="171450" indent="-171450" algn="l">
              <a:buFont typeface="Arial" panose="020B0604020202020204" pitchFamily="34" charset="0"/>
              <a:buChar char="•"/>
            </a:pPr>
            <a:r>
              <a:rPr lang="en-US" sz="1200" dirty="0">
                <a:solidFill>
                  <a:schemeClr val="tx1"/>
                </a:solidFill>
              </a:rPr>
              <a:t>Generate potential biomarkers based on unbiased AI algorithms</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Patent-pending network-simulated biological validation ensure high precision of predicted biomarkers</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Integrative biomarker analysis incorporating experimental &amp; clinical data from enterprise, public and third-party sources</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endParaRPr lang="en-US" sz="1200" dirty="0"/>
          </a:p>
        </p:txBody>
      </p:sp>
      <p:sp>
        <p:nvSpPr>
          <p:cNvPr id="49" name="Rectangle 48">
            <a:extLst>
              <a:ext uri="{FF2B5EF4-FFF2-40B4-BE49-F238E27FC236}">
                <a16:creationId xmlns:a16="http://schemas.microsoft.com/office/drawing/2014/main" id="{C893A2ED-5FC0-4380-B6EC-AC1325C929C5}"/>
              </a:ext>
            </a:extLst>
          </p:cNvPr>
          <p:cNvSpPr/>
          <p:nvPr/>
        </p:nvSpPr>
        <p:spPr>
          <a:xfrm>
            <a:off x="9358107" y="3333661"/>
            <a:ext cx="2714625" cy="2308324"/>
          </a:xfrm>
          <a:prstGeom prst="rect">
            <a:avLst/>
          </a:prstGeom>
        </p:spPr>
        <p:txBody>
          <a:bodyPr wrap="square">
            <a:spAutoFit/>
          </a:bodyPr>
          <a:lstStyle/>
          <a:p>
            <a:pPr marL="171450" indent="-171450" algn="l">
              <a:buFont typeface="Arial" panose="020B0604020202020204" pitchFamily="34" charset="0"/>
              <a:buChar char="•"/>
            </a:pPr>
            <a:r>
              <a:rPr lang="en-US" sz="1200" dirty="0">
                <a:solidFill>
                  <a:schemeClr val="tx1"/>
                </a:solidFill>
              </a:rPr>
              <a:t>High precision rate based on several hundred recent predictions for client projects &amp; partnerships</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Trained on fifty thousand trials from different therapeutic areas over the past decade </a:t>
            </a:r>
          </a:p>
          <a:p>
            <a:pPr marL="171450" indent="-171450" algn="l">
              <a:buFont typeface="Arial" panose="020B0604020202020204" pitchFamily="34" charset="0"/>
              <a:buChar char="•"/>
            </a:pPr>
            <a:endParaRPr lang="en-US" sz="1200" dirty="0">
              <a:solidFill>
                <a:schemeClr val="tx1"/>
              </a:solidFill>
            </a:endParaRPr>
          </a:p>
          <a:p>
            <a:pPr marL="171450" indent="-171450" algn="l">
              <a:buFont typeface="Arial" panose="020B0604020202020204" pitchFamily="34" charset="0"/>
              <a:buChar char="•"/>
            </a:pPr>
            <a:r>
              <a:rPr lang="en-US" sz="1200" dirty="0">
                <a:solidFill>
                  <a:schemeClr val="tx1"/>
                </a:solidFill>
              </a:rPr>
              <a:t>Uses and optimizes over 350+ biological and execution parameters with continuous data updates</a:t>
            </a:r>
          </a:p>
          <a:p>
            <a:pPr marL="171450" indent="-171450" algn="l">
              <a:buFont typeface="Arial" panose="020B0604020202020204" pitchFamily="34" charset="0"/>
              <a:buChar char="•"/>
            </a:pPr>
            <a:endParaRPr lang="en-US" sz="1200" dirty="0"/>
          </a:p>
        </p:txBody>
      </p:sp>
      <p:pic>
        <p:nvPicPr>
          <p:cNvPr id="38" name="Shape 61">
            <a:extLst>
              <a:ext uri="{FF2B5EF4-FFF2-40B4-BE49-F238E27FC236}">
                <a16:creationId xmlns:a16="http://schemas.microsoft.com/office/drawing/2014/main" id="{CF46ADD2-4912-4BA6-9948-BD0D13958B70}"/>
              </a:ext>
            </a:extLst>
          </p:cNvPr>
          <p:cNvPicPr preferRelativeResize="0">
            <a:picLocks noChangeAspect="1"/>
          </p:cNvPicPr>
          <p:nvPr/>
        </p:nvPicPr>
        <p:blipFill>
          <a:blip r:embed="rId5">
            <a:alphaModFix/>
          </a:blip>
          <a:stretch>
            <a:fillRect/>
          </a:stretch>
        </p:blipFill>
        <p:spPr>
          <a:xfrm>
            <a:off x="726178" y="776287"/>
            <a:ext cx="1626245" cy="1064253"/>
          </a:xfrm>
          <a:prstGeom prst="rect">
            <a:avLst/>
          </a:prstGeom>
          <a:noFill/>
          <a:ln>
            <a:noFill/>
          </a:ln>
        </p:spPr>
      </p:pic>
      <p:pic>
        <p:nvPicPr>
          <p:cNvPr id="39" name="Shape 61">
            <a:extLst>
              <a:ext uri="{FF2B5EF4-FFF2-40B4-BE49-F238E27FC236}">
                <a16:creationId xmlns:a16="http://schemas.microsoft.com/office/drawing/2014/main" id="{171F5F25-CD09-495A-A840-275FC09E3FA9}"/>
              </a:ext>
            </a:extLst>
          </p:cNvPr>
          <p:cNvPicPr preferRelativeResize="0">
            <a:picLocks noChangeAspect="1"/>
          </p:cNvPicPr>
          <p:nvPr/>
        </p:nvPicPr>
        <p:blipFill>
          <a:blip r:embed="rId5">
            <a:alphaModFix/>
          </a:blip>
          <a:stretch>
            <a:fillRect/>
          </a:stretch>
        </p:blipFill>
        <p:spPr>
          <a:xfrm>
            <a:off x="3783703" y="804862"/>
            <a:ext cx="1626245" cy="1064253"/>
          </a:xfrm>
          <a:prstGeom prst="rect">
            <a:avLst/>
          </a:prstGeom>
          <a:noFill/>
          <a:ln>
            <a:noFill/>
          </a:ln>
        </p:spPr>
      </p:pic>
    </p:spTree>
    <p:extLst>
      <p:ext uri="{BB962C8B-B14F-4D97-AF65-F5344CB8AC3E}">
        <p14:creationId xmlns:p14="http://schemas.microsoft.com/office/powerpoint/2010/main" val="2833111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406B54-6DDA-482A-8A5B-572C0F3FF5D3}"/>
              </a:ext>
            </a:extLst>
          </p:cNvPr>
          <p:cNvSpPr>
            <a:spLocks noGrp="1"/>
          </p:cNvSpPr>
          <p:nvPr>
            <p:ph type="body" sz="quarter" idx="12"/>
          </p:nvPr>
        </p:nvSpPr>
        <p:spPr/>
        <p:txBody>
          <a:bodyPr/>
          <a:lstStyle/>
          <a:p>
            <a:r>
              <a:rPr lang="en-US" dirty="0"/>
              <a:t>Innoplexus’ approach to drug development is a more collaborative and cost-effective model compared to traditional fee-for-service life science analytics companies</a:t>
            </a:r>
          </a:p>
        </p:txBody>
      </p:sp>
      <p:sp>
        <p:nvSpPr>
          <p:cNvPr id="4" name="TextBox 3">
            <a:extLst>
              <a:ext uri="{FF2B5EF4-FFF2-40B4-BE49-F238E27FC236}">
                <a16:creationId xmlns:a16="http://schemas.microsoft.com/office/drawing/2014/main" id="{AA329445-FE82-4858-8457-37CFA6437369}"/>
              </a:ext>
            </a:extLst>
          </p:cNvPr>
          <p:cNvSpPr txBox="1"/>
          <p:nvPr/>
        </p:nvSpPr>
        <p:spPr>
          <a:xfrm>
            <a:off x="504825" y="1780289"/>
            <a:ext cx="5438775" cy="3062177"/>
          </a:xfrm>
          <a:prstGeom prst="rect">
            <a:avLst/>
          </a:prstGeom>
        </p:spPr>
        <p:txBody>
          <a:bodyPr wrap="square" rtlCol="0">
            <a:noAutofit/>
          </a:bodyPr>
          <a:lstStyle/>
          <a:p>
            <a:pPr algn="l" defTabSz="914418" hangingPunct="1">
              <a:lnSpc>
                <a:spcPct val="150000"/>
              </a:lnSpc>
              <a:spcBef>
                <a:spcPts val="400"/>
              </a:spcBef>
            </a:pPr>
            <a:r>
              <a:rPr lang="en-US" sz="1600" b="1" kern="1200" dirty="0">
                <a:solidFill>
                  <a:schemeClr val="tx1"/>
                </a:solidFill>
              </a:rPr>
              <a:t>Working with companies such as …</a:t>
            </a:r>
            <a:endParaRPr lang="en-US" sz="1600" kern="1200" dirty="0">
              <a:solidFill>
                <a:schemeClr val="tx1"/>
              </a:solidFill>
            </a:endParaRPr>
          </a:p>
          <a:p>
            <a:pPr marL="182880" indent="-182880" algn="l" defTabSz="914418" hangingPunct="1">
              <a:spcBef>
                <a:spcPts val="400"/>
              </a:spcBef>
              <a:buFont typeface="Arial" pitchFamily="34" charset="0"/>
              <a:buChar char="•"/>
            </a:pPr>
            <a:r>
              <a:rPr lang="en-US" sz="1600" kern="1200" dirty="0">
                <a:solidFill>
                  <a:schemeClr val="tx1"/>
                </a:solidFill>
              </a:rPr>
              <a:t>Data providers (Clarivate, Citeline, IQVIA etc.)</a:t>
            </a:r>
          </a:p>
          <a:p>
            <a:pPr marL="182880" indent="-182880" algn="l" defTabSz="914418" hangingPunct="1">
              <a:spcBef>
                <a:spcPts val="400"/>
              </a:spcBef>
              <a:buFont typeface="Arial" pitchFamily="34" charset="0"/>
              <a:buChar char="•"/>
            </a:pPr>
            <a:r>
              <a:rPr lang="en-US" sz="1600" kern="1200" dirty="0">
                <a:solidFill>
                  <a:schemeClr val="tx1"/>
                </a:solidFill>
              </a:rPr>
              <a:t>Life science analytics and AI companies</a:t>
            </a:r>
          </a:p>
          <a:p>
            <a:pPr marL="182880" indent="-182880" algn="l" defTabSz="914418" hangingPunct="1">
              <a:spcBef>
                <a:spcPts val="400"/>
              </a:spcBef>
              <a:buFont typeface="Arial" pitchFamily="34" charset="0"/>
              <a:buChar char="•"/>
            </a:pPr>
            <a:r>
              <a:rPr lang="en-US" sz="1600" kern="1200" dirty="0">
                <a:solidFill>
                  <a:schemeClr val="tx1"/>
                </a:solidFill>
              </a:rPr>
              <a:t>Life-science consultants and management consultant firms</a:t>
            </a:r>
          </a:p>
          <a:p>
            <a:pPr marL="182880" indent="-182880" algn="l" defTabSz="914418" hangingPunct="1">
              <a:spcBef>
                <a:spcPts val="400"/>
              </a:spcBef>
              <a:buFont typeface="Arial" pitchFamily="34" charset="0"/>
              <a:buChar char="•"/>
            </a:pPr>
            <a:endParaRPr lang="en-US" sz="1600" kern="1200" dirty="0">
              <a:solidFill>
                <a:schemeClr val="tx1"/>
              </a:solidFill>
            </a:endParaRPr>
          </a:p>
          <a:p>
            <a:pPr algn="l" defTabSz="914418" hangingPunct="1">
              <a:lnSpc>
                <a:spcPct val="150000"/>
              </a:lnSpc>
              <a:spcBef>
                <a:spcPts val="400"/>
              </a:spcBef>
            </a:pPr>
            <a:r>
              <a:rPr lang="en-US" sz="1600" b="1" kern="1200" dirty="0">
                <a:solidFill>
                  <a:schemeClr val="tx1"/>
                </a:solidFill>
              </a:rPr>
              <a:t>… brings in significant costs &amp; uncertainty </a:t>
            </a:r>
            <a:endParaRPr lang="en-US" sz="1600" kern="1200" dirty="0">
              <a:solidFill>
                <a:schemeClr val="tx1"/>
              </a:solidFill>
            </a:endParaRPr>
          </a:p>
          <a:p>
            <a:pPr marL="182880" indent="-182880" algn="l" defTabSz="914418" hangingPunct="1">
              <a:spcBef>
                <a:spcPts val="400"/>
              </a:spcBef>
              <a:buFont typeface="Arial" pitchFamily="34" charset="0"/>
              <a:buChar char="•"/>
            </a:pPr>
            <a:r>
              <a:rPr lang="en-US" sz="1600" kern="1200" dirty="0">
                <a:solidFill>
                  <a:schemeClr val="tx1"/>
                </a:solidFill>
              </a:rPr>
              <a:t>Static data delivery with no guarantee or performance metric</a:t>
            </a:r>
          </a:p>
          <a:p>
            <a:pPr marL="182880" indent="-182880" algn="l" defTabSz="914418" hangingPunct="1">
              <a:spcBef>
                <a:spcPts val="400"/>
              </a:spcBef>
              <a:buFont typeface="Arial" pitchFamily="34" charset="0"/>
              <a:buChar char="•"/>
            </a:pPr>
            <a:r>
              <a:rPr lang="en-US" sz="1600" kern="1200" dirty="0">
                <a:solidFill>
                  <a:schemeClr val="tx1"/>
                </a:solidFill>
              </a:rPr>
              <a:t>Inability to customize or control outcomes</a:t>
            </a:r>
          </a:p>
          <a:p>
            <a:pPr marL="182880" indent="-182880" algn="l" defTabSz="914418" hangingPunct="1">
              <a:spcBef>
                <a:spcPts val="400"/>
              </a:spcBef>
              <a:buFont typeface="Arial" pitchFamily="34" charset="0"/>
              <a:buChar char="•"/>
            </a:pPr>
            <a:r>
              <a:rPr lang="en-US" sz="1600" kern="1200" dirty="0">
                <a:solidFill>
                  <a:schemeClr val="tx1"/>
                </a:solidFill>
              </a:rPr>
              <a:t>Additional charges for every data update or change request</a:t>
            </a:r>
          </a:p>
          <a:p>
            <a:pPr algn="l" defTabSz="914418" hangingPunct="1">
              <a:spcBef>
                <a:spcPts val="400"/>
              </a:spcBef>
            </a:pPr>
            <a:endParaRPr lang="en-US" sz="1600" kern="1200" dirty="0">
              <a:solidFill>
                <a:schemeClr val="tx1"/>
              </a:solidFill>
            </a:endParaRPr>
          </a:p>
          <a:p>
            <a:pPr algn="l" defTabSz="914418" hangingPunct="1">
              <a:spcBef>
                <a:spcPts val="400"/>
              </a:spcBef>
            </a:pPr>
            <a:r>
              <a:rPr lang="en-US" sz="1600" kern="1200" dirty="0" err="1">
                <a:solidFill>
                  <a:schemeClr val="tx1"/>
                </a:solidFill>
              </a:rPr>
              <a:t>Biotechs</a:t>
            </a:r>
            <a:r>
              <a:rPr lang="en-US" sz="1600" kern="1200" dirty="0">
                <a:solidFill>
                  <a:schemeClr val="tx1"/>
                </a:solidFill>
              </a:rPr>
              <a:t> carry the complete risk as data findings do not provide any assurance and companies often need to pivot their direction based on research findings.</a:t>
            </a:r>
          </a:p>
        </p:txBody>
      </p:sp>
      <p:sp>
        <p:nvSpPr>
          <p:cNvPr id="5" name="Rectangle 4">
            <a:extLst>
              <a:ext uri="{FF2B5EF4-FFF2-40B4-BE49-F238E27FC236}">
                <a16:creationId xmlns:a16="http://schemas.microsoft.com/office/drawing/2014/main" id="{47CA405B-13BF-4826-A64E-FE652CF08C92}"/>
              </a:ext>
            </a:extLst>
          </p:cNvPr>
          <p:cNvSpPr/>
          <p:nvPr/>
        </p:nvSpPr>
        <p:spPr>
          <a:xfrm>
            <a:off x="6048375" y="866774"/>
            <a:ext cx="5543550" cy="5572125"/>
          </a:xfrm>
          <a:prstGeom prst="rect">
            <a:avLst/>
          </a:prstGeom>
          <a:solidFill>
            <a:schemeClr val="tx2">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2"/>
              </a:solidFill>
            </a:endParaRPr>
          </a:p>
        </p:txBody>
      </p:sp>
      <p:sp>
        <p:nvSpPr>
          <p:cNvPr id="6" name="TextBox 5">
            <a:extLst>
              <a:ext uri="{FF2B5EF4-FFF2-40B4-BE49-F238E27FC236}">
                <a16:creationId xmlns:a16="http://schemas.microsoft.com/office/drawing/2014/main" id="{04FD7627-BAC1-49D9-BA01-EAC91BC72041}"/>
              </a:ext>
            </a:extLst>
          </p:cNvPr>
          <p:cNvSpPr txBox="1"/>
          <p:nvPr/>
        </p:nvSpPr>
        <p:spPr>
          <a:xfrm>
            <a:off x="1676400" y="1114425"/>
            <a:ext cx="2927498" cy="514350"/>
          </a:xfrm>
          <a:prstGeom prst="rect">
            <a:avLst/>
          </a:prstGeom>
        </p:spPr>
        <p:txBody>
          <a:bodyPr wrap="square" rtlCol="0">
            <a:noAutofit/>
          </a:bodyPr>
          <a:lstStyle/>
          <a:p>
            <a:pPr algn="l" defTabSz="914418" hangingPunct="1">
              <a:spcBef>
                <a:spcPts val="400"/>
              </a:spcBef>
            </a:pPr>
            <a:r>
              <a:rPr lang="en-US" b="1" kern="1200" dirty="0">
                <a:solidFill>
                  <a:schemeClr val="tx1"/>
                </a:solidFill>
              </a:rPr>
              <a:t>Traditional Approach </a:t>
            </a:r>
          </a:p>
        </p:txBody>
      </p:sp>
      <p:sp>
        <p:nvSpPr>
          <p:cNvPr id="7" name="TextBox 6">
            <a:extLst>
              <a:ext uri="{FF2B5EF4-FFF2-40B4-BE49-F238E27FC236}">
                <a16:creationId xmlns:a16="http://schemas.microsoft.com/office/drawing/2014/main" id="{5A6E241A-305B-4CD8-8EA9-3D0647B2654D}"/>
              </a:ext>
            </a:extLst>
          </p:cNvPr>
          <p:cNvSpPr txBox="1"/>
          <p:nvPr/>
        </p:nvSpPr>
        <p:spPr>
          <a:xfrm>
            <a:off x="9295293" y="1129726"/>
            <a:ext cx="2381250" cy="514350"/>
          </a:xfrm>
          <a:prstGeom prst="rect">
            <a:avLst/>
          </a:prstGeom>
        </p:spPr>
        <p:txBody>
          <a:bodyPr wrap="square" rtlCol="0">
            <a:noAutofit/>
          </a:bodyPr>
          <a:lstStyle/>
          <a:p>
            <a:pPr algn="l" defTabSz="914418" hangingPunct="1">
              <a:spcBef>
                <a:spcPts val="400"/>
              </a:spcBef>
            </a:pPr>
            <a:r>
              <a:rPr lang="en-US" b="1" kern="1200" dirty="0">
                <a:solidFill>
                  <a:schemeClr val="tx1"/>
                </a:solidFill>
              </a:rPr>
              <a:t>Approach</a:t>
            </a:r>
            <a:endParaRPr lang="en-US" sz="1800" b="1" kern="1200" dirty="0">
              <a:solidFill>
                <a:schemeClr val="tx1"/>
              </a:solidFill>
            </a:endParaRPr>
          </a:p>
        </p:txBody>
      </p:sp>
      <p:sp>
        <p:nvSpPr>
          <p:cNvPr id="8" name="TextBox 7">
            <a:extLst>
              <a:ext uri="{FF2B5EF4-FFF2-40B4-BE49-F238E27FC236}">
                <a16:creationId xmlns:a16="http://schemas.microsoft.com/office/drawing/2014/main" id="{C58C3707-E017-42E2-AB81-B0A52D009150}"/>
              </a:ext>
            </a:extLst>
          </p:cNvPr>
          <p:cNvSpPr txBox="1"/>
          <p:nvPr/>
        </p:nvSpPr>
        <p:spPr>
          <a:xfrm>
            <a:off x="6305107" y="1789814"/>
            <a:ext cx="5296343" cy="4036828"/>
          </a:xfrm>
          <a:prstGeom prst="rect">
            <a:avLst/>
          </a:prstGeom>
        </p:spPr>
        <p:txBody>
          <a:bodyPr wrap="square" rtlCol="0">
            <a:noAutofit/>
          </a:bodyPr>
          <a:lstStyle/>
          <a:p>
            <a:pPr algn="l" defTabSz="914418" hangingPunct="1">
              <a:spcBef>
                <a:spcPts val="400"/>
              </a:spcBef>
            </a:pPr>
            <a:r>
              <a:rPr lang="en-US" sz="1600" b="1" kern="1200" dirty="0">
                <a:solidFill>
                  <a:schemeClr val="tx1"/>
                </a:solidFill>
              </a:rPr>
              <a:t>Innoplexus takes over the data processing and AI analytics …</a:t>
            </a:r>
            <a:endParaRPr lang="en-US" sz="1600" kern="1200" dirty="0">
              <a:solidFill>
                <a:schemeClr val="tx1"/>
              </a:solidFill>
            </a:endParaRPr>
          </a:p>
          <a:p>
            <a:pPr marL="182880" indent="-182880" algn="l" defTabSz="914418" hangingPunct="1">
              <a:spcBef>
                <a:spcPts val="400"/>
              </a:spcBef>
              <a:buFont typeface="Arial" pitchFamily="34" charset="0"/>
              <a:buChar char="•"/>
            </a:pPr>
            <a:r>
              <a:rPr lang="en-US" sz="1600" kern="1200" dirty="0">
                <a:solidFill>
                  <a:schemeClr val="tx1"/>
                </a:solidFill>
              </a:rPr>
              <a:t>Real-time scanning of 95% of the life sciences web and enterprise data to capture universe of existing knowledge</a:t>
            </a:r>
          </a:p>
          <a:p>
            <a:pPr marL="182880" indent="-182880" algn="l" defTabSz="914418" hangingPunct="1">
              <a:spcBef>
                <a:spcPts val="400"/>
              </a:spcBef>
              <a:buFont typeface="Arial" pitchFamily="34" charset="0"/>
              <a:buChar char="•"/>
            </a:pPr>
            <a:r>
              <a:rPr lang="en-US" sz="1600" kern="1200" dirty="0">
                <a:solidFill>
                  <a:schemeClr val="tx1"/>
                </a:solidFill>
              </a:rPr>
              <a:t>Ontology that understands the life-sciences context to generate non-obvious and novel insights</a:t>
            </a:r>
          </a:p>
          <a:p>
            <a:pPr marL="182880" indent="-182880" algn="l" defTabSz="914418" hangingPunct="1">
              <a:spcBef>
                <a:spcPts val="400"/>
              </a:spcBef>
              <a:buFont typeface="Arial" pitchFamily="34" charset="0"/>
              <a:buChar char="•"/>
            </a:pPr>
            <a:r>
              <a:rPr lang="en-US" sz="1600" kern="1200" dirty="0">
                <a:solidFill>
                  <a:schemeClr val="tx1"/>
                </a:solidFill>
              </a:rPr>
              <a:t>Evidence-based decision-making support</a:t>
            </a:r>
          </a:p>
          <a:p>
            <a:pPr algn="l" defTabSz="914418" hangingPunct="1">
              <a:spcBef>
                <a:spcPts val="400"/>
              </a:spcBef>
            </a:pPr>
            <a:endParaRPr lang="en-US" sz="1600" kern="1200" dirty="0">
              <a:solidFill>
                <a:schemeClr val="tx1"/>
              </a:solidFill>
            </a:endParaRPr>
          </a:p>
          <a:p>
            <a:pPr algn="l" defTabSz="914418" hangingPunct="1">
              <a:spcBef>
                <a:spcPts val="400"/>
              </a:spcBef>
            </a:pPr>
            <a:r>
              <a:rPr lang="en-US" sz="1600" b="1" kern="1200" dirty="0">
                <a:solidFill>
                  <a:schemeClr val="tx1"/>
                </a:solidFill>
              </a:rPr>
              <a:t>… to be a true partner in drug discovery and development</a:t>
            </a:r>
            <a:endParaRPr lang="en-US" sz="1600" kern="1200" dirty="0">
              <a:solidFill>
                <a:schemeClr val="tx1"/>
              </a:solidFill>
            </a:endParaRPr>
          </a:p>
          <a:p>
            <a:pPr marL="182880" indent="-182880" algn="l" defTabSz="914418" hangingPunct="1">
              <a:spcBef>
                <a:spcPts val="400"/>
              </a:spcBef>
              <a:buFont typeface="Arial" pitchFamily="34" charset="0"/>
              <a:buChar char="•"/>
            </a:pPr>
            <a:r>
              <a:rPr lang="en-US" sz="1600" kern="1200" dirty="0">
                <a:solidFill>
                  <a:schemeClr val="tx1"/>
                </a:solidFill>
              </a:rPr>
              <a:t>Performance based stage-gated payment schedule to ensure your money is well-spent</a:t>
            </a:r>
          </a:p>
          <a:p>
            <a:pPr marL="182880" indent="-182880" algn="l" defTabSz="914418" hangingPunct="1">
              <a:spcBef>
                <a:spcPts val="400"/>
              </a:spcBef>
              <a:buFont typeface="Arial" pitchFamily="34" charset="0"/>
              <a:buChar char="•"/>
            </a:pPr>
            <a:r>
              <a:rPr lang="en-US" sz="1600" kern="1200" dirty="0">
                <a:solidFill>
                  <a:schemeClr val="tx1"/>
                </a:solidFill>
              </a:rPr>
              <a:t>Transparent and customizable deliverables to help you see the holistic picture</a:t>
            </a:r>
          </a:p>
          <a:p>
            <a:pPr marL="182880" indent="-182880" algn="l" defTabSz="914418" hangingPunct="1">
              <a:spcBef>
                <a:spcPts val="400"/>
              </a:spcBef>
              <a:buFont typeface="Arial" pitchFamily="34" charset="0"/>
              <a:buChar char="•"/>
            </a:pPr>
            <a:r>
              <a:rPr lang="en-US" sz="1600" kern="1200" dirty="0">
                <a:solidFill>
                  <a:schemeClr val="tx1"/>
                </a:solidFill>
              </a:rPr>
              <a:t>Mitigate risk with ability to iterate outcomes with flexible goal-oriented change requests</a:t>
            </a:r>
          </a:p>
        </p:txBody>
      </p:sp>
      <p:pic>
        <p:nvPicPr>
          <p:cNvPr id="9" name="Picture 8" descr="A drawing of a person&#10;&#10;Description automatically generated">
            <a:extLst>
              <a:ext uri="{FF2B5EF4-FFF2-40B4-BE49-F238E27FC236}">
                <a16:creationId xmlns:a16="http://schemas.microsoft.com/office/drawing/2014/main" id="{7E81ADE6-19D3-4D17-A40D-BEA5C560B110}"/>
              </a:ext>
            </a:extLst>
          </p:cNvPr>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7014166" y="1129726"/>
            <a:ext cx="2196509" cy="483747"/>
          </a:xfrm>
          <a:prstGeom prst="rect">
            <a:avLst/>
          </a:prstGeom>
        </p:spPr>
      </p:pic>
    </p:spTree>
    <p:extLst>
      <p:ext uri="{BB962C8B-B14F-4D97-AF65-F5344CB8AC3E}">
        <p14:creationId xmlns:p14="http://schemas.microsoft.com/office/powerpoint/2010/main" val="1593118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1">
            <a:extLst>
              <a:ext uri="{FF2B5EF4-FFF2-40B4-BE49-F238E27FC236}">
                <a16:creationId xmlns:a16="http://schemas.microsoft.com/office/drawing/2014/main" id="{C3CFE98C-2AD6-4E9E-8C71-D7FBDDF21883}"/>
              </a:ext>
            </a:extLst>
          </p:cNvPr>
          <p:cNvSpPr/>
          <p:nvPr/>
        </p:nvSpPr>
        <p:spPr>
          <a:xfrm>
            <a:off x="0" y="1865287"/>
            <a:ext cx="12192000" cy="2950844"/>
          </a:xfrm>
          <a:prstGeom prst="rect">
            <a:avLst/>
          </a:prstGeom>
          <a:solidFill>
            <a:schemeClr val="tx2">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1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sym typeface="Helvetica Light"/>
            </a:endParaRPr>
          </a:p>
        </p:txBody>
      </p:sp>
      <p:graphicFrame>
        <p:nvGraphicFramePr>
          <p:cNvPr id="3" name="Object 2" hidden="1">
            <a:extLst>
              <a:ext uri="{FF2B5EF4-FFF2-40B4-BE49-F238E27FC236}">
                <a16:creationId xmlns:a16="http://schemas.microsoft.com/office/drawing/2014/main" id="{7D56DD57-074F-4D63-B523-B14076D3F19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906"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7D56DD57-074F-4D63-B523-B14076D3F19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6" name="文本框 13"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FCA76DE8-B32A-4045-9921-86221AB055BB}"/>
              </a:ext>
            </a:extLst>
          </p:cNvPr>
          <p:cNvSpPr txBox="1"/>
          <p:nvPr/>
        </p:nvSpPr>
        <p:spPr>
          <a:xfrm>
            <a:off x="483212" y="2350687"/>
            <a:ext cx="1962272" cy="461665"/>
          </a:xfrm>
          <a:prstGeom prst="rect">
            <a:avLst/>
          </a:prstGeom>
          <a:noFill/>
        </p:spPr>
        <p:txBody>
          <a:bodyPr wrap="square" rtlCol="0">
            <a:spAutoFit/>
          </a:bodyPr>
          <a:lstStyle/>
          <a:p>
            <a:pPr lvl="0" defTabSz="914418" hangingPunct="1">
              <a:defRPr/>
            </a:pPr>
            <a:r>
              <a:rPr lang="en-US" altLang="zh-CN" sz="1200" b="1" kern="1200" dirty="0">
                <a:solidFill>
                  <a:prstClr val="black"/>
                </a:solidFill>
                <a:ea typeface="冬青黑体简体中文 W3" panose="020B0300000000000000" pitchFamily="34" charset="-122"/>
              </a:rPr>
              <a:t>Dr. Katharina </a:t>
            </a:r>
            <a:r>
              <a:rPr lang="en-US" altLang="zh-CN" sz="1200" b="1" kern="1200" dirty="0" err="1">
                <a:solidFill>
                  <a:prstClr val="black"/>
                </a:solidFill>
                <a:ea typeface="冬青黑体简体中文 W3" panose="020B0300000000000000" pitchFamily="34" charset="-122"/>
              </a:rPr>
              <a:t>Schreeb</a:t>
            </a:r>
            <a:endParaRPr lang="en-US" altLang="zh-CN" sz="1200" b="1" kern="1200" dirty="0">
              <a:solidFill>
                <a:prstClr val="black"/>
              </a:solidFill>
              <a:ea typeface="冬青黑体简体中文 W3" panose="020B0300000000000000" pitchFamily="34" charset="-122"/>
            </a:endParaRPr>
          </a:p>
          <a:p>
            <a:pPr lvl="0" defTabSz="914418" hangingPunct="1">
              <a:defRPr/>
            </a:pPr>
            <a:r>
              <a:rPr lang="en-US" altLang="zh-CN" sz="1200" b="1" i="1" kern="1200" dirty="0">
                <a:solidFill>
                  <a:prstClr val="black"/>
                </a:solidFill>
                <a:ea typeface="冬青黑体简体中文 W3" panose="020B0300000000000000" pitchFamily="34" charset="-122"/>
              </a:rPr>
              <a:t> </a:t>
            </a:r>
            <a:r>
              <a:rPr lang="en-US" altLang="zh-CN" sz="1200" b="1" kern="1200" dirty="0">
                <a:solidFill>
                  <a:prstClr val="black"/>
                </a:solidFill>
                <a:ea typeface="冬青黑体简体中文 W3" panose="020B0300000000000000" pitchFamily="34" charset="-122"/>
              </a:rPr>
              <a:t>Chief Medical Officer</a:t>
            </a:r>
          </a:p>
        </p:txBody>
      </p:sp>
      <p:sp>
        <p:nvSpPr>
          <p:cNvPr id="126" name="矩形 12"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402887BC-C723-4DD4-B921-09DFD676643C}"/>
              </a:ext>
            </a:extLst>
          </p:cNvPr>
          <p:cNvSpPr/>
          <p:nvPr/>
        </p:nvSpPr>
        <p:spPr>
          <a:xfrm>
            <a:off x="377012" y="2828850"/>
            <a:ext cx="2604313" cy="1754326"/>
          </a:xfrm>
          <a:prstGeom prst="rect">
            <a:avLst/>
          </a:prstGeom>
        </p:spPr>
        <p:txBody>
          <a:bodyPr wrap="square">
            <a:spAutoFit/>
          </a:bodyPr>
          <a:lstStyle/>
          <a:p>
            <a:pPr marL="171450" indent="-171450" algn="l" defTabSz="822960">
              <a:spcAft>
                <a:spcPts val="1200"/>
              </a:spcAft>
              <a:buFont typeface="Wingdings" pitchFamily="2" charset="2"/>
              <a:buChar char="§"/>
            </a:pPr>
            <a:r>
              <a:rPr lang="de-DE" sz="1100" kern="1200" dirty="0">
                <a:solidFill>
                  <a:schemeClr val="tx1"/>
                </a:solidFill>
                <a:cs typeface="Times New Roman" panose="02020603050405020304" pitchFamily="18" charset="0"/>
              </a:rPr>
              <a:t>15+ years experience in pharma, including being a medical director at Boehringer Ingelheim, BioNTech</a:t>
            </a:r>
          </a:p>
          <a:p>
            <a:pPr marL="171450" indent="-171450" algn="l" defTabSz="822960">
              <a:spcAft>
                <a:spcPts val="1200"/>
              </a:spcAft>
              <a:buFont typeface="Wingdings" pitchFamily="2" charset="2"/>
              <a:buChar char="§"/>
            </a:pPr>
            <a:r>
              <a:rPr lang="de-DE" sz="1100" kern="1200" dirty="0">
                <a:solidFill>
                  <a:schemeClr val="tx1"/>
                </a:solidFill>
                <a:cs typeface="Times New Roman" panose="02020603050405020304" pitchFamily="18" charset="0"/>
              </a:rPr>
              <a:t>25+ </a:t>
            </a:r>
            <a:r>
              <a:rPr lang="de-DE" sz="1100" kern="1200" dirty="0" err="1">
                <a:solidFill>
                  <a:schemeClr val="tx1"/>
                </a:solidFill>
                <a:cs typeface="Times New Roman" panose="02020603050405020304" pitchFamily="18" charset="0"/>
              </a:rPr>
              <a:t>publications</a:t>
            </a:r>
            <a:r>
              <a:rPr lang="de-DE" sz="1100" kern="1200" dirty="0">
                <a:solidFill>
                  <a:schemeClr val="tx1"/>
                </a:solidFill>
                <a:cs typeface="Times New Roman" panose="02020603050405020304" pitchFamily="18" charset="0"/>
              </a:rPr>
              <a:t> in </a:t>
            </a:r>
            <a:r>
              <a:rPr lang="de-DE" sz="1100" kern="1200" dirty="0" err="1">
                <a:solidFill>
                  <a:schemeClr val="tx1"/>
                </a:solidFill>
                <a:cs typeface="Times New Roman" panose="02020603050405020304" pitchFamily="18" charset="0"/>
              </a:rPr>
              <a:t>internationally</a:t>
            </a:r>
            <a:r>
              <a:rPr lang="de-DE" sz="1100" kern="1200" dirty="0">
                <a:solidFill>
                  <a:schemeClr val="tx1"/>
                </a:solidFill>
                <a:cs typeface="Times New Roman" panose="02020603050405020304" pitchFamily="18" charset="0"/>
              </a:rPr>
              <a:t> </a:t>
            </a:r>
            <a:r>
              <a:rPr lang="de-DE" sz="1100" kern="1200" dirty="0" err="1">
                <a:solidFill>
                  <a:schemeClr val="tx1"/>
                </a:solidFill>
                <a:cs typeface="Times New Roman" panose="02020603050405020304" pitchFamily="18" charset="0"/>
              </a:rPr>
              <a:t>recognized</a:t>
            </a:r>
            <a:r>
              <a:rPr lang="de-DE" sz="1100" kern="1200" dirty="0">
                <a:solidFill>
                  <a:schemeClr val="tx1"/>
                </a:solidFill>
                <a:cs typeface="Times New Roman" panose="02020603050405020304" pitchFamily="18" charset="0"/>
              </a:rPr>
              <a:t> </a:t>
            </a:r>
            <a:r>
              <a:rPr lang="de-DE" sz="1100" kern="1200" dirty="0" err="1">
                <a:solidFill>
                  <a:schemeClr val="tx1"/>
                </a:solidFill>
                <a:cs typeface="Times New Roman" panose="02020603050405020304" pitchFamily="18" charset="0"/>
              </a:rPr>
              <a:t>medical</a:t>
            </a:r>
            <a:r>
              <a:rPr lang="de-DE" sz="1100" kern="1200" dirty="0">
                <a:solidFill>
                  <a:schemeClr val="tx1"/>
                </a:solidFill>
                <a:cs typeface="Times New Roman" panose="02020603050405020304" pitchFamily="18" charset="0"/>
              </a:rPr>
              <a:t> and </a:t>
            </a:r>
            <a:r>
              <a:rPr lang="de-DE" sz="1100" kern="1200" dirty="0" err="1">
                <a:solidFill>
                  <a:schemeClr val="tx1"/>
                </a:solidFill>
                <a:cs typeface="Times New Roman" panose="02020603050405020304" pitchFamily="18" charset="0"/>
              </a:rPr>
              <a:t>pharmaceutical</a:t>
            </a:r>
            <a:r>
              <a:rPr lang="de-DE" sz="1100" kern="1200" dirty="0">
                <a:solidFill>
                  <a:schemeClr val="tx1"/>
                </a:solidFill>
                <a:cs typeface="Times New Roman" panose="02020603050405020304" pitchFamily="18" charset="0"/>
              </a:rPr>
              <a:t> </a:t>
            </a:r>
            <a:r>
              <a:rPr lang="de-DE" sz="1100" kern="1200" dirty="0" err="1">
                <a:solidFill>
                  <a:schemeClr val="tx1"/>
                </a:solidFill>
                <a:cs typeface="Times New Roman" panose="02020603050405020304" pitchFamily="18" charset="0"/>
              </a:rPr>
              <a:t>journals</a:t>
            </a:r>
            <a:endParaRPr lang="de-DE" sz="1100" kern="1200" dirty="0">
              <a:solidFill>
                <a:schemeClr val="tx1"/>
              </a:solidFill>
              <a:cs typeface="Times New Roman" panose="02020603050405020304" pitchFamily="18" charset="0"/>
            </a:endParaRPr>
          </a:p>
          <a:p>
            <a:pPr marL="171450" indent="-171450" algn="l" defTabSz="822960">
              <a:spcAft>
                <a:spcPts val="1200"/>
              </a:spcAft>
              <a:buFont typeface="Wingdings" pitchFamily="2" charset="2"/>
              <a:buChar char="§"/>
            </a:pPr>
            <a:r>
              <a:rPr lang="de-DE" sz="1100" kern="1200" dirty="0">
                <a:solidFill>
                  <a:schemeClr val="tx1"/>
                </a:solidFill>
                <a:cs typeface="Times New Roman" panose="02020603050405020304" pitchFamily="18" charset="0"/>
              </a:rPr>
              <a:t>PhD, Clinical </a:t>
            </a:r>
            <a:r>
              <a:rPr lang="de-DE" sz="1100" kern="1200" dirty="0" err="1">
                <a:solidFill>
                  <a:schemeClr val="tx1"/>
                </a:solidFill>
                <a:cs typeface="Times New Roman" panose="02020603050405020304" pitchFamily="18" charset="0"/>
              </a:rPr>
              <a:t>Pharmacology</a:t>
            </a:r>
            <a:r>
              <a:rPr lang="de-DE" sz="1100" kern="1200" dirty="0">
                <a:solidFill>
                  <a:schemeClr val="tx1"/>
                </a:solidFill>
                <a:cs typeface="Times New Roman" panose="02020603050405020304" pitchFamily="18" charset="0"/>
              </a:rPr>
              <a:t>, University Göttingen, Germany</a:t>
            </a:r>
          </a:p>
        </p:txBody>
      </p:sp>
      <p:sp>
        <p:nvSpPr>
          <p:cNvPr id="95" name="文本框 13"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52851BE8-7D06-4688-B851-C8C4BED636F7}"/>
              </a:ext>
            </a:extLst>
          </p:cNvPr>
          <p:cNvSpPr txBox="1"/>
          <p:nvPr/>
        </p:nvSpPr>
        <p:spPr>
          <a:xfrm>
            <a:off x="3385580" y="2325656"/>
            <a:ext cx="2443720" cy="461665"/>
          </a:xfrm>
          <a:prstGeom prst="rect">
            <a:avLst/>
          </a:prstGeom>
          <a:noFill/>
        </p:spPr>
        <p:txBody>
          <a:bodyPr wrap="square" rtlCol="0">
            <a:spAutoFit/>
          </a:bodyPr>
          <a:lstStyle/>
          <a:p>
            <a:pPr marL="0" marR="0" lvl="0" indent="0" algn="ctr" defTabSz="914418"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err="1">
                <a:ln>
                  <a:noFill/>
                </a:ln>
                <a:solidFill>
                  <a:prstClr val="black"/>
                </a:solidFill>
                <a:effectLst/>
                <a:uLnTx/>
                <a:uFillTx/>
                <a:latin typeface="Calibri" panose="020F0502020204030204"/>
                <a:ea typeface="冬青黑体简体中文 W3" panose="020B0300000000000000" pitchFamily="34" charset="-122"/>
                <a:cs typeface="+mn-cs"/>
                <a:sym typeface="Helvetica Light"/>
              </a:rPr>
              <a:t>Vatsal</a:t>
            </a:r>
            <a:r>
              <a:rPr kumimoji="0" lang="en-US" altLang="zh-CN" sz="1200" b="1" i="0" u="none" strike="noStrike" kern="1200" cap="none" spc="0" normalizeH="0" baseline="0" noProof="0" dirty="0">
                <a:ln>
                  <a:noFill/>
                </a:ln>
                <a:solidFill>
                  <a:prstClr val="black"/>
                </a:solidFill>
                <a:effectLst/>
                <a:uLnTx/>
                <a:uFillTx/>
                <a:latin typeface="Calibri" panose="020F0502020204030204"/>
                <a:ea typeface="冬青黑体简体中文 W3" panose="020B0300000000000000" pitchFamily="34" charset="-122"/>
                <a:cs typeface="+mn-cs"/>
                <a:sym typeface="Helvetica Light"/>
              </a:rPr>
              <a:t> Agarwal</a:t>
            </a:r>
          </a:p>
          <a:p>
            <a:pPr lvl="0" defTabSz="914418" hangingPunct="1">
              <a:defRPr/>
            </a:pPr>
            <a:r>
              <a:rPr lang="en-US" altLang="zh-CN" sz="1200" b="1" kern="1200" dirty="0">
                <a:solidFill>
                  <a:prstClr val="black"/>
                </a:solidFill>
                <a:ea typeface="冬青黑体简体中文 W3" panose="020B0300000000000000" pitchFamily="34" charset="-122"/>
              </a:rPr>
              <a:t>VP AI &amp; Computational Linguistics</a:t>
            </a:r>
          </a:p>
        </p:txBody>
      </p:sp>
      <p:sp>
        <p:nvSpPr>
          <p:cNvPr id="127" name="矩形 12"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C0B0B651-DDE4-4318-99D9-CB9305E645C5}"/>
              </a:ext>
            </a:extLst>
          </p:cNvPr>
          <p:cNvSpPr/>
          <p:nvPr/>
        </p:nvSpPr>
        <p:spPr>
          <a:xfrm>
            <a:off x="3214709" y="2800275"/>
            <a:ext cx="2824141" cy="1585049"/>
          </a:xfrm>
          <a:prstGeom prst="rect">
            <a:avLst/>
          </a:prstGeom>
        </p:spPr>
        <p:txBody>
          <a:bodyPr wrap="square">
            <a:spAutoFit/>
          </a:bodyPr>
          <a:lstStyle/>
          <a:p>
            <a:pPr marL="171450" indent="-171450" algn="l" defTabSz="822960">
              <a:spcAft>
                <a:spcPts val="1200"/>
              </a:spcAft>
              <a:buFont typeface="Wingdings" pitchFamily="2" charset="2"/>
              <a:buChar char="§"/>
              <a:defRPr/>
            </a:pPr>
            <a:r>
              <a:rPr lang="en-US" sz="1100" kern="1200" dirty="0">
                <a:solidFill>
                  <a:prstClr val="black"/>
                </a:solidFill>
                <a:cs typeface="Calibri"/>
                <a:sym typeface="Calibri"/>
              </a:rPr>
              <a:t>15+ </a:t>
            </a:r>
            <a:r>
              <a:rPr lang="en-US" sz="1100" kern="1200" dirty="0">
                <a:solidFill>
                  <a:schemeClr val="tx1"/>
                </a:solidFill>
                <a:cs typeface="Times New Roman" panose="02020603050405020304" pitchFamily="18" charset="0"/>
                <a:sym typeface="Calibri"/>
              </a:rPr>
              <a:t>years experience working in bioinformatics, big data, technology and artificial intelligence</a:t>
            </a:r>
            <a:endParaRPr lang="en-US" sz="1100" kern="1200" dirty="0">
              <a:solidFill>
                <a:schemeClr val="tx1"/>
              </a:solidFill>
              <a:cs typeface="Times New Roman" panose="02020603050405020304" pitchFamily="18" charset="0"/>
            </a:endParaRPr>
          </a:p>
          <a:p>
            <a:pPr marL="17145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sym typeface="Calibri"/>
              </a:rPr>
              <a:t>40+ patent filings for life sciences tech and artificial intelligence</a:t>
            </a:r>
            <a:endParaRPr lang="en-US" sz="1100" kern="1200" dirty="0">
              <a:solidFill>
                <a:schemeClr val="tx1"/>
              </a:solidFill>
              <a:cs typeface="Times New Roman" panose="02020603050405020304" pitchFamily="18" charset="0"/>
            </a:endParaRPr>
          </a:p>
          <a:p>
            <a:pPr marL="171450" lvl="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Postgraduate in Biomedical Engineering from Johns Hopkins University</a:t>
            </a:r>
          </a:p>
        </p:txBody>
      </p:sp>
      <p:sp>
        <p:nvSpPr>
          <p:cNvPr id="94" name="文本框 13"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BDE6A64B-D8A3-4B06-831A-F93B41205289}"/>
              </a:ext>
            </a:extLst>
          </p:cNvPr>
          <p:cNvSpPr txBox="1"/>
          <p:nvPr/>
        </p:nvSpPr>
        <p:spPr>
          <a:xfrm>
            <a:off x="6257925" y="2335181"/>
            <a:ext cx="2800350" cy="461665"/>
          </a:xfrm>
          <a:prstGeom prst="rect">
            <a:avLst/>
          </a:prstGeom>
          <a:noFill/>
        </p:spPr>
        <p:txBody>
          <a:bodyPr wrap="square" rtlCol="0">
            <a:spAutoFit/>
          </a:bodyPr>
          <a:lstStyle/>
          <a:p>
            <a:pPr lvl="0" defTabSz="914418" hangingPunct="1">
              <a:defRPr/>
            </a:pPr>
            <a:r>
              <a:rPr lang="en-US" altLang="zh-CN" sz="1200" b="1" kern="1200" dirty="0">
                <a:solidFill>
                  <a:prstClr val="black"/>
                </a:solidFill>
                <a:ea typeface="冬青黑体简体中文 W3" panose="020B0300000000000000" pitchFamily="34" charset="-122"/>
              </a:rPr>
              <a:t>Dr. Hans-Rudolf </a:t>
            </a:r>
            <a:r>
              <a:rPr lang="en-US" altLang="zh-CN" sz="1200" b="1" kern="1200" dirty="0" err="1">
                <a:solidFill>
                  <a:prstClr val="black"/>
                </a:solidFill>
                <a:ea typeface="冬青黑体简体中文 W3" panose="020B0300000000000000" pitchFamily="34" charset="-122"/>
              </a:rPr>
              <a:t>Kloess</a:t>
            </a:r>
            <a:endParaRPr lang="en-US" altLang="zh-CN" sz="1200" b="1" kern="1200" dirty="0">
              <a:solidFill>
                <a:prstClr val="black"/>
              </a:solidFill>
              <a:ea typeface="冬青黑体简体中文 W3" panose="020B0300000000000000" pitchFamily="34" charset="-122"/>
            </a:endParaRPr>
          </a:p>
          <a:p>
            <a:pPr lvl="0" defTabSz="914418" hangingPunct="1">
              <a:defRPr/>
            </a:pPr>
            <a:r>
              <a:rPr kumimoji="0" lang="en-US" altLang="zh-CN" sz="1200" b="1" u="none" strike="noStrike" kern="1200" cap="none" spc="0" normalizeH="0" baseline="0" noProof="0" dirty="0">
                <a:ln>
                  <a:noFill/>
                </a:ln>
                <a:solidFill>
                  <a:prstClr val="black"/>
                </a:solidFill>
                <a:effectLst/>
                <a:uLnTx/>
                <a:uFillTx/>
                <a:latin typeface="Calibri" panose="020F0502020204030204"/>
                <a:ea typeface="冬青黑体简体中文 W3" panose="020B0300000000000000" pitchFamily="34" charset="-122"/>
                <a:cs typeface="+mn-cs"/>
                <a:sym typeface="Helvetica Light"/>
              </a:rPr>
              <a:t>VP Customer Enablement &amp; Marketing</a:t>
            </a:r>
          </a:p>
        </p:txBody>
      </p:sp>
      <p:sp>
        <p:nvSpPr>
          <p:cNvPr id="128" name="矩形 12"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8E1CD3C7-B38E-4EE3-8A61-44779C0BE67A}"/>
              </a:ext>
            </a:extLst>
          </p:cNvPr>
          <p:cNvSpPr/>
          <p:nvPr/>
        </p:nvSpPr>
        <p:spPr>
          <a:xfrm>
            <a:off x="6381750" y="2828850"/>
            <a:ext cx="2686050" cy="1585049"/>
          </a:xfrm>
          <a:prstGeom prst="rect">
            <a:avLst/>
          </a:prstGeom>
        </p:spPr>
        <p:txBody>
          <a:bodyPr wrap="square">
            <a:spAutoFit/>
          </a:bodyPr>
          <a:lstStyle/>
          <a:p>
            <a:pPr marL="17145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20+ years experience in various medical roles in the pharmaceutical industry (Lundbeck, </a:t>
            </a:r>
            <a:r>
              <a:rPr lang="en-US" sz="1100" kern="1200" dirty="0" err="1">
                <a:solidFill>
                  <a:schemeClr val="tx1"/>
                </a:solidFill>
                <a:cs typeface="Times New Roman" panose="02020603050405020304" pitchFamily="18" charset="0"/>
              </a:rPr>
              <a:t>Norgine</a:t>
            </a:r>
            <a:r>
              <a:rPr lang="en-US" sz="1100" kern="1200" dirty="0">
                <a:solidFill>
                  <a:schemeClr val="tx1"/>
                </a:solidFill>
                <a:cs typeface="Times New Roman" panose="02020603050405020304" pitchFamily="18" charset="0"/>
              </a:rPr>
              <a:t>)</a:t>
            </a:r>
          </a:p>
          <a:p>
            <a:pPr marL="171450" lvl="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8+ years as a medical doctor practice in anesthesia and intensive care</a:t>
            </a:r>
          </a:p>
          <a:p>
            <a:pPr marL="171450" lvl="0" indent="-171450" algn="l" defTabSz="822960">
              <a:spcAft>
                <a:spcPts val="1200"/>
              </a:spcAft>
              <a:buFont typeface="Wingdings" pitchFamily="2" charset="2"/>
              <a:buChar char="§"/>
              <a:defRPr/>
            </a:pPr>
            <a:r>
              <a:rPr lang="en-GB" sz="1100" kern="1200" dirty="0">
                <a:solidFill>
                  <a:schemeClr val="tx1"/>
                </a:solidFill>
                <a:cs typeface="Times New Roman" panose="02020603050405020304" pitchFamily="18" charset="0"/>
                <a:sym typeface="Arial"/>
              </a:rPr>
              <a:t>M.D. Justus-Liebig-Universität Giessen, Germany</a:t>
            </a:r>
          </a:p>
        </p:txBody>
      </p:sp>
      <p:sp>
        <p:nvSpPr>
          <p:cNvPr id="98" name="文本框 13"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A2ABD1C5-57F8-486D-B181-DDEEDA21E622}"/>
              </a:ext>
            </a:extLst>
          </p:cNvPr>
          <p:cNvSpPr txBox="1"/>
          <p:nvPr/>
        </p:nvSpPr>
        <p:spPr>
          <a:xfrm>
            <a:off x="9115425" y="2306606"/>
            <a:ext cx="2860223" cy="646331"/>
          </a:xfrm>
          <a:prstGeom prst="rect">
            <a:avLst/>
          </a:prstGeom>
          <a:noFill/>
        </p:spPr>
        <p:txBody>
          <a:bodyPr wrap="square" rtlCol="0">
            <a:spAutoFit/>
          </a:bodyPr>
          <a:lstStyle/>
          <a:p>
            <a:pPr marL="0" marR="0" lvl="0" indent="0" algn="ctr" defTabSz="914418"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prstClr val="black"/>
                </a:solidFill>
                <a:effectLst/>
                <a:uLnTx/>
                <a:uFillTx/>
                <a:latin typeface="Calibri" panose="020F0502020204030204"/>
                <a:ea typeface="冬青黑体简体中文 W3" panose="020B0300000000000000" pitchFamily="34" charset="-122"/>
                <a:cs typeface="+mn-cs"/>
                <a:sym typeface="Helvetica Light"/>
              </a:rPr>
              <a:t>Jasmeet Kaur</a:t>
            </a:r>
          </a:p>
          <a:p>
            <a:pPr lvl="0" defTabSz="914418" hangingPunct="1">
              <a:defRPr/>
            </a:pPr>
            <a:r>
              <a:rPr lang="en-US" altLang="zh-CN" sz="1200" b="1" kern="1200" dirty="0">
                <a:solidFill>
                  <a:prstClr val="black"/>
                </a:solidFill>
                <a:ea typeface="冬青黑体简体中文 W3" panose="020B0300000000000000" pitchFamily="34" charset="-122"/>
              </a:rPr>
              <a:t>Investor Relations &amp; Commercial Operations</a:t>
            </a:r>
          </a:p>
        </p:txBody>
      </p:sp>
      <p:sp>
        <p:nvSpPr>
          <p:cNvPr id="44" name="Rectangle 8">
            <a:extLst>
              <a:ext uri="{FF2B5EF4-FFF2-40B4-BE49-F238E27FC236}">
                <a16:creationId xmlns:a16="http://schemas.microsoft.com/office/drawing/2014/main" id="{DE652CA6-2D8D-41F5-8786-DA5109EBF7C4}"/>
              </a:ext>
            </a:extLst>
          </p:cNvPr>
          <p:cNvSpPr/>
          <p:nvPr/>
        </p:nvSpPr>
        <p:spPr>
          <a:xfrm>
            <a:off x="0" y="5151476"/>
            <a:ext cx="12200021" cy="904875"/>
          </a:xfrm>
          <a:prstGeom prst="rect">
            <a:avLst/>
          </a:prstGeom>
          <a:solidFill>
            <a:schemeClr val="bg1">
              <a:lumMod val="85000"/>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5" name="Shape 489">
            <a:extLst>
              <a:ext uri="{FF2B5EF4-FFF2-40B4-BE49-F238E27FC236}">
                <a16:creationId xmlns:a16="http://schemas.microsoft.com/office/drawing/2014/main" id="{8C2B9A23-288A-4EC0-8CC6-3876253CF62E}"/>
              </a:ext>
            </a:extLst>
          </p:cNvPr>
          <p:cNvSpPr txBox="1"/>
          <p:nvPr/>
        </p:nvSpPr>
        <p:spPr>
          <a:xfrm>
            <a:off x="1340766" y="5387336"/>
            <a:ext cx="4915943" cy="429953"/>
          </a:xfrm>
          <a:prstGeom prst="rect">
            <a:avLst/>
          </a:prstGeom>
          <a:noFill/>
          <a:ln>
            <a:noFill/>
          </a:ln>
        </p:spPr>
        <p:txBody>
          <a:bodyPr spcFirstLastPara="1" wrap="square" lIns="91425" tIns="45700" rIns="91425" bIns="45700" anchor="ctr" anchorCtr="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solidFill>
                <a:effectLst/>
                <a:uLnTx/>
                <a:uFillTx/>
                <a:latin typeface="Calibri" panose="020F0502020204030204"/>
                <a:ea typeface="Calibri"/>
                <a:cs typeface="Calibri"/>
                <a:sym typeface="Calibri"/>
              </a:rPr>
              <a:t>300+ </a:t>
            </a:r>
            <a:r>
              <a:rPr kumimoji="0" lang="en-US" sz="1200" i="0" u="none" strike="noStrike" kern="0" cap="none" spc="0" normalizeH="0" baseline="0" noProof="0" dirty="0">
                <a:ln>
                  <a:noFill/>
                </a:ln>
                <a:solidFill>
                  <a:schemeClr val="tx1"/>
                </a:solidFill>
                <a:effectLst/>
                <a:uLnTx/>
                <a:uFillTx/>
                <a:latin typeface="Calibri" panose="020F0502020204030204"/>
                <a:ea typeface="Calibri"/>
                <a:cs typeface="Calibri"/>
                <a:sym typeface="Calibri"/>
              </a:rPr>
              <a:t>functionally diverse </a:t>
            </a:r>
            <a:r>
              <a:rPr kumimoji="0" lang="en-US" sz="1200" b="0" i="0" u="none" strike="noStrike" kern="0" cap="none" spc="0" normalizeH="0" baseline="0" noProof="0" dirty="0">
                <a:ln>
                  <a:noFill/>
                </a:ln>
                <a:solidFill>
                  <a:schemeClr val="tx1"/>
                </a:solidFill>
                <a:effectLst/>
                <a:uLnTx/>
                <a:uFillTx/>
                <a:latin typeface="Calibri" panose="020F0502020204030204"/>
                <a:ea typeface="Calibri"/>
                <a:cs typeface="Calibri"/>
                <a:sym typeface="Calibri"/>
              </a:rPr>
              <a:t>top </a:t>
            </a:r>
            <a:r>
              <a:rPr kumimoji="0" lang="en-US" sz="1200" b="0" i="0" u="none" strike="noStrike" kern="0" cap="none" spc="0" normalizeH="0" baseline="0" noProof="0" dirty="0">
                <a:ln>
                  <a:noFill/>
                </a:ln>
                <a:solidFill>
                  <a:srgbClr val="000000"/>
                </a:solidFill>
                <a:effectLst/>
                <a:uLnTx/>
                <a:uFillTx/>
                <a:latin typeface="Calibri" panose="020F0502020204030204"/>
                <a:ea typeface="Calibri"/>
                <a:cs typeface="Calibri"/>
                <a:sym typeface="Calibri"/>
              </a:rPr>
              <a:t>talents from leading universities and institutes globally such as Max Planck Institute, Johns Hopkins and Indian Institutes of Technology (IIT) </a:t>
            </a:r>
            <a:endParaRPr kumimoji="0" lang="en-US" sz="1200" b="0" i="0" u="none" strike="noStrike" kern="0" cap="none" spc="0" normalizeH="0" baseline="0" noProof="0" dirty="0">
              <a:ln>
                <a:noFill/>
              </a:ln>
              <a:solidFill>
                <a:srgbClr val="000000"/>
              </a:solidFill>
              <a:effectLst/>
              <a:uLnTx/>
              <a:uFillTx/>
              <a:latin typeface="Calibri" panose="020F0502020204030204"/>
              <a:ea typeface="+mn-ea"/>
              <a:cs typeface="Arial"/>
              <a:sym typeface="Arial"/>
            </a:endParaRPr>
          </a:p>
        </p:txBody>
      </p:sp>
      <p:grpSp>
        <p:nvGrpSpPr>
          <p:cNvPr id="2" name="Group 1">
            <a:extLst>
              <a:ext uri="{FF2B5EF4-FFF2-40B4-BE49-F238E27FC236}">
                <a16:creationId xmlns:a16="http://schemas.microsoft.com/office/drawing/2014/main" id="{7D725129-8B63-4A33-95F7-BEF55F721FE2}"/>
              </a:ext>
            </a:extLst>
          </p:cNvPr>
          <p:cNvGrpSpPr/>
          <p:nvPr/>
        </p:nvGrpSpPr>
        <p:grpSpPr>
          <a:xfrm>
            <a:off x="888568" y="5413542"/>
            <a:ext cx="377538" cy="377540"/>
            <a:chOff x="986211" y="5940411"/>
            <a:chExt cx="377538" cy="377540"/>
          </a:xfrm>
        </p:grpSpPr>
        <p:sp>
          <p:nvSpPr>
            <p:cNvPr id="46" name="Shape 487">
              <a:extLst>
                <a:ext uri="{FF2B5EF4-FFF2-40B4-BE49-F238E27FC236}">
                  <a16:creationId xmlns:a16="http://schemas.microsoft.com/office/drawing/2014/main" id="{2705EA61-B789-46A6-8D62-C639060D3910}"/>
                </a:ext>
              </a:extLst>
            </p:cNvPr>
            <p:cNvSpPr/>
            <p:nvPr/>
          </p:nvSpPr>
          <p:spPr>
            <a:xfrm>
              <a:off x="986211" y="5940411"/>
              <a:ext cx="377538" cy="377540"/>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47" name="Shape 488">
              <a:extLst>
                <a:ext uri="{FF2B5EF4-FFF2-40B4-BE49-F238E27FC236}">
                  <a16:creationId xmlns:a16="http://schemas.microsoft.com/office/drawing/2014/main" id="{4E27D2A4-E5F4-4FCD-8B85-166C4BFC56F4}"/>
                </a:ext>
              </a:extLst>
            </p:cNvPr>
            <p:cNvPicPr preferRelativeResize="0"/>
            <p:nvPr/>
          </p:nvPicPr>
          <p:blipFill rotWithShape="1">
            <a:blip r:embed="rId7">
              <a:alphaModFix/>
              <a:duotone>
                <a:prstClr val="black"/>
                <a:schemeClr val="tx1">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Lst>
            </a:blip>
            <a:srcRect/>
            <a:stretch/>
          </p:blipFill>
          <p:spPr>
            <a:xfrm>
              <a:off x="1060871" y="6015071"/>
              <a:ext cx="228220" cy="228222"/>
            </a:xfrm>
            <a:prstGeom prst="rect">
              <a:avLst/>
            </a:prstGeom>
            <a:noFill/>
            <a:ln>
              <a:noFill/>
            </a:ln>
          </p:spPr>
        </p:pic>
      </p:grpSp>
      <p:grpSp>
        <p:nvGrpSpPr>
          <p:cNvPr id="5" name="Group 4">
            <a:extLst>
              <a:ext uri="{FF2B5EF4-FFF2-40B4-BE49-F238E27FC236}">
                <a16:creationId xmlns:a16="http://schemas.microsoft.com/office/drawing/2014/main" id="{B9AFDA35-3915-46EA-939B-F21E4FD9BA81}"/>
              </a:ext>
            </a:extLst>
          </p:cNvPr>
          <p:cNvGrpSpPr/>
          <p:nvPr/>
        </p:nvGrpSpPr>
        <p:grpSpPr>
          <a:xfrm>
            <a:off x="7644353" y="5291786"/>
            <a:ext cx="4087195" cy="621052"/>
            <a:chOff x="7644353" y="5819068"/>
            <a:chExt cx="4087195" cy="621052"/>
          </a:xfrm>
        </p:grpSpPr>
        <p:grpSp>
          <p:nvGrpSpPr>
            <p:cNvPr id="99" name="Gruppieren 51">
              <a:extLst>
                <a:ext uri="{FF2B5EF4-FFF2-40B4-BE49-F238E27FC236}">
                  <a16:creationId xmlns:a16="http://schemas.microsoft.com/office/drawing/2014/main" id="{88C1A8B0-9397-4D33-B451-7EB4F29B8256}"/>
                </a:ext>
              </a:extLst>
            </p:cNvPr>
            <p:cNvGrpSpPr/>
            <p:nvPr/>
          </p:nvGrpSpPr>
          <p:grpSpPr>
            <a:xfrm>
              <a:off x="7644353" y="5870559"/>
              <a:ext cx="228600" cy="228600"/>
              <a:chOff x="1137091" y="5968113"/>
              <a:chExt cx="914400" cy="914400"/>
            </a:xfrm>
            <a:solidFill>
              <a:srgbClr val="FFC000"/>
            </a:solidFill>
            <a:effectLst>
              <a:outerShdw blurRad="50800" dist="38100" dir="2700000" algn="tl" rotWithShape="0">
                <a:prstClr val="black">
                  <a:alpha val="40000"/>
                </a:prstClr>
              </a:outerShdw>
            </a:effectLst>
          </p:grpSpPr>
          <p:sp>
            <p:nvSpPr>
              <p:cNvPr id="100" name="Shape 490">
                <a:extLst>
                  <a:ext uri="{FF2B5EF4-FFF2-40B4-BE49-F238E27FC236}">
                    <a16:creationId xmlns:a16="http://schemas.microsoft.com/office/drawing/2014/main" id="{25E581E9-D37D-4F37-87E4-8339ACFE82AD}"/>
                  </a:ext>
                </a:extLst>
              </p:cNvPr>
              <p:cNvSpPr/>
              <p:nvPr/>
            </p:nvSpPr>
            <p:spPr>
              <a:xfrm>
                <a:off x="1137091" y="5968113"/>
                <a:ext cx="914400" cy="914400"/>
              </a:xfrm>
              <a:prstGeom prst="ellipse">
                <a:avLst/>
              </a:prstGeom>
              <a:grp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01" name="Shape 491">
                <a:extLst>
                  <a:ext uri="{FF2B5EF4-FFF2-40B4-BE49-F238E27FC236}">
                    <a16:creationId xmlns:a16="http://schemas.microsoft.com/office/drawing/2014/main" id="{822FCCD8-1BF5-419C-9D9F-6B524657D4EC}"/>
                  </a:ext>
                </a:extLst>
              </p:cNvPr>
              <p:cNvPicPr preferRelativeResize="0"/>
              <p:nvPr/>
            </p:nvPicPr>
            <p:blipFill rotWithShape="1">
              <a:blip r:embed="rId9" cstate="screen">
                <a:alphaModFix/>
                <a:duotone>
                  <a:prstClr val="black"/>
                  <a:schemeClr val="tx1">
                    <a:tint val="45000"/>
                    <a:satMod val="400000"/>
                  </a:schemeClr>
                </a:duotone>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a:ext>
                </a:extLst>
              </a:blip>
              <a:srcRect/>
              <a:stretch/>
            </p:blipFill>
            <p:spPr>
              <a:xfrm>
                <a:off x="1300921" y="6118730"/>
                <a:ext cx="586740" cy="586740"/>
              </a:xfrm>
              <a:prstGeom prst="rect">
                <a:avLst/>
              </a:prstGeom>
              <a:grpFill/>
              <a:ln>
                <a:noFill/>
              </a:ln>
            </p:spPr>
          </p:pic>
        </p:grpSp>
        <p:sp>
          <p:nvSpPr>
            <p:cNvPr id="102" name="Shape 497">
              <a:extLst>
                <a:ext uri="{FF2B5EF4-FFF2-40B4-BE49-F238E27FC236}">
                  <a16:creationId xmlns:a16="http://schemas.microsoft.com/office/drawing/2014/main" id="{BD12A4B6-6631-48BE-A717-9741002AEDAA}"/>
                </a:ext>
              </a:extLst>
            </p:cNvPr>
            <p:cNvSpPr txBox="1"/>
            <p:nvPr/>
          </p:nvSpPr>
          <p:spPr>
            <a:xfrm>
              <a:off x="8000419" y="5827887"/>
              <a:ext cx="1687600" cy="313944"/>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Calibri"/>
                  <a:ea typeface="Calibri"/>
                  <a:cs typeface="Calibri"/>
                  <a:sym typeface="Calibri"/>
                </a:rPr>
                <a:t>50+</a:t>
              </a:r>
              <a:r>
                <a:rPr kumimoji="0" lang="en-US" sz="1200" b="1"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rPr>
                <a:t>Data Scientists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110" name="Gruppieren 54">
              <a:extLst>
                <a:ext uri="{FF2B5EF4-FFF2-40B4-BE49-F238E27FC236}">
                  <a16:creationId xmlns:a16="http://schemas.microsoft.com/office/drawing/2014/main" id="{AC2CFFC7-14E1-4A24-B5EE-6F1869C96F6C}"/>
                </a:ext>
              </a:extLst>
            </p:cNvPr>
            <p:cNvGrpSpPr/>
            <p:nvPr/>
          </p:nvGrpSpPr>
          <p:grpSpPr>
            <a:xfrm>
              <a:off x="7644353" y="6170994"/>
              <a:ext cx="228600" cy="228600"/>
              <a:chOff x="3453932" y="5968113"/>
              <a:chExt cx="914400" cy="914400"/>
            </a:xfrm>
            <a:solidFill>
              <a:srgbClr val="FFC000"/>
            </a:solidFill>
            <a:effectLst>
              <a:outerShdw blurRad="50800" dist="38100" dir="2700000" algn="tl" rotWithShape="0">
                <a:prstClr val="black">
                  <a:alpha val="40000"/>
                </a:prstClr>
              </a:outerShdw>
            </a:effectLst>
          </p:grpSpPr>
          <p:sp>
            <p:nvSpPr>
              <p:cNvPr id="111" name="Shape 492">
                <a:extLst>
                  <a:ext uri="{FF2B5EF4-FFF2-40B4-BE49-F238E27FC236}">
                    <a16:creationId xmlns:a16="http://schemas.microsoft.com/office/drawing/2014/main" id="{EAB4C865-5D96-42C1-9CD8-D5D55B000B46}"/>
                  </a:ext>
                </a:extLst>
              </p:cNvPr>
              <p:cNvSpPr/>
              <p:nvPr/>
            </p:nvSpPr>
            <p:spPr>
              <a:xfrm>
                <a:off x="3453932" y="5968113"/>
                <a:ext cx="914400" cy="914400"/>
              </a:xfrm>
              <a:prstGeom prst="ellipse">
                <a:avLst/>
              </a:prstGeom>
              <a:grp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13" name="Shape 493">
                <a:extLst>
                  <a:ext uri="{FF2B5EF4-FFF2-40B4-BE49-F238E27FC236}">
                    <a16:creationId xmlns:a16="http://schemas.microsoft.com/office/drawing/2014/main" id="{31D97A34-7114-409D-BDB5-07018EEB8AB8}"/>
                  </a:ext>
                </a:extLst>
              </p:cNvPr>
              <p:cNvPicPr preferRelativeResize="0"/>
              <p:nvPr/>
            </p:nvPicPr>
            <p:blipFill rotWithShape="1">
              <a:blip r:embed="rId11" cstate="screen">
                <a:alphaModFix/>
                <a:duotone>
                  <a:prstClr val="black"/>
                  <a:schemeClr val="tx1">
                    <a:tint val="45000"/>
                    <a:satMod val="400000"/>
                  </a:schemeClr>
                </a:duotone>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rcRect/>
              <a:stretch/>
            </p:blipFill>
            <p:spPr>
              <a:xfrm>
                <a:off x="3603358" y="6086476"/>
                <a:ext cx="591644" cy="615519"/>
              </a:xfrm>
              <a:prstGeom prst="rect">
                <a:avLst/>
              </a:prstGeom>
              <a:grpFill/>
              <a:ln>
                <a:noFill/>
              </a:ln>
            </p:spPr>
          </p:pic>
        </p:grpSp>
        <p:sp>
          <p:nvSpPr>
            <p:cNvPr id="114" name="Shape 498">
              <a:extLst>
                <a:ext uri="{FF2B5EF4-FFF2-40B4-BE49-F238E27FC236}">
                  <a16:creationId xmlns:a16="http://schemas.microsoft.com/office/drawing/2014/main" id="{1C5BFD9C-493F-4375-891D-EA8169808289}"/>
                </a:ext>
              </a:extLst>
            </p:cNvPr>
            <p:cNvSpPr txBox="1"/>
            <p:nvPr/>
          </p:nvSpPr>
          <p:spPr>
            <a:xfrm>
              <a:off x="8000419" y="6130468"/>
              <a:ext cx="1687600" cy="30965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latin typeface="Calibri"/>
                  <a:ea typeface="Calibri"/>
                  <a:cs typeface="Calibri"/>
                  <a:sym typeface="Calibri"/>
                </a:rPr>
                <a:t>100+ </a:t>
              </a:r>
              <a:r>
                <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rPr>
                <a:t>Engineers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115" name="Gruppieren 58">
              <a:extLst>
                <a:ext uri="{FF2B5EF4-FFF2-40B4-BE49-F238E27FC236}">
                  <a16:creationId xmlns:a16="http://schemas.microsoft.com/office/drawing/2014/main" id="{25393773-0E5E-43F0-AB24-BC19E5351021}"/>
                </a:ext>
              </a:extLst>
            </p:cNvPr>
            <p:cNvGrpSpPr/>
            <p:nvPr/>
          </p:nvGrpSpPr>
          <p:grpSpPr>
            <a:xfrm>
              <a:off x="10063835" y="5870559"/>
              <a:ext cx="228600" cy="228600"/>
              <a:chOff x="8678233" y="2840527"/>
              <a:chExt cx="914400" cy="914400"/>
            </a:xfrm>
            <a:solidFill>
              <a:srgbClr val="FFC000"/>
            </a:solidFill>
            <a:effectLst>
              <a:outerShdw blurRad="50800" dist="38100" dir="2700000" algn="tl" rotWithShape="0">
                <a:prstClr val="black">
                  <a:alpha val="40000"/>
                </a:prstClr>
              </a:outerShdw>
            </a:effectLst>
          </p:grpSpPr>
          <p:sp>
            <p:nvSpPr>
              <p:cNvPr id="116" name="Shape 495">
                <a:extLst>
                  <a:ext uri="{FF2B5EF4-FFF2-40B4-BE49-F238E27FC236}">
                    <a16:creationId xmlns:a16="http://schemas.microsoft.com/office/drawing/2014/main" id="{A20202F8-BE2E-4D3B-8FD5-D42BBD14910E}"/>
                  </a:ext>
                </a:extLst>
              </p:cNvPr>
              <p:cNvSpPr/>
              <p:nvPr/>
            </p:nvSpPr>
            <p:spPr>
              <a:xfrm>
                <a:off x="8678233" y="2840527"/>
                <a:ext cx="914400" cy="914400"/>
              </a:xfrm>
              <a:prstGeom prst="ellipse">
                <a:avLst/>
              </a:prstGeom>
              <a:grp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17" name="Shape 496" descr="https://cdn0.iconfinder.com/data/icons/ux-metods-01/100/UX_icon-34-512.png">
                <a:extLst>
                  <a:ext uri="{FF2B5EF4-FFF2-40B4-BE49-F238E27FC236}">
                    <a16:creationId xmlns:a16="http://schemas.microsoft.com/office/drawing/2014/main" id="{D135516F-632C-452B-A442-03A336FACA12}"/>
                  </a:ext>
                </a:extLst>
              </p:cNvPr>
              <p:cNvPicPr preferRelativeResize="0"/>
              <p:nvPr/>
            </p:nvPicPr>
            <p:blipFill rotWithShape="1">
              <a:blip r:embed="rId13" cstate="screen">
                <a:alphaModFix/>
                <a:biLevel thresh="75000"/>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p:blipFill>
            <p:spPr>
              <a:xfrm>
                <a:off x="8810625" y="2965495"/>
                <a:ext cx="639716" cy="647140"/>
              </a:xfrm>
              <a:prstGeom prst="rect">
                <a:avLst/>
              </a:prstGeom>
              <a:grpFill/>
              <a:ln>
                <a:noFill/>
              </a:ln>
            </p:spPr>
          </p:pic>
        </p:grpSp>
        <p:sp>
          <p:nvSpPr>
            <p:cNvPr id="118" name="Shape 500">
              <a:extLst>
                <a:ext uri="{FF2B5EF4-FFF2-40B4-BE49-F238E27FC236}">
                  <a16:creationId xmlns:a16="http://schemas.microsoft.com/office/drawing/2014/main" id="{7FFF4051-C79A-47B0-8223-F3337FF0EC4F}"/>
                </a:ext>
              </a:extLst>
            </p:cNvPr>
            <p:cNvSpPr txBox="1"/>
            <p:nvPr/>
          </p:nvSpPr>
          <p:spPr>
            <a:xfrm>
              <a:off x="10520793" y="5819068"/>
              <a:ext cx="1210755" cy="331583"/>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Calibri"/>
                  <a:ea typeface="Calibri"/>
                  <a:cs typeface="Calibri"/>
                  <a:sym typeface="Calibri"/>
                </a:rPr>
                <a:t>10+</a:t>
              </a:r>
              <a:r>
                <a:rPr kumimoji="0" lang="en-US" sz="1200" b="1" i="0" u="none" strike="noStrike" kern="0" cap="none" spc="0" normalizeH="0" baseline="0" noProof="0" dirty="0">
                  <a:ln>
                    <a:noFill/>
                  </a:ln>
                  <a:solidFill>
                    <a:srgbClr val="974806"/>
                  </a:solidFill>
                  <a:effectLst/>
                  <a:uLnTx/>
                  <a:uFillTx/>
                  <a:latin typeface="Calibri"/>
                  <a:ea typeface="Calibri"/>
                  <a:cs typeface="Calibri"/>
                  <a:sym typeface="Calibri"/>
                </a:rPr>
                <a:t> </a:t>
              </a:r>
              <a:r>
                <a:rPr lang="en-US" sz="1200" dirty="0">
                  <a:latin typeface="Calibri"/>
                  <a:ea typeface="Calibri"/>
                  <a:cs typeface="Calibri"/>
                  <a:sym typeface="Calibri"/>
                </a:rPr>
                <a:t>Designers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nvGrpSpPr>
            <p:cNvPr id="121" name="Gruppieren 1">
              <a:extLst>
                <a:ext uri="{FF2B5EF4-FFF2-40B4-BE49-F238E27FC236}">
                  <a16:creationId xmlns:a16="http://schemas.microsoft.com/office/drawing/2014/main" id="{7ECEE88D-A4F7-465C-B223-734104F27B42}"/>
                </a:ext>
              </a:extLst>
            </p:cNvPr>
            <p:cNvGrpSpPr/>
            <p:nvPr/>
          </p:nvGrpSpPr>
          <p:grpSpPr>
            <a:xfrm>
              <a:off x="10063568" y="6170994"/>
              <a:ext cx="228600" cy="228600"/>
              <a:chOff x="8961270" y="3727517"/>
              <a:chExt cx="561091" cy="535863"/>
            </a:xfrm>
            <a:solidFill>
              <a:srgbClr val="FFC000"/>
            </a:solidFill>
            <a:effectLst>
              <a:outerShdw blurRad="50800" dist="38100" dir="2700000" algn="tl" rotWithShape="0">
                <a:prstClr val="black">
                  <a:alpha val="40000"/>
                </a:prstClr>
              </a:outerShdw>
            </a:effectLst>
          </p:grpSpPr>
          <p:sp>
            <p:nvSpPr>
              <p:cNvPr id="123" name="Shape 494">
                <a:extLst>
                  <a:ext uri="{FF2B5EF4-FFF2-40B4-BE49-F238E27FC236}">
                    <a16:creationId xmlns:a16="http://schemas.microsoft.com/office/drawing/2014/main" id="{3A12E067-613B-474D-BAA8-B785E5F72B16}"/>
                  </a:ext>
                </a:extLst>
              </p:cNvPr>
              <p:cNvSpPr/>
              <p:nvPr/>
            </p:nvSpPr>
            <p:spPr>
              <a:xfrm>
                <a:off x="8961270" y="3727517"/>
                <a:ext cx="561091" cy="535863"/>
              </a:xfrm>
              <a:prstGeom prst="ellipse">
                <a:avLst/>
              </a:prstGeom>
              <a:grp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4" name="Grafik 65">
                <a:extLst>
                  <a:ext uri="{FF2B5EF4-FFF2-40B4-BE49-F238E27FC236}">
                    <a16:creationId xmlns:a16="http://schemas.microsoft.com/office/drawing/2014/main" id="{A1225B41-C0C0-447F-8E44-819A9CD75331}"/>
                  </a:ext>
                </a:extLst>
              </p:cNvPr>
              <p:cNvPicPr>
                <a:picLocks noChangeAspect="1"/>
              </p:cNvPicPr>
              <p:nvPr/>
            </p:nvPicPr>
            <p:blipFill>
              <a:blip r:embed="rId15">
                <a:biLevel thresh="75000"/>
                <a:extLst>
                  <a:ext uri="{BEBA8EAE-BF5A-486C-A8C5-ECC9F3942E4B}">
                    <a14:imgProps xmlns:a14="http://schemas.microsoft.com/office/drawing/2010/main">
                      <a14:imgLayer r:embed="rId16">
                        <a14:imgEffect>
                          <a14:saturation sat="0"/>
                        </a14:imgEffect>
                        <a14:imgEffect>
                          <a14:brightnessContrast bright="-100000" contrast="-70000"/>
                        </a14:imgEffect>
                      </a14:imgLayer>
                    </a14:imgProps>
                  </a:ext>
                </a:extLst>
              </a:blip>
              <a:stretch>
                <a:fillRect/>
              </a:stretch>
            </p:blipFill>
            <p:spPr>
              <a:xfrm>
                <a:off x="9056851" y="3819711"/>
                <a:ext cx="364522" cy="364521"/>
              </a:xfrm>
              <a:prstGeom prst="rect">
                <a:avLst/>
              </a:prstGeom>
              <a:grpFill/>
            </p:spPr>
          </p:pic>
        </p:grpSp>
        <p:sp>
          <p:nvSpPr>
            <p:cNvPr id="125" name="Shape 499">
              <a:extLst>
                <a:ext uri="{FF2B5EF4-FFF2-40B4-BE49-F238E27FC236}">
                  <a16:creationId xmlns:a16="http://schemas.microsoft.com/office/drawing/2014/main" id="{22C40BE0-F57E-4EA1-B0AD-F4EC32B5038C}"/>
                </a:ext>
              </a:extLst>
            </p:cNvPr>
            <p:cNvSpPr txBox="1"/>
            <p:nvPr/>
          </p:nvSpPr>
          <p:spPr>
            <a:xfrm>
              <a:off x="10520793" y="6135265"/>
              <a:ext cx="872349" cy="300059"/>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Calibri"/>
                  <a:ea typeface="Calibri"/>
                  <a:cs typeface="Calibri"/>
                  <a:sym typeface="Calibri"/>
                </a:rPr>
                <a:t>25+</a:t>
              </a:r>
              <a:r>
                <a:rPr kumimoji="0" lang="en-US" sz="1200" b="1"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rPr>
                <a:t>PhDs</a:t>
              </a:r>
              <a:endParaRPr kumimoji="0"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grpSp>
      <p:pic>
        <p:nvPicPr>
          <p:cNvPr id="63" name="Picture 62">
            <a:extLst>
              <a:ext uri="{FF2B5EF4-FFF2-40B4-BE49-F238E27FC236}">
                <a16:creationId xmlns:a16="http://schemas.microsoft.com/office/drawing/2014/main" id="{7F1D368D-CA14-4F89-A656-7F55547FA681}"/>
              </a:ext>
            </a:extLst>
          </p:cNvPr>
          <p:cNvPicPr>
            <a:picLocks noChangeAspect="1"/>
          </p:cNvPicPr>
          <p:nvPr/>
        </p:nvPicPr>
        <p:blipFill rotWithShape="1">
          <a:blip r:embed="rId17">
            <a:grayscl/>
          </a:blip>
          <a:srcRect l="6787" t="2850" r="8283" b="28973"/>
          <a:stretch/>
        </p:blipFill>
        <p:spPr>
          <a:xfrm>
            <a:off x="3891873" y="942528"/>
            <a:ext cx="1371600" cy="1371600"/>
          </a:xfrm>
          <a:prstGeom prst="ellipse">
            <a:avLst/>
          </a:prstGeom>
          <a:effectLst/>
        </p:spPr>
      </p:pic>
      <p:grpSp>
        <p:nvGrpSpPr>
          <p:cNvPr id="72" name="Grafik 98">
            <a:extLst>
              <a:ext uri="{FF2B5EF4-FFF2-40B4-BE49-F238E27FC236}">
                <a16:creationId xmlns:a16="http://schemas.microsoft.com/office/drawing/2014/main" id="{599BE520-8D29-4FD0-864E-76794E0F39D0}"/>
              </a:ext>
            </a:extLst>
          </p:cNvPr>
          <p:cNvGrpSpPr/>
          <p:nvPr/>
        </p:nvGrpSpPr>
        <p:grpSpPr>
          <a:xfrm>
            <a:off x="823547" y="991789"/>
            <a:ext cx="1371600" cy="1353600"/>
            <a:chOff x="-1" y="-6165"/>
            <a:chExt cx="1117579" cy="1104166"/>
          </a:xfrm>
          <a:effectLst/>
        </p:grpSpPr>
        <p:sp>
          <p:nvSpPr>
            <p:cNvPr id="73" name="Shape">
              <a:extLst>
                <a:ext uri="{FF2B5EF4-FFF2-40B4-BE49-F238E27FC236}">
                  <a16:creationId xmlns:a16="http://schemas.microsoft.com/office/drawing/2014/main" id="{20B51F4E-523A-4DE1-86AA-E479A848EC62}"/>
                </a:ext>
              </a:extLst>
            </p:cNvPr>
            <p:cNvSpPr/>
            <p:nvPr/>
          </p:nvSpPr>
          <p:spPr>
            <a:xfrm>
              <a:off x="-1" y="0"/>
              <a:ext cx="1108345" cy="10980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0800"/>
                  </a:lnTo>
                  <a:cubicBezTo>
                    <a:pt x="0" y="4835"/>
                    <a:pt x="4835" y="0"/>
                    <a:pt x="10800" y="0"/>
                  </a:cubicBezTo>
                  <a:lnTo>
                    <a:pt x="10800" y="0"/>
                  </a:lnTo>
                  <a:cubicBezTo>
                    <a:pt x="16765" y="0"/>
                    <a:pt x="21600" y="4835"/>
                    <a:pt x="21600" y="10800"/>
                  </a:cubicBezTo>
                  <a:lnTo>
                    <a:pt x="21600" y="10800"/>
                  </a:lnTo>
                  <a:cubicBezTo>
                    <a:pt x="21600" y="16765"/>
                    <a:pt x="16765" y="21600"/>
                    <a:pt x="10800" y="21600"/>
                  </a:cubicBezTo>
                  <a:lnTo>
                    <a:pt x="10800" y="21600"/>
                  </a:lnTo>
                  <a:cubicBezTo>
                    <a:pt x="4835" y="21600"/>
                    <a:pt x="0" y="16765"/>
                    <a:pt x="0" y="10800"/>
                  </a:cubicBezTo>
                  <a:close/>
                </a:path>
              </a:pathLst>
            </a:custGeom>
            <a:solidFill>
              <a:srgbClr val="D9D9D9"/>
            </a:solidFill>
            <a:ln w="12700" cap="flat">
              <a:noFill/>
              <a:miter lim="400000"/>
            </a:ln>
            <a:effectLst/>
          </p:spPr>
          <p:txBody>
            <a:bodyPr wrap="square" lIns="45719" tIns="45719" rIns="45719" bIns="45719" numCol="1" anchor="ctr">
              <a:noAutofit/>
            </a:bodyPr>
            <a:lstStyle/>
            <a:p>
              <a:endParaRPr/>
            </a:p>
          </p:txBody>
        </p:sp>
        <p:pic>
          <p:nvPicPr>
            <p:cNvPr id="74" name="image208.png" descr="image208.png">
              <a:extLst>
                <a:ext uri="{FF2B5EF4-FFF2-40B4-BE49-F238E27FC236}">
                  <a16:creationId xmlns:a16="http://schemas.microsoft.com/office/drawing/2014/main" id="{A0EA58AD-470B-4E79-BEAB-C2E05BACA036}"/>
                </a:ext>
              </a:extLst>
            </p:cNvPr>
            <p:cNvPicPr>
              <a:picLocks noChangeAspect="1"/>
            </p:cNvPicPr>
            <p:nvPr/>
          </p:nvPicPr>
          <p:blipFill>
            <a:blip r:embed="rId18">
              <a:extLst>
                <a:ext uri="{BEBA8EAE-BF5A-486C-A8C5-ECC9F3942E4B}">
                  <a14:imgProps xmlns:a14="http://schemas.microsoft.com/office/drawing/2010/main">
                    <a14:imgLayer r:embed="rId19">
                      <a14:imgEffect>
                        <a14:brightnessContrast bright="7000" contrast="2000"/>
                      </a14:imgEffect>
                    </a14:imgLayer>
                  </a14:imgProps>
                </a:ext>
              </a:extLst>
            </a:blip>
            <a:srcRect b="9910"/>
            <a:stretch>
              <a:fillRect/>
            </a:stretch>
          </p:blipFill>
          <p:spPr>
            <a:xfrm>
              <a:off x="9234" y="-6165"/>
              <a:ext cx="1108344" cy="1098155"/>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2" y="0"/>
                    <a:pt x="0" y="4832"/>
                    <a:pt x="0" y="10796"/>
                  </a:cubicBezTo>
                  <a:cubicBezTo>
                    <a:pt x="0" y="16760"/>
                    <a:pt x="4832" y="21600"/>
                    <a:pt x="10796" y="21600"/>
                  </a:cubicBezTo>
                  <a:cubicBezTo>
                    <a:pt x="16760" y="21600"/>
                    <a:pt x="21600" y="16760"/>
                    <a:pt x="21600" y="10796"/>
                  </a:cubicBezTo>
                  <a:cubicBezTo>
                    <a:pt x="21600" y="4832"/>
                    <a:pt x="16760" y="0"/>
                    <a:pt x="10796" y="0"/>
                  </a:cubicBezTo>
                  <a:close/>
                </a:path>
              </a:pathLst>
            </a:custGeom>
            <a:ln w="12700" cap="flat">
              <a:noFill/>
              <a:miter lim="400000"/>
            </a:ln>
            <a:effectLst>
              <a:outerShdw blurRad="50800" dist="38100" dir="2700000" rotWithShape="0">
                <a:srgbClr val="000000">
                  <a:alpha val="40000"/>
                </a:srgbClr>
              </a:outerShdw>
            </a:effectLst>
          </p:spPr>
        </p:pic>
      </p:grpSp>
      <p:sp>
        <p:nvSpPr>
          <p:cNvPr id="79" name="Shape">
            <a:extLst>
              <a:ext uri="{FF2B5EF4-FFF2-40B4-BE49-F238E27FC236}">
                <a16:creationId xmlns:a16="http://schemas.microsoft.com/office/drawing/2014/main" id="{2DCA4D52-9EA8-4683-BE7D-EDCB6EBD2E55}"/>
              </a:ext>
            </a:extLst>
          </p:cNvPr>
          <p:cNvSpPr/>
          <p:nvPr/>
        </p:nvSpPr>
        <p:spPr>
          <a:xfrm>
            <a:off x="6849882" y="1029238"/>
            <a:ext cx="1371600" cy="13536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0800"/>
                </a:lnTo>
                <a:cubicBezTo>
                  <a:pt x="0" y="4835"/>
                  <a:pt x="4835" y="0"/>
                  <a:pt x="10800" y="0"/>
                </a:cubicBezTo>
                <a:lnTo>
                  <a:pt x="10800" y="0"/>
                </a:lnTo>
                <a:cubicBezTo>
                  <a:pt x="16765" y="0"/>
                  <a:pt x="21600" y="4835"/>
                  <a:pt x="21600" y="10800"/>
                </a:cubicBezTo>
                <a:lnTo>
                  <a:pt x="21600" y="10800"/>
                </a:lnTo>
                <a:cubicBezTo>
                  <a:pt x="21600" y="16765"/>
                  <a:pt x="16765" y="21600"/>
                  <a:pt x="10800" y="21600"/>
                </a:cubicBezTo>
                <a:lnTo>
                  <a:pt x="10800" y="21600"/>
                </a:lnTo>
                <a:cubicBezTo>
                  <a:pt x="4835" y="21600"/>
                  <a:pt x="0" y="16765"/>
                  <a:pt x="0" y="10800"/>
                </a:cubicBezTo>
                <a:close/>
              </a:path>
            </a:pathLst>
          </a:custGeom>
          <a:solidFill>
            <a:srgbClr val="D9D9D9"/>
          </a:solidFill>
          <a:ln w="12700" cap="flat">
            <a:noFill/>
            <a:miter lim="400000"/>
          </a:ln>
          <a:effectLst/>
        </p:spPr>
        <p:txBody>
          <a:bodyPr wrap="square" lIns="45719" tIns="45719" rIns="45719" bIns="45719" numCol="1" anchor="ctr">
            <a:noAutofit/>
          </a:bodyPr>
          <a:lstStyle/>
          <a:p>
            <a:endParaRPr dirty="0"/>
          </a:p>
        </p:txBody>
      </p:sp>
      <p:pic>
        <p:nvPicPr>
          <p:cNvPr id="80" name="image210.jpeg" descr="image210.jpeg">
            <a:extLst>
              <a:ext uri="{FF2B5EF4-FFF2-40B4-BE49-F238E27FC236}">
                <a16:creationId xmlns:a16="http://schemas.microsoft.com/office/drawing/2014/main" id="{A3A00245-B752-4A86-B17D-5BD74529D1A4}"/>
              </a:ext>
            </a:extLst>
          </p:cNvPr>
          <p:cNvPicPr>
            <a:picLocks noChangeAspect="1"/>
          </p:cNvPicPr>
          <p:nvPr/>
        </p:nvPicPr>
        <p:blipFill>
          <a:blip r:embed="rId20"/>
          <a:srcRect/>
          <a:stretch>
            <a:fillRect/>
          </a:stretch>
        </p:blipFill>
        <p:spPr>
          <a:xfrm>
            <a:off x="6836505" y="922529"/>
            <a:ext cx="1440719" cy="142815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cubicBezTo>
                  <a:pt x="4832" y="0"/>
                  <a:pt x="0" y="4832"/>
                  <a:pt x="0" y="10796"/>
                </a:cubicBezTo>
                <a:cubicBezTo>
                  <a:pt x="0" y="16760"/>
                  <a:pt x="4832" y="21600"/>
                  <a:pt x="10796" y="21600"/>
                </a:cubicBezTo>
                <a:cubicBezTo>
                  <a:pt x="16760" y="21600"/>
                  <a:pt x="21600" y="16760"/>
                  <a:pt x="21600" y="10796"/>
                </a:cubicBezTo>
                <a:cubicBezTo>
                  <a:pt x="21600" y="4832"/>
                  <a:pt x="16760" y="0"/>
                  <a:pt x="10796" y="0"/>
                </a:cubicBezTo>
                <a:close/>
              </a:path>
            </a:pathLst>
          </a:custGeom>
          <a:ln w="12700" cap="flat">
            <a:noFill/>
            <a:miter lim="400000"/>
          </a:ln>
          <a:effectLst/>
        </p:spPr>
      </p:pic>
      <p:sp>
        <p:nvSpPr>
          <p:cNvPr id="82" name="Google Shape;962;p56">
            <a:extLst>
              <a:ext uri="{FF2B5EF4-FFF2-40B4-BE49-F238E27FC236}">
                <a16:creationId xmlns:a16="http://schemas.microsoft.com/office/drawing/2014/main" id="{5AE2EB0E-C163-4893-9776-12C8D2470D59}"/>
              </a:ext>
            </a:extLst>
          </p:cNvPr>
          <p:cNvSpPr txBox="1">
            <a:spLocks noGrp="1"/>
          </p:cNvSpPr>
          <p:nvPr>
            <p:ph type="body" sz="quarter" idx="12"/>
          </p:nvPr>
        </p:nvSpPr>
        <p:spPr>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Clr>
                <a:schemeClr val="dk1"/>
              </a:buClr>
              <a:buSzPts val="2000"/>
              <a:buNone/>
            </a:pPr>
            <a:r>
              <a:rPr lang="en-US" sz="2000" b="1" i="0" u="none" strike="noStrike" cap="none" dirty="0">
                <a:solidFill>
                  <a:schemeClr val="dk1"/>
                </a:solidFill>
                <a:latin typeface="Calibri"/>
                <a:ea typeface="Calibri"/>
                <a:cs typeface="Calibri"/>
                <a:sym typeface="Calibri"/>
              </a:rPr>
              <a:t>Innoplexus Partnership Team</a:t>
            </a:r>
            <a:endParaRPr sz="1660" b="1" i="0" u="none" strike="noStrike" cap="none" dirty="0">
              <a:solidFill>
                <a:schemeClr val="dk1"/>
              </a:solidFill>
              <a:latin typeface="Calibri"/>
              <a:ea typeface="Calibri"/>
              <a:cs typeface="Calibri"/>
              <a:sym typeface="Calibri"/>
            </a:endParaRPr>
          </a:p>
        </p:txBody>
      </p:sp>
      <p:sp>
        <p:nvSpPr>
          <p:cNvPr id="84" name="Frame 83">
            <a:extLst>
              <a:ext uri="{FF2B5EF4-FFF2-40B4-BE49-F238E27FC236}">
                <a16:creationId xmlns:a16="http://schemas.microsoft.com/office/drawing/2014/main" id="{85326A2F-BD4B-4DE4-B797-EA77CBC85C60}"/>
              </a:ext>
            </a:extLst>
          </p:cNvPr>
          <p:cNvSpPr/>
          <p:nvPr/>
        </p:nvSpPr>
        <p:spPr>
          <a:xfrm>
            <a:off x="5376333" y="1186270"/>
            <a:ext cx="2247900" cy="1981200"/>
          </a:xfrm>
          <a:prstGeom prst="frame">
            <a:avLst>
              <a:gd name="adj1" fmla="val 0"/>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b="1" dirty="0">
              <a:solidFill>
                <a:schemeClr val="tx2"/>
              </a:solidFill>
            </a:endParaRPr>
          </a:p>
        </p:txBody>
      </p:sp>
      <p:sp>
        <p:nvSpPr>
          <p:cNvPr id="49" name="矩形 12" descr="e7d195523061f1c093d753f9ae026c02ea2377d8e563bb0a6AD317B17F88BFF3CFA045DFD56CE85E8FE70343E6872691953A13787B687769404B6FACEB7BEB2E9466EABD072654A937E8A0C33F7F4B890FDBD60DDBE0EF57D06C3E3B829452405077FA4D6D944D2AA8FB9A4C04E87F083D3B4B754914B99D779D0239E92D3308EA2240CFDEFC4E47">
            <a:extLst>
              <a:ext uri="{FF2B5EF4-FFF2-40B4-BE49-F238E27FC236}">
                <a16:creationId xmlns:a16="http://schemas.microsoft.com/office/drawing/2014/main" id="{43CFA5DC-EFC2-46EB-9E92-929DF2154F77}"/>
              </a:ext>
            </a:extLst>
          </p:cNvPr>
          <p:cNvSpPr/>
          <p:nvPr/>
        </p:nvSpPr>
        <p:spPr>
          <a:xfrm>
            <a:off x="9300062" y="2882696"/>
            <a:ext cx="2686050" cy="1400383"/>
          </a:xfrm>
          <a:prstGeom prst="rect">
            <a:avLst/>
          </a:prstGeom>
        </p:spPr>
        <p:txBody>
          <a:bodyPr wrap="square">
            <a:spAutoFit/>
          </a:bodyPr>
          <a:lstStyle/>
          <a:p>
            <a:pPr marL="171450" lvl="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5+ years </a:t>
            </a:r>
            <a:r>
              <a:rPr lang="en-US" sz="1100" kern="1200" dirty="0" err="1">
                <a:solidFill>
                  <a:schemeClr val="tx1"/>
                </a:solidFill>
                <a:cs typeface="Times New Roman" panose="02020603050405020304" pitchFamily="18" charset="0"/>
              </a:rPr>
              <a:t>xperience</a:t>
            </a:r>
            <a:r>
              <a:rPr lang="en-US" sz="1100" kern="1200" dirty="0">
                <a:solidFill>
                  <a:schemeClr val="tx1"/>
                </a:solidFill>
                <a:cs typeface="Times New Roman" panose="02020603050405020304" pitchFamily="18" charset="0"/>
              </a:rPr>
              <a:t> in Life Sciences Consulting</a:t>
            </a:r>
          </a:p>
          <a:p>
            <a:pPr marL="17145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MBA, Heidelberg University, Germany</a:t>
            </a:r>
          </a:p>
          <a:p>
            <a:pPr marL="171450" indent="-171450" algn="l" defTabSz="822960">
              <a:spcAft>
                <a:spcPts val="1200"/>
              </a:spcAft>
              <a:buFont typeface="Wingdings" pitchFamily="2" charset="2"/>
              <a:buChar char="§"/>
              <a:defRPr/>
            </a:pPr>
            <a:r>
              <a:rPr lang="en-US" sz="1100" kern="1200" dirty="0">
                <a:solidFill>
                  <a:schemeClr val="tx1"/>
                </a:solidFill>
                <a:cs typeface="Times New Roman" panose="02020603050405020304" pitchFamily="18" charset="0"/>
              </a:rPr>
              <a:t>Contact: jasmeet.kaur@innoplexus.com</a:t>
            </a:r>
          </a:p>
          <a:p>
            <a:pPr marL="171450" indent="-171450" algn="l" defTabSz="822960">
              <a:spcAft>
                <a:spcPts val="1200"/>
              </a:spcAft>
              <a:buFont typeface="Wingdings" pitchFamily="2" charset="2"/>
              <a:buChar char="§"/>
              <a:defRPr/>
            </a:pPr>
            <a:endParaRPr lang="en-US" sz="1100" kern="1200" dirty="0">
              <a:solidFill>
                <a:schemeClr val="tx1"/>
              </a:solidFill>
              <a:cs typeface="Times New Roman" panose="02020603050405020304" pitchFamily="18" charset="0"/>
            </a:endParaRPr>
          </a:p>
        </p:txBody>
      </p:sp>
      <p:sp>
        <p:nvSpPr>
          <p:cNvPr id="53" name="Shape">
            <a:extLst>
              <a:ext uri="{FF2B5EF4-FFF2-40B4-BE49-F238E27FC236}">
                <a16:creationId xmlns:a16="http://schemas.microsoft.com/office/drawing/2014/main" id="{72AA8B97-5F51-44FA-BBB1-7ECBF7531BBF}"/>
              </a:ext>
            </a:extLst>
          </p:cNvPr>
          <p:cNvSpPr/>
          <p:nvPr/>
        </p:nvSpPr>
        <p:spPr>
          <a:xfrm>
            <a:off x="9606367" y="932058"/>
            <a:ext cx="1371600" cy="13536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0" y="10800"/>
                </a:lnTo>
                <a:cubicBezTo>
                  <a:pt x="0" y="4835"/>
                  <a:pt x="4835" y="0"/>
                  <a:pt x="10800" y="0"/>
                </a:cubicBezTo>
                <a:lnTo>
                  <a:pt x="10800" y="0"/>
                </a:lnTo>
                <a:cubicBezTo>
                  <a:pt x="16765" y="0"/>
                  <a:pt x="21600" y="4835"/>
                  <a:pt x="21600" y="10800"/>
                </a:cubicBezTo>
                <a:lnTo>
                  <a:pt x="21600" y="10800"/>
                </a:lnTo>
                <a:cubicBezTo>
                  <a:pt x="21600" y="16765"/>
                  <a:pt x="16765" y="21600"/>
                  <a:pt x="10800" y="21600"/>
                </a:cubicBezTo>
                <a:lnTo>
                  <a:pt x="10800" y="21600"/>
                </a:lnTo>
                <a:cubicBezTo>
                  <a:pt x="4835" y="21600"/>
                  <a:pt x="0" y="16765"/>
                  <a:pt x="0" y="10800"/>
                </a:cubicBezTo>
                <a:close/>
              </a:path>
            </a:pathLst>
          </a:custGeom>
          <a:solidFill>
            <a:srgbClr val="D9D9D9"/>
          </a:solidFill>
          <a:ln w="12700" cap="flat">
            <a:noFill/>
            <a:miter lim="400000"/>
          </a:ln>
          <a:effectLst/>
        </p:spPr>
        <p:txBody>
          <a:bodyPr wrap="square" lIns="45719" tIns="45719" rIns="45719" bIns="45719" numCol="1" anchor="ctr">
            <a:noAutofit/>
          </a:bodyPr>
          <a:lstStyle/>
          <a:p>
            <a:endParaRPr dirty="0"/>
          </a:p>
        </p:txBody>
      </p:sp>
      <p:pic>
        <p:nvPicPr>
          <p:cNvPr id="11" name="Picture 10" descr="A person taking a selfie&#10;&#10;Description automatically generated">
            <a:extLst>
              <a:ext uri="{FF2B5EF4-FFF2-40B4-BE49-F238E27FC236}">
                <a16:creationId xmlns:a16="http://schemas.microsoft.com/office/drawing/2014/main" id="{E5DD9A92-3F7C-47E0-84D6-F3718C66F0B4}"/>
              </a:ext>
            </a:extLst>
          </p:cNvPr>
          <p:cNvPicPr>
            <a:picLocks noChangeAspect="1"/>
          </p:cNvPicPr>
          <p:nvPr/>
        </p:nvPicPr>
        <p:blipFill>
          <a:blip r:embed="rId21" cstate="print">
            <a:grayscl/>
            <a:extLst>
              <a:ext uri="{BEBA8EAE-BF5A-486C-A8C5-ECC9F3942E4B}">
                <a14:imgProps xmlns:a14="http://schemas.microsoft.com/office/drawing/2010/main">
                  <a14:imgLayer r:embed="rId22">
                    <a14:imgEffect>
                      <a14:saturation sat="0"/>
                    </a14:imgEffect>
                  </a14:imgLayer>
                </a14:imgProps>
              </a:ext>
              <a:ext uri="{28A0092B-C50C-407E-A947-70E740481C1C}">
                <a14:useLocalDpi xmlns:a14="http://schemas.microsoft.com/office/drawing/2010/main" val="0"/>
              </a:ext>
            </a:extLst>
          </a:blip>
          <a:stretch>
            <a:fillRect/>
          </a:stretch>
        </p:blipFill>
        <p:spPr>
          <a:xfrm>
            <a:off x="9614987" y="909766"/>
            <a:ext cx="1371600" cy="1375892"/>
          </a:xfrm>
          <a:prstGeom prst="flowChartConnector">
            <a:avLst/>
          </a:prstGeom>
        </p:spPr>
      </p:pic>
      <p:sp>
        <p:nvSpPr>
          <p:cNvPr id="12" name="Rectangle: Rounded Corners 11">
            <a:extLst>
              <a:ext uri="{FF2B5EF4-FFF2-40B4-BE49-F238E27FC236}">
                <a16:creationId xmlns:a16="http://schemas.microsoft.com/office/drawing/2014/main" id="{F3781BE7-84E2-422E-B9F7-78F8D2B78F0A}"/>
              </a:ext>
            </a:extLst>
          </p:cNvPr>
          <p:cNvSpPr/>
          <p:nvPr/>
        </p:nvSpPr>
        <p:spPr>
          <a:xfrm>
            <a:off x="9458325" y="4475163"/>
            <a:ext cx="2517323" cy="243331"/>
          </a:xfrm>
          <a:prstGeom prst="round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600" b="1" dirty="0">
              <a:solidFill>
                <a:schemeClr val="tx2"/>
              </a:solidFill>
            </a:endParaRPr>
          </a:p>
        </p:txBody>
      </p:sp>
    </p:spTree>
    <p:extLst>
      <p:ext uri="{BB962C8B-B14F-4D97-AF65-F5344CB8AC3E}">
        <p14:creationId xmlns:p14="http://schemas.microsoft.com/office/powerpoint/2010/main" val="425209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Tree>
    <p:extLst>
      <p:ext uri="{BB962C8B-B14F-4D97-AF65-F5344CB8AC3E}">
        <p14:creationId xmlns:p14="http://schemas.microsoft.com/office/powerpoint/2010/main" val="161445713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4162&quot;&gt;&lt;version val=&quot;2707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2&quot;&gt;&lt;elem m_fUsage=&quot;1.00000000000000000000E+00&quot;&gt;&lt;m_msothmcolidx val=&quot;0&quot;/&gt;&lt;m_rgb r=&quot;BF&quot; g=&quot;BF&quot; b=&quot;BF&quot;/&gt;&lt;m_nBrightness tagver0=&quot;26206&quot; tagname0=&quot;m_nBrightnessUNRECOGNIZED&quot; val=&quot;0&quot;/&gt;&lt;/elem&gt;&lt;elem m_fUsage=&quot;9.00000000000000022204E-01&quot;&gt;&lt;m_msothmcolidx val=&quot;0&quot;/&gt;&lt;m_rgb r=&quot;FF&quot; g=&quot;C0&quot; b=&quot;00&quot;/&gt;&lt;m_nBrightness tagver0=&quot;26206&quot; tagname0=&quot;m_nBrightnessUNRECOGNIZED&quot; val=&quot;0&quot;/&gt;&lt;/elem&gt;&lt;/m_vecMRU&gt;&lt;/m_mruColor&gt;&lt;m_eweekdayFirstOfWeek val=&quot;3&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DlXokgeQCyzokuHq5kgW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QDlXokgeQCyzokuHq5kgW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MVXrq8jkTk6DKKPAI8FfH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4.xml.rels><?xml version="1.0" encoding="UTF-8" standalone="yes"?>
<Relationships xmlns="http://schemas.openxmlformats.org/package/2006/relationships"><Relationship Id="rId1" Type="http://schemas.openxmlformats.org/officeDocument/2006/relationships/image" Target="../media/image17.png"/></Relationships>
</file>

<file path=ppt/theme/theme1.xml><?xml version="1.0" encoding="utf-8"?>
<a:theme xmlns:a="http://schemas.openxmlformats.org/drawingml/2006/main" name="Standard">
  <a:themeElements>
    <a:clrScheme name="Innoplexus 2019">
      <a:dk1>
        <a:srgbClr val="000000"/>
      </a:dk1>
      <a:lt1>
        <a:srgbClr val="D8D9DC"/>
      </a:lt1>
      <a:dk2>
        <a:srgbClr val="FFFFFF"/>
      </a:dk2>
      <a:lt2>
        <a:srgbClr val="D8D9DC"/>
      </a:lt2>
      <a:accent1>
        <a:srgbClr val="FFC000"/>
      </a:accent1>
      <a:accent2>
        <a:srgbClr val="FED354"/>
      </a:accent2>
      <a:accent3>
        <a:srgbClr val="FFE9AB"/>
      </a:accent3>
      <a:accent4>
        <a:srgbClr val="FF6548"/>
      </a:accent4>
      <a:accent5>
        <a:srgbClr val="0087FC"/>
      </a:accent5>
      <a:accent6>
        <a:srgbClr val="00C6CE"/>
      </a:accent6>
      <a:hlink>
        <a:srgbClr val="000000"/>
      </a:hlink>
      <a:folHlink>
        <a:srgbClr val="7F7F7F"/>
      </a:folHlink>
    </a:clrScheme>
    <a:fontScheme name="Innoplexu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b="1"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rtlCol="0">
        <a:noAutofit/>
      </a:bodyPr>
      <a:lstStyle>
        <a:defPPr marL="182880" indent="-182880" algn="l" defTabSz="914418" hangingPunct="1">
          <a:spcBef>
            <a:spcPts val="400"/>
          </a:spcBef>
          <a:buFont typeface="Arial" pitchFamily="34" charset="0"/>
          <a:buChar char="•"/>
          <a:defRPr sz="1600" kern="1200" dirty="0" err="1" smtClean="0">
            <a:solidFill>
              <a:schemeClr val="tx1"/>
            </a:solidFill>
          </a:defRPr>
        </a:defPPr>
      </a:lstStyle>
    </a:txDef>
  </a:objectDefaults>
  <a:extraClrSchemeLst/>
  <a:extLst>
    <a:ext uri="{05A4C25C-085E-4340-85A3-A5531E510DB2}">
      <thm15:themeFamily xmlns:thm15="http://schemas.microsoft.com/office/thememl/2012/main" name="Presentation1" id="{566A3114-7FEF-4F4D-9E18-6B0294A006C6}" vid="{CD0E1EDA-20B7-4FDA-88FD-35C4D9154674}"/>
    </a:ext>
  </a:extLst>
</a:theme>
</file>

<file path=ppt/theme/theme2.xml><?xml version="1.0" encoding="utf-8"?>
<a:theme xmlns:a="http://schemas.openxmlformats.org/drawingml/2006/main" name="Standard">
  <a:themeElements>
    <a:clrScheme name="Innoplexus 2019">
      <a:dk1>
        <a:srgbClr val="000000"/>
      </a:dk1>
      <a:lt1>
        <a:srgbClr val="D8D9DC"/>
      </a:lt1>
      <a:dk2>
        <a:srgbClr val="FFFFFF"/>
      </a:dk2>
      <a:lt2>
        <a:srgbClr val="D8D9DC"/>
      </a:lt2>
      <a:accent1>
        <a:srgbClr val="FFC000"/>
      </a:accent1>
      <a:accent2>
        <a:srgbClr val="FED354"/>
      </a:accent2>
      <a:accent3>
        <a:srgbClr val="FFE9AB"/>
      </a:accent3>
      <a:accent4>
        <a:srgbClr val="FF6548"/>
      </a:accent4>
      <a:accent5>
        <a:srgbClr val="0087FC"/>
      </a:accent5>
      <a:accent6>
        <a:srgbClr val="00C6CE"/>
      </a:accent6>
      <a:hlink>
        <a:srgbClr val="000000"/>
      </a:hlink>
      <a:folHlink>
        <a:srgbClr val="7F7F7F"/>
      </a:folHlink>
    </a:clrScheme>
    <a:fontScheme name="Innoplexu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b="1"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rtlCol="0">
        <a:noAutofit/>
      </a:bodyPr>
      <a:lstStyle>
        <a:defPPr marL="182880" indent="-182880" algn="l" defTabSz="914418" hangingPunct="1">
          <a:spcBef>
            <a:spcPts val="400"/>
          </a:spcBef>
          <a:buFont typeface="Arial" pitchFamily="34" charset="0"/>
          <a:buChar char="•"/>
          <a:defRPr sz="1600" kern="1200" dirty="0" err="1" smtClean="0">
            <a:solidFill>
              <a:schemeClr val="tx1"/>
            </a:solidFill>
          </a:defRPr>
        </a:defPPr>
      </a:lstStyle>
    </a:txDef>
  </a:objectDefaults>
  <a:extraClrSchemeLst/>
  <a:extLst>
    <a:ext uri="{05A4C25C-085E-4340-85A3-A5531E510DB2}">
      <thm15:themeFamily xmlns:thm15="http://schemas.microsoft.com/office/thememl/2012/main" name="Presentation1" id="{566A3114-7FEF-4F4D-9E18-6B0294A006C6}" vid="{CD0E1EDA-20B7-4FDA-88FD-35C4D9154674}"/>
    </a:ext>
  </a:extLst>
</a:theme>
</file>

<file path=ppt/theme/theme3.xml><?xml version="1.0" encoding="utf-8"?>
<a:theme xmlns:a="http://schemas.openxmlformats.org/drawingml/2006/main" name="10_Standard">
  <a:themeElements>
    <a:clrScheme name="Innoplexus 2019">
      <a:dk1>
        <a:srgbClr val="000000"/>
      </a:dk1>
      <a:lt1>
        <a:srgbClr val="D8D9DC"/>
      </a:lt1>
      <a:dk2>
        <a:srgbClr val="FFFFFF"/>
      </a:dk2>
      <a:lt2>
        <a:srgbClr val="D8D9DC"/>
      </a:lt2>
      <a:accent1>
        <a:srgbClr val="FFC000"/>
      </a:accent1>
      <a:accent2>
        <a:srgbClr val="FED354"/>
      </a:accent2>
      <a:accent3>
        <a:srgbClr val="FFE9AB"/>
      </a:accent3>
      <a:accent4>
        <a:srgbClr val="FF6548"/>
      </a:accent4>
      <a:accent5>
        <a:srgbClr val="0087FC"/>
      </a:accent5>
      <a:accent6>
        <a:srgbClr val="00C6CE"/>
      </a:accent6>
      <a:hlink>
        <a:srgbClr val="000000"/>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3d/>
      </a:spPr>
      <a:bodyPr rot="0" spcFirstLastPara="1" vertOverflow="overflow" horzOverflow="overflow" vert="horz" wrap="square" lIns="38100" tIns="38100" rIns="38100" bIns="38100" numCol="1" spcCol="38100" rtlCol="0" anchor="ctr">
        <a:spAutoFit/>
      </a:bodyPr>
      <a:lstStyle>
        <a:defPPr marL="0" marR="0" indent="0" algn="ctr" defTabSz="687916"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687916"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Words>1088</Words>
  <Application>Microsoft Office PowerPoint</Application>
  <PresentationFormat>Widescreen</PresentationFormat>
  <Paragraphs>137</Paragraphs>
  <Slides>7</Slides>
  <Notes>3</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24" baseType="lpstr">
      <vt:lpstr>宋体</vt:lpstr>
      <vt:lpstr>Arial</vt:lpstr>
      <vt:lpstr>Browallia New</vt:lpstr>
      <vt:lpstr>Calibri</vt:lpstr>
      <vt:lpstr>Gill Sans</vt:lpstr>
      <vt:lpstr>Gill Sans MT</vt:lpstr>
      <vt:lpstr>Helvetica Light</vt:lpstr>
      <vt:lpstr>Helvetica Neue</vt:lpstr>
      <vt:lpstr>Helvetica Neue Medium</vt:lpstr>
      <vt:lpstr>Raleway</vt:lpstr>
      <vt:lpstr>Times New Roman</vt:lpstr>
      <vt:lpstr>Wingdings</vt:lpstr>
      <vt:lpstr>冬青黑体简体中文 W3</vt:lpstr>
      <vt:lpstr>Standard</vt:lpstr>
      <vt:lpstr>Standard</vt:lpstr>
      <vt:lpstr>10_Standard</vt:lpstr>
      <vt:lpstr>think-cell Slide</vt:lpstr>
      <vt:lpstr>How Centarix is helping the anti-aging industry with aging biomarkers</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Samantha Lo</dc:creator>
  <cp:keywords/>
  <dc:description/>
  <cp:lastModifiedBy>shimon 2</cp:lastModifiedBy>
  <cp:revision>878</cp:revision>
  <dcterms:created xsi:type="dcterms:W3CDTF">2019-06-13T19:38:10Z</dcterms:created>
  <dcterms:modified xsi:type="dcterms:W3CDTF">2020-09-24T13:11:56Z</dcterms:modified>
  <cp:category/>
</cp:coreProperties>
</file>