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F2F9A-8F0D-439D-9F01-23690076B80B}" v="21" dt="2021-07-21T12:21:09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her  Dahari" userId="90bb3461-2cf0-4e08-97a4-87243e5472fe" providerId="ADAL" clId="{15276B4B-BFE7-4D8C-9E89-4A3BF04E4335}"/>
    <pc:docChg chg="modSld">
      <pc:chgData name="Esther  Dahari" userId="90bb3461-2cf0-4e08-97a4-87243e5472fe" providerId="ADAL" clId="{15276B4B-BFE7-4D8C-9E89-4A3BF04E4335}" dt="2021-07-21T12:06:40.134" v="43" actId="20577"/>
      <pc:docMkLst>
        <pc:docMk/>
      </pc:docMkLst>
      <pc:sldChg chg="modSp mod">
        <pc:chgData name="Esther  Dahari" userId="90bb3461-2cf0-4e08-97a4-87243e5472fe" providerId="ADAL" clId="{15276B4B-BFE7-4D8C-9E89-4A3BF04E4335}" dt="2021-07-21T12:06:40.134" v="43" actId="20577"/>
        <pc:sldMkLst>
          <pc:docMk/>
          <pc:sldMk cId="2389605224" sldId="257"/>
        </pc:sldMkLst>
        <pc:spChg chg="mod">
          <ac:chgData name="Esther  Dahari" userId="90bb3461-2cf0-4e08-97a4-87243e5472fe" providerId="ADAL" clId="{15276B4B-BFE7-4D8C-9E89-4A3BF04E4335}" dt="2021-07-21T12:06:37.184" v="39" actId="20577"/>
          <ac:spMkLst>
            <pc:docMk/>
            <pc:sldMk cId="2389605224" sldId="257"/>
            <ac:spMk id="2" creationId="{2E2E6E76-138E-4BF4-85D6-0FC195893F6E}"/>
          </ac:spMkLst>
        </pc:spChg>
        <pc:spChg chg="mod">
          <ac:chgData name="Esther  Dahari" userId="90bb3461-2cf0-4e08-97a4-87243e5472fe" providerId="ADAL" clId="{15276B4B-BFE7-4D8C-9E89-4A3BF04E4335}" dt="2021-07-21T12:06:40.134" v="43" actId="20577"/>
          <ac:spMkLst>
            <pc:docMk/>
            <pc:sldMk cId="2389605224" sldId="257"/>
            <ac:spMk id="3" creationId="{E5272C08-ECFC-4302-95EB-DED5E62DDF10}"/>
          </ac:spMkLst>
        </pc:spChg>
      </pc:sldChg>
    </pc:docChg>
  </pc:docChgLst>
  <pc:docChgLst>
    <pc:chgData name="Esther  Dahari" userId="90bb3461-2cf0-4e08-97a4-87243e5472fe" providerId="ADAL" clId="{AE1F2F9A-8F0D-439D-9F01-23690076B80B}"/>
    <pc:docChg chg="undo custSel modSld">
      <pc:chgData name="Esther  Dahari" userId="90bb3461-2cf0-4e08-97a4-87243e5472fe" providerId="ADAL" clId="{AE1F2F9A-8F0D-439D-9F01-23690076B80B}" dt="2021-07-21T12:21:54.867" v="592" actId="20577"/>
      <pc:docMkLst>
        <pc:docMk/>
      </pc:docMkLst>
      <pc:sldChg chg="modSp mod">
        <pc:chgData name="Esther  Dahari" userId="90bb3461-2cf0-4e08-97a4-87243e5472fe" providerId="ADAL" clId="{AE1F2F9A-8F0D-439D-9F01-23690076B80B}" dt="2021-07-21T12:21:54.867" v="592" actId="20577"/>
        <pc:sldMkLst>
          <pc:docMk/>
          <pc:sldMk cId="2389605224" sldId="257"/>
        </pc:sldMkLst>
        <pc:spChg chg="mod">
          <ac:chgData name="Esther  Dahari" userId="90bb3461-2cf0-4e08-97a4-87243e5472fe" providerId="ADAL" clId="{AE1F2F9A-8F0D-439D-9F01-23690076B80B}" dt="2021-07-21T12:08:35.487" v="0"/>
          <ac:spMkLst>
            <pc:docMk/>
            <pc:sldMk cId="2389605224" sldId="257"/>
            <ac:spMk id="2" creationId="{2E2E6E76-138E-4BF4-85D6-0FC195893F6E}"/>
          </ac:spMkLst>
        </pc:spChg>
        <pc:spChg chg="mod">
          <ac:chgData name="Esther  Dahari" userId="90bb3461-2cf0-4e08-97a4-87243e5472fe" providerId="ADAL" clId="{AE1F2F9A-8F0D-439D-9F01-23690076B80B}" dt="2021-07-21T12:21:54.867" v="592" actId="20577"/>
          <ac:spMkLst>
            <pc:docMk/>
            <pc:sldMk cId="2389605224" sldId="257"/>
            <ac:spMk id="3" creationId="{E5272C08-ECFC-4302-95EB-DED5E62DDF10}"/>
          </ac:spMkLst>
        </pc:spChg>
      </pc:sldChg>
      <pc:sldChg chg="addSp delSp modSp mod">
        <pc:chgData name="Esther  Dahari" userId="90bb3461-2cf0-4e08-97a4-87243e5472fe" providerId="ADAL" clId="{AE1F2F9A-8F0D-439D-9F01-23690076B80B}" dt="2021-07-21T12:21:20.527" v="578" actId="113"/>
        <pc:sldMkLst>
          <pc:docMk/>
          <pc:sldMk cId="1125274239" sldId="259"/>
        </pc:sldMkLst>
        <pc:spChg chg="mod">
          <ac:chgData name="Esther  Dahari" userId="90bb3461-2cf0-4e08-97a4-87243e5472fe" providerId="ADAL" clId="{AE1F2F9A-8F0D-439D-9F01-23690076B80B}" dt="2021-07-21T12:21:20.527" v="578" actId="113"/>
          <ac:spMkLst>
            <pc:docMk/>
            <pc:sldMk cId="1125274239" sldId="259"/>
            <ac:spMk id="2" creationId="{70148562-BAAA-4C9C-BCA1-7FB0C1C19A0F}"/>
          </ac:spMkLst>
        </pc:spChg>
        <pc:spChg chg="del">
          <ac:chgData name="Esther  Dahari" userId="90bb3461-2cf0-4e08-97a4-87243e5472fe" providerId="ADAL" clId="{AE1F2F9A-8F0D-439D-9F01-23690076B80B}" dt="2021-07-21T12:08:59.734" v="17" actId="478"/>
          <ac:spMkLst>
            <pc:docMk/>
            <pc:sldMk cId="1125274239" sldId="259"/>
            <ac:spMk id="3" creationId="{4C47E5B7-98B1-423F-91B0-AF0E82C3996F}"/>
          </ac:spMkLst>
        </pc:spChg>
        <pc:graphicFrameChg chg="add mod">
          <ac:chgData name="Esther  Dahari" userId="90bb3461-2cf0-4e08-97a4-87243e5472fe" providerId="ADAL" clId="{AE1F2F9A-8F0D-439D-9F01-23690076B80B}" dt="2021-07-21T12:10:22.521" v="38" actId="14100"/>
          <ac:graphicFrameMkLst>
            <pc:docMk/>
            <pc:sldMk cId="1125274239" sldId="259"/>
            <ac:graphicFrameMk id="6" creationId="{FCA17BEE-2EEA-49BC-AE5A-BE8258FA2F5E}"/>
          </ac:graphicFrameMkLst>
        </pc:graphicFrameChg>
        <pc:graphicFrameChg chg="add mod">
          <ac:chgData name="Esther  Dahari" userId="90bb3461-2cf0-4e08-97a4-87243e5472fe" providerId="ADAL" clId="{AE1F2F9A-8F0D-439D-9F01-23690076B80B}" dt="2021-07-21T12:10:15.525" v="36" actId="1076"/>
          <ac:graphicFrameMkLst>
            <pc:docMk/>
            <pc:sldMk cId="1125274239" sldId="259"/>
            <ac:graphicFrameMk id="7" creationId="{B33B583D-881C-444F-97BE-DCCDCB80AD33}"/>
          </ac:graphicFrameMkLst>
        </pc:graphicFrameChg>
        <pc:graphicFrameChg chg="add mod">
          <ac:chgData name="Esther  Dahari" userId="90bb3461-2cf0-4e08-97a4-87243e5472fe" providerId="ADAL" clId="{AE1F2F9A-8F0D-439D-9F01-23690076B80B}" dt="2021-07-21T12:12:29.844" v="94" actId="1076"/>
          <ac:graphicFrameMkLst>
            <pc:docMk/>
            <pc:sldMk cId="1125274239" sldId="259"/>
            <ac:graphicFrameMk id="8" creationId="{2E9E58B8-9E7C-40FD-B6A0-0BAB36B499A1}"/>
          </ac:graphicFrameMkLst>
        </pc:graphicFrameChg>
        <pc:graphicFrameChg chg="add del mod">
          <ac:chgData name="Esther  Dahari" userId="90bb3461-2cf0-4e08-97a4-87243e5472fe" providerId="ADAL" clId="{AE1F2F9A-8F0D-439D-9F01-23690076B80B}" dt="2021-07-21T12:10:30.202" v="41"/>
          <ac:graphicFrameMkLst>
            <pc:docMk/>
            <pc:sldMk cId="1125274239" sldId="259"/>
            <ac:graphicFrameMk id="9" creationId="{BE877DC9-1918-4810-90DB-EDA9CE01F0F6}"/>
          </ac:graphicFrameMkLst>
        </pc:graphicFrameChg>
        <pc:graphicFrameChg chg="add mod modGraphic">
          <ac:chgData name="Esther  Dahari" userId="90bb3461-2cf0-4e08-97a4-87243e5472fe" providerId="ADAL" clId="{AE1F2F9A-8F0D-439D-9F01-23690076B80B}" dt="2021-07-21T12:12:26.055" v="93" actId="1076"/>
          <ac:graphicFrameMkLst>
            <pc:docMk/>
            <pc:sldMk cId="1125274239" sldId="259"/>
            <ac:graphicFrameMk id="10" creationId="{9790A120-04F1-48F4-BA11-291B9F0AB711}"/>
          </ac:graphicFrameMkLst>
        </pc:graphicFrameChg>
        <pc:graphicFrameChg chg="add del mod">
          <ac:chgData name="Esther  Dahari" userId="90bb3461-2cf0-4e08-97a4-87243e5472fe" providerId="ADAL" clId="{AE1F2F9A-8F0D-439D-9F01-23690076B80B}" dt="2021-07-21T12:10:47.584" v="45" actId="478"/>
          <ac:graphicFrameMkLst>
            <pc:docMk/>
            <pc:sldMk cId="1125274239" sldId="259"/>
            <ac:graphicFrameMk id="11" creationId="{88F2BB56-F674-422D-936A-90488730A042}"/>
          </ac:graphicFrameMkLst>
        </pc:graphicFrameChg>
        <pc:graphicFrameChg chg="add mod modGraphic">
          <ac:chgData name="Esther  Dahari" userId="90bb3461-2cf0-4e08-97a4-87243e5472fe" providerId="ADAL" clId="{AE1F2F9A-8F0D-439D-9F01-23690076B80B}" dt="2021-07-21T12:12:33.929" v="95" actId="1076"/>
          <ac:graphicFrameMkLst>
            <pc:docMk/>
            <pc:sldMk cId="1125274239" sldId="259"/>
            <ac:graphicFrameMk id="12" creationId="{F7D5D671-B3E2-488A-822C-D8E16C19830A}"/>
          </ac:graphicFrameMkLst>
        </pc:graphicFrameChg>
        <pc:cxnChg chg="add">
          <ac:chgData name="Esther  Dahari" userId="90bb3461-2cf0-4e08-97a4-87243e5472fe" providerId="ADAL" clId="{AE1F2F9A-8F0D-439D-9F01-23690076B80B}" dt="2021-07-21T12:20:55.206" v="574" actId="11529"/>
          <ac:cxnSpMkLst>
            <pc:docMk/>
            <pc:sldMk cId="1125274239" sldId="259"/>
            <ac:cxnSpMk id="14" creationId="{3FDF9FFC-0C10-4E19-A6C8-B008EE730F08}"/>
          </ac:cxnSpMkLst>
        </pc:cxnChg>
        <pc:cxnChg chg="add mod">
          <ac:chgData name="Esther  Dahari" userId="90bb3461-2cf0-4e08-97a4-87243e5472fe" providerId="ADAL" clId="{AE1F2F9A-8F0D-439D-9F01-23690076B80B}" dt="2021-07-21T12:21:09.053" v="575" actId="11529"/>
          <ac:cxnSpMkLst>
            <pc:docMk/>
            <pc:sldMk cId="1125274239" sldId="259"/>
            <ac:cxnSpMk id="16" creationId="{8490AE52-CDDF-495D-BDB6-C9C48248F785}"/>
          </ac:cxnSpMkLst>
        </pc:cxnChg>
      </pc:sldChg>
      <pc:sldChg chg="addSp delSp modSp mod">
        <pc:chgData name="Esther  Dahari" userId="90bb3461-2cf0-4e08-97a4-87243e5472fe" providerId="ADAL" clId="{AE1F2F9A-8F0D-439D-9F01-23690076B80B}" dt="2021-07-21T12:21:27.986" v="580" actId="113"/>
        <pc:sldMkLst>
          <pc:docMk/>
          <pc:sldMk cId="2692685032" sldId="260"/>
        </pc:sldMkLst>
        <pc:spChg chg="mod">
          <ac:chgData name="Esther  Dahari" userId="90bb3461-2cf0-4e08-97a4-87243e5472fe" providerId="ADAL" clId="{AE1F2F9A-8F0D-439D-9F01-23690076B80B}" dt="2021-07-21T12:21:27.986" v="580" actId="113"/>
          <ac:spMkLst>
            <pc:docMk/>
            <pc:sldMk cId="2692685032" sldId="260"/>
            <ac:spMk id="2" creationId="{70148562-BAAA-4C9C-BCA1-7FB0C1C19A0F}"/>
          </ac:spMkLst>
        </pc:spChg>
        <pc:spChg chg="del">
          <ac:chgData name="Esther  Dahari" userId="90bb3461-2cf0-4e08-97a4-87243e5472fe" providerId="ADAL" clId="{AE1F2F9A-8F0D-439D-9F01-23690076B80B}" dt="2021-07-21T12:13:05.540" v="125" actId="3680"/>
          <ac:spMkLst>
            <pc:docMk/>
            <pc:sldMk cId="2692685032" sldId="260"/>
            <ac:spMk id="3" creationId="{4C47E5B7-98B1-423F-91B0-AF0E82C3996F}"/>
          </ac:spMkLst>
        </pc:spChg>
        <pc:graphicFrameChg chg="add mod ord modGraphic">
          <ac:chgData name="Esther  Dahari" userId="90bb3461-2cf0-4e08-97a4-87243e5472fe" providerId="ADAL" clId="{AE1F2F9A-8F0D-439D-9F01-23690076B80B}" dt="2021-07-21T12:20:07.948" v="573" actId="20577"/>
          <ac:graphicFrameMkLst>
            <pc:docMk/>
            <pc:sldMk cId="2692685032" sldId="260"/>
            <ac:graphicFrameMk id="6" creationId="{C0408796-B1E1-404F-8D3A-50A5985EFFA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entarix-my.sharepoint.com/personal/maayan_centarix_biz/Documents/Delivery%20system%20lab/Cell%20Counter%20Examination/&#1506;&#1493;&#1514;&#1511;%20&#1513;&#1500;%20CC%20counting%20&amp;%20monitoring%20ex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centarix-my.sharepoint.com/personal/maayan_centarix_biz/Documents/Delivery%20system%20lab/Cell%20Counter%20Examination/&#1506;&#1493;&#1514;&#1511;%20&#1513;&#1500;%20CC%20counting%20&amp;%20monitoring%20ex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centarix-my.sharepoint.com/personal/maayan_centarix_biz/Documents/Delivery%20system%20lab/Cell%20Counter%20Examination/&#1506;&#1493;&#1514;&#1511;%20&#1513;&#1500;%20CC%20counting%20&amp;%20monitoring%20ex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AAV293T HEK counting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'Day 0- Counting for seeding'!$AA$2</c:f>
              <c:strCache>
                <c:ptCount val="1"/>
                <c:pt idx="0">
                  <c:v>Trypan-Blue Coutess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('Day 0- Counting for seeding'!$Z$5,'Day 0- Counting for seeding'!$Z$9,'Day 0- Counting for seeding'!$Z$13)</c:f>
              <c:numCache>
                <c:formatCode>General</c:formatCode>
                <c:ptCount val="3"/>
                <c:pt idx="0">
                  <c:v>2000000</c:v>
                </c:pt>
                <c:pt idx="1">
                  <c:v>400000</c:v>
                </c:pt>
                <c:pt idx="2">
                  <c:v>80000</c:v>
                </c:pt>
              </c:numCache>
            </c:numRef>
          </c:cat>
          <c:val>
            <c:numRef>
              <c:f>('Day 0- Counting for seeding'!$AA$5,'Day 0- Counting for seeding'!$AA$9,'Day 0- Counting for seeding'!$AA$13)</c:f>
              <c:numCache>
                <c:formatCode>0.00E+00</c:formatCode>
                <c:ptCount val="3"/>
                <c:pt idx="0">
                  <c:v>1770000</c:v>
                </c:pt>
                <c:pt idx="1">
                  <c:v>437000</c:v>
                </c:pt>
                <c:pt idx="2">
                  <c:v>190500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1C-43B1-BB13-3F353070918D}"/>
            </c:ext>
          </c:extLst>
        </c:ser>
        <c:ser>
          <c:idx val="1"/>
          <c:order val="1"/>
          <c:tx>
            <c:strRef>
              <c:f>'Day 0- Counting for seeding'!$AB$2</c:f>
              <c:strCache>
                <c:ptCount val="1"/>
                <c:pt idx="0">
                  <c:v>TrypanBlue-Denovix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('Day 0- Counting for seeding'!$Z$5,'Day 0- Counting for seeding'!$Z$9,'Day 0- Counting for seeding'!$Z$13)</c:f>
              <c:numCache>
                <c:formatCode>General</c:formatCode>
                <c:ptCount val="3"/>
                <c:pt idx="0">
                  <c:v>2000000</c:v>
                </c:pt>
                <c:pt idx="1">
                  <c:v>400000</c:v>
                </c:pt>
                <c:pt idx="2">
                  <c:v>80000</c:v>
                </c:pt>
              </c:numCache>
            </c:numRef>
          </c:cat>
          <c:val>
            <c:numRef>
              <c:f>('Day 0- Counting for seeding'!$AB$5,'Day 0- Counting for seeding'!$AB$9,'Day 0- Counting for seeding'!$AB$13)</c:f>
              <c:numCache>
                <c:formatCode>0.00E+00</c:formatCode>
                <c:ptCount val="3"/>
                <c:pt idx="0">
                  <c:v>2065000</c:v>
                </c:pt>
                <c:pt idx="1">
                  <c:v>488000</c:v>
                </c:pt>
                <c:pt idx="2">
                  <c:v>424000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1C-43B1-BB13-3F353070918D}"/>
            </c:ext>
          </c:extLst>
        </c:ser>
        <c:ser>
          <c:idx val="2"/>
          <c:order val="2"/>
          <c:tx>
            <c:strRef>
              <c:f>'Day 0- Counting for seeding'!$AC$2</c:f>
              <c:strCache>
                <c:ptCount val="1"/>
                <c:pt idx="0">
                  <c:v>Aopi reagent-Denovix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('Day 0- Counting for seeding'!$Z$5,'Day 0- Counting for seeding'!$Z$9,'Day 0- Counting for seeding'!$Z$13)</c:f>
              <c:numCache>
                <c:formatCode>General</c:formatCode>
                <c:ptCount val="3"/>
                <c:pt idx="0">
                  <c:v>2000000</c:v>
                </c:pt>
                <c:pt idx="1">
                  <c:v>400000</c:v>
                </c:pt>
                <c:pt idx="2">
                  <c:v>80000</c:v>
                </c:pt>
              </c:numCache>
            </c:numRef>
          </c:cat>
          <c:val>
            <c:numRef>
              <c:f>('Day 0- Counting for seeding'!$AC$5,'Day 0- Counting for seeding'!$AC$9,'Day 0- Counting for seeding'!$AC$13)</c:f>
              <c:numCache>
                <c:formatCode>0.00E+00</c:formatCode>
                <c:ptCount val="3"/>
                <c:pt idx="0">
                  <c:v>1955000</c:v>
                </c:pt>
                <c:pt idx="1">
                  <c:v>584500</c:v>
                </c:pt>
                <c:pt idx="2">
                  <c:v>210500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1C-43B1-BB13-3F353070918D}"/>
            </c:ext>
          </c:extLst>
        </c:ser>
        <c:ser>
          <c:idx val="3"/>
          <c:order val="3"/>
          <c:tx>
            <c:strRef>
              <c:f>'Day 0- Counting for seeding'!$AD$2</c:f>
              <c:strCache>
                <c:ptCount val="1"/>
                <c:pt idx="0">
                  <c:v>AB reagemt-Denovix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('Day 0- Counting for seeding'!$Z$5,'Day 0- Counting for seeding'!$Z$9,'Day 0- Counting for seeding'!$Z$13)</c:f>
              <c:numCache>
                <c:formatCode>General</c:formatCode>
                <c:ptCount val="3"/>
                <c:pt idx="0">
                  <c:v>2000000</c:v>
                </c:pt>
                <c:pt idx="1">
                  <c:v>400000</c:v>
                </c:pt>
                <c:pt idx="2">
                  <c:v>80000</c:v>
                </c:pt>
              </c:numCache>
            </c:numRef>
          </c:cat>
          <c:val>
            <c:numRef>
              <c:f>('Day 0- Counting for seeding'!$AD$5,'Day 0- Counting for seeding'!$AD$9,'Day 0- Counting for seeding'!$AD$13)</c:f>
              <c:numCache>
                <c:formatCode>0.00E+00</c:formatCode>
                <c:ptCount val="3"/>
                <c:pt idx="0">
                  <c:v>757000</c:v>
                </c:pt>
                <c:pt idx="1">
                  <c:v>195500</c:v>
                </c:pt>
                <c:pt idx="2">
                  <c:v>102200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1C-43B1-BB13-3F3530709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6954879"/>
        <c:axId val="266959455"/>
      </c:barChart>
      <c:catAx>
        <c:axId val="26695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266959455"/>
        <c:crosses val="autoZero"/>
        <c:auto val="1"/>
        <c:lblAlgn val="ctr"/>
        <c:lblOffset val="100"/>
        <c:noMultiLvlLbl val="0"/>
      </c:catAx>
      <c:valAx>
        <c:axId val="266959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26695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U2OS counting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'Day 0- Counting for seeding'!$AA$2</c:f>
              <c:strCache>
                <c:ptCount val="1"/>
                <c:pt idx="0">
                  <c:v>Trypan-Blue Coutess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('Day 0- Counting for seeding'!$Z$17,'Day 0- Counting for seeding'!$Z$21,'Day 0- Counting for seeding'!$Z$25)</c:f>
              <c:numCache>
                <c:formatCode>General</c:formatCode>
                <c:ptCount val="3"/>
                <c:pt idx="0">
                  <c:v>2000000</c:v>
                </c:pt>
                <c:pt idx="1">
                  <c:v>400000</c:v>
                </c:pt>
                <c:pt idx="2">
                  <c:v>80000</c:v>
                </c:pt>
              </c:numCache>
            </c:numRef>
          </c:cat>
          <c:val>
            <c:numRef>
              <c:f>('Day 0- Counting for seeding'!$AA$17,'Day 0- Counting for seeding'!$AA$21,'Day 0- Counting for seeding'!$AA$25)</c:f>
              <c:numCache>
                <c:formatCode>0.00E+00</c:formatCode>
                <c:ptCount val="3"/>
                <c:pt idx="0">
                  <c:v>1.6800000000000002</c:v>
                </c:pt>
                <c:pt idx="1">
                  <c:v>369500</c:v>
                </c:pt>
                <c:pt idx="2">
                  <c:v>158500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AA-4556-9E7A-DA10C223BF45}"/>
            </c:ext>
          </c:extLst>
        </c:ser>
        <c:ser>
          <c:idx val="1"/>
          <c:order val="1"/>
          <c:tx>
            <c:strRef>
              <c:f>'Day 0- Counting for seeding'!$AB$2</c:f>
              <c:strCache>
                <c:ptCount val="1"/>
                <c:pt idx="0">
                  <c:v>TrypanBlue-Denovix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('Day 0- Counting for seeding'!$Z$17,'Day 0- Counting for seeding'!$Z$21,'Day 0- Counting for seeding'!$Z$25)</c:f>
              <c:numCache>
                <c:formatCode>General</c:formatCode>
                <c:ptCount val="3"/>
                <c:pt idx="0">
                  <c:v>2000000</c:v>
                </c:pt>
                <c:pt idx="1">
                  <c:v>400000</c:v>
                </c:pt>
                <c:pt idx="2">
                  <c:v>80000</c:v>
                </c:pt>
              </c:numCache>
            </c:numRef>
          </c:cat>
          <c:val>
            <c:numRef>
              <c:f>('Day 0- Counting for seeding'!$AB$17,'Day 0- Counting for seeding'!$AB$21,'Day 0- Counting for seeding'!$AB$25)</c:f>
              <c:numCache>
                <c:formatCode>0.00E+00</c:formatCode>
                <c:ptCount val="3"/>
                <c:pt idx="0">
                  <c:v>1180000</c:v>
                </c:pt>
                <c:pt idx="1">
                  <c:v>350500</c:v>
                </c:pt>
                <c:pt idx="2">
                  <c:v>111050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AA-4556-9E7A-DA10C223BF45}"/>
            </c:ext>
          </c:extLst>
        </c:ser>
        <c:ser>
          <c:idx val="2"/>
          <c:order val="2"/>
          <c:tx>
            <c:strRef>
              <c:f>'Day 0- Counting for seeding'!$AC$2</c:f>
              <c:strCache>
                <c:ptCount val="1"/>
                <c:pt idx="0">
                  <c:v>Aopi reagent-Denovix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('Day 0- Counting for seeding'!$Z$17,'Day 0- Counting for seeding'!$Z$21,'Day 0- Counting for seeding'!$Z$25)</c:f>
              <c:numCache>
                <c:formatCode>General</c:formatCode>
                <c:ptCount val="3"/>
                <c:pt idx="0">
                  <c:v>2000000</c:v>
                </c:pt>
                <c:pt idx="1">
                  <c:v>400000</c:v>
                </c:pt>
                <c:pt idx="2">
                  <c:v>80000</c:v>
                </c:pt>
              </c:numCache>
            </c:numRef>
          </c:cat>
          <c:val>
            <c:numRef>
              <c:f>('Day 0- Counting for seeding'!$AC$17,'Day 0- Counting for seeding'!$AC$21,'Day 0- Counting for seeding'!$AC$25)</c:f>
              <c:numCache>
                <c:formatCode>0.00E+00</c:formatCode>
                <c:ptCount val="3"/>
                <c:pt idx="0">
                  <c:v>1320000</c:v>
                </c:pt>
                <c:pt idx="1">
                  <c:v>374000</c:v>
                </c:pt>
                <c:pt idx="2">
                  <c:v>55550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AA-4556-9E7A-DA10C223BF45}"/>
            </c:ext>
          </c:extLst>
        </c:ser>
        <c:ser>
          <c:idx val="3"/>
          <c:order val="3"/>
          <c:tx>
            <c:strRef>
              <c:f>'Day 0- Counting for seeding'!$AD$2</c:f>
              <c:strCache>
                <c:ptCount val="1"/>
                <c:pt idx="0">
                  <c:v>AB reagemt-Denovix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('Day 0- Counting for seeding'!$Z$17,'Day 0- Counting for seeding'!$Z$21,'Day 0- Counting for seeding'!$Z$25)</c:f>
              <c:numCache>
                <c:formatCode>General</c:formatCode>
                <c:ptCount val="3"/>
                <c:pt idx="0">
                  <c:v>2000000</c:v>
                </c:pt>
                <c:pt idx="1">
                  <c:v>400000</c:v>
                </c:pt>
                <c:pt idx="2">
                  <c:v>80000</c:v>
                </c:pt>
              </c:numCache>
            </c:numRef>
          </c:cat>
          <c:val>
            <c:numRef>
              <c:f>('Day 0- Counting for seeding'!$AD$17,'Day 0- Counting for seeding'!$AD$21,'Day 0- Counting for seeding'!$AD$25)</c:f>
              <c:numCache>
                <c:formatCode>0.00E+00</c:formatCode>
                <c:ptCount val="3"/>
                <c:pt idx="0">
                  <c:v>538000</c:v>
                </c:pt>
                <c:pt idx="1">
                  <c:v>102500</c:v>
                </c:pt>
                <c:pt idx="2">
                  <c:v>26300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AA-4556-9E7A-DA10C223B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6954879"/>
        <c:axId val="266959455"/>
      </c:barChart>
      <c:catAx>
        <c:axId val="26695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266959455"/>
        <c:crosses val="autoZero"/>
        <c:auto val="1"/>
        <c:lblAlgn val="ctr"/>
        <c:lblOffset val="100"/>
        <c:noMultiLvlLbl val="0"/>
      </c:catAx>
      <c:valAx>
        <c:axId val="266959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26695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293T</a:t>
            </a:r>
            <a:r>
              <a:rPr lang="en-US" baseline="0" dirty="0"/>
              <a:t> from CC Carriers by CVD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'Day 0- Counting for seeding'!$AG$2</c:f>
              <c:strCache>
                <c:ptCount val="1"/>
                <c:pt idx="0">
                  <c:v>COUNTESS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('Day 0- Counting for seeding'!$AF$5,'Day 0- Counting for seeding'!$AF$8,'Day 0- Counting for seeding'!$AF$11)</c:f>
              <c:strCache>
                <c:ptCount val="3"/>
                <c:pt idx="0">
                  <c:v>repeat 1</c:v>
                </c:pt>
                <c:pt idx="1">
                  <c:v>repeat 2</c:v>
                </c:pt>
                <c:pt idx="2">
                  <c:v>repeat 3</c:v>
                </c:pt>
              </c:strCache>
            </c:strRef>
          </c:cat>
          <c:val>
            <c:numRef>
              <c:f>('Day 0- Counting for seeding'!$AG$5,'Day 0- Counting for seeding'!$AG$8,'Day 0- Counting for seeding'!$AG$11)</c:f>
              <c:numCache>
                <c:formatCode>0.00E+00</c:formatCode>
                <c:ptCount val="3"/>
                <c:pt idx="0">
                  <c:v>273000</c:v>
                </c:pt>
                <c:pt idx="1">
                  <c:v>255500</c:v>
                </c:pt>
                <c:pt idx="2">
                  <c:v>266500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68-4F90-96CD-32A818FBFBB1}"/>
            </c:ext>
          </c:extLst>
        </c:ser>
        <c:ser>
          <c:idx val="1"/>
          <c:order val="1"/>
          <c:tx>
            <c:strRef>
              <c:f>'Day 0- Counting for seeding'!$AH$2</c:f>
              <c:strCache>
                <c:ptCount val="1"/>
                <c:pt idx="0">
                  <c:v>Denovix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('Day 0- Counting for seeding'!$AF$5,'Day 0- Counting for seeding'!$AF$8,'Day 0- Counting for seeding'!$AF$11)</c:f>
              <c:strCache>
                <c:ptCount val="3"/>
                <c:pt idx="0">
                  <c:v>repeat 1</c:v>
                </c:pt>
                <c:pt idx="1">
                  <c:v>repeat 2</c:v>
                </c:pt>
                <c:pt idx="2">
                  <c:v>repeat 3</c:v>
                </c:pt>
              </c:strCache>
            </c:strRef>
          </c:cat>
          <c:val>
            <c:numRef>
              <c:f>('Day 0- Counting for seeding'!$AH$5,'Day 0- Counting for seeding'!$AH$8,'Day 0- Counting for seeding'!$AH$11)</c:f>
              <c:numCache>
                <c:formatCode>0.00E+00</c:formatCode>
                <c:ptCount val="3"/>
                <c:pt idx="0">
                  <c:v>397500</c:v>
                </c:pt>
                <c:pt idx="1">
                  <c:v>430000</c:v>
                </c:pt>
                <c:pt idx="2">
                  <c:v>354000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68-4F90-96CD-32A818FBFB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7626816"/>
        <c:axId val="617628064"/>
      </c:barChart>
      <c:catAx>
        <c:axId val="61762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617628064"/>
        <c:crosses val="autoZero"/>
        <c:auto val="1"/>
        <c:lblAlgn val="ctr"/>
        <c:lblOffset val="100"/>
        <c:noMultiLvlLbl val="0"/>
      </c:catAx>
      <c:valAx>
        <c:axId val="61762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61762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9FC2-D26C-4012-B662-8F2025E27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9045B-95B9-4263-B289-4752E481E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61DFD-4C1B-4354-A2EC-E2910D58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52DA-07BB-45B0-8BD3-43CBFA78E5BF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9A981-9FB1-4124-B2C7-5487D107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50CBB-5608-4DBE-AD42-6D8EEAA4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0AB-7CAB-451A-B560-1FACC6E593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866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9CA7-21E1-4449-8011-0347E2B1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12CA6-3B12-478F-BB43-6A68A4A2F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8B67-5168-41A3-AA63-3D75509A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52DA-07BB-45B0-8BD3-43CBFA78E5BF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A156D-9F51-4C82-B36F-7CF04476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E5A55-3B00-4FCD-BDFE-C1C21BA2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0AB-7CAB-451A-B560-1FACC6E593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985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017E4-DD18-4244-AC9B-0FAC9B55B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7CE03-2B38-4B87-B3FD-FC566E492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45A6-D437-4FD4-B576-3EE64FBB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52DA-07BB-45B0-8BD3-43CBFA78E5BF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2D3F4-D4B5-43DB-A5A0-AEFD434E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5F93A-F4D3-43F2-9A42-A278D09C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0AB-7CAB-451A-B560-1FACC6E593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182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F59B-B3A4-436E-80DF-A2752B04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577A-ADD1-4D60-A6E4-80DB3FCF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319AB-0D76-4EDA-BB7F-A0253ABC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52DA-07BB-45B0-8BD3-43CBFA78E5BF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8034-91B9-4319-B228-FC3B1E0C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DF4F-75D0-4B72-8539-48177DB4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0AB-7CAB-451A-B560-1FACC6E593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488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31BF-F4BE-467D-A995-1882C0B2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21FD0-8435-4762-A36A-EB1BB17F5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3798-01FE-4F97-94C5-24D61B58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52DA-07BB-45B0-8BD3-43CBFA78E5BF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431DD-D134-4C39-B62F-330E2CEA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721F-1DC9-4A63-9E69-BCBFAFEC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0AB-7CAB-451A-B560-1FACC6E593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39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3227-6998-4B4F-87F1-5EC07111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7C94-22A0-4F88-A8F6-A0C93D5C9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8130E-5CCC-4462-AFE2-7B19A9D6C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B6F19-0351-42FD-8D26-6EE9E47A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52DA-07BB-45B0-8BD3-43CBFA78E5BF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1F9A3-8263-4B37-AF3B-CC0358C6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7CC67-B3F6-425B-BFD2-2D51745D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0AB-7CAB-451A-B560-1FACC6E593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391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5980-1E64-47F1-8BC1-8061297D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F1BD8-F16A-429F-833E-BC57F5694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5EB71-CAFF-4685-9536-7C48FCECD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F1D16-A573-4D20-A5BE-2E6A13B18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751D3-5ED0-453C-97CE-5D2964AD6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34626-A70C-4E31-9E31-5EF14A2E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52DA-07BB-45B0-8BD3-43CBFA78E5BF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9FA2D-834B-43AD-A701-99C9143B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40753-640B-4576-AD81-D0EDF5A8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0AB-7CAB-451A-B560-1FACC6E593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674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81BE-4C2B-4024-B626-1F2C2455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D7B15-7BC9-498E-A674-8FEEA83A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52DA-07BB-45B0-8BD3-43CBFA78E5BF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C4FB7-1F2D-49A3-AE27-B0B65DD1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48661-B9BE-438C-9E1D-C0730E74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0AB-7CAB-451A-B560-1FACC6E593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150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64131-007E-47D3-BFF5-2C825C80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52DA-07BB-45B0-8BD3-43CBFA78E5BF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96689-4784-42EB-AD2B-AD262E97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6CAB5-7785-43EA-B166-083E6D25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0AB-7CAB-451A-B560-1FACC6E593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594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7B47-E0A7-44E7-BFB6-249A83F3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2E04-4C90-4BC0-BAD3-62BDFF15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41E79-FC08-44DE-B173-2A15FD296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6485C-771B-45A4-93DC-8559CD17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52DA-07BB-45B0-8BD3-43CBFA78E5BF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8E093-7CF3-499E-9236-349F29B4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4487C-30A8-4E51-9A1D-BF4C6887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0AB-7CAB-451A-B560-1FACC6E593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044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A35F-D823-403A-8578-6386865B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48AF4-64B5-4550-85E8-3370831DF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B23B9-6C08-405F-8D57-C1B0A8451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74B34-5B18-45A6-AB15-4DCF9CA4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52DA-07BB-45B0-8BD3-43CBFA78E5BF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E3F71-A745-44CE-82C4-B4C3A0CA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A90D-3927-40F0-8720-84A411DB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0AB-7CAB-451A-B560-1FACC6E593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553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D6ED5-5BD1-494C-BD81-B43D3546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869A8-487E-4CB4-A514-6BE3784D1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590A8-09F5-42B3-89D4-EE4202708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152DA-07BB-45B0-8BD3-43CBFA78E5BF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56DEA-4300-4F10-9201-841106CE4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272FE-4486-40E8-8535-4C50FD05E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7C0AB-7CAB-451A-B560-1FACC6E593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856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E6E76-138E-4BF4-85D6-0FC195893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Cell Counter</a:t>
            </a:r>
            <a:endParaRPr lang="en-IL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72C08-ECFC-4302-95EB-DED5E62DD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602038"/>
            <a:ext cx="3308131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21.7.2021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Esther Dahari</a:t>
            </a:r>
            <a:endParaRPr lang="en-IL" sz="2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371FC-65F7-4F60-8AF5-1665796C2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" t="7737" r="79761" b="86337"/>
          <a:stretch/>
        </p:blipFill>
        <p:spPr>
          <a:xfrm>
            <a:off x="5320996" y="2878266"/>
            <a:ext cx="6274296" cy="110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0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8562-BAAA-4C9C-BCA1-7FB0C1C1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Cell Countess VS </a:t>
            </a:r>
            <a:r>
              <a:rPr lang="en-US" b="1" dirty="0" err="1"/>
              <a:t>Denovix</a:t>
            </a:r>
            <a:endParaRPr lang="en-IL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C38EB-8C16-429C-9A76-CD1BEB041180}"/>
              </a:ext>
            </a:extLst>
          </p:cNvPr>
          <p:cNvSpPr/>
          <p:nvPr/>
        </p:nvSpPr>
        <p:spPr>
          <a:xfrm>
            <a:off x="0" y="423747"/>
            <a:ext cx="647700" cy="161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295AD-2E90-4893-9B5C-6D95FE8A4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" t="7737" r="79761" b="86337"/>
          <a:stretch/>
        </p:blipFill>
        <p:spPr>
          <a:xfrm>
            <a:off x="10813521" y="6492875"/>
            <a:ext cx="1290851" cy="226612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CA17BEE-2EEA-49BC-AE5A-BE8258FA2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925793"/>
              </p:ext>
            </p:extLst>
          </p:nvPr>
        </p:nvGraphicFramePr>
        <p:xfrm>
          <a:off x="323850" y="1956900"/>
          <a:ext cx="3968232" cy="227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33B583D-881C-444F-97BE-DCCDCB80AD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73835"/>
              </p:ext>
            </p:extLst>
          </p:nvPr>
        </p:nvGraphicFramePr>
        <p:xfrm>
          <a:off x="323850" y="4349910"/>
          <a:ext cx="4053763" cy="2508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E9E58B8-9E7C-40FD-B6A0-0BAB36B499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663299"/>
              </p:ext>
            </p:extLst>
          </p:nvPr>
        </p:nvGraphicFramePr>
        <p:xfrm>
          <a:off x="8151313" y="2401274"/>
          <a:ext cx="3617167" cy="1898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790A120-04F1-48F4-BA11-291B9F0AB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22739"/>
              </p:ext>
            </p:extLst>
          </p:nvPr>
        </p:nvGraphicFramePr>
        <p:xfrm>
          <a:off x="4362133" y="2010852"/>
          <a:ext cx="3467733" cy="3941181"/>
        </p:xfrm>
        <a:graphic>
          <a:graphicData uri="http://schemas.openxmlformats.org/drawingml/2006/table">
            <a:tbl>
              <a:tblPr/>
              <a:tblGrid>
                <a:gridCol w="456656">
                  <a:extLst>
                    <a:ext uri="{9D8B030D-6E8A-4147-A177-3AD203B41FA5}">
                      <a16:colId xmlns:a16="http://schemas.microsoft.com/office/drawing/2014/main" val="2096918926"/>
                    </a:ext>
                  </a:extLst>
                </a:gridCol>
                <a:gridCol w="637416">
                  <a:extLst>
                    <a:ext uri="{9D8B030D-6E8A-4147-A177-3AD203B41FA5}">
                      <a16:colId xmlns:a16="http://schemas.microsoft.com/office/drawing/2014/main" val="1626976249"/>
                    </a:ext>
                  </a:extLst>
                </a:gridCol>
                <a:gridCol w="542279">
                  <a:extLst>
                    <a:ext uri="{9D8B030D-6E8A-4147-A177-3AD203B41FA5}">
                      <a16:colId xmlns:a16="http://schemas.microsoft.com/office/drawing/2014/main" val="1628063953"/>
                    </a:ext>
                  </a:extLst>
                </a:gridCol>
                <a:gridCol w="620767">
                  <a:extLst>
                    <a:ext uri="{9D8B030D-6E8A-4147-A177-3AD203B41FA5}">
                      <a16:colId xmlns:a16="http://schemas.microsoft.com/office/drawing/2014/main" val="2481943737"/>
                    </a:ext>
                  </a:extLst>
                </a:gridCol>
                <a:gridCol w="620767">
                  <a:extLst>
                    <a:ext uri="{9D8B030D-6E8A-4147-A177-3AD203B41FA5}">
                      <a16:colId xmlns:a16="http://schemas.microsoft.com/office/drawing/2014/main" val="106811240"/>
                    </a:ext>
                  </a:extLst>
                </a:gridCol>
                <a:gridCol w="589848">
                  <a:extLst>
                    <a:ext uri="{9D8B030D-6E8A-4147-A177-3AD203B41FA5}">
                      <a16:colId xmlns:a16="http://schemas.microsoft.com/office/drawing/2014/main" val="2669755722"/>
                    </a:ext>
                  </a:extLst>
                </a:gridCol>
              </a:tblGrid>
              <a:tr h="157191">
                <a:tc>
                  <a:txBody>
                    <a:bodyPr/>
                    <a:lstStyle/>
                    <a:p>
                      <a:pPr algn="ctr" fontAlgn="b"/>
                      <a:endParaRPr lang="en-IL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Coutess</a:t>
                      </a:r>
                    </a:p>
                  </a:txBody>
                  <a:tcPr marL="7145" marR="7145" marT="71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counter denovix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67865"/>
                  </a:ext>
                </a:extLst>
              </a:tr>
              <a:tr h="311496">
                <a:tc>
                  <a:txBody>
                    <a:bodyPr/>
                    <a:lstStyle/>
                    <a:p>
                      <a:pPr algn="l" fontAlgn="b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Trypan-Blue Coutess</a:t>
                      </a:r>
                    </a:p>
                  </a:txBody>
                  <a:tcPr marL="7145" marR="7145" marT="71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TrypanBlue-Denovix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Aopi reagent-Denovix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reagemt-Denovix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169028"/>
                  </a:ext>
                </a:extLst>
              </a:tr>
              <a:tr h="142901">
                <a:tc>
                  <a:txBody>
                    <a:bodyPr/>
                    <a:lstStyle/>
                    <a:p>
                      <a:pPr algn="ctr" fontAlgn="ctr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AAV293T HEK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1.82E+06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2.12E+06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1.72E+06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7.77E+05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783203"/>
                  </a:ext>
                </a:extLst>
              </a:tr>
              <a:tr h="142901">
                <a:tc>
                  <a:txBody>
                    <a:bodyPr/>
                    <a:lstStyle/>
                    <a:p>
                      <a:pPr algn="ctr" fontAlgn="ctr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1.72E+06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2.01E+06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2.19E+06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7.37E+05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9819"/>
                  </a:ext>
                </a:extLst>
              </a:tr>
              <a:tr h="142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7145" marR="7145" marT="71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2000000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1.77E+06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2.07E+06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1.96E+06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7.57E+05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3290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8745"/>
                  </a:ext>
                </a:extLst>
              </a:tr>
              <a:tr h="142901">
                <a:tc>
                  <a:txBody>
                    <a:bodyPr/>
                    <a:lstStyle/>
                    <a:p>
                      <a:pPr algn="ctr" fontAlgn="ctr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AAV293T HEK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178554"/>
                  </a:ext>
                </a:extLst>
              </a:tr>
              <a:tr h="142901">
                <a:tc>
                  <a:txBody>
                    <a:bodyPr/>
                    <a:lstStyle/>
                    <a:p>
                      <a:pPr algn="ctr" fontAlgn="ctr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6.55E+05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193252"/>
                  </a:ext>
                </a:extLst>
              </a:tr>
              <a:tr h="142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7145" marR="7145" marT="71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400000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4.88E+05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65596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09090"/>
                  </a:ext>
                </a:extLst>
              </a:tr>
              <a:tr h="142901">
                <a:tc>
                  <a:txBody>
                    <a:bodyPr/>
                    <a:lstStyle/>
                    <a:p>
                      <a:pPr algn="ctr" fontAlgn="ctr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AAV293T HEK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5.32E+05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56000"/>
                  </a:ext>
                </a:extLst>
              </a:tr>
              <a:tr h="142901">
                <a:tc>
                  <a:txBody>
                    <a:bodyPr/>
                    <a:lstStyle/>
                    <a:p>
                      <a:pPr algn="ctr" fontAlgn="ctr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9.94E+04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149387"/>
                  </a:ext>
                </a:extLst>
              </a:tr>
              <a:tr h="142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7145" marR="7145" marT="71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5219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51902"/>
                  </a:ext>
                </a:extLst>
              </a:tr>
              <a:tr h="142901">
                <a:tc>
                  <a:txBody>
                    <a:bodyPr/>
                    <a:lstStyle/>
                    <a:p>
                      <a:pPr algn="ctr" fontAlgn="ctr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u2os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1.34E+06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5.38E+05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701184"/>
                  </a:ext>
                </a:extLst>
              </a:tr>
              <a:tr h="142901">
                <a:tc>
                  <a:txBody>
                    <a:bodyPr/>
                    <a:lstStyle/>
                    <a:p>
                      <a:pPr algn="ctr" fontAlgn="ctr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1.46E+06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1.30E+06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5.38E+05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237703"/>
                  </a:ext>
                </a:extLst>
              </a:tr>
              <a:tr h="142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7145" marR="7145" marT="71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2000000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1.68E+00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1.18E+06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1.32E+06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5.38E+05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4792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087186"/>
                  </a:ext>
                </a:extLst>
              </a:tr>
              <a:tr h="142901">
                <a:tc>
                  <a:txBody>
                    <a:bodyPr/>
                    <a:lstStyle/>
                    <a:p>
                      <a:pPr algn="ctr" fontAlgn="ctr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u2os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3878"/>
                  </a:ext>
                </a:extLst>
              </a:tr>
              <a:tr h="142901">
                <a:tc>
                  <a:txBody>
                    <a:bodyPr/>
                    <a:lstStyle/>
                    <a:p>
                      <a:pPr algn="ctr" fontAlgn="ctr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4.03E+05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7.60E+04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239105"/>
                  </a:ext>
                </a:extLst>
              </a:tr>
              <a:tr h="142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7145" marR="7145" marT="71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400000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3.70E+05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3.51E+05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5519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063434"/>
                  </a:ext>
                </a:extLst>
              </a:tr>
              <a:tr h="142901">
                <a:tc>
                  <a:txBody>
                    <a:bodyPr/>
                    <a:lstStyle/>
                    <a:p>
                      <a:pPr algn="ctr" fontAlgn="ctr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u2os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7.01E+04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5.26E+04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2.92E+04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274315"/>
                  </a:ext>
                </a:extLst>
              </a:tr>
              <a:tr h="142901">
                <a:tc>
                  <a:txBody>
                    <a:bodyPr/>
                    <a:lstStyle/>
                    <a:p>
                      <a:pPr algn="ctr" fontAlgn="ctr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5.85E+04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2.34E+04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021123"/>
                  </a:ext>
                </a:extLst>
              </a:tr>
              <a:tr h="142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7145" marR="7145" marT="71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1.11E+05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5.56E+04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2.63E+04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2829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2228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7D5D671-B3E2-488A-822C-D8E16C198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08878"/>
              </p:ext>
            </p:extLst>
          </p:nvPr>
        </p:nvGraphicFramePr>
        <p:xfrm>
          <a:off x="8972140" y="4300054"/>
          <a:ext cx="1720742" cy="1651713"/>
        </p:xfrm>
        <a:graphic>
          <a:graphicData uri="http://schemas.openxmlformats.org/drawingml/2006/table">
            <a:tbl>
              <a:tblPr/>
              <a:tblGrid>
                <a:gridCol w="535754">
                  <a:extLst>
                    <a:ext uri="{9D8B030D-6E8A-4147-A177-3AD203B41FA5}">
                      <a16:colId xmlns:a16="http://schemas.microsoft.com/office/drawing/2014/main" val="1309466260"/>
                    </a:ext>
                  </a:extLst>
                </a:gridCol>
                <a:gridCol w="597159">
                  <a:extLst>
                    <a:ext uri="{9D8B030D-6E8A-4147-A177-3AD203B41FA5}">
                      <a16:colId xmlns:a16="http://schemas.microsoft.com/office/drawing/2014/main" val="2480625291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484318158"/>
                    </a:ext>
                  </a:extLst>
                </a:gridCol>
              </a:tblGrid>
              <a:tr h="156163">
                <a:tc>
                  <a:txBody>
                    <a:bodyPr/>
                    <a:lstStyle/>
                    <a:p>
                      <a:pPr algn="l" fontAlgn="b"/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 Carriers-CVD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501311"/>
                  </a:ext>
                </a:extLst>
              </a:tr>
              <a:tr h="167409">
                <a:tc>
                  <a:txBody>
                    <a:bodyPr/>
                    <a:lstStyle/>
                    <a:p>
                      <a:pPr algn="l" fontAlgn="b"/>
                      <a:endParaRPr lang="en-I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Denovix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46061"/>
                  </a:ext>
                </a:extLst>
              </a:tr>
              <a:tr h="141967">
                <a:tc>
                  <a:txBody>
                    <a:bodyPr/>
                    <a:lstStyle/>
                    <a:p>
                      <a:pPr algn="l" fontAlgn="b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2.64E+05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3.74E+05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53098"/>
                  </a:ext>
                </a:extLst>
              </a:tr>
              <a:tr h="141967">
                <a:tc>
                  <a:txBody>
                    <a:bodyPr/>
                    <a:lstStyle/>
                    <a:p>
                      <a:pPr algn="l" fontAlgn="b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2.82E+05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4.21E+05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610419"/>
                  </a:ext>
                </a:extLst>
              </a:tr>
              <a:tr h="14196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2.73E+05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3.98E+05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92355"/>
                  </a:ext>
                </a:extLst>
              </a:tr>
              <a:tr h="149065">
                <a:tc>
                  <a:txBody>
                    <a:bodyPr/>
                    <a:lstStyle/>
                    <a:p>
                      <a:pPr algn="l" fontAlgn="b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2.76E+05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3.92E+05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173038"/>
                  </a:ext>
                </a:extLst>
              </a:tr>
              <a:tr h="141967">
                <a:tc>
                  <a:txBody>
                    <a:bodyPr/>
                    <a:lstStyle/>
                    <a:p>
                      <a:pPr algn="l" fontAlgn="b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2.35E+05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4.68E+05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873036"/>
                  </a:ext>
                </a:extLst>
              </a:tr>
              <a:tr h="14196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2.56E+05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4.30E+05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33359"/>
                  </a:ext>
                </a:extLst>
              </a:tr>
              <a:tr h="141967">
                <a:tc>
                  <a:txBody>
                    <a:bodyPr/>
                    <a:lstStyle/>
                    <a:p>
                      <a:pPr algn="l" fontAlgn="b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2.87E+05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3.57E+05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692128"/>
                  </a:ext>
                </a:extLst>
              </a:tr>
              <a:tr h="149065">
                <a:tc>
                  <a:txBody>
                    <a:bodyPr/>
                    <a:lstStyle/>
                    <a:p>
                      <a:pPr algn="l" fontAlgn="b"/>
                      <a:endParaRPr lang="en-I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2.46E+05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3.51E+05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053110"/>
                  </a:ext>
                </a:extLst>
              </a:tr>
              <a:tr h="14196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2.67E+05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3.54E+05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375872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DF9FFC-0C10-4E19-A6C8-B008EE730F08}"/>
              </a:ext>
            </a:extLst>
          </p:cNvPr>
          <p:cNvCxnSpPr/>
          <p:nvPr/>
        </p:nvCxnSpPr>
        <p:spPr>
          <a:xfrm>
            <a:off x="8024327" y="1296955"/>
            <a:ext cx="0" cy="556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90AE52-CDDF-495D-BDB6-C9C48248F785}"/>
              </a:ext>
            </a:extLst>
          </p:cNvPr>
          <p:cNvCxnSpPr/>
          <p:nvPr/>
        </p:nvCxnSpPr>
        <p:spPr>
          <a:xfrm>
            <a:off x="0" y="12969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7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8562-BAAA-4C9C-BCA1-7FB0C1C1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Cell Countess VS </a:t>
            </a:r>
            <a:r>
              <a:rPr lang="en-US" b="1" dirty="0" err="1"/>
              <a:t>Denovix</a:t>
            </a:r>
            <a:endParaRPr lang="en-IL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0408796-B1E1-404F-8D3A-50A5985EF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891595"/>
              </p:ext>
            </p:extLst>
          </p:nvPr>
        </p:nvGraphicFramePr>
        <p:xfrm>
          <a:off x="838200" y="1825625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135184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37935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Countess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Denovix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5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Counting with Trypan-Blue only, and CVD.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Counting with Trypan-Blue, </a:t>
                      </a:r>
                      <a:r>
                        <a:rPr lang="en-US" dirty="0" err="1"/>
                        <a:t>AOPi</a:t>
                      </a:r>
                      <a:r>
                        <a:rPr lang="en-US" dirty="0"/>
                        <a:t>, Lysis reagents, GFP, etc.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Counting cells in default manner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cells with different properties, according to private settings.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72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 cells without separation aggregates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Count cells with separation of aggregates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1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Needs slides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Needs no slides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21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Timing of sample: ~2min.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Timing of sample: ~1min for Trypan/</a:t>
                      </a:r>
                      <a:r>
                        <a:rPr lang="en-US" dirty="0" err="1"/>
                        <a:t>AOPi</a:t>
                      </a:r>
                      <a:r>
                        <a:rPr lang="en-US" dirty="0"/>
                        <a:t>, ~3min for AB reagent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57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detect different areas.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detect all area of sample. 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54131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70C38EB-8C16-429C-9A76-CD1BEB041180}"/>
              </a:ext>
            </a:extLst>
          </p:cNvPr>
          <p:cNvSpPr/>
          <p:nvPr/>
        </p:nvSpPr>
        <p:spPr>
          <a:xfrm>
            <a:off x="0" y="423747"/>
            <a:ext cx="647700" cy="161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295AD-2E90-4893-9B5C-6D95FE8A4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" t="7737" r="79761" b="86337"/>
          <a:stretch/>
        </p:blipFill>
        <p:spPr>
          <a:xfrm>
            <a:off x="10813521" y="6492875"/>
            <a:ext cx="1290851" cy="2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8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8562-BAAA-4C9C-BCA1-7FB0C1C1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E5B7-98B1-423F-91B0-AF0E82C39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C38EB-8C16-429C-9A76-CD1BEB041180}"/>
              </a:ext>
            </a:extLst>
          </p:cNvPr>
          <p:cNvSpPr/>
          <p:nvPr/>
        </p:nvSpPr>
        <p:spPr>
          <a:xfrm>
            <a:off x="0" y="423747"/>
            <a:ext cx="647700" cy="161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295AD-2E90-4893-9B5C-6D95FE8A4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" t="7737" r="79761" b="86337"/>
          <a:stretch/>
        </p:blipFill>
        <p:spPr>
          <a:xfrm>
            <a:off x="10813521" y="6492875"/>
            <a:ext cx="1290851" cy="2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3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8562-BAAA-4C9C-BCA1-7FB0C1C1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E5B7-98B1-423F-91B0-AF0E82C39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C38EB-8C16-429C-9A76-CD1BEB041180}"/>
              </a:ext>
            </a:extLst>
          </p:cNvPr>
          <p:cNvSpPr/>
          <p:nvPr/>
        </p:nvSpPr>
        <p:spPr>
          <a:xfrm>
            <a:off x="0" y="423747"/>
            <a:ext cx="647700" cy="161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295AD-2E90-4893-9B5C-6D95FE8A4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" t="7737" r="79761" b="86337"/>
          <a:stretch/>
        </p:blipFill>
        <p:spPr>
          <a:xfrm>
            <a:off x="10813521" y="6492875"/>
            <a:ext cx="1290851" cy="2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8562-BAAA-4C9C-BCA1-7FB0C1C1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E5B7-98B1-423F-91B0-AF0E82C39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C38EB-8C16-429C-9A76-CD1BEB041180}"/>
              </a:ext>
            </a:extLst>
          </p:cNvPr>
          <p:cNvSpPr/>
          <p:nvPr/>
        </p:nvSpPr>
        <p:spPr>
          <a:xfrm>
            <a:off x="0" y="423747"/>
            <a:ext cx="647700" cy="161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295AD-2E90-4893-9B5C-6D95FE8A4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" t="7737" r="79761" b="86337"/>
          <a:stretch/>
        </p:blipFill>
        <p:spPr>
          <a:xfrm>
            <a:off x="10822852" y="6593540"/>
            <a:ext cx="1290851" cy="2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7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8562-BAAA-4C9C-BCA1-7FB0C1C1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E5B7-98B1-423F-91B0-AF0E82C39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C38EB-8C16-429C-9A76-CD1BEB041180}"/>
              </a:ext>
            </a:extLst>
          </p:cNvPr>
          <p:cNvSpPr/>
          <p:nvPr/>
        </p:nvSpPr>
        <p:spPr>
          <a:xfrm>
            <a:off x="0" y="423747"/>
            <a:ext cx="647700" cy="161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295AD-2E90-4893-9B5C-6D95FE8A4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" t="7737" r="79761" b="86337"/>
          <a:stretch/>
        </p:blipFill>
        <p:spPr>
          <a:xfrm>
            <a:off x="10822852" y="6593540"/>
            <a:ext cx="1290851" cy="2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2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8562-BAAA-4C9C-BCA1-7FB0C1C1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E5B7-98B1-423F-91B0-AF0E82C39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C38EB-8C16-429C-9A76-CD1BEB041180}"/>
              </a:ext>
            </a:extLst>
          </p:cNvPr>
          <p:cNvSpPr/>
          <p:nvPr/>
        </p:nvSpPr>
        <p:spPr>
          <a:xfrm>
            <a:off x="0" y="423747"/>
            <a:ext cx="647700" cy="161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295AD-2E90-4893-9B5C-6D95FE8A4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" t="7737" r="79761" b="86337"/>
          <a:stretch/>
        </p:blipFill>
        <p:spPr>
          <a:xfrm>
            <a:off x="10822852" y="6593540"/>
            <a:ext cx="1290851" cy="2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4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8562-BAAA-4C9C-BCA1-7FB0C1C1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E5B7-98B1-423F-91B0-AF0E82C39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C38EB-8C16-429C-9A76-CD1BEB041180}"/>
              </a:ext>
            </a:extLst>
          </p:cNvPr>
          <p:cNvSpPr/>
          <p:nvPr/>
        </p:nvSpPr>
        <p:spPr>
          <a:xfrm>
            <a:off x="0" y="423747"/>
            <a:ext cx="647700" cy="161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295AD-2E90-4893-9B5C-6D95FE8A4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" t="7737" r="79761" b="86337"/>
          <a:stretch/>
        </p:blipFill>
        <p:spPr>
          <a:xfrm>
            <a:off x="10822852" y="6593540"/>
            <a:ext cx="1290851" cy="2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1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458</Words>
  <Application>Microsoft Office PowerPoint</Application>
  <PresentationFormat>Widescreen</PresentationFormat>
  <Paragraphs>178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Cell Counter</vt:lpstr>
      <vt:lpstr>Cell Countess VS Denovix</vt:lpstr>
      <vt:lpstr>Cell Countess VS Denovix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Name-of-Project</dc:title>
  <dc:creator>Esther  Dahari</dc:creator>
  <cp:lastModifiedBy>Esther  Dahari</cp:lastModifiedBy>
  <cp:revision>2</cp:revision>
  <dcterms:created xsi:type="dcterms:W3CDTF">2021-06-02T09:29:44Z</dcterms:created>
  <dcterms:modified xsi:type="dcterms:W3CDTF">2021-07-21T12:21:57Z</dcterms:modified>
</cp:coreProperties>
</file>