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36F52-7566-4960-8EBB-7B4EE7939A52}" v="1" dt="2021-08-22T11:39:07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yan Eitan-Wexler" userId="34073984-8058-4c4a-8848-0c1a792e88bb" providerId="ADAL" clId="{F8436F52-7566-4960-8EBB-7B4EE7939A52}"/>
    <pc:docChg chg="custSel addSld delSld modSld">
      <pc:chgData name="Maayan Eitan-Wexler" userId="34073984-8058-4c4a-8848-0c1a792e88bb" providerId="ADAL" clId="{F8436F52-7566-4960-8EBB-7B4EE7939A52}" dt="2021-08-22T11:39:09.504" v="3" actId="47"/>
      <pc:docMkLst>
        <pc:docMk/>
      </pc:docMkLst>
      <pc:sldChg chg="delSp del mod">
        <pc:chgData name="Maayan Eitan-Wexler" userId="34073984-8058-4c4a-8848-0c1a792e88bb" providerId="ADAL" clId="{F8436F52-7566-4960-8EBB-7B4EE7939A52}" dt="2021-08-22T11:39:09.504" v="3" actId="47"/>
        <pc:sldMkLst>
          <pc:docMk/>
          <pc:sldMk cId="8957204" sldId="256"/>
        </pc:sldMkLst>
        <pc:spChg chg="del">
          <ac:chgData name="Maayan Eitan-Wexler" userId="34073984-8058-4c4a-8848-0c1a792e88bb" providerId="ADAL" clId="{F8436F52-7566-4960-8EBB-7B4EE7939A52}" dt="2021-08-22T11:38:40.213" v="0" actId="478"/>
          <ac:spMkLst>
            <pc:docMk/>
            <pc:sldMk cId="8957204" sldId="256"/>
            <ac:spMk id="2" creationId="{9D2BCBC0-D887-4349-9F0F-30D5AE7904D1}"/>
          </ac:spMkLst>
        </pc:spChg>
        <pc:spChg chg="del">
          <ac:chgData name="Maayan Eitan-Wexler" userId="34073984-8058-4c4a-8848-0c1a792e88bb" providerId="ADAL" clId="{F8436F52-7566-4960-8EBB-7B4EE7939A52}" dt="2021-08-22T11:38:41.386" v="1" actId="478"/>
          <ac:spMkLst>
            <pc:docMk/>
            <pc:sldMk cId="8957204" sldId="256"/>
            <ac:spMk id="3" creationId="{177D1FDC-A198-445A-86DA-64BFE4FC919E}"/>
          </ac:spMkLst>
        </pc:spChg>
      </pc:sldChg>
      <pc:sldChg chg="add">
        <pc:chgData name="Maayan Eitan-Wexler" userId="34073984-8058-4c4a-8848-0c1a792e88bb" providerId="ADAL" clId="{F8436F52-7566-4960-8EBB-7B4EE7939A52}" dt="2021-08-22T11:39:07.416" v="2"/>
        <pc:sldMkLst>
          <pc:docMk/>
          <pc:sldMk cId="988046694" sldId="283"/>
        </pc:sldMkLst>
      </pc:sldChg>
      <pc:sldChg chg="add">
        <pc:chgData name="Maayan Eitan-Wexler" userId="34073984-8058-4c4a-8848-0c1a792e88bb" providerId="ADAL" clId="{F8436F52-7566-4960-8EBB-7B4EE7939A52}" dt="2021-08-22T11:39:07.416" v="2"/>
        <pc:sldMkLst>
          <pc:docMk/>
          <pc:sldMk cId="3068322880" sldId="284"/>
        </pc:sldMkLst>
      </pc:sldChg>
      <pc:sldChg chg="add">
        <pc:chgData name="Maayan Eitan-Wexler" userId="34073984-8058-4c4a-8848-0c1a792e88bb" providerId="ADAL" clId="{F8436F52-7566-4960-8EBB-7B4EE7939A52}" dt="2021-08-22T11:39:07.416" v="2"/>
        <pc:sldMkLst>
          <pc:docMk/>
          <pc:sldMk cId="538807615" sldId="285"/>
        </pc:sldMkLst>
      </pc:sldChg>
      <pc:sldChg chg="add">
        <pc:chgData name="Maayan Eitan-Wexler" userId="34073984-8058-4c4a-8848-0c1a792e88bb" providerId="ADAL" clId="{F8436F52-7566-4960-8EBB-7B4EE7939A52}" dt="2021-08-22T11:39:07.416" v="2"/>
        <pc:sldMkLst>
          <pc:docMk/>
          <pc:sldMk cId="4042888409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EB8F-EAB8-44A7-8222-BFE8A9984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B5A7-5116-4228-9BFC-C981834A1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54E4-F260-42F9-AC3A-2D1BADF2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4D87-842A-4DE7-AE2A-D3824E56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2FE9-5A34-4A26-8BDF-77952B3E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04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469C-795C-4ABF-81EA-5355AB70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80F4A-F278-49BC-9C5A-1466BA62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D29C-A548-4B7B-BFC1-CC4A76D8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0D2E-43FE-4BAF-815C-DBAF31C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66F2-BE78-4A6B-A23E-DAF1C06D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548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3B4AC-B0CD-4681-80E9-BC76620FD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364FB-B867-4060-AEE8-7F5EAB549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1DCB-FB48-4DCF-84D7-82A96584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82EF-1E69-427E-8880-D251AF02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8A2A-8CC4-4B34-8CB0-8876A3E3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60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CED3-EF6F-4720-8588-2304F09E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3610-FA58-4D4F-A981-B08CB718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683B-3637-4143-98D1-45270AD6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7FEB-2A2C-40AE-B322-F32AC28F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EE38-B15C-4963-B2FF-F975C0F7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638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39E6-2252-40BB-8BC3-5A876617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BC33-D0FF-44A9-9ADF-6D360F80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05B6-D1C5-49E7-895A-0CB6AC1D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5E193-2580-496F-B9D5-C07C52E7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57D9-5DFA-481F-8EDA-55C8A36C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59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CBB6-55CE-4641-897D-8780AB8F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843C-A074-444E-8450-D5255FE2D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48D2E-4C81-47E3-A030-3F39F909C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91813-92C7-48F3-A38E-6F32A2E6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2B768-0522-4415-9AB6-EF5A6A5A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B5C90-27D7-4D3F-A207-F231F147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80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7FBE-06EE-4C07-A076-08E7946D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FE5EF-3822-49D0-84D5-DA3C53EA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D0C79-A3D3-4647-8DAC-2A1175CE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CCCD6-6179-46D1-884D-CAC600A5C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9E022-D82E-41FB-85D7-DCB06F76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AB8FA-9F0C-4730-A8D1-6BF133D0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8E0A4-5E2D-4F8B-BD43-A3148865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688B4-5997-4DA5-9E2D-B76496F8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63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6184-364D-456E-9F61-0E7D0E05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EEF04-F4BF-49FC-9B7C-D05253FB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C576A-5E92-463F-A6DA-AC07B836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ED42-7463-41F8-BE62-3D28A9CF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986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4A37C-FA1C-493B-BC83-602E8847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2AAF0-5AF4-489F-89C6-E4C8D5B0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399B-4258-4C86-825D-27A1C895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81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45A6-2865-4627-A104-9ED37650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A44A-7624-4553-AE01-9F3753FF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ED7DD-DEF0-4FB9-B3BF-EC4DB26D2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93138-66F1-472D-A5D6-7F8774A5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BD936-DCF1-4D3D-87FF-5B9EFFC5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747DA-231B-4B12-9002-54588E18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031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1A9B-2C67-42E8-A572-4F3532F2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425BA-EA3E-4C52-8B4D-3BDA931E7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947B5-30BE-4F1B-A4AF-BFE4D7ADC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3C0-80D9-4C92-89B5-2E6A86D3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F7CA8-98A8-47C1-A0C8-18DAFDE1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6F310-A4B1-48E7-81B3-EA342AAD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8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E2E89-1910-4929-9C85-D89EF334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95F98-6769-4C45-A4FB-244DC141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64EDC-484F-46A0-A6C8-E2EF93FE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3D9E-03EA-4583-99B6-6BE914F457FB}" type="datetimeFigureOut">
              <a:rPr lang="en-IL" smtClean="0"/>
              <a:t>22/08/2021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24B3-ADA0-47D5-980C-8DA3A085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EDBF-AE2B-4AA8-8BFB-F17389644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48A5-48E9-4F43-9C8C-7F550C90D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78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F72220-4B4F-4C3C-8B31-F5B5134E8E4B}"/>
              </a:ext>
            </a:extLst>
          </p:cNvPr>
          <p:cNvSpPr/>
          <p:nvPr/>
        </p:nvSpPr>
        <p:spPr>
          <a:xfrm>
            <a:off x="0" y="1215128"/>
            <a:ext cx="12192000" cy="4252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44464-F8AD-43E5-8B7E-D663501B04A5}"/>
              </a:ext>
            </a:extLst>
          </p:cNvPr>
          <p:cNvSpPr/>
          <p:nvPr/>
        </p:nvSpPr>
        <p:spPr>
          <a:xfrm>
            <a:off x="0" y="5422318"/>
            <a:ext cx="12192000" cy="1425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B71B46-02CA-4E94-AF6E-D455FFFCFA9B}"/>
              </a:ext>
            </a:extLst>
          </p:cNvPr>
          <p:cNvSpPr/>
          <p:nvPr/>
        </p:nvSpPr>
        <p:spPr>
          <a:xfrm>
            <a:off x="0" y="28456"/>
            <a:ext cx="12192000" cy="1215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E9FFD-1A3C-43B5-B120-A009502A5FFA}"/>
              </a:ext>
            </a:extLst>
          </p:cNvPr>
          <p:cNvSpPr txBox="1"/>
          <p:nvPr/>
        </p:nvSpPr>
        <p:spPr>
          <a:xfrm>
            <a:off x="-1" y="0"/>
            <a:ext cx="1228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10.8.21 TFF trial : reg plasmids: hTERT-CMV, fibracel , 2.3x10</a:t>
            </a:r>
            <a:r>
              <a:rPr lang="en-US" sz="2400" baseline="30000"/>
              <a:t>8</a:t>
            </a:r>
            <a:r>
              <a:rPr lang="en-US" sz="2400"/>
              <a:t> cells, 2.5mg DNA, PEI;DNA ratio- 1;1</a:t>
            </a:r>
          </a:p>
          <a:p>
            <a:r>
              <a:rPr lang="en-US"/>
              <a:t>Clarification: </a:t>
            </a:r>
            <a:r>
              <a:rPr lang="pt-BR" sz="1400" b="0" i="0" u="none" strike="noStrike" cap="small">
                <a:solidFill>
                  <a:srgbClr val="00B0F0"/>
                </a:solidFill>
                <a:effectLst/>
                <a:latin typeface="proxima-nova"/>
              </a:rPr>
              <a:t>Watersep 0.45uc 320.6 cm^2</a:t>
            </a:r>
          </a:p>
          <a:p>
            <a:r>
              <a:rPr lang="pt-BR"/>
              <a:t>Concentration and Diafiltration: </a:t>
            </a:r>
            <a:r>
              <a:rPr lang="en-US" sz="1400" cap="small" err="1">
                <a:solidFill>
                  <a:srgbClr val="00B0F0"/>
                </a:solidFill>
                <a:latin typeface="proxima-nova"/>
              </a:rPr>
              <a:t>TangenX</a:t>
            </a:r>
            <a:r>
              <a:rPr lang="en-US" sz="1400" cap="small">
                <a:solidFill>
                  <a:srgbClr val="00B0F0"/>
                </a:solidFill>
                <a:latin typeface="proxima-nova"/>
              </a:rPr>
              <a:t> cassettes, 100um, pes, 0. 1m^2</a:t>
            </a:r>
            <a:endParaRPr lang="en-US" sz="1400" cap="small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BE39D-652E-40CF-8A5A-72E2C805F62F}"/>
              </a:ext>
            </a:extLst>
          </p:cNvPr>
          <p:cNvSpPr txBox="1"/>
          <p:nvPr/>
        </p:nvSpPr>
        <p:spPr>
          <a:xfrm>
            <a:off x="0" y="1243584"/>
            <a:ext cx="604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10.8.21 Purification steps (Q-XL)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14356-547D-479E-9C1B-273B24DA4144}"/>
              </a:ext>
            </a:extLst>
          </p:cNvPr>
          <p:cNvSpPr txBox="1"/>
          <p:nvPr/>
        </p:nvSpPr>
        <p:spPr>
          <a:xfrm>
            <a:off x="115059" y="1904714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Run</a:t>
            </a:r>
            <a:endParaRPr lang="en-IL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0BC8F0-B7F3-473F-B740-9B9CD869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9" y="2331972"/>
            <a:ext cx="12192000" cy="2912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21F18C-2A13-46AB-A65B-470967374AF2}"/>
              </a:ext>
            </a:extLst>
          </p:cNvPr>
          <p:cNvSpPr txBox="1"/>
          <p:nvPr/>
        </p:nvSpPr>
        <p:spPr>
          <a:xfrm>
            <a:off x="3879540" y="4407021"/>
            <a:ext cx="256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Conductivity 7 mS/cm</a:t>
            </a:r>
            <a:endParaRPr lang="en-IL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43BF-EBD1-4635-9147-E8CD300B2E97}"/>
              </a:ext>
            </a:extLst>
          </p:cNvPr>
          <p:cNvSpPr txBox="1"/>
          <p:nvPr/>
        </p:nvSpPr>
        <p:spPr>
          <a:xfrm>
            <a:off x="9305277" y="4637276"/>
            <a:ext cx="256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Conductivity 5.6 mS/cm</a:t>
            </a:r>
            <a:endParaRPr lang="en-IL" sz="12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2EB789-1A86-44F6-BF86-B1BB67763759}"/>
              </a:ext>
            </a:extLst>
          </p:cNvPr>
          <p:cNvCxnSpPr/>
          <p:nvPr/>
        </p:nvCxnSpPr>
        <p:spPr>
          <a:xfrm>
            <a:off x="541538" y="2982897"/>
            <a:ext cx="8763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D9CB5-E37A-43B2-A874-42A10ECEFCA8}"/>
              </a:ext>
            </a:extLst>
          </p:cNvPr>
          <p:cNvCxnSpPr/>
          <p:nvPr/>
        </p:nvCxnSpPr>
        <p:spPr>
          <a:xfrm>
            <a:off x="9454718" y="2982897"/>
            <a:ext cx="843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DBF40B-85CC-4885-B8E9-24172A3A3E4F}"/>
              </a:ext>
            </a:extLst>
          </p:cNvPr>
          <p:cNvSpPr txBox="1"/>
          <p:nvPr/>
        </p:nvSpPr>
        <p:spPr>
          <a:xfrm>
            <a:off x="3879540" y="2664992"/>
            <a:ext cx="191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Flow-Through</a:t>
            </a:r>
            <a:endParaRPr lang="en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5CF66-C222-4370-AB8D-96F5FB5A4E12}"/>
              </a:ext>
            </a:extLst>
          </p:cNvPr>
          <p:cNvSpPr txBox="1"/>
          <p:nvPr/>
        </p:nvSpPr>
        <p:spPr>
          <a:xfrm>
            <a:off x="9488084" y="2664992"/>
            <a:ext cx="191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Wash</a:t>
            </a:r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5BD86D-F98B-4AB1-A6F8-9AC1AD09F763}"/>
              </a:ext>
            </a:extLst>
          </p:cNvPr>
          <p:cNvSpPr txBox="1"/>
          <p:nvPr/>
        </p:nvSpPr>
        <p:spPr>
          <a:xfrm>
            <a:off x="541538" y="5419544"/>
            <a:ext cx="2752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Analysis:</a:t>
            </a:r>
          </a:p>
          <a:p>
            <a:r>
              <a:rPr lang="en-US"/>
              <a:t>qPCR</a:t>
            </a:r>
          </a:p>
          <a:p>
            <a:r>
              <a:rPr lang="en-US"/>
              <a:t>2D ddPCR</a:t>
            </a:r>
          </a:p>
          <a:p>
            <a:r>
              <a:rPr lang="en-US"/>
              <a:t>Western</a:t>
            </a:r>
          </a:p>
          <a:p>
            <a:r>
              <a:rPr lang="en-US"/>
              <a:t>Ruby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804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031022-2A5B-495C-AE5B-653F13E7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61" y="347419"/>
            <a:ext cx="6985517" cy="4109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C0628C-3FB8-411A-B79D-D6E4DE80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419"/>
            <a:ext cx="4952137" cy="2118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D4BC97-173C-4117-AE4A-B40644AE5E34}"/>
              </a:ext>
            </a:extLst>
          </p:cNvPr>
          <p:cNvSpPr txBox="1"/>
          <p:nvPr/>
        </p:nvSpPr>
        <p:spPr>
          <a:xfrm>
            <a:off x="0" y="-21913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qPCR</a:t>
            </a:r>
            <a:endParaRPr lang="en-IL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F85AA-716C-40F9-AB3A-D9FA4AD9CE95}"/>
              </a:ext>
            </a:extLst>
          </p:cNvPr>
          <p:cNvSpPr txBox="1"/>
          <p:nvPr/>
        </p:nvSpPr>
        <p:spPr>
          <a:xfrm>
            <a:off x="5047860" y="-21913"/>
            <a:ext cx="11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2D ddPCR</a:t>
            </a:r>
            <a:endParaRPr lang="en-IL" u="s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F638A-4B46-4840-8F74-DAC51ECBEC9D}"/>
              </a:ext>
            </a:extLst>
          </p:cNvPr>
          <p:cNvSpPr txBox="1"/>
          <p:nvPr/>
        </p:nvSpPr>
        <p:spPr>
          <a:xfrm>
            <a:off x="8238931" y="81404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accent6">
                    <a:lumMod val="50000"/>
                  </a:schemeClr>
                </a:solidFill>
              </a:rPr>
              <a:t>Full capsids</a:t>
            </a:r>
            <a:endParaRPr lang="en-IL" sz="1400" i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B21E5-532A-40D1-AED0-75D5C22646A5}"/>
              </a:ext>
            </a:extLst>
          </p:cNvPr>
          <p:cNvSpPr txBox="1"/>
          <p:nvPr/>
        </p:nvSpPr>
        <p:spPr>
          <a:xfrm>
            <a:off x="124197" y="5022270"/>
            <a:ext cx="11669484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Conclusions:</a:t>
            </a:r>
          </a:p>
          <a:p>
            <a:pPr marL="285750" indent="-285750">
              <a:buFontTx/>
              <a:buChar char="-"/>
            </a:pPr>
            <a:r>
              <a:rPr lang="en-US" err="1"/>
              <a:t>TangenX</a:t>
            </a:r>
            <a:r>
              <a:rPr lang="en-US"/>
              <a:t> cassette was hacked – probably due to long CIP</a:t>
            </a:r>
          </a:p>
          <a:p>
            <a:pPr marL="285750" indent="-285750">
              <a:buFontTx/>
              <a:buChar char="-"/>
            </a:pPr>
            <a:r>
              <a:rPr lang="en-US"/>
              <a:t>0.45um pore size is suitable for initial clarification</a:t>
            </a:r>
          </a:p>
          <a:p>
            <a:pPr marL="285750" indent="-285750">
              <a:buFontTx/>
              <a:buChar char="-"/>
            </a:pPr>
            <a:r>
              <a:rPr lang="en-US"/>
              <a:t>Sample that was diafiltrated w/o initial concentration kept the capsids intact – might need to consider lowering flow-rate for optimization</a:t>
            </a:r>
          </a:p>
          <a:p>
            <a:pPr marL="285750" indent="-285750">
              <a:buFontTx/>
              <a:buChar char="-"/>
            </a:pPr>
            <a:r>
              <a:rPr lang="en-US"/>
              <a:t>In purification step: decreased conductivity and  prolonged wash step may improve recovery acc. To ddPCR results</a:t>
            </a:r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03805-593B-4621-99B6-D346220592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6" t="7348" r="14904" b="60160"/>
          <a:stretch/>
        </p:blipFill>
        <p:spPr>
          <a:xfrm>
            <a:off x="158622" y="2903529"/>
            <a:ext cx="4279235" cy="1462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95582-5BF4-4A73-A19E-AF8CBEE2BBBD}"/>
              </a:ext>
            </a:extLst>
          </p:cNvPr>
          <p:cNvSpPr txBox="1"/>
          <p:nvPr/>
        </p:nvSpPr>
        <p:spPr>
          <a:xfrm>
            <a:off x="3246503" y="4087215"/>
            <a:ext cx="1464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Western blot</a:t>
            </a:r>
            <a:endParaRPr lang="en-IL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2966C-FC82-414D-AFE9-E91B5052836B}"/>
              </a:ext>
            </a:extLst>
          </p:cNvPr>
          <p:cNvSpPr txBox="1"/>
          <p:nvPr/>
        </p:nvSpPr>
        <p:spPr>
          <a:xfrm>
            <a:off x="230818" y="2903529"/>
            <a:ext cx="861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FPLC-1</a:t>
            </a:r>
            <a:endParaRPr lang="en-IL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2BD33-3196-4971-97A3-BF9A0400FE7B}"/>
              </a:ext>
            </a:extLst>
          </p:cNvPr>
          <p:cNvSpPr txBox="1"/>
          <p:nvPr/>
        </p:nvSpPr>
        <p:spPr>
          <a:xfrm>
            <a:off x="1050911" y="2903529"/>
            <a:ext cx="861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FPLC-2</a:t>
            </a:r>
            <a:endParaRPr lang="en-IL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5E890-4641-4B7B-9B3A-958711C2E5B1}"/>
              </a:ext>
            </a:extLst>
          </p:cNvPr>
          <p:cNvSpPr txBox="1"/>
          <p:nvPr/>
        </p:nvSpPr>
        <p:spPr>
          <a:xfrm>
            <a:off x="2022054" y="2908499"/>
            <a:ext cx="861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FPLC-3</a:t>
            </a:r>
            <a:endParaRPr lang="en-IL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E41C3-3F4E-4DCE-87BA-C67C0C356610}"/>
              </a:ext>
            </a:extLst>
          </p:cNvPr>
          <p:cNvSpPr txBox="1"/>
          <p:nvPr/>
        </p:nvSpPr>
        <p:spPr>
          <a:xfrm>
            <a:off x="2978457" y="2908499"/>
            <a:ext cx="861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FPLC-4</a:t>
            </a:r>
            <a:endParaRPr lang="en-IL" sz="1100"/>
          </a:p>
        </p:txBody>
      </p:sp>
    </p:spTree>
    <p:extLst>
      <p:ext uri="{BB962C8B-B14F-4D97-AF65-F5344CB8AC3E}">
        <p14:creationId xmlns:p14="http://schemas.microsoft.com/office/powerpoint/2010/main" val="30683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5F1A69-AF11-4193-A1A4-E1F57A3A6981}"/>
              </a:ext>
            </a:extLst>
          </p:cNvPr>
          <p:cNvSpPr/>
          <p:nvPr/>
        </p:nvSpPr>
        <p:spPr>
          <a:xfrm>
            <a:off x="0" y="1215128"/>
            <a:ext cx="12192000" cy="4252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F2F069-9363-4309-921A-967F20EA4058}"/>
              </a:ext>
            </a:extLst>
          </p:cNvPr>
          <p:cNvSpPr/>
          <p:nvPr/>
        </p:nvSpPr>
        <p:spPr>
          <a:xfrm>
            <a:off x="2779" y="5419544"/>
            <a:ext cx="12192000" cy="1425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ED489F-4B07-461F-9321-22E4BFBA1778}"/>
              </a:ext>
            </a:extLst>
          </p:cNvPr>
          <p:cNvSpPr/>
          <p:nvPr/>
        </p:nvSpPr>
        <p:spPr>
          <a:xfrm>
            <a:off x="0" y="28456"/>
            <a:ext cx="12192000" cy="1215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7D0F1-E63A-448F-9466-66EF7EDC9C93}"/>
              </a:ext>
            </a:extLst>
          </p:cNvPr>
          <p:cNvSpPr txBox="1"/>
          <p:nvPr/>
        </p:nvSpPr>
        <p:spPr>
          <a:xfrm>
            <a:off x="0" y="1243584"/>
            <a:ext cx="604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17.8.21 Purification steps (Q-XL)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C59A0-55EE-4B9C-ABAD-3CF16DE073DC}"/>
              </a:ext>
            </a:extLst>
          </p:cNvPr>
          <p:cNvSpPr txBox="1"/>
          <p:nvPr/>
        </p:nvSpPr>
        <p:spPr>
          <a:xfrm>
            <a:off x="-1" y="0"/>
            <a:ext cx="1228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17.8.21 TFF trial : reg plasmids: hTERT-CMV, BioNoc , 3.2x10</a:t>
            </a:r>
            <a:r>
              <a:rPr lang="en-US" sz="2400" baseline="30000"/>
              <a:t>8</a:t>
            </a:r>
            <a:r>
              <a:rPr lang="en-US" sz="2400"/>
              <a:t> cells, 2.5mg DNA, PEI;DNA ratio- 1;1</a:t>
            </a:r>
          </a:p>
          <a:p>
            <a:r>
              <a:rPr lang="en-US"/>
              <a:t>Clarification: </a:t>
            </a:r>
            <a:r>
              <a:rPr lang="pt-BR" sz="1400" b="0" i="0" u="none" strike="noStrike" cap="small">
                <a:solidFill>
                  <a:srgbClr val="00B0F0"/>
                </a:solidFill>
                <a:effectLst/>
                <a:latin typeface="proxima-nova"/>
              </a:rPr>
              <a:t>Watersep 0.45uc 320.6 cm^2</a:t>
            </a:r>
          </a:p>
          <a:p>
            <a:r>
              <a:rPr lang="pt-BR"/>
              <a:t>Diafiltration: </a:t>
            </a:r>
            <a:r>
              <a:rPr lang="en-US" sz="1400" cap="small" err="1">
                <a:solidFill>
                  <a:srgbClr val="00B0F0"/>
                </a:solidFill>
                <a:latin typeface="proxima-nova"/>
              </a:rPr>
              <a:t>TangenX</a:t>
            </a:r>
            <a:r>
              <a:rPr lang="en-US" sz="1400" cap="small">
                <a:solidFill>
                  <a:srgbClr val="00B0F0"/>
                </a:solidFill>
                <a:latin typeface="proxima-nova"/>
              </a:rPr>
              <a:t> cassettes, 100um, pes, 0. 1m^2</a:t>
            </a:r>
            <a:endParaRPr lang="en-US" sz="1400" cap="small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C42B0-E029-47F4-81E5-E08D6B627D12}"/>
              </a:ext>
            </a:extLst>
          </p:cNvPr>
          <p:cNvSpPr txBox="1"/>
          <p:nvPr/>
        </p:nvSpPr>
        <p:spPr>
          <a:xfrm>
            <a:off x="541538" y="5419544"/>
            <a:ext cx="2752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Analysis:</a:t>
            </a:r>
          </a:p>
          <a:p>
            <a:r>
              <a:rPr lang="en-US"/>
              <a:t>qPCR</a:t>
            </a:r>
          </a:p>
          <a:p>
            <a:r>
              <a:rPr lang="en-US"/>
              <a:t>2D ddPCR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37F4E-0850-491A-9D0C-C9E4433F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2587258"/>
            <a:ext cx="4074851" cy="975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EFF24-E755-456D-ACDA-EDA6D4C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02" y="2258436"/>
            <a:ext cx="7753346" cy="186080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F2B7A-A886-4022-A38B-FC8D52CDA5E8}"/>
              </a:ext>
            </a:extLst>
          </p:cNvPr>
          <p:cNvCxnSpPr>
            <a:cxnSpLocks/>
          </p:cNvCxnSpPr>
          <p:nvPr/>
        </p:nvCxnSpPr>
        <p:spPr>
          <a:xfrm flipV="1">
            <a:off x="213064" y="2230792"/>
            <a:ext cx="4199138" cy="363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A3EFB6-DCF0-456B-9267-3E5D395838AC}"/>
              </a:ext>
            </a:extLst>
          </p:cNvPr>
          <p:cNvCxnSpPr/>
          <p:nvPr/>
        </p:nvCxnSpPr>
        <p:spPr>
          <a:xfrm>
            <a:off x="3022755" y="3429000"/>
            <a:ext cx="1389447" cy="690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200A1-3886-4F8A-9946-68925D188534}"/>
              </a:ext>
            </a:extLst>
          </p:cNvPr>
          <p:cNvCxnSpPr/>
          <p:nvPr/>
        </p:nvCxnSpPr>
        <p:spPr>
          <a:xfrm flipH="1">
            <a:off x="3089429" y="2258436"/>
            <a:ext cx="1322773" cy="328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6994C5-118D-4153-9175-6E218680FAD8}"/>
              </a:ext>
            </a:extLst>
          </p:cNvPr>
          <p:cNvCxnSpPr/>
          <p:nvPr/>
        </p:nvCxnSpPr>
        <p:spPr>
          <a:xfrm>
            <a:off x="213064" y="3562396"/>
            <a:ext cx="44388" cy="6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0C7A87-BD2E-4242-A535-483FB539ADFC}"/>
              </a:ext>
            </a:extLst>
          </p:cNvPr>
          <p:cNvCxnSpPr/>
          <p:nvPr/>
        </p:nvCxnSpPr>
        <p:spPr>
          <a:xfrm>
            <a:off x="275208" y="3519383"/>
            <a:ext cx="4136994" cy="599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3AB52-7D14-4727-8CA1-EA76012BFFF8}"/>
              </a:ext>
            </a:extLst>
          </p:cNvPr>
          <p:cNvSpPr txBox="1"/>
          <p:nvPr/>
        </p:nvSpPr>
        <p:spPr>
          <a:xfrm>
            <a:off x="-1" y="0"/>
            <a:ext cx="1228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17.8.21 TFF trial : reg plasmids: hTERT-CMV, BioNoc , 3.2x10</a:t>
            </a:r>
            <a:r>
              <a:rPr lang="en-US" sz="2400" baseline="30000"/>
              <a:t>8</a:t>
            </a:r>
            <a:r>
              <a:rPr lang="en-US" sz="2400"/>
              <a:t> cells, 2.5mg DNA, PEI;DNA ratio- 1;1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419F2-C04F-415C-A31F-AF18E88B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2" y="969886"/>
            <a:ext cx="5419725" cy="182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96CA9-AC6D-47D0-944B-913A83F384F8}"/>
              </a:ext>
            </a:extLst>
          </p:cNvPr>
          <p:cNvSpPr txBox="1"/>
          <p:nvPr/>
        </p:nvSpPr>
        <p:spPr>
          <a:xfrm>
            <a:off x="128032" y="600554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qPCR</a:t>
            </a:r>
            <a:endParaRPr lang="en-IL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11AAE-DC74-4E1E-B680-6E2662665A9F}"/>
              </a:ext>
            </a:extLst>
          </p:cNvPr>
          <p:cNvSpPr txBox="1"/>
          <p:nvPr/>
        </p:nvSpPr>
        <p:spPr>
          <a:xfrm>
            <a:off x="5560182" y="600554"/>
            <a:ext cx="11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2D ddPCR</a:t>
            </a:r>
            <a:endParaRPr lang="en-IL" u="sn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77D1F-444A-47B2-9ABB-5DAF4749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96" y="969886"/>
            <a:ext cx="5781675" cy="1933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0A0046-6D68-413F-910C-0C7005C2E9CA}"/>
              </a:ext>
            </a:extLst>
          </p:cNvPr>
          <p:cNvSpPr txBox="1"/>
          <p:nvPr/>
        </p:nvSpPr>
        <p:spPr>
          <a:xfrm>
            <a:off x="6750206" y="719905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accent6">
                    <a:lumMod val="50000"/>
                  </a:schemeClr>
                </a:solidFill>
              </a:rPr>
              <a:t>Full capsids</a:t>
            </a:r>
            <a:endParaRPr lang="en-IL" sz="1400" i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221FF-BF49-48E1-9069-B1F8B431626B}"/>
              </a:ext>
            </a:extLst>
          </p:cNvPr>
          <p:cNvSpPr txBox="1"/>
          <p:nvPr/>
        </p:nvSpPr>
        <p:spPr>
          <a:xfrm>
            <a:off x="124197" y="5022270"/>
            <a:ext cx="11669484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Conclusions:</a:t>
            </a:r>
          </a:p>
          <a:p>
            <a:pPr marL="285750" indent="-285750">
              <a:buFontTx/>
              <a:buChar char="-"/>
            </a:pPr>
            <a:r>
              <a:rPr lang="en-US"/>
              <a:t>0.05um pore size is TOO small for initial clarification</a:t>
            </a:r>
          </a:p>
          <a:p>
            <a:pPr marL="285750" indent="-285750">
              <a:buFontTx/>
              <a:buChar char="-"/>
            </a:pPr>
            <a:r>
              <a:rPr lang="en-US"/>
              <a:t>Sample that was diafiltrated w/o initial concentration kept the capsids intact</a:t>
            </a:r>
          </a:p>
          <a:p>
            <a:pPr marL="285750" indent="-285750">
              <a:buFontTx/>
              <a:buChar char="-"/>
            </a:pPr>
            <a:r>
              <a:rPr lang="en-US"/>
              <a:t>Flow-rates through </a:t>
            </a:r>
            <a:r>
              <a:rPr lang="en-US" err="1"/>
              <a:t>TangenX</a:t>
            </a:r>
            <a:r>
              <a:rPr lang="en-US"/>
              <a:t> cassette were decreased and that lowered the efficiency of the diafiltration. </a:t>
            </a:r>
          </a:p>
          <a:p>
            <a:pPr marL="285750" indent="-285750">
              <a:buFontTx/>
              <a:buChar char="-"/>
            </a:pPr>
            <a:r>
              <a:rPr lang="en-US"/>
              <a:t>In purification step: 6.75mS/cm conductivity and  prolonged wash did improve amplitude and recovery (qPCR)</a:t>
            </a:r>
          </a:p>
          <a:p>
            <a:pPr marL="285750" indent="-285750">
              <a:buFontTx/>
              <a:buChar char="-"/>
            </a:pPr>
            <a:r>
              <a:rPr lang="en-US"/>
              <a:t>ddPCR results needs to be repeated (needed further dilutions for accuracy)</a:t>
            </a:r>
            <a:endParaRPr lang="en-I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3DB203-C0E3-410E-81C3-A89BBD4295ED}"/>
              </a:ext>
            </a:extLst>
          </p:cNvPr>
          <p:cNvCxnSpPr/>
          <p:nvPr/>
        </p:nvCxnSpPr>
        <p:spPr>
          <a:xfrm flipV="1">
            <a:off x="7155402" y="3018408"/>
            <a:ext cx="0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F6F415-11A1-40CA-9429-FFB90BD8F92C}"/>
              </a:ext>
            </a:extLst>
          </p:cNvPr>
          <p:cNvSpPr txBox="1"/>
          <p:nvPr/>
        </p:nvSpPr>
        <p:spPr>
          <a:xfrm>
            <a:off x="5777467" y="3251266"/>
            <a:ext cx="333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The quantification is not precise due to lack of sufficient dilutions.</a:t>
            </a:r>
          </a:p>
          <a:p>
            <a:r>
              <a:rPr lang="en-US">
                <a:solidFill>
                  <a:schemeClr val="accent2"/>
                </a:solidFill>
              </a:rPr>
              <a:t>Repeat was failed due to technical issues</a:t>
            </a:r>
            <a:endParaRPr lang="en-IL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8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316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proxima-nova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Maayan Eitan-Wexler</dc:creator>
  <cp:lastModifiedBy>Maayan Eitan-Wexler</cp:lastModifiedBy>
  <cp:revision>1</cp:revision>
  <dcterms:created xsi:type="dcterms:W3CDTF">2021-08-22T11:38:00Z</dcterms:created>
  <dcterms:modified xsi:type="dcterms:W3CDTF">2021-08-22T11:39:13Z</dcterms:modified>
</cp:coreProperties>
</file>