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6" r:id="rId4"/>
    <p:sldId id="272" r:id="rId5"/>
    <p:sldId id="275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7975-7B9A-4B67-A16B-676C7C63E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5CD2E-5C4D-40AE-8417-D1492C36B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1514-537C-4C97-B109-4455A6F7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593E-9A32-43C7-B415-AD2ED551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0276-9419-4729-B8E1-0E4CF348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174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1F94-F66A-4C86-AACD-9C6D2D8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988D4-C96F-458B-8E2A-E1BCFC455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740E-52A7-4F15-8E4C-F729F0DC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96DCB-A58A-4AC1-9203-8FDE6365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0482-C54A-49BE-B0F7-2849EAFE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988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24AE4-DDDF-412D-8C96-25C982CEE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DFE4B-2D4F-49CF-9B22-4E7093570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4B8AD-AF87-4055-B14F-473160AA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4778-622C-46B5-9E42-2676BCAE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92A05-953B-4026-B1B8-CC46AA55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59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5892-8D23-466B-BCC4-DBD4508D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8371-6E4C-48C0-9EBF-DD490686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C1BB-4E9B-4E95-87C2-6CE4B09D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CCDA-015D-4D34-AEE8-F1253DF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C7CE-4DB1-42C6-9059-B3178D24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224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1493-7C95-4E28-BDB0-5EEC1D9C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C135-A4A7-4BE9-A8C7-C9324609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6DF2-7171-421D-9A4C-AC13D690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324B-9533-4D66-AB60-AB14BA4D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CC46-1CD3-439A-A582-C110C137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75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CE72-D276-4DFC-B5B1-0C9E2F40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E72A-F55E-4CE6-AEA2-E943642D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731ED-BA1F-465B-BEEA-F0E3C46E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D0C1E-59C3-4F37-B52D-A6893B9F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1A3A1-899A-4449-9008-5C80BFF0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DFC4B-BF8F-4E10-850C-8495E119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911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A744-BBF1-4AF2-9B5D-77BA20A7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2A2EF-90E1-4820-83C6-F95FD9ABB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51083-1BFB-4F5B-8C1C-B13FC9CD9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62CEF-A168-4ABE-98B1-4DD92507C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70AAE-AD75-4741-A90B-54A1BDCC2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F4302-F5F7-49D6-92A8-51929EA1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01840-254F-4746-9813-B16809AB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C9D03-5058-4E94-9483-7EF69ED8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366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CB1A-F4A3-4993-8938-325376DD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D4851-50E9-4C80-A6BA-50F6C35F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33B2E-03D7-4F23-8F99-1CE58662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1A0AF-4891-416F-866E-C8CDDC14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592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5622C-9C20-4295-AF90-BB715A22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01B7E-6164-47F8-8083-0D8BC1DC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AF30E-04B3-47D0-A203-F5702861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6EF4-3CE6-43F6-A40E-DD0B5179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A2FD-EE67-4FBC-AB9E-A253CF89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B09E9-6974-4062-A6FB-EEEB06ADA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77094-E092-404D-A952-F20FD47E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35F2D-633F-44D3-8071-ABF46A26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61D9-C4C3-4824-BCA9-645BFEFC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12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6CAE-D0A3-4979-9D8C-7D409647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BADB7-59B0-4F48-8E01-00609236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C6D2D-75F9-49D8-8FCE-8D237D1F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7E1A0-2CEE-4CC4-B651-C87D7BF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C020-37D8-42D1-B714-75B3672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91DD5-8FE1-4A13-A969-53FC2E92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95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7C94E-9181-4C06-8986-0C8DB0BF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A754-046B-4A26-BF6F-8F769510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D530-E5FD-4C21-A890-E765F0921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57D1-99D1-4BA0-B6DD-6D3FA1DDAE48}" type="datetimeFigureOut">
              <a:rPr lang="en-IL" smtClean="0"/>
              <a:t>21/07/2021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0F83-351F-46B2-B951-44FAB0811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FA53-0323-4590-83FA-DAB668EA3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D645-5344-44F7-9313-390ED4142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906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F401B0-96DE-49C3-A76B-7E0D583BDC00}"/>
              </a:ext>
            </a:extLst>
          </p:cNvPr>
          <p:cNvSpPr/>
          <p:nvPr/>
        </p:nvSpPr>
        <p:spPr>
          <a:xfrm>
            <a:off x="0" y="5422318"/>
            <a:ext cx="12192000" cy="1425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C90A9-FE44-43E1-9BD8-CDBBFAEF382F}"/>
              </a:ext>
            </a:extLst>
          </p:cNvPr>
          <p:cNvSpPr/>
          <p:nvPr/>
        </p:nvSpPr>
        <p:spPr>
          <a:xfrm>
            <a:off x="0" y="1215128"/>
            <a:ext cx="12192000" cy="4252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81F7B-149B-4FB3-A7A1-523EE2DCBAF0}"/>
              </a:ext>
            </a:extLst>
          </p:cNvPr>
          <p:cNvSpPr/>
          <p:nvPr/>
        </p:nvSpPr>
        <p:spPr>
          <a:xfrm>
            <a:off x="0" y="0"/>
            <a:ext cx="12192000" cy="1215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C54A6-572F-4D0A-A8E1-7C33207EA648}"/>
              </a:ext>
            </a:extLst>
          </p:cNvPr>
          <p:cNvSpPr txBox="1"/>
          <p:nvPr/>
        </p:nvSpPr>
        <p:spPr>
          <a:xfrm>
            <a:off x="0" y="0"/>
            <a:ext cx="6045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13.7.21 TFF trial </a:t>
            </a:r>
          </a:p>
          <a:p>
            <a:r>
              <a:rPr lang="en-US" dirty="0"/>
              <a:t>Clarification: </a:t>
            </a:r>
            <a:r>
              <a:rPr lang="pt-BR" sz="1400" b="0" i="0" u="none" strike="noStrike" cap="small" dirty="0">
                <a:solidFill>
                  <a:srgbClr val="00B0F0"/>
                </a:solidFill>
                <a:effectLst/>
                <a:latin typeface="proxima-nova"/>
              </a:rPr>
              <a:t>midikros 0.2 290cm^2</a:t>
            </a:r>
          </a:p>
          <a:p>
            <a:r>
              <a:rPr lang="pt-BR" dirty="0"/>
              <a:t>Concentration and Diafiltration: </a:t>
            </a:r>
            <a:r>
              <a:rPr lang="en-US" sz="1400" cap="small" dirty="0" err="1">
                <a:solidFill>
                  <a:srgbClr val="00B0F0"/>
                </a:solidFill>
                <a:latin typeface="proxima-nova"/>
              </a:rPr>
              <a:t>TangenX</a:t>
            </a:r>
            <a:r>
              <a:rPr lang="en-US" sz="1400" cap="small" dirty="0">
                <a:solidFill>
                  <a:srgbClr val="00B0F0"/>
                </a:solidFill>
                <a:latin typeface="proxima-nova"/>
              </a:rPr>
              <a:t> cassettes, 100um, pes, 0. 1m^2</a:t>
            </a:r>
            <a:endParaRPr lang="en-US" sz="1400" cap="small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88D36-A9BA-432B-BACB-E811A42F3CB5}"/>
              </a:ext>
            </a:extLst>
          </p:cNvPr>
          <p:cNvSpPr txBox="1"/>
          <p:nvPr/>
        </p:nvSpPr>
        <p:spPr>
          <a:xfrm>
            <a:off x="0" y="1124712"/>
            <a:ext cx="604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13.7.21 Purification steps (Q-XL)</a:t>
            </a: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20BCEC8-D665-44BC-83C8-BF5B4D03B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62" y="3965031"/>
            <a:ext cx="6571739" cy="147492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274C76F-8CF9-40EF-9B7D-4B82A9EC0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51" y="2138186"/>
            <a:ext cx="3583384" cy="754878"/>
          </a:xfrm>
          <a:prstGeom prst="rect">
            <a:avLst/>
          </a:prstGeom>
        </p:spPr>
      </p:pic>
      <p:pic>
        <p:nvPicPr>
          <p:cNvPr id="9" name="Picture 8" descr="Chart, table&#10;&#10;Description automatically generated">
            <a:extLst>
              <a:ext uri="{FF2B5EF4-FFF2-40B4-BE49-F238E27FC236}">
                <a16:creationId xmlns:a16="http://schemas.microsoft.com/office/drawing/2014/main" id="{8CD1240D-3881-464E-9B73-D865B8C95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33" y="4268216"/>
            <a:ext cx="3557701" cy="798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C053BC-4837-427E-9D35-BB4C987F7FBC}"/>
              </a:ext>
            </a:extLst>
          </p:cNvPr>
          <p:cNvSpPr txBox="1"/>
          <p:nvPr/>
        </p:nvSpPr>
        <p:spPr>
          <a:xfrm>
            <a:off x="345878" y="2265494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Run</a:t>
            </a:r>
            <a:endParaRPr lang="en-I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5A657-2455-4CE0-ABB9-841754814242}"/>
              </a:ext>
            </a:extLst>
          </p:cNvPr>
          <p:cNvSpPr txBox="1"/>
          <p:nvPr/>
        </p:nvSpPr>
        <p:spPr>
          <a:xfrm>
            <a:off x="345878" y="4414474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Run</a:t>
            </a:r>
            <a:endParaRPr lang="en-IL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80D9AE-37B7-4F83-AA63-4CCF3B13ACCE}"/>
              </a:ext>
            </a:extLst>
          </p:cNvPr>
          <p:cNvCxnSpPr>
            <a:cxnSpLocks/>
          </p:cNvCxnSpPr>
          <p:nvPr/>
        </p:nvCxnSpPr>
        <p:spPr>
          <a:xfrm flipV="1">
            <a:off x="1814550" y="1833878"/>
            <a:ext cx="3608550" cy="304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07939-3058-4DB7-A2F3-4D826B71F129}"/>
              </a:ext>
            </a:extLst>
          </p:cNvPr>
          <p:cNvCxnSpPr>
            <a:cxnSpLocks/>
          </p:cNvCxnSpPr>
          <p:nvPr/>
        </p:nvCxnSpPr>
        <p:spPr>
          <a:xfrm>
            <a:off x="1814550" y="2827204"/>
            <a:ext cx="3737466" cy="223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A857BE-578D-4EEE-9022-8DD690A81667}"/>
              </a:ext>
            </a:extLst>
          </p:cNvPr>
          <p:cNvCxnSpPr>
            <a:cxnSpLocks/>
          </p:cNvCxnSpPr>
          <p:nvPr/>
        </p:nvCxnSpPr>
        <p:spPr>
          <a:xfrm>
            <a:off x="2838450" y="2827204"/>
            <a:ext cx="2713566" cy="223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833312-34DD-4C16-897F-DC93F0BD8514}"/>
              </a:ext>
            </a:extLst>
          </p:cNvPr>
          <p:cNvCxnSpPr>
            <a:cxnSpLocks/>
          </p:cNvCxnSpPr>
          <p:nvPr/>
        </p:nvCxnSpPr>
        <p:spPr>
          <a:xfrm flipH="1">
            <a:off x="2838450" y="1833878"/>
            <a:ext cx="2584650" cy="32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FD5077B3-7467-4450-AAF1-8A17C83E9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06" y="1729302"/>
            <a:ext cx="6571740" cy="1474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C7952D-0D18-4EDD-AE52-B0B5510EE627}"/>
              </a:ext>
            </a:extLst>
          </p:cNvPr>
          <p:cNvSpPr txBox="1"/>
          <p:nvPr/>
        </p:nvSpPr>
        <p:spPr>
          <a:xfrm>
            <a:off x="7182705" y="195352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Flow-Through</a:t>
            </a:r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DC3365-4BA3-429F-9297-2A54B1145EAC}"/>
              </a:ext>
            </a:extLst>
          </p:cNvPr>
          <p:cNvCxnSpPr>
            <a:cxnSpLocks/>
          </p:cNvCxnSpPr>
          <p:nvPr/>
        </p:nvCxnSpPr>
        <p:spPr>
          <a:xfrm flipV="1">
            <a:off x="4386808" y="4207694"/>
            <a:ext cx="1073317" cy="88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E8CCA5-F5A3-4A10-90B1-17FFF232639F}"/>
              </a:ext>
            </a:extLst>
          </p:cNvPr>
          <p:cNvCxnSpPr>
            <a:cxnSpLocks/>
          </p:cNvCxnSpPr>
          <p:nvPr/>
        </p:nvCxnSpPr>
        <p:spPr>
          <a:xfrm>
            <a:off x="4386808" y="5013750"/>
            <a:ext cx="1073317" cy="16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F8657F-3A0D-46E9-A83A-9A89E8EBD830}"/>
              </a:ext>
            </a:extLst>
          </p:cNvPr>
          <p:cNvCxnSpPr>
            <a:cxnSpLocks/>
          </p:cNvCxnSpPr>
          <p:nvPr/>
        </p:nvCxnSpPr>
        <p:spPr>
          <a:xfrm>
            <a:off x="4733925" y="5013750"/>
            <a:ext cx="726200" cy="16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1F2DCA-3AD9-4B66-ADAC-506F67E24A6D}"/>
              </a:ext>
            </a:extLst>
          </p:cNvPr>
          <p:cNvCxnSpPr>
            <a:cxnSpLocks/>
          </p:cNvCxnSpPr>
          <p:nvPr/>
        </p:nvCxnSpPr>
        <p:spPr>
          <a:xfrm flipH="1">
            <a:off x="4655454" y="4207694"/>
            <a:ext cx="804671" cy="132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779E3F-DA59-4B14-806F-24113822B56D}"/>
              </a:ext>
            </a:extLst>
          </p:cNvPr>
          <p:cNvCxnSpPr>
            <a:cxnSpLocks/>
          </p:cNvCxnSpPr>
          <p:nvPr/>
        </p:nvCxnSpPr>
        <p:spPr>
          <a:xfrm>
            <a:off x="6520053" y="4189469"/>
            <a:ext cx="0" cy="228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AC726A-06C1-4FF5-8653-18F0B8949A24}"/>
              </a:ext>
            </a:extLst>
          </p:cNvPr>
          <p:cNvCxnSpPr>
            <a:cxnSpLocks/>
          </p:cNvCxnSpPr>
          <p:nvPr/>
        </p:nvCxnSpPr>
        <p:spPr>
          <a:xfrm>
            <a:off x="6767703" y="4339973"/>
            <a:ext cx="0" cy="2284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A0E92F-50D6-436D-96FB-FDA29A88A865}"/>
              </a:ext>
            </a:extLst>
          </p:cNvPr>
          <p:cNvSpPr txBox="1"/>
          <p:nvPr/>
        </p:nvSpPr>
        <p:spPr>
          <a:xfrm>
            <a:off x="41811" y="5933599"/>
            <a:ext cx="4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Formulation: </a:t>
            </a:r>
            <a:r>
              <a:rPr lang="en-US" b="1" dirty="0" err="1"/>
              <a:t>Ultracel</a:t>
            </a:r>
            <a:r>
              <a:rPr lang="en-US" b="1" dirty="0"/>
              <a:t> 100KDa with Z buffer</a:t>
            </a:r>
            <a:endParaRPr lang="en-IL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8DB65E-AC2F-4D8D-BB35-8EF90B9EF5D7}"/>
              </a:ext>
            </a:extLst>
          </p:cNvPr>
          <p:cNvSpPr/>
          <p:nvPr/>
        </p:nvSpPr>
        <p:spPr>
          <a:xfrm>
            <a:off x="6144768" y="4801938"/>
            <a:ext cx="374904" cy="6072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E47D8-71E2-4F42-8009-844C5D43DBD7}"/>
              </a:ext>
            </a:extLst>
          </p:cNvPr>
          <p:cNvSpPr txBox="1"/>
          <p:nvPr/>
        </p:nvSpPr>
        <p:spPr>
          <a:xfrm>
            <a:off x="7389194" y="4148222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separation than small scale</a:t>
            </a:r>
            <a:endParaRPr lang="en-IL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45FC23-93C9-4F63-85F6-4AB0C920C7D8}"/>
              </a:ext>
            </a:extLst>
          </p:cNvPr>
          <p:cNvSpPr/>
          <p:nvPr/>
        </p:nvSpPr>
        <p:spPr>
          <a:xfrm flipV="1">
            <a:off x="7360727" y="4261104"/>
            <a:ext cx="82489" cy="6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231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B3F0FECB-7B31-4540-BCAF-502CD8AE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6" y="244442"/>
            <a:ext cx="7101350" cy="2517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12FC2E1-0D93-400B-9CE9-40FEFE59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112" y="2940318"/>
            <a:ext cx="5414664" cy="3762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F2CF774-A1F7-4D3E-9667-68B78B0B75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3" r="26076"/>
          <a:stretch/>
        </p:blipFill>
        <p:spPr>
          <a:xfrm>
            <a:off x="7126361" y="1963605"/>
            <a:ext cx="2697480" cy="79864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2D8ABEE-A8CC-418D-B1A7-57538BF105CD}"/>
              </a:ext>
            </a:extLst>
          </p:cNvPr>
          <p:cNvSpPr txBox="1"/>
          <p:nvPr/>
        </p:nvSpPr>
        <p:spPr>
          <a:xfrm>
            <a:off x="10616184" y="2392918"/>
            <a:ext cx="17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Ruby staining</a:t>
            </a:r>
            <a:endParaRPr lang="en-IL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B5D60F-B4D0-4E0D-969F-79E206BD56E2}"/>
              </a:ext>
            </a:extLst>
          </p:cNvPr>
          <p:cNvSpPr txBox="1"/>
          <p:nvPr/>
        </p:nvSpPr>
        <p:spPr>
          <a:xfrm>
            <a:off x="10457688" y="6244226"/>
            <a:ext cx="17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Ruby staining</a:t>
            </a:r>
            <a:endParaRPr lang="en-IL" dirty="0">
              <a:solidFill>
                <a:srgbClr val="00B0F0"/>
              </a:solidFill>
            </a:endParaRPr>
          </a:p>
        </p:txBody>
      </p:sp>
      <p:pic>
        <p:nvPicPr>
          <p:cNvPr id="60" name="Picture 5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F776243-BCC3-472B-AEEF-976C6DEC0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12" y="6025314"/>
            <a:ext cx="3017520" cy="67723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90A2496-1D2E-4CD8-AFD3-53A61D3056F7}"/>
              </a:ext>
            </a:extLst>
          </p:cNvPr>
          <p:cNvSpPr txBox="1"/>
          <p:nvPr/>
        </p:nvSpPr>
        <p:spPr>
          <a:xfrm>
            <a:off x="6681719" y="2979135"/>
            <a:ext cx="62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42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77A9E9-4988-4DCD-B44C-BCBC549AFCC9}"/>
              </a:ext>
            </a:extLst>
          </p:cNvPr>
          <p:cNvSpPr txBox="1"/>
          <p:nvPr/>
        </p:nvSpPr>
        <p:spPr>
          <a:xfrm>
            <a:off x="7640631" y="2979135"/>
            <a:ext cx="62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44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13B2A2-CF3E-48E4-8B7E-A29FE4CBB954}"/>
              </a:ext>
            </a:extLst>
          </p:cNvPr>
          <p:cNvSpPr txBox="1"/>
          <p:nvPr/>
        </p:nvSpPr>
        <p:spPr>
          <a:xfrm>
            <a:off x="9580830" y="2979135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48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E1986C-C25C-4D38-9854-E7F9293D21E0}"/>
              </a:ext>
            </a:extLst>
          </p:cNvPr>
          <p:cNvSpPr txBox="1"/>
          <p:nvPr/>
        </p:nvSpPr>
        <p:spPr>
          <a:xfrm>
            <a:off x="9082007" y="2979135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47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787454-D33F-4FD9-B08B-41376B56010F}"/>
              </a:ext>
            </a:extLst>
          </p:cNvPr>
          <p:cNvSpPr txBox="1"/>
          <p:nvPr/>
        </p:nvSpPr>
        <p:spPr>
          <a:xfrm>
            <a:off x="8078991" y="2979135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45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C05BEC-6828-431A-80EC-327356DF43F7}"/>
              </a:ext>
            </a:extLst>
          </p:cNvPr>
          <p:cNvSpPr txBox="1"/>
          <p:nvPr/>
        </p:nvSpPr>
        <p:spPr>
          <a:xfrm>
            <a:off x="8580499" y="2979135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46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DE292D-446E-4FCD-A237-DC6ED6FB9C07}"/>
              </a:ext>
            </a:extLst>
          </p:cNvPr>
          <p:cNvSpPr txBox="1"/>
          <p:nvPr/>
        </p:nvSpPr>
        <p:spPr>
          <a:xfrm>
            <a:off x="7127323" y="2979135"/>
            <a:ext cx="62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43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B4510F-9088-4749-8D03-9853BD305C1E}"/>
              </a:ext>
            </a:extLst>
          </p:cNvPr>
          <p:cNvSpPr txBox="1"/>
          <p:nvPr/>
        </p:nvSpPr>
        <p:spPr>
          <a:xfrm>
            <a:off x="10092997" y="2979135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49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5635A8-E12D-4CE8-8E9A-C08CF706B0F8}"/>
              </a:ext>
            </a:extLst>
          </p:cNvPr>
          <p:cNvCxnSpPr/>
          <p:nvPr/>
        </p:nvCxnSpPr>
        <p:spPr>
          <a:xfrm>
            <a:off x="5449824" y="502920"/>
            <a:ext cx="60266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29758E4-6511-49E9-8743-0644A6933480}"/>
              </a:ext>
            </a:extLst>
          </p:cNvPr>
          <p:cNvSpPr txBox="1"/>
          <p:nvPr/>
        </p:nvSpPr>
        <p:spPr>
          <a:xfrm>
            <a:off x="7126361" y="194566"/>
            <a:ext cx="309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FPLC STEP-2 Flow-Through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F557A6-E7E3-4EAC-BF21-467EB020C573}"/>
              </a:ext>
            </a:extLst>
          </p:cNvPr>
          <p:cNvSpPr txBox="1"/>
          <p:nvPr/>
        </p:nvSpPr>
        <p:spPr>
          <a:xfrm>
            <a:off x="4577776" y="3002995"/>
            <a:ext cx="206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FPLC step-2(elution)</a:t>
            </a:r>
            <a:endParaRPr lang="en-IL" b="1" i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DC6F11E-5976-4B07-AE7A-8F276653C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285" y="0"/>
            <a:ext cx="4715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0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E46495-689D-4643-ACCC-A08CCFE85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89"/>
          <a:stretch/>
        </p:blipFill>
        <p:spPr>
          <a:xfrm>
            <a:off x="104773" y="363093"/>
            <a:ext cx="5800727" cy="937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D3D3D4-7811-4914-A554-34BD362C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801242"/>
            <a:ext cx="5257800" cy="1390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9417-39AF-4225-ADAE-EC31FED55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78"/>
          <a:stretch/>
        </p:blipFill>
        <p:spPr>
          <a:xfrm>
            <a:off x="104773" y="1496567"/>
            <a:ext cx="5776185" cy="1866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A9315-496D-4A04-8BDF-B363DCB5F25F}"/>
              </a:ext>
            </a:extLst>
          </p:cNvPr>
          <p:cNvSpPr txBox="1"/>
          <p:nvPr/>
        </p:nvSpPr>
        <p:spPr>
          <a:xfrm>
            <a:off x="8077200" y="363093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C47C3-A55D-4EF8-A742-97956E8EDA62}"/>
              </a:ext>
            </a:extLst>
          </p:cNvPr>
          <p:cNvSpPr/>
          <p:nvPr/>
        </p:nvSpPr>
        <p:spPr>
          <a:xfrm>
            <a:off x="8942833" y="1977389"/>
            <a:ext cx="1088135" cy="21450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4EA93-B5A4-4FF8-977A-BC407C2530DC}"/>
              </a:ext>
            </a:extLst>
          </p:cNvPr>
          <p:cNvSpPr/>
          <p:nvPr/>
        </p:nvSpPr>
        <p:spPr>
          <a:xfrm>
            <a:off x="3142489" y="490490"/>
            <a:ext cx="1088135" cy="21450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73F9F-91DE-49D1-92CF-D4E4E02993F6}"/>
              </a:ext>
            </a:extLst>
          </p:cNvPr>
          <p:cNvSpPr/>
          <p:nvPr/>
        </p:nvSpPr>
        <p:spPr>
          <a:xfrm>
            <a:off x="8942833" y="1035177"/>
            <a:ext cx="1088135" cy="21450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06194-2C1E-439F-BE8E-9F77F1F53CBB}"/>
              </a:ext>
            </a:extLst>
          </p:cNvPr>
          <p:cNvSpPr/>
          <p:nvPr/>
        </p:nvSpPr>
        <p:spPr>
          <a:xfrm>
            <a:off x="3142489" y="3167254"/>
            <a:ext cx="1088135" cy="21450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135389-9129-43EA-BD34-A3C2F3956695}"/>
              </a:ext>
            </a:extLst>
          </p:cNvPr>
          <p:cNvSpPr/>
          <p:nvPr/>
        </p:nvSpPr>
        <p:spPr>
          <a:xfrm>
            <a:off x="8942833" y="1410844"/>
            <a:ext cx="1088135" cy="390524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CB26B-D5A8-463F-B187-43C5E37091F9}"/>
              </a:ext>
            </a:extLst>
          </p:cNvPr>
          <p:cNvSpPr/>
          <p:nvPr/>
        </p:nvSpPr>
        <p:spPr>
          <a:xfrm>
            <a:off x="3142488" y="1577341"/>
            <a:ext cx="1088135" cy="32461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2261E-C2A4-4835-90D6-7BF4716F24EC}"/>
              </a:ext>
            </a:extLst>
          </p:cNvPr>
          <p:cNvSpPr txBox="1"/>
          <p:nvPr/>
        </p:nvSpPr>
        <p:spPr>
          <a:xfrm>
            <a:off x="1373124" y="4416552"/>
            <a:ext cx="9445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</a:t>
            </a:r>
          </a:p>
          <a:p>
            <a:pPr marL="342900" indent="-342900">
              <a:buAutoNum type="arabicPeriod"/>
            </a:pPr>
            <a:r>
              <a:rPr lang="en-US" dirty="0"/>
              <a:t>DNA content doesn’t match the SDS-PAGE:  imply high concentration of empty capsids</a:t>
            </a:r>
          </a:p>
          <a:p>
            <a:pPr marL="342900" indent="-342900">
              <a:buAutoNum type="arabicPeriod"/>
            </a:pPr>
            <a:r>
              <a:rPr lang="en-US" dirty="0"/>
              <a:t>Could not conclude effectivity of viral particle production on </a:t>
            </a:r>
            <a:r>
              <a:rPr lang="en-US" dirty="0" err="1"/>
              <a:t>fibra-cel</a:t>
            </a:r>
            <a:r>
              <a:rPr lang="en-US" dirty="0"/>
              <a:t> carriers (vs. </a:t>
            </a:r>
            <a:r>
              <a:rPr lang="en-US" dirty="0" err="1"/>
              <a:t>Bionoc</a:t>
            </a:r>
            <a:r>
              <a:rPr lang="en-US" dirty="0"/>
              <a:t> ii)</a:t>
            </a:r>
          </a:p>
          <a:p>
            <a:pPr marL="342900" indent="-342900">
              <a:buAutoNum type="arabicPeriod"/>
            </a:pPr>
            <a:r>
              <a:rPr lang="en-US" dirty="0"/>
              <a:t>Significant loss of viral particles while loading on column (2</a:t>
            </a:r>
            <a:r>
              <a:rPr lang="en-US" baseline="30000" dirty="0"/>
              <a:t>nd</a:t>
            </a:r>
            <a:r>
              <a:rPr lang="en-US" dirty="0"/>
              <a:t> step)</a:t>
            </a:r>
          </a:p>
          <a:p>
            <a:pPr marL="342900" indent="-342900">
              <a:buAutoNum type="arabicPeriod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493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B72EC-5079-4A72-9E88-6309CB9B4582}"/>
              </a:ext>
            </a:extLst>
          </p:cNvPr>
          <p:cNvSpPr/>
          <p:nvPr/>
        </p:nvSpPr>
        <p:spPr>
          <a:xfrm>
            <a:off x="0" y="5422318"/>
            <a:ext cx="12192000" cy="1425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3583F4-3CD8-47A9-ABDC-27A78C6D4211}"/>
              </a:ext>
            </a:extLst>
          </p:cNvPr>
          <p:cNvSpPr/>
          <p:nvPr/>
        </p:nvSpPr>
        <p:spPr>
          <a:xfrm>
            <a:off x="0" y="1215128"/>
            <a:ext cx="12192000" cy="4252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B1D775-2E12-4045-A412-A21F6012E892}"/>
              </a:ext>
            </a:extLst>
          </p:cNvPr>
          <p:cNvSpPr/>
          <p:nvPr/>
        </p:nvSpPr>
        <p:spPr>
          <a:xfrm>
            <a:off x="0" y="0"/>
            <a:ext cx="12192000" cy="1215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CE3CF-6D55-4C34-9084-AE79F973CDC1}"/>
              </a:ext>
            </a:extLst>
          </p:cNvPr>
          <p:cNvSpPr txBox="1"/>
          <p:nvPr/>
        </p:nvSpPr>
        <p:spPr>
          <a:xfrm>
            <a:off x="0" y="0"/>
            <a:ext cx="6045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20.7.21 TFF trial </a:t>
            </a:r>
          </a:p>
          <a:p>
            <a:r>
              <a:rPr lang="en-US" dirty="0"/>
              <a:t>Clarification: </a:t>
            </a:r>
            <a:r>
              <a:rPr lang="pt-BR" sz="1400" b="0" i="0" u="none" strike="noStrike" cap="small" dirty="0">
                <a:solidFill>
                  <a:srgbClr val="00B0F0"/>
                </a:solidFill>
                <a:effectLst/>
                <a:latin typeface="proxima-nova"/>
              </a:rPr>
              <a:t>midikros 0.2 290cm^2</a:t>
            </a:r>
          </a:p>
          <a:p>
            <a:r>
              <a:rPr lang="pt-BR" dirty="0"/>
              <a:t>Concentration and Diafiltration: </a:t>
            </a:r>
            <a:r>
              <a:rPr lang="en-US" sz="1400" cap="small" dirty="0" err="1">
                <a:solidFill>
                  <a:srgbClr val="00B0F0"/>
                </a:solidFill>
                <a:latin typeface="proxima-nova"/>
              </a:rPr>
              <a:t>TangenX</a:t>
            </a:r>
            <a:r>
              <a:rPr lang="en-US" sz="1400" cap="small" dirty="0">
                <a:solidFill>
                  <a:srgbClr val="00B0F0"/>
                </a:solidFill>
                <a:latin typeface="proxima-nova"/>
              </a:rPr>
              <a:t> cassettes, 100um, pes, 0. 1m^2</a:t>
            </a:r>
            <a:endParaRPr lang="en-US" sz="1400" cap="small" dirty="0">
              <a:solidFill>
                <a:srgbClr val="00B0F0"/>
              </a:solidFill>
            </a:endParaRP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9FA821E-E369-4B92-9C0B-8D03CCBB6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89" y="2167065"/>
            <a:ext cx="3470991" cy="779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C20917-ADFB-428B-B482-40D0E527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801" y="1825090"/>
            <a:ext cx="6574543" cy="14629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E4D573-D8CF-4523-AD32-1EFF6E10410F}"/>
              </a:ext>
            </a:extLst>
          </p:cNvPr>
          <p:cNvCxnSpPr>
            <a:cxnSpLocks/>
          </p:cNvCxnSpPr>
          <p:nvPr/>
        </p:nvCxnSpPr>
        <p:spPr>
          <a:xfrm flipV="1">
            <a:off x="1633417" y="1882327"/>
            <a:ext cx="3583384" cy="284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613A78-61C4-4A58-83F4-CFD3910B9245}"/>
              </a:ext>
            </a:extLst>
          </p:cNvPr>
          <p:cNvCxnSpPr>
            <a:cxnSpLocks/>
          </p:cNvCxnSpPr>
          <p:nvPr/>
        </p:nvCxnSpPr>
        <p:spPr>
          <a:xfrm>
            <a:off x="1633417" y="2946076"/>
            <a:ext cx="3712300" cy="210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D47221-0265-4036-8419-57EAD03F6100}"/>
              </a:ext>
            </a:extLst>
          </p:cNvPr>
          <p:cNvCxnSpPr>
            <a:cxnSpLocks/>
          </p:cNvCxnSpPr>
          <p:nvPr/>
        </p:nvCxnSpPr>
        <p:spPr>
          <a:xfrm>
            <a:off x="3116984" y="2929298"/>
            <a:ext cx="2253899" cy="227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24C5A0-B3E0-47DB-9082-9205DE4A7145}"/>
              </a:ext>
            </a:extLst>
          </p:cNvPr>
          <p:cNvCxnSpPr>
            <a:cxnSpLocks/>
          </p:cNvCxnSpPr>
          <p:nvPr/>
        </p:nvCxnSpPr>
        <p:spPr>
          <a:xfrm flipH="1">
            <a:off x="3189746" y="1882327"/>
            <a:ext cx="2027055" cy="357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47DF2E-6A55-4A7A-A130-C2AD88A6D1D1}"/>
              </a:ext>
            </a:extLst>
          </p:cNvPr>
          <p:cNvSpPr txBox="1"/>
          <p:nvPr/>
        </p:nvSpPr>
        <p:spPr>
          <a:xfrm>
            <a:off x="6773130" y="207317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Flow-Through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99138-4F04-49D9-824F-324280613B8F}"/>
              </a:ext>
            </a:extLst>
          </p:cNvPr>
          <p:cNvSpPr txBox="1"/>
          <p:nvPr/>
        </p:nvSpPr>
        <p:spPr>
          <a:xfrm>
            <a:off x="345878" y="2384366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Run</a:t>
            </a:r>
            <a:endParaRPr lang="en-IL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BD82B-EF2B-40EF-8C89-1FC5220B2A80}"/>
              </a:ext>
            </a:extLst>
          </p:cNvPr>
          <p:cNvSpPr txBox="1"/>
          <p:nvPr/>
        </p:nvSpPr>
        <p:spPr>
          <a:xfrm>
            <a:off x="345878" y="4533346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Run</a:t>
            </a:r>
            <a:endParaRPr lang="en-IL" b="1" dirty="0"/>
          </a:p>
        </p:txBody>
      </p: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74F3-1016-47C9-95C7-C27D60304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89" y="4260985"/>
            <a:ext cx="3470991" cy="78075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9AC8EC-8EFF-434F-B2CD-19B0F940528E}"/>
              </a:ext>
            </a:extLst>
          </p:cNvPr>
          <p:cNvCxnSpPr>
            <a:cxnSpLocks/>
          </p:cNvCxnSpPr>
          <p:nvPr/>
        </p:nvCxnSpPr>
        <p:spPr>
          <a:xfrm flipV="1">
            <a:off x="4243933" y="4202741"/>
            <a:ext cx="1073317" cy="88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A3B3C3-3CC2-4AAD-BE30-581D8670919A}"/>
              </a:ext>
            </a:extLst>
          </p:cNvPr>
          <p:cNvCxnSpPr>
            <a:cxnSpLocks/>
          </p:cNvCxnSpPr>
          <p:nvPr/>
        </p:nvCxnSpPr>
        <p:spPr>
          <a:xfrm>
            <a:off x="4243933" y="5008797"/>
            <a:ext cx="1000555" cy="16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8C7104-8A6B-4E3E-9575-33AD2441C0B7}"/>
              </a:ext>
            </a:extLst>
          </p:cNvPr>
          <p:cNvCxnSpPr>
            <a:cxnSpLocks/>
          </p:cNvCxnSpPr>
          <p:nvPr/>
        </p:nvCxnSpPr>
        <p:spPr>
          <a:xfrm>
            <a:off x="4484418" y="4958395"/>
            <a:ext cx="760070" cy="217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FD768E-1D21-4701-81F9-C6248F191434}"/>
              </a:ext>
            </a:extLst>
          </p:cNvPr>
          <p:cNvCxnSpPr>
            <a:cxnSpLocks/>
          </p:cNvCxnSpPr>
          <p:nvPr/>
        </p:nvCxnSpPr>
        <p:spPr>
          <a:xfrm flipH="1">
            <a:off x="4512579" y="4202741"/>
            <a:ext cx="804671" cy="132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2842A6A-1783-47CE-B163-DD97BEBB7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716" y="3882248"/>
            <a:ext cx="6543167" cy="146295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1226E-977A-4EAE-997D-C11B51F3C22A}"/>
              </a:ext>
            </a:extLst>
          </p:cNvPr>
          <p:cNvCxnSpPr>
            <a:cxnSpLocks/>
          </p:cNvCxnSpPr>
          <p:nvPr/>
        </p:nvCxnSpPr>
        <p:spPr>
          <a:xfrm>
            <a:off x="6967728" y="4032504"/>
            <a:ext cx="0" cy="228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800CBA-E3BB-47C7-BBC4-E33FEA07FB53}"/>
              </a:ext>
            </a:extLst>
          </p:cNvPr>
          <p:cNvSpPr txBox="1"/>
          <p:nvPr/>
        </p:nvSpPr>
        <p:spPr>
          <a:xfrm>
            <a:off x="0" y="1243584"/>
            <a:ext cx="604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20.7.21 Purification steps (Q-XL)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3539E2-45FA-4B47-9D4F-A298A7573811}"/>
              </a:ext>
            </a:extLst>
          </p:cNvPr>
          <p:cNvSpPr txBox="1"/>
          <p:nvPr/>
        </p:nvSpPr>
        <p:spPr>
          <a:xfrm>
            <a:off x="41811" y="5933599"/>
            <a:ext cx="4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Formulation: </a:t>
            </a:r>
            <a:r>
              <a:rPr lang="en-US" b="1" dirty="0" err="1"/>
              <a:t>Ultracel</a:t>
            </a:r>
            <a:r>
              <a:rPr lang="en-US" b="1" dirty="0"/>
              <a:t> 100KDa with Z buffer</a:t>
            </a:r>
            <a:endParaRPr lang="en-IL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993EFC-8990-4995-B40C-74D84325B844}"/>
              </a:ext>
            </a:extLst>
          </p:cNvPr>
          <p:cNvSpPr/>
          <p:nvPr/>
        </p:nvSpPr>
        <p:spPr>
          <a:xfrm>
            <a:off x="6492240" y="4737930"/>
            <a:ext cx="374904" cy="6072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91160-5609-4A99-97E6-FA36F1DE45A6}"/>
              </a:ext>
            </a:extLst>
          </p:cNvPr>
          <p:cNvSpPr txBox="1"/>
          <p:nvPr/>
        </p:nvSpPr>
        <p:spPr>
          <a:xfrm>
            <a:off x="7736666" y="4084214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separation than small scale</a:t>
            </a:r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5B8326B-81F0-49AB-A74A-CEA26C525D3F}"/>
              </a:ext>
            </a:extLst>
          </p:cNvPr>
          <p:cNvSpPr/>
          <p:nvPr/>
        </p:nvSpPr>
        <p:spPr>
          <a:xfrm flipV="1">
            <a:off x="7708199" y="4197096"/>
            <a:ext cx="82489" cy="6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F2D1FE-0A34-4847-9891-CD2C1ED5EC31}"/>
              </a:ext>
            </a:extLst>
          </p:cNvPr>
          <p:cNvCxnSpPr/>
          <p:nvPr/>
        </p:nvCxnSpPr>
        <p:spPr>
          <a:xfrm flipH="1">
            <a:off x="9985248" y="2641973"/>
            <a:ext cx="155448" cy="30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537D87-13E5-482A-9EF2-CEC33473222D}"/>
              </a:ext>
            </a:extLst>
          </p:cNvPr>
          <p:cNvSpPr txBox="1"/>
          <p:nvPr/>
        </p:nvSpPr>
        <p:spPr>
          <a:xfrm>
            <a:off x="8818704" y="2303595"/>
            <a:ext cx="31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Needed longer wash period</a:t>
            </a:r>
            <a:endParaRPr lang="en-IL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92F61BC-71D3-45B8-8EAE-20B0BE64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01" y="1977490"/>
            <a:ext cx="6574543" cy="14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D61D7-68E9-4BD2-AC6F-DF72AABA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973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2C3FA2-F9B7-42A3-896D-25050D09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63" y="320900"/>
            <a:ext cx="4182985" cy="310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10B051-C97B-4B5B-96B3-4E523A5F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264" y="3570555"/>
            <a:ext cx="4182986" cy="3096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C58C8-EDF6-4C40-96BB-1EF8270A17F7}"/>
              </a:ext>
            </a:extLst>
          </p:cNvPr>
          <p:cNvSpPr txBox="1"/>
          <p:nvPr/>
        </p:nvSpPr>
        <p:spPr>
          <a:xfrm>
            <a:off x="8218055" y="264509"/>
            <a:ext cx="622692" cy="211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H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04AFF-7094-4643-B7C6-F08F5FCEBEAD}"/>
              </a:ext>
            </a:extLst>
          </p:cNvPr>
          <p:cNvSpPr txBox="1"/>
          <p:nvPr/>
        </p:nvSpPr>
        <p:spPr>
          <a:xfrm>
            <a:off x="9081040" y="264509"/>
            <a:ext cx="622692" cy="211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S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54E4C-4424-47E8-9186-10BD7F753652}"/>
              </a:ext>
            </a:extLst>
          </p:cNvPr>
          <p:cNvSpPr txBox="1"/>
          <p:nvPr/>
        </p:nvSpPr>
        <p:spPr>
          <a:xfrm>
            <a:off x="10838472" y="264509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err="1">
                <a:solidFill>
                  <a:schemeClr val="bg1"/>
                </a:solidFill>
              </a:rPr>
              <a:t>R</a:t>
            </a:r>
            <a:r>
              <a:rPr lang="en-US" sz="1100" u="sng" baseline="30000" dirty="0" err="1">
                <a:solidFill>
                  <a:schemeClr val="bg1"/>
                </a:solidFill>
              </a:rPr>
              <a:t>dia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012DB-A79F-4A4C-AFA5-6521284857E1}"/>
              </a:ext>
            </a:extLst>
          </p:cNvPr>
          <p:cNvSpPr txBox="1"/>
          <p:nvPr/>
        </p:nvSpPr>
        <p:spPr>
          <a:xfrm>
            <a:off x="10416646" y="264509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err="1">
                <a:solidFill>
                  <a:schemeClr val="bg1"/>
                </a:solidFill>
              </a:rPr>
              <a:t>F</a:t>
            </a:r>
            <a:r>
              <a:rPr lang="en-US" sz="1100" u="sng" baseline="30000" dirty="0" err="1">
                <a:solidFill>
                  <a:schemeClr val="bg1"/>
                </a:solidFill>
              </a:rPr>
              <a:t>dia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DFF1D-F2F4-4F58-A972-03D13F49E363}"/>
              </a:ext>
            </a:extLst>
          </p:cNvPr>
          <p:cNvSpPr txBox="1"/>
          <p:nvPr/>
        </p:nvSpPr>
        <p:spPr>
          <a:xfrm>
            <a:off x="9494212" y="264509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err="1">
                <a:solidFill>
                  <a:schemeClr val="bg1"/>
                </a:solidFill>
              </a:rPr>
              <a:t>R</a:t>
            </a:r>
            <a:r>
              <a:rPr lang="en-US" sz="1100" u="sng" baseline="30000" dirty="0" err="1">
                <a:solidFill>
                  <a:schemeClr val="bg1"/>
                </a:solidFill>
              </a:rPr>
              <a:t>con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9CE4-7E07-4A43-9CA9-CEE92C08B3EE}"/>
              </a:ext>
            </a:extLst>
          </p:cNvPr>
          <p:cNvSpPr txBox="1"/>
          <p:nvPr/>
        </p:nvSpPr>
        <p:spPr>
          <a:xfrm>
            <a:off x="9965579" y="264509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err="1">
                <a:solidFill>
                  <a:schemeClr val="bg1"/>
                </a:solidFill>
              </a:rPr>
              <a:t>F</a:t>
            </a:r>
            <a:r>
              <a:rPr lang="en-US" sz="1100" u="sng" baseline="30000" dirty="0" err="1">
                <a:solidFill>
                  <a:schemeClr val="bg1"/>
                </a:solidFill>
              </a:rPr>
              <a:t>con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79450-7E71-442F-AC70-FB26AE950145}"/>
              </a:ext>
            </a:extLst>
          </p:cNvPr>
          <p:cNvSpPr txBox="1"/>
          <p:nvPr/>
        </p:nvSpPr>
        <p:spPr>
          <a:xfrm>
            <a:off x="8689422" y="264509"/>
            <a:ext cx="62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0.2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C64D5-E906-416A-ABF3-2C6001A9F2F2}"/>
              </a:ext>
            </a:extLst>
          </p:cNvPr>
          <p:cNvSpPr txBox="1"/>
          <p:nvPr/>
        </p:nvSpPr>
        <p:spPr>
          <a:xfrm>
            <a:off x="8108183" y="3554145"/>
            <a:ext cx="62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5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50ECF-0FA9-4E7C-873D-2BDA3D32BF87}"/>
              </a:ext>
            </a:extLst>
          </p:cNvPr>
          <p:cNvSpPr txBox="1"/>
          <p:nvPr/>
        </p:nvSpPr>
        <p:spPr>
          <a:xfrm>
            <a:off x="8792775" y="3554145"/>
            <a:ext cx="62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7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EF809-26C7-4406-BAEA-80D131DABE20}"/>
              </a:ext>
            </a:extLst>
          </p:cNvPr>
          <p:cNvSpPr txBox="1"/>
          <p:nvPr/>
        </p:nvSpPr>
        <p:spPr>
          <a:xfrm>
            <a:off x="10306529" y="3554145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11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043CB-9063-4357-AFE5-52754939B154}"/>
              </a:ext>
            </a:extLst>
          </p:cNvPr>
          <p:cNvSpPr txBox="1"/>
          <p:nvPr/>
        </p:nvSpPr>
        <p:spPr>
          <a:xfrm>
            <a:off x="9884456" y="3554145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10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7CBD78-C793-42EB-9853-F8E821862C52}"/>
              </a:ext>
            </a:extLst>
          </p:cNvPr>
          <p:cNvSpPr txBox="1"/>
          <p:nvPr/>
        </p:nvSpPr>
        <p:spPr>
          <a:xfrm>
            <a:off x="9104121" y="3554145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8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3DF4D-82C8-44ED-AF66-3BE1C4466DEF}"/>
              </a:ext>
            </a:extLst>
          </p:cNvPr>
          <p:cNvSpPr txBox="1"/>
          <p:nvPr/>
        </p:nvSpPr>
        <p:spPr>
          <a:xfrm>
            <a:off x="9493301" y="3554145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9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2E7BA-7658-463C-AEFC-89A851F285A6}"/>
              </a:ext>
            </a:extLst>
          </p:cNvPr>
          <p:cNvSpPr txBox="1"/>
          <p:nvPr/>
        </p:nvSpPr>
        <p:spPr>
          <a:xfrm>
            <a:off x="8434915" y="3554145"/>
            <a:ext cx="62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6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D48D2A-D2BF-42CD-9E7C-54ABA39EDF36}"/>
              </a:ext>
            </a:extLst>
          </p:cNvPr>
          <p:cNvSpPr txBox="1"/>
          <p:nvPr/>
        </p:nvSpPr>
        <p:spPr>
          <a:xfrm>
            <a:off x="10715704" y="3554145"/>
            <a:ext cx="7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/>
                </a:solidFill>
              </a:rPr>
              <a:t>12</a:t>
            </a:r>
            <a:endParaRPr lang="en-IL" sz="1100" baseline="30000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BE2C58-5B22-4F60-A993-7F09D1B7B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956" y="6131882"/>
            <a:ext cx="2395582" cy="5356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8B8480-3277-416F-A410-015D8C12B376}"/>
              </a:ext>
            </a:extLst>
          </p:cNvPr>
          <p:cNvSpPr txBox="1"/>
          <p:nvPr/>
        </p:nvSpPr>
        <p:spPr>
          <a:xfrm>
            <a:off x="10140696" y="3122241"/>
            <a:ext cx="17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Ruby staining</a:t>
            </a:r>
            <a:endParaRPr lang="en-IL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FE0577-FDC8-4445-A322-DB2810D05AAF}"/>
              </a:ext>
            </a:extLst>
          </p:cNvPr>
          <p:cNvSpPr txBox="1"/>
          <p:nvPr/>
        </p:nvSpPr>
        <p:spPr>
          <a:xfrm>
            <a:off x="10140696" y="6314578"/>
            <a:ext cx="17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Ruby staining</a:t>
            </a:r>
            <a:endParaRPr lang="en-IL" dirty="0">
              <a:solidFill>
                <a:srgbClr val="00B0F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3E62D8-497C-4078-9D1B-253311C0CD80}"/>
              </a:ext>
            </a:extLst>
          </p:cNvPr>
          <p:cNvCxnSpPr>
            <a:cxnSpLocks/>
          </p:cNvCxnSpPr>
          <p:nvPr/>
        </p:nvCxnSpPr>
        <p:spPr>
          <a:xfrm>
            <a:off x="8712587" y="3886200"/>
            <a:ext cx="0" cy="228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ED18E5-1480-462E-8F2E-6F7AE857DCBB}"/>
              </a:ext>
            </a:extLst>
          </p:cNvPr>
          <p:cNvSpPr txBox="1"/>
          <p:nvPr/>
        </p:nvSpPr>
        <p:spPr>
          <a:xfrm>
            <a:off x="6396693" y="356757"/>
            <a:ext cx="12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TFF step</a:t>
            </a:r>
            <a:endParaRPr lang="en-IL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0A8582-0C7C-48D6-9795-678E3F9A8A53}"/>
              </a:ext>
            </a:extLst>
          </p:cNvPr>
          <p:cNvSpPr txBox="1"/>
          <p:nvPr/>
        </p:nvSpPr>
        <p:spPr>
          <a:xfrm>
            <a:off x="6082585" y="3574950"/>
            <a:ext cx="1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FPLC step-2</a:t>
            </a:r>
            <a:endParaRPr lang="en-IL" b="1" i="1" dirty="0"/>
          </a:p>
        </p:txBody>
      </p:sp>
    </p:spTree>
    <p:extLst>
      <p:ext uri="{BB962C8B-B14F-4D97-AF65-F5344CB8AC3E}">
        <p14:creationId xmlns:p14="http://schemas.microsoft.com/office/powerpoint/2010/main" val="86908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192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proxima-nova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Maayan Eitan-Wexler</dc:creator>
  <cp:lastModifiedBy>Maayan Eitan-Wexler</cp:lastModifiedBy>
  <cp:revision>1</cp:revision>
  <dcterms:created xsi:type="dcterms:W3CDTF">2021-07-21T08:29:46Z</dcterms:created>
  <dcterms:modified xsi:type="dcterms:W3CDTF">2021-07-22T04:43:20Z</dcterms:modified>
</cp:coreProperties>
</file>