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3" r:id="rId3"/>
    <p:sldId id="279" r:id="rId4"/>
    <p:sldId id="280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41F8-1108-4CFF-93A7-2941BBFDC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16516-E703-4BA9-A926-9A734128B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499C4-B3DD-4457-9607-DA4D48A6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6317-2787-480E-960A-5B985D5A9F61}" type="datetimeFigureOut">
              <a:rPr lang="en-IL" smtClean="0"/>
              <a:t>02/08/2021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9ED90-AD89-43F7-9711-4E1C332C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A4ECD-789A-4D6C-B89D-297A85E8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142C-BAD5-4EFA-BF73-1DF22269355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404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487F-131E-4792-A03D-02ECFD58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8858C-0730-475F-9B11-DC77830C7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83B22-71F4-4579-B7FF-656659A4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6317-2787-480E-960A-5B985D5A9F61}" type="datetimeFigureOut">
              <a:rPr lang="en-IL" smtClean="0"/>
              <a:t>02/08/2021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7BBB9-CC80-473A-8C14-9B32B545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F1DD4-9ADC-442F-9CB8-E031F581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142C-BAD5-4EFA-BF73-1DF22269355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63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05405-07C2-4ED8-803C-AD5C3E348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6ED4A-C4A7-49AB-87D2-25D1CABC6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777C5-15B0-411F-AD2B-9145C1EA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6317-2787-480E-960A-5B985D5A9F61}" type="datetimeFigureOut">
              <a:rPr lang="en-IL" smtClean="0"/>
              <a:t>02/08/2021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DF1B9-571E-4DC9-B674-D63498FB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AA257-031D-4B90-9EFF-F0878DFD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142C-BAD5-4EFA-BF73-1DF22269355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084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0733-705C-4C13-A97B-A97C3721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1380C-A073-4979-AC02-BBE705CD7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21FE0-59F8-4F4E-959E-87128DA5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6317-2787-480E-960A-5B985D5A9F61}" type="datetimeFigureOut">
              <a:rPr lang="en-IL" smtClean="0"/>
              <a:t>02/08/2021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EF082-0F6A-4599-88BD-8064FCDB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5A69B-1239-445E-9D60-79AA84C9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142C-BAD5-4EFA-BF73-1DF22269355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161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3F27-6CDE-4A5B-8183-E68D7281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C84BB-AB98-4D0E-ACC7-0DA038B6B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5EA93-6206-4565-925A-12D08616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6317-2787-480E-960A-5B985D5A9F61}" type="datetimeFigureOut">
              <a:rPr lang="en-IL" smtClean="0"/>
              <a:t>02/08/2021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A78E5-8E11-4F3C-90FC-BEA26E8F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13A8-DBE9-4F64-822D-CF278952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142C-BAD5-4EFA-BF73-1DF22269355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638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8203-38DB-4A5C-8B70-65791A74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A9C9-0C9B-4C35-8B54-2D360FBF9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09E72-E716-45C6-930E-48DF3A8EA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B2077-000F-42E0-9BD0-9D9F8880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6317-2787-480E-960A-5B985D5A9F61}" type="datetimeFigureOut">
              <a:rPr lang="en-IL" smtClean="0"/>
              <a:t>02/08/2021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47EC9-9496-4CD2-A8D5-FEE1E7F2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1D347-DB79-4AC7-931F-7E4A4ED2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142C-BAD5-4EFA-BF73-1DF22269355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972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B54B-5EF1-45CB-BDC8-2B733DD3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376B0-CEA4-4304-961B-5B6EA2044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3C206-62A2-4EAC-9F68-1F5CC43C4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3FA32-E713-493F-9634-8696834D2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33E93-A9F5-400C-B043-A4149EDB9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7DEBD-206A-4670-ABDA-92B9CC48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6317-2787-480E-960A-5B985D5A9F61}" type="datetimeFigureOut">
              <a:rPr lang="en-IL" smtClean="0"/>
              <a:t>02/08/2021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77C8D-4C49-4657-848A-93EA78B9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07A1C-FC9D-4F4B-BA6F-8750636F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142C-BAD5-4EFA-BF73-1DF22269355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137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FBFF-4FFB-4105-9692-C3A9217A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76CAF-7A55-48E6-839C-D2F4ED43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6317-2787-480E-960A-5B985D5A9F61}" type="datetimeFigureOut">
              <a:rPr lang="en-IL" smtClean="0"/>
              <a:t>02/08/2021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DCE31-5413-4C2A-90B7-680FBEAA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29151-0B84-495F-AAA7-6B9BCFAD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142C-BAD5-4EFA-BF73-1DF22269355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645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22335-44F9-4BE2-B1FA-32454A3B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6317-2787-480E-960A-5B985D5A9F61}" type="datetimeFigureOut">
              <a:rPr lang="en-IL" smtClean="0"/>
              <a:t>02/08/2021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3CE82-9F33-4DA8-96EE-8E640A28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88CAF-12BE-412A-9826-0FB625B5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142C-BAD5-4EFA-BF73-1DF22269355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721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2931-F008-471C-BBA9-844B06EA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1BCD-F4E4-4CAE-AB75-A43F09BBD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126F8-4EA3-4E37-9D83-FB2D7EEB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63ACB-AA39-40F5-BC45-F3F6AA04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6317-2787-480E-960A-5B985D5A9F61}" type="datetimeFigureOut">
              <a:rPr lang="en-IL" smtClean="0"/>
              <a:t>02/08/2021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820FA-9E26-472A-A48B-338326FF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7110-902D-4D8D-BFE4-18522698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142C-BAD5-4EFA-BF73-1DF22269355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138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06FA-83AF-4909-A452-9BCB16408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6BA71-CCBF-4603-97EA-644F7B29F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E543C-541F-4A75-A5A6-7226AFD3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41654-C8B9-40FB-BA71-36074C7E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6317-2787-480E-960A-5B985D5A9F61}" type="datetimeFigureOut">
              <a:rPr lang="en-IL" smtClean="0"/>
              <a:t>02/08/2021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F9EC7-B54C-4809-9038-BB51E519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52514-3E01-430F-9CBC-B2E1085B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142C-BAD5-4EFA-BF73-1DF22269355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890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CD730-B326-433A-883B-D69127F8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30D3B-9D4B-46EF-86AA-A7BA3043B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923B6-5882-4189-9137-6A2C18521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36317-2787-480E-960A-5B985D5A9F61}" type="datetimeFigureOut">
              <a:rPr lang="en-IL" smtClean="0"/>
              <a:t>02/08/2021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18CCE-C17B-4BD8-8A64-7AE1A3CD0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191E5-066F-4FFE-8834-7EB29B0F5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B142C-BAD5-4EFA-BF73-1DF22269355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5123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FCE3CF-6D55-4C34-9084-AE79F973CDC1}"/>
              </a:ext>
            </a:extLst>
          </p:cNvPr>
          <p:cNvSpPr txBox="1"/>
          <p:nvPr/>
        </p:nvSpPr>
        <p:spPr>
          <a:xfrm>
            <a:off x="0" y="0"/>
            <a:ext cx="10111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28.7.21 TFF trial : reg plasmids: hTERT-CMV, </a:t>
            </a:r>
            <a:r>
              <a:rPr lang="en-US" sz="2400" err="1"/>
              <a:t>Bionoc</a:t>
            </a:r>
            <a:r>
              <a:rPr lang="en-US" sz="2400"/>
              <a:t> ii , 5.5x10</a:t>
            </a:r>
            <a:r>
              <a:rPr lang="en-US" sz="2400" baseline="30000"/>
              <a:t>8</a:t>
            </a:r>
            <a:r>
              <a:rPr lang="en-US" sz="2400"/>
              <a:t> cells</a:t>
            </a:r>
          </a:p>
          <a:p>
            <a:r>
              <a:rPr lang="en-US"/>
              <a:t>Clarification: </a:t>
            </a:r>
            <a:r>
              <a:rPr lang="pt-BR" sz="1400" b="0" i="0" u="none" strike="noStrike" cap="small">
                <a:solidFill>
                  <a:srgbClr val="00B0F0"/>
                </a:solidFill>
                <a:effectLst/>
                <a:latin typeface="proxima-nova"/>
              </a:rPr>
              <a:t>midikros 0.2 290cm^2</a:t>
            </a:r>
          </a:p>
          <a:p>
            <a:r>
              <a:rPr lang="pt-BR"/>
              <a:t>Concentration and Diafiltration: </a:t>
            </a:r>
            <a:r>
              <a:rPr lang="en-US" sz="1400" cap="small">
                <a:solidFill>
                  <a:srgbClr val="00B0F0"/>
                </a:solidFill>
                <a:latin typeface="proxima-nova"/>
              </a:rPr>
              <a:t>TangenX cassettes, 100um, pes, 0. 1m^2</a:t>
            </a:r>
            <a:endParaRPr lang="en-US" sz="1400" cap="small">
              <a:solidFill>
                <a:srgbClr val="00B0F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199138-4F04-49D9-824F-324280613B8F}"/>
              </a:ext>
            </a:extLst>
          </p:cNvPr>
          <p:cNvSpPr txBox="1"/>
          <p:nvPr/>
        </p:nvSpPr>
        <p:spPr>
          <a:xfrm>
            <a:off x="345878" y="2384366"/>
            <a:ext cx="114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1</a:t>
            </a:r>
            <a:r>
              <a:rPr lang="en-US" b="1" baseline="30000"/>
              <a:t>st</a:t>
            </a:r>
            <a:r>
              <a:rPr lang="en-US" b="1"/>
              <a:t> Run</a:t>
            </a:r>
            <a:endParaRPr lang="en-IL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4BD82B-EF2B-40EF-8C89-1FC5220B2A80}"/>
              </a:ext>
            </a:extLst>
          </p:cNvPr>
          <p:cNvSpPr txBox="1"/>
          <p:nvPr/>
        </p:nvSpPr>
        <p:spPr>
          <a:xfrm>
            <a:off x="345878" y="4435689"/>
            <a:ext cx="114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r>
              <a:rPr lang="en-US" b="1" baseline="30000"/>
              <a:t>nd</a:t>
            </a:r>
            <a:r>
              <a:rPr lang="en-US" b="1"/>
              <a:t> Run</a:t>
            </a:r>
            <a:endParaRPr lang="en-IL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800CBA-E3BB-47C7-BBC4-E33FEA07FB53}"/>
              </a:ext>
            </a:extLst>
          </p:cNvPr>
          <p:cNvSpPr txBox="1"/>
          <p:nvPr/>
        </p:nvSpPr>
        <p:spPr>
          <a:xfrm>
            <a:off x="0" y="1243584"/>
            <a:ext cx="6045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28.7.21 Purification steps (Q-XL)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3539E2-45FA-4B47-9D4F-A298A7573811}"/>
              </a:ext>
            </a:extLst>
          </p:cNvPr>
          <p:cNvSpPr txBox="1"/>
          <p:nvPr/>
        </p:nvSpPr>
        <p:spPr>
          <a:xfrm>
            <a:off x="41811" y="5933599"/>
            <a:ext cx="453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Formulation: </a:t>
            </a:r>
            <a:r>
              <a:rPr lang="en-US" b="1" err="1"/>
              <a:t>Ultracel</a:t>
            </a:r>
            <a:r>
              <a:rPr lang="en-US" b="1"/>
              <a:t> 100KDa with Z buffer</a:t>
            </a:r>
            <a:endParaRPr lang="en-IL" b="1"/>
          </a:p>
        </p:txBody>
      </p:sp>
      <p:pic>
        <p:nvPicPr>
          <p:cNvPr id="42" name="Picture 41" descr="Chart, histogram&#10;&#10;Description automatically generated">
            <a:extLst>
              <a:ext uri="{FF2B5EF4-FFF2-40B4-BE49-F238E27FC236}">
                <a16:creationId xmlns:a16="http://schemas.microsoft.com/office/drawing/2014/main" id="{102A8D57-4CC1-4CCC-B4A5-C234DEE8B0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" r="9490" b="1"/>
          <a:stretch/>
        </p:blipFill>
        <p:spPr>
          <a:xfrm>
            <a:off x="1220351" y="4283780"/>
            <a:ext cx="2698367" cy="6588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Picture 43" descr="Chart, histogram&#10;&#10;Description automatically generated">
            <a:extLst>
              <a:ext uri="{FF2B5EF4-FFF2-40B4-BE49-F238E27FC236}">
                <a16:creationId xmlns:a16="http://schemas.microsoft.com/office/drawing/2014/main" id="{9ABE8F6C-049F-40EA-8064-6430DAFF1E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5" t="1538" r="9499" b="-282"/>
          <a:stretch/>
        </p:blipFill>
        <p:spPr>
          <a:xfrm>
            <a:off x="6203028" y="3485030"/>
            <a:ext cx="4516708" cy="193921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E4D573-D8CF-4523-AD32-1EFF6E10410F}"/>
              </a:ext>
            </a:extLst>
          </p:cNvPr>
          <p:cNvCxnSpPr>
            <a:cxnSpLocks/>
          </p:cNvCxnSpPr>
          <p:nvPr/>
        </p:nvCxnSpPr>
        <p:spPr>
          <a:xfrm flipV="1">
            <a:off x="2441362" y="3490858"/>
            <a:ext cx="3767275" cy="796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613A78-61C4-4A58-83F4-CFD3910B9245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569535" y="4942589"/>
            <a:ext cx="3655423" cy="48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D47221-0265-4036-8419-57EAD03F6100}"/>
              </a:ext>
            </a:extLst>
          </p:cNvPr>
          <p:cNvCxnSpPr>
            <a:cxnSpLocks/>
          </p:cNvCxnSpPr>
          <p:nvPr/>
        </p:nvCxnSpPr>
        <p:spPr>
          <a:xfrm>
            <a:off x="3827806" y="4910508"/>
            <a:ext cx="2375222" cy="509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24C5A0-B3E0-47DB-9082-9205DE4A7145}"/>
              </a:ext>
            </a:extLst>
          </p:cNvPr>
          <p:cNvCxnSpPr>
            <a:cxnSpLocks/>
          </p:cNvCxnSpPr>
          <p:nvPr/>
        </p:nvCxnSpPr>
        <p:spPr>
          <a:xfrm flipH="1">
            <a:off x="3827806" y="3486916"/>
            <a:ext cx="2380831" cy="837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Chart&#10;&#10;Description automatically generated with low confidence">
            <a:extLst>
              <a:ext uri="{FF2B5EF4-FFF2-40B4-BE49-F238E27FC236}">
                <a16:creationId xmlns:a16="http://schemas.microsoft.com/office/drawing/2014/main" id="{31FD8F97-EAAD-48D0-A496-EEDFB9A51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16" y="2170761"/>
            <a:ext cx="2698367" cy="6056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" name="Picture 60" descr="Chart&#10;&#10;Description automatically generated with low confidence">
            <a:extLst>
              <a:ext uri="{FF2B5EF4-FFF2-40B4-BE49-F238E27FC236}">
                <a16:creationId xmlns:a16="http://schemas.microsoft.com/office/drawing/2014/main" id="{B4EC6510-0483-4F67-9A33-4F667440A7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7" r="41602" b="1"/>
          <a:stretch/>
        </p:blipFill>
        <p:spPr>
          <a:xfrm>
            <a:off x="6224958" y="1479633"/>
            <a:ext cx="4496400" cy="174785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9AC8EC-8EFF-434F-B2CD-19B0F940528E}"/>
              </a:ext>
            </a:extLst>
          </p:cNvPr>
          <p:cNvCxnSpPr>
            <a:cxnSpLocks/>
          </p:cNvCxnSpPr>
          <p:nvPr/>
        </p:nvCxnSpPr>
        <p:spPr>
          <a:xfrm flipV="1">
            <a:off x="1287262" y="1474914"/>
            <a:ext cx="4963547" cy="737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DA3B3C3-3CC2-4AAD-BE30-581D8670919A}"/>
              </a:ext>
            </a:extLst>
          </p:cNvPr>
          <p:cNvCxnSpPr>
            <a:cxnSpLocks/>
          </p:cNvCxnSpPr>
          <p:nvPr/>
        </p:nvCxnSpPr>
        <p:spPr>
          <a:xfrm>
            <a:off x="1287262" y="2737291"/>
            <a:ext cx="4937696" cy="484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8C7104-8A6B-4E3E-9575-33AD2441C0B7}"/>
              </a:ext>
            </a:extLst>
          </p:cNvPr>
          <p:cNvCxnSpPr>
            <a:cxnSpLocks/>
          </p:cNvCxnSpPr>
          <p:nvPr/>
        </p:nvCxnSpPr>
        <p:spPr>
          <a:xfrm>
            <a:off x="2711353" y="2686850"/>
            <a:ext cx="3513605" cy="534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FD768E-1D21-4701-81F9-C6248F191434}"/>
              </a:ext>
            </a:extLst>
          </p:cNvPr>
          <p:cNvCxnSpPr>
            <a:cxnSpLocks/>
          </p:cNvCxnSpPr>
          <p:nvPr/>
        </p:nvCxnSpPr>
        <p:spPr>
          <a:xfrm flipH="1">
            <a:off x="2689424" y="1488688"/>
            <a:ext cx="3513605" cy="723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AD81F73-A25B-486A-855E-11130E4A3430}"/>
              </a:ext>
            </a:extLst>
          </p:cNvPr>
          <p:cNvGrpSpPr/>
          <p:nvPr/>
        </p:nvGrpSpPr>
        <p:grpSpPr>
          <a:xfrm>
            <a:off x="7539134" y="2668555"/>
            <a:ext cx="4652865" cy="3980910"/>
            <a:chOff x="4562669" y="703509"/>
            <a:chExt cx="7016455" cy="591189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25E1B3A-EF7A-4D9B-AD77-F55D4A8104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6" r="44847"/>
            <a:stretch/>
          </p:blipFill>
          <p:spPr>
            <a:xfrm>
              <a:off x="4562669" y="703509"/>
              <a:ext cx="7016455" cy="289810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4079CB2-AEEA-49AD-9846-BACCC0D6A5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357" t="57279" r="57690" b="9894"/>
            <a:stretch/>
          </p:blipFill>
          <p:spPr>
            <a:xfrm>
              <a:off x="5010537" y="3530329"/>
              <a:ext cx="3582957" cy="30850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8FAE92-4A2D-44A1-86D3-AC10AD8276BE}"/>
                </a:ext>
              </a:extLst>
            </p:cNvPr>
            <p:cNvSpPr/>
            <p:nvPr/>
          </p:nvSpPr>
          <p:spPr>
            <a:xfrm>
              <a:off x="5075853" y="864066"/>
              <a:ext cx="783771" cy="575133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82BD8E-6052-4E06-AC54-04876386916A}"/>
                </a:ext>
              </a:extLst>
            </p:cNvPr>
            <p:cNvSpPr/>
            <p:nvPr/>
          </p:nvSpPr>
          <p:spPr>
            <a:xfrm>
              <a:off x="5924940" y="864066"/>
              <a:ext cx="2581497" cy="575133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76E41C-1DA3-47FD-805B-BAAF7EE0A5D7}"/>
                </a:ext>
              </a:extLst>
            </p:cNvPr>
            <p:cNvSpPr txBox="1"/>
            <p:nvPr/>
          </p:nvSpPr>
          <p:spPr>
            <a:xfrm>
              <a:off x="5188182" y="3454129"/>
              <a:ext cx="3418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u="sng">
                  <a:solidFill>
                    <a:schemeClr val="bg1"/>
                  </a:solidFill>
                </a:rPr>
                <a:t>A2</a:t>
              </a:r>
              <a:endParaRPr lang="en-IL" sz="1100" b="1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AA3EE2-0F4C-46A6-8A3A-38447F994A8A}"/>
                </a:ext>
              </a:extLst>
            </p:cNvPr>
            <p:cNvSpPr txBox="1"/>
            <p:nvPr/>
          </p:nvSpPr>
          <p:spPr>
            <a:xfrm>
              <a:off x="5527016" y="3454129"/>
              <a:ext cx="3418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u="sng">
                  <a:solidFill>
                    <a:schemeClr val="bg1"/>
                  </a:solidFill>
                </a:rPr>
                <a:t>A3</a:t>
              </a:r>
              <a:endParaRPr lang="en-IL" sz="1100" b="1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D2D280-F43A-4ECB-8C3D-1DC97418E1DB}"/>
                </a:ext>
              </a:extLst>
            </p:cNvPr>
            <p:cNvSpPr txBox="1"/>
            <p:nvPr/>
          </p:nvSpPr>
          <p:spPr>
            <a:xfrm>
              <a:off x="7362153" y="3454129"/>
              <a:ext cx="3418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u="sng">
                  <a:solidFill>
                    <a:schemeClr val="bg1"/>
                  </a:solidFill>
                </a:rPr>
                <a:t>A8</a:t>
              </a:r>
              <a:endParaRPr lang="en-IL" sz="1100" b="1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5DD63B-A764-4166-B44C-BDDFF8B1214B}"/>
                </a:ext>
              </a:extLst>
            </p:cNvPr>
            <p:cNvSpPr txBox="1"/>
            <p:nvPr/>
          </p:nvSpPr>
          <p:spPr>
            <a:xfrm>
              <a:off x="5903443" y="3454129"/>
              <a:ext cx="3418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u="sng">
                  <a:solidFill>
                    <a:schemeClr val="bg1"/>
                  </a:solidFill>
                </a:rPr>
                <a:t>A4</a:t>
              </a:r>
              <a:endParaRPr lang="en-IL" sz="1100" b="1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7BDBB1-6EFE-4AC8-9D44-F1BEB5949D43}"/>
                </a:ext>
              </a:extLst>
            </p:cNvPr>
            <p:cNvSpPr txBox="1"/>
            <p:nvPr/>
          </p:nvSpPr>
          <p:spPr>
            <a:xfrm>
              <a:off x="6282520" y="3454129"/>
              <a:ext cx="3418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u="sng">
                  <a:solidFill>
                    <a:schemeClr val="bg1"/>
                  </a:solidFill>
                </a:rPr>
                <a:t>A5</a:t>
              </a:r>
              <a:endParaRPr lang="en-IL" sz="1100" b="1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7199F5-30F0-4846-BBA6-91DCAF761E02}"/>
                </a:ext>
              </a:extLst>
            </p:cNvPr>
            <p:cNvSpPr txBox="1"/>
            <p:nvPr/>
          </p:nvSpPr>
          <p:spPr>
            <a:xfrm>
              <a:off x="6624862" y="3454129"/>
              <a:ext cx="3418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u="sng">
                  <a:solidFill>
                    <a:schemeClr val="bg1"/>
                  </a:solidFill>
                </a:rPr>
                <a:t>A6</a:t>
              </a:r>
              <a:endParaRPr lang="en-IL" sz="1100" b="1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04C966-6FC2-43BC-9088-1C835A09CB91}"/>
                </a:ext>
              </a:extLst>
            </p:cNvPr>
            <p:cNvSpPr txBox="1"/>
            <p:nvPr/>
          </p:nvSpPr>
          <p:spPr>
            <a:xfrm>
              <a:off x="7001289" y="3454129"/>
              <a:ext cx="3418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u="sng">
                  <a:solidFill>
                    <a:schemeClr val="bg1"/>
                  </a:solidFill>
                </a:rPr>
                <a:t>A7</a:t>
              </a:r>
              <a:endParaRPr lang="en-IL" sz="1100" b="1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403D69-CC1D-4298-AD06-1BADC7945A1E}"/>
                </a:ext>
              </a:extLst>
            </p:cNvPr>
            <p:cNvSpPr txBox="1"/>
            <p:nvPr/>
          </p:nvSpPr>
          <p:spPr>
            <a:xfrm>
              <a:off x="8023059" y="3454129"/>
              <a:ext cx="447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u="sng">
                  <a:solidFill>
                    <a:schemeClr val="bg1"/>
                  </a:solidFill>
                </a:rPr>
                <a:t>A10</a:t>
              </a:r>
              <a:endParaRPr lang="en-IL" sz="1100" b="1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390D80-E94A-46C1-BB3D-2000DD0A47DB}"/>
                </a:ext>
              </a:extLst>
            </p:cNvPr>
            <p:cNvSpPr txBox="1"/>
            <p:nvPr/>
          </p:nvSpPr>
          <p:spPr>
            <a:xfrm>
              <a:off x="7704036" y="3454129"/>
              <a:ext cx="3418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u="sng">
                  <a:solidFill>
                    <a:schemeClr val="bg1"/>
                  </a:solidFill>
                </a:rPr>
                <a:t>A9</a:t>
              </a:r>
              <a:endParaRPr lang="en-IL" sz="1100" b="1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459A45F-973C-4832-83C7-AD4AFEA8D6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26196" y="172406"/>
            <a:ext cx="7294395" cy="469457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A78603-3C9D-4DB1-ADCA-CFD711E56EA3}"/>
              </a:ext>
            </a:extLst>
          </p:cNvPr>
          <p:cNvCxnSpPr>
            <a:cxnSpLocks/>
          </p:cNvCxnSpPr>
          <p:nvPr/>
        </p:nvCxnSpPr>
        <p:spPr>
          <a:xfrm flipH="1">
            <a:off x="5514392" y="569167"/>
            <a:ext cx="238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70202A-0B42-44C1-9CC9-D8DB45F5F268}"/>
              </a:ext>
            </a:extLst>
          </p:cNvPr>
          <p:cNvSpPr txBox="1"/>
          <p:nvPr/>
        </p:nvSpPr>
        <p:spPr>
          <a:xfrm>
            <a:off x="5844621" y="384501"/>
            <a:ext cx="281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Recovery (Longer CIP)</a:t>
            </a:r>
            <a:endParaRPr lang="en-IL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8A4D17-2765-470E-A5FF-1289B7A94F0B}"/>
              </a:ext>
            </a:extLst>
          </p:cNvPr>
          <p:cNvCxnSpPr>
            <a:cxnSpLocks/>
          </p:cNvCxnSpPr>
          <p:nvPr/>
        </p:nvCxnSpPr>
        <p:spPr>
          <a:xfrm flipH="1">
            <a:off x="5514392" y="753833"/>
            <a:ext cx="23833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2330DF-AB80-4A57-9401-A63DD4A9183B}"/>
              </a:ext>
            </a:extLst>
          </p:cNvPr>
          <p:cNvCxnSpPr>
            <a:cxnSpLocks/>
          </p:cNvCxnSpPr>
          <p:nvPr/>
        </p:nvCxnSpPr>
        <p:spPr>
          <a:xfrm flipH="1">
            <a:off x="5514392" y="1305728"/>
            <a:ext cx="23833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208B516-A458-4AAC-A564-81D42C725A92}"/>
              </a:ext>
            </a:extLst>
          </p:cNvPr>
          <p:cNvSpPr txBox="1"/>
          <p:nvPr/>
        </p:nvSpPr>
        <p:spPr>
          <a:xfrm>
            <a:off x="5844621" y="606387"/>
            <a:ext cx="2109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Concentration followed by dilution- kept titer</a:t>
            </a:r>
            <a:endParaRPr lang="en-IL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DD3E65-BB9A-48C7-B7CA-460351CB7B6D}"/>
              </a:ext>
            </a:extLst>
          </p:cNvPr>
          <p:cNvCxnSpPr/>
          <p:nvPr/>
        </p:nvCxnSpPr>
        <p:spPr>
          <a:xfrm flipH="1">
            <a:off x="5514392" y="2776670"/>
            <a:ext cx="330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EF35DD-1FA6-4FC9-B10E-F53C8ABA9D66}"/>
              </a:ext>
            </a:extLst>
          </p:cNvPr>
          <p:cNvSpPr txBox="1"/>
          <p:nvPr/>
        </p:nvSpPr>
        <p:spPr>
          <a:xfrm>
            <a:off x="5402875" y="2420720"/>
            <a:ext cx="555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5ml column- wide diameter: was not suitable for process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8012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BDB4B1-0810-469D-8727-B85B05E39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38"/>
          <a:stretch/>
        </p:blipFill>
        <p:spPr>
          <a:xfrm>
            <a:off x="0" y="0"/>
            <a:ext cx="7292201" cy="4708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5828D9-6737-4B17-9E7A-4FE2A148EDE9}"/>
              </a:ext>
            </a:extLst>
          </p:cNvPr>
          <p:cNvSpPr txBox="1"/>
          <p:nvPr/>
        </p:nvSpPr>
        <p:spPr>
          <a:xfrm>
            <a:off x="410189" y="4708353"/>
            <a:ext cx="647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20ml column- too large for sample: sample was lost during process</a:t>
            </a:r>
            <a:endParaRPr lang="en-IL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53C77AC-AF3B-4A24-BF6E-93528A57A8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5" t="1538" r="9499" b="-282"/>
          <a:stretch/>
        </p:blipFill>
        <p:spPr>
          <a:xfrm>
            <a:off x="7445941" y="1489785"/>
            <a:ext cx="4516708" cy="1939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A27F8E-E350-49F3-ADD6-EB14567DB598}"/>
              </a:ext>
            </a:extLst>
          </p:cNvPr>
          <p:cNvSpPr/>
          <p:nvPr/>
        </p:nvSpPr>
        <p:spPr>
          <a:xfrm>
            <a:off x="7753739" y="1679510"/>
            <a:ext cx="373224" cy="1464906"/>
          </a:xfrm>
          <a:prstGeom prst="rect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620796-2E1A-4C40-809F-3193F6EEDB6D}"/>
              </a:ext>
            </a:extLst>
          </p:cNvPr>
          <p:cNvSpPr/>
          <p:nvPr/>
        </p:nvSpPr>
        <p:spPr>
          <a:xfrm>
            <a:off x="8126963" y="1679510"/>
            <a:ext cx="373224" cy="1464906"/>
          </a:xfrm>
          <a:prstGeom prst="rect">
            <a:avLst/>
          </a:prstGeom>
          <a:noFill/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EF37C-89D1-4569-86DD-52876BB6D81E}"/>
              </a:ext>
            </a:extLst>
          </p:cNvPr>
          <p:cNvSpPr/>
          <p:nvPr/>
        </p:nvSpPr>
        <p:spPr>
          <a:xfrm>
            <a:off x="8500186" y="1661038"/>
            <a:ext cx="440613" cy="1464906"/>
          </a:xfrm>
          <a:prstGeom prst="rect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813D00-1A33-4977-B461-19DD7AC8760F}"/>
              </a:ext>
            </a:extLst>
          </p:cNvPr>
          <p:cNvSpPr/>
          <p:nvPr/>
        </p:nvSpPr>
        <p:spPr>
          <a:xfrm>
            <a:off x="8940799" y="1664149"/>
            <a:ext cx="373223" cy="1464906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A63CFC-F1A3-4761-9C87-BC19B7D3DFA7}"/>
              </a:ext>
            </a:extLst>
          </p:cNvPr>
          <p:cNvSpPr/>
          <p:nvPr/>
        </p:nvSpPr>
        <p:spPr>
          <a:xfrm>
            <a:off x="9298359" y="1658023"/>
            <a:ext cx="373223" cy="1464906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B27EDC-88A2-403E-A44C-4DBFAEBBBC78}"/>
              </a:ext>
            </a:extLst>
          </p:cNvPr>
          <p:cNvSpPr/>
          <p:nvPr/>
        </p:nvSpPr>
        <p:spPr>
          <a:xfrm>
            <a:off x="9655919" y="1651897"/>
            <a:ext cx="596445" cy="1464906"/>
          </a:xfrm>
          <a:prstGeom prst="rect">
            <a:avLst/>
          </a:prstGeom>
          <a:noFill/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8359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C2DF59-A234-4D03-865C-A18185B41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4" y="238125"/>
            <a:ext cx="9182100" cy="638175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036166-D702-4B34-A5B3-31CB1647711B}"/>
              </a:ext>
            </a:extLst>
          </p:cNvPr>
          <p:cNvCxnSpPr>
            <a:cxnSpLocks/>
          </p:cNvCxnSpPr>
          <p:nvPr/>
        </p:nvCxnSpPr>
        <p:spPr>
          <a:xfrm flipH="1">
            <a:off x="9078686" y="1194318"/>
            <a:ext cx="330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F806D4-7FB1-4B6C-BFD4-A21FB577819B}"/>
              </a:ext>
            </a:extLst>
          </p:cNvPr>
          <p:cNvSpPr txBox="1"/>
          <p:nvPr/>
        </p:nvSpPr>
        <p:spPr>
          <a:xfrm>
            <a:off x="9408756" y="1009652"/>
            <a:ext cx="2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Reflects qPCR results</a:t>
            </a:r>
            <a:endParaRPr lang="en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B8A6D1-8A89-46AE-B319-3665CF2A0AAA}"/>
              </a:ext>
            </a:extLst>
          </p:cNvPr>
          <p:cNvCxnSpPr>
            <a:cxnSpLocks/>
          </p:cNvCxnSpPr>
          <p:nvPr/>
        </p:nvCxnSpPr>
        <p:spPr>
          <a:xfrm flipH="1">
            <a:off x="9078686" y="2696124"/>
            <a:ext cx="330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9DBFF1-1E76-424F-A792-504BF2E5057D}"/>
              </a:ext>
            </a:extLst>
          </p:cNvPr>
          <p:cNvSpPr txBox="1"/>
          <p:nvPr/>
        </p:nvSpPr>
        <p:spPr>
          <a:xfrm>
            <a:off x="9408755" y="2511458"/>
            <a:ext cx="2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0.2um is too small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C53A23-2495-450C-A86C-71CB65E4E094}"/>
              </a:ext>
            </a:extLst>
          </p:cNvPr>
          <p:cNvSpPr/>
          <p:nvPr/>
        </p:nvSpPr>
        <p:spPr>
          <a:xfrm>
            <a:off x="6249880" y="461638"/>
            <a:ext cx="559293" cy="614048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ADEB64-89EE-4D22-8418-E818A15E0062}"/>
              </a:ext>
            </a:extLst>
          </p:cNvPr>
          <p:cNvSpPr txBox="1"/>
          <p:nvPr/>
        </p:nvSpPr>
        <p:spPr>
          <a:xfrm>
            <a:off x="5477522" y="6590375"/>
            <a:ext cx="28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capsid’ yield is low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8638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proxima-nova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Maayan Eitan-Wexler</dc:creator>
  <cp:lastModifiedBy>Maayan Eitan-Wexler</cp:lastModifiedBy>
  <cp:revision>1</cp:revision>
  <dcterms:created xsi:type="dcterms:W3CDTF">2021-08-02T05:28:40Z</dcterms:created>
  <dcterms:modified xsi:type="dcterms:W3CDTF">2021-08-02T05:29:36Z</dcterms:modified>
</cp:coreProperties>
</file>