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D120-60B6-477F-A382-B0D90F2E7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5A09E-C9F6-431E-BC2C-4E2993C33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0208-E6E3-4497-B2BA-3D3383A1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B6A9-16F3-4796-B86A-466A3502077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40A84-874B-4418-AB98-B10AC74F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92F12-5A80-422B-BDDD-74C4A53A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2B6D-BE88-4216-9547-6707504978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065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358C-134D-48DA-8391-809689FA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ECEBC-2701-4FDA-8BD0-27572599D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812B8-9587-4DA2-AC8E-92D51972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B6A9-16F3-4796-B86A-466A3502077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155B-9BEA-4D2F-9450-F1E38070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0F9F1-B2BD-4FA4-A86B-A674B392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2B6D-BE88-4216-9547-6707504978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703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6E29F-4139-4105-8B94-4BC275C2F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C5412-1247-4279-B79D-80FA06F11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561D-D1CE-4D3C-829E-45D4C497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B6A9-16F3-4796-B86A-466A3502077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3963-56E1-4B35-9BE2-C1BBACD0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778D9-925E-4A7D-8C55-BBA3F442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2B6D-BE88-4216-9547-6707504978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379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FD86-2EEA-493D-838E-960472D6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D5BD-4F09-4977-AC62-5DA58AFC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C2C1E-21A3-4F29-9054-9167DC05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B6A9-16F3-4796-B86A-466A3502077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88AA-B9E8-4BED-9AA6-DC36E2D6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FD70-CCE4-4856-AF09-89FF1F3C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2B6D-BE88-4216-9547-6707504978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08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051F-5CB3-41E0-90ED-C1557CE3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1C501-B6C6-419E-9C0E-D0F34E7B7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A6FC0-D0EB-418C-9BF6-3FB4E42B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B6A9-16F3-4796-B86A-466A3502077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690A9-0206-4260-8A1D-1B07008D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CFE6A-7E4B-448F-8559-E7ADBAD6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2B6D-BE88-4216-9547-6707504978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699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31FC-83B9-4F73-8A57-6B6BB200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3735-E9B5-4FF8-BDD4-D67830175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B8817-2403-4A44-8142-057991FAB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7E8B4-11C5-4126-B560-23F90819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B6A9-16F3-4796-B86A-466A3502077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CC1A5-7EFF-4874-9F19-07D2C552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26880-5F3C-4300-B0F3-96DD5131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2B6D-BE88-4216-9547-6707504978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63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B7BE-487E-4109-9F1E-4FFAE5FC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E5223-321B-4FE9-A096-A587CF771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8CD04-8C1B-45BC-986A-288F0CDB4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9255B-EEAD-4815-972A-5FD034B10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ECD90-D87A-4B94-8628-7A08221A0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8BC89-6542-45F4-8E84-AF3ED272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B6A9-16F3-4796-B86A-466A3502077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52A1B-4109-4452-A343-06624F24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58A7A-D3BF-46CA-8F16-BEC1A25E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2B6D-BE88-4216-9547-6707504978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56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8B02-2ABF-458C-92A4-FB73E2FE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745EC-ADC5-46CF-8D7E-B7118EBA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B6A9-16F3-4796-B86A-466A3502077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69871-657E-4553-A102-AE640CDF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3EED9-8289-46E5-A9B8-447D9DEB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2B6D-BE88-4216-9547-6707504978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747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48440-65C1-4B2B-993F-64040B49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B6A9-16F3-4796-B86A-466A3502077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3B4E0-C502-414F-A341-BBF9B707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0F0A6-2D74-4B6E-9493-2442DF4A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2B6D-BE88-4216-9547-6707504978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775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794D-3701-49E2-AECE-1B6B59AB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97A9-2F60-42B7-8783-73B462A20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E27D6-1D89-4F00-89C0-0060CF2A0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036FE-724E-46CC-AA43-05F35F20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B6A9-16F3-4796-B86A-466A3502077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60C62-7DD8-41F9-924E-4DF44F02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0554F-21E8-4817-862E-17D2A825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2B6D-BE88-4216-9547-6707504978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824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93AC-6565-4DE8-A306-AE699FE9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3614C-06C0-448A-92E2-43095723C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A3E00-12D4-4EA9-86A8-65CCB4104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94E58-F068-42E5-96F5-53C975DB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B6A9-16F3-4796-B86A-466A3502077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1C938-880F-4259-B3DB-E99D053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1C9FC-14E9-4BCA-9CCB-74A63EA8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2B6D-BE88-4216-9547-6707504978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70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81A4C-353F-49DC-8714-7EF12D4D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320C-DD74-41CF-ADD6-2AD67C20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3CF8C-6C07-4E97-9059-90B9169E5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BB6A9-16F3-4796-B86A-466A35020775}" type="datetimeFigureOut">
              <a:rPr lang="en-IL" smtClean="0"/>
              <a:t>06/07/2021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AAF3E-9DB7-4CFF-BB0A-F83FDCFE3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08C6-2755-4C5A-8172-370596E76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2B6D-BE88-4216-9547-6707504978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836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AE808B-AD72-4F3C-8803-F4D0053E5012}"/>
              </a:ext>
            </a:extLst>
          </p:cNvPr>
          <p:cNvSpPr txBox="1"/>
          <p:nvPr/>
        </p:nvSpPr>
        <p:spPr>
          <a:xfrm>
            <a:off x="1289537" y="849141"/>
            <a:ext cx="102576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</a:rPr>
              <a:t>Sequencing experiments in analysis right now:</a:t>
            </a:r>
          </a:p>
          <a:p>
            <a:endParaRPr lang="en-US" sz="2000" dirty="0">
              <a:latin typeface="Calibri Light" panose="020F0302020204030204" pitchFamily="34" charset="0"/>
            </a:endParaRPr>
          </a:p>
          <a:p>
            <a:r>
              <a:rPr lang="en-US" sz="2000" b="1" u="sng" dirty="0">
                <a:latin typeface="Calibri Light" panose="020F0302020204030204" pitchFamily="34" charset="0"/>
              </a:rPr>
              <a:t>MyBaits-E18:</a:t>
            </a:r>
          </a:p>
          <a:p>
            <a:endParaRPr lang="en-US" sz="2000" dirty="0">
              <a:latin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</a:rPr>
              <a:t> 1. To check if MyBaits methyl probes actually enrich non-converted targets.</a:t>
            </a:r>
          </a:p>
          <a:p>
            <a:pPr marL="342900" indent="-342900">
              <a:buAutoNum type="arabicPeriod" startAt="2"/>
            </a:pPr>
            <a:r>
              <a:rPr lang="en-US" sz="2000" dirty="0">
                <a:latin typeface="Calibri Light" panose="020F0302020204030204" pitchFamily="34" charset="0"/>
              </a:rPr>
              <a:t>To check the efficiency of </a:t>
            </a:r>
            <a:r>
              <a:rPr lang="en-US" sz="2000" dirty="0" err="1">
                <a:latin typeface="Calibri Light" panose="020F0302020204030204" pitchFamily="34" charset="0"/>
              </a:rPr>
              <a:t>EmSeq</a:t>
            </a:r>
            <a:r>
              <a:rPr lang="en-US" sz="2000" dirty="0">
                <a:latin typeface="Calibri Light" panose="020F0302020204030204" pitchFamily="34" charset="0"/>
              </a:rPr>
              <a:t> conversion module on normal Arbor TE,( non-methyl)</a:t>
            </a:r>
          </a:p>
          <a:p>
            <a:endParaRPr lang="en-US" sz="2000" dirty="0">
              <a:latin typeface="Calibri Light" panose="020F0302020204030204" pitchFamily="34" charset="0"/>
            </a:endParaRPr>
          </a:p>
          <a:p>
            <a:endParaRPr lang="en-US" sz="2000" dirty="0">
              <a:latin typeface="Calibri Light" panose="020F0302020204030204" pitchFamily="34" charset="0"/>
            </a:endParaRPr>
          </a:p>
          <a:p>
            <a:r>
              <a:rPr lang="en-US" sz="2000" b="1" u="sng" dirty="0">
                <a:latin typeface="Calibri Light" panose="020F0302020204030204" pitchFamily="34" charset="0"/>
              </a:rPr>
              <a:t>In- house-E19: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libri Light" panose="020F0302020204030204" pitchFamily="34" charset="0"/>
              </a:rPr>
              <a:t>To check  our in-house TE probes and reagents, which performed well in nanopore sequencing</a:t>
            </a:r>
          </a:p>
          <a:p>
            <a:endParaRPr lang="en-US" sz="2000" dirty="0">
              <a:latin typeface="Calibri Light" panose="020F0302020204030204" pitchFamily="34" charset="0"/>
            </a:endParaRPr>
          </a:p>
          <a:p>
            <a:endParaRPr lang="en-US" sz="2000" dirty="0"/>
          </a:p>
          <a:p>
            <a:r>
              <a:rPr lang="en-US" sz="2000" b="1" u="sng" dirty="0">
                <a:effectLst/>
                <a:latin typeface="Calibri Light" panose="020F0302020204030204" pitchFamily="34" charset="0"/>
              </a:rPr>
              <a:t>NP-probeseq-T1:</a:t>
            </a:r>
          </a:p>
          <a:p>
            <a:r>
              <a:rPr lang="en-US" sz="2000" dirty="0">
                <a:latin typeface="Calibri Light" panose="020F0302020204030204" pitchFamily="34" charset="0"/>
              </a:rPr>
              <a:t>1.Nanopore sequencing of MyBaits methyl RNA probes</a:t>
            </a:r>
            <a:endParaRPr lang="en-I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5D4EDA-EBF8-4211-9A84-F15F502A0D80}"/>
              </a:ext>
            </a:extLst>
          </p:cNvPr>
          <p:cNvSpPr/>
          <p:nvPr/>
        </p:nvSpPr>
        <p:spPr>
          <a:xfrm>
            <a:off x="8393721" y="6356701"/>
            <a:ext cx="391550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Alex-Biomarkers update 06/07/2021</a:t>
            </a:r>
          </a:p>
        </p:txBody>
      </p:sp>
    </p:spTree>
    <p:extLst>
      <p:ext uri="{BB962C8B-B14F-4D97-AF65-F5344CB8AC3E}">
        <p14:creationId xmlns:p14="http://schemas.microsoft.com/office/powerpoint/2010/main" val="252853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10E5-D488-41C7-AF3D-14F26B1C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-100168"/>
            <a:ext cx="1113106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Experiment in progress: TE with new controls from Arbor </a:t>
            </a:r>
            <a:endParaRPr lang="en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8E30F-30D5-4C3B-91B7-44F5507961CE}"/>
              </a:ext>
            </a:extLst>
          </p:cNvPr>
          <p:cNvSpPr txBox="1"/>
          <p:nvPr/>
        </p:nvSpPr>
        <p:spPr>
          <a:xfrm>
            <a:off x="2074982" y="1681068"/>
            <a:ext cx="2385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</a:rPr>
              <a:t>TE with Arbor methyl probes first batch</a:t>
            </a:r>
            <a:endParaRPr lang="en-IL" sz="2000" dirty="0">
              <a:latin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337F-B985-4B96-A509-8310C480A75C}"/>
              </a:ext>
            </a:extLst>
          </p:cNvPr>
          <p:cNvSpPr txBox="1"/>
          <p:nvPr/>
        </p:nvSpPr>
        <p:spPr>
          <a:xfrm>
            <a:off x="4970582" y="1681067"/>
            <a:ext cx="2696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</a:rPr>
              <a:t>TE with Arbor methyl probes new batch</a:t>
            </a:r>
            <a:endParaRPr lang="en-IL" sz="2000" dirty="0">
              <a:latin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6F9FA-E084-494D-8C6F-6C1736ABEDFF}"/>
              </a:ext>
            </a:extLst>
          </p:cNvPr>
          <p:cNvSpPr txBox="1"/>
          <p:nvPr/>
        </p:nvSpPr>
        <p:spPr>
          <a:xfrm>
            <a:off x="7599483" y="1670471"/>
            <a:ext cx="3475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</a:rPr>
              <a:t>TE with Arbor methyl seq cancer promoter assay</a:t>
            </a:r>
            <a:endParaRPr lang="en-IL" sz="2000" dirty="0">
              <a:latin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5D06D-F923-41EB-862E-534032B4B237}"/>
              </a:ext>
            </a:extLst>
          </p:cNvPr>
          <p:cNvSpPr txBox="1"/>
          <p:nvPr/>
        </p:nvSpPr>
        <p:spPr>
          <a:xfrm>
            <a:off x="3669322" y="958992"/>
            <a:ext cx="4431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SND001 gDNA</a:t>
            </a:r>
            <a:endParaRPr lang="en-IL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882D4-8E46-4945-B572-C2960277859C}"/>
              </a:ext>
            </a:extLst>
          </p:cNvPr>
          <p:cNvSpPr txBox="1"/>
          <p:nvPr/>
        </p:nvSpPr>
        <p:spPr>
          <a:xfrm>
            <a:off x="2074982" y="2513408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   B         C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B4FA3-754B-441B-84D9-612EF8950B58}"/>
              </a:ext>
            </a:extLst>
          </p:cNvPr>
          <p:cNvSpPr txBox="1"/>
          <p:nvPr/>
        </p:nvSpPr>
        <p:spPr>
          <a:xfrm>
            <a:off x="5122984" y="2513408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   B         C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C73CA-CE0E-4E32-9DB0-016A70C6C391}"/>
              </a:ext>
            </a:extLst>
          </p:cNvPr>
          <p:cNvSpPr txBox="1"/>
          <p:nvPr/>
        </p:nvSpPr>
        <p:spPr>
          <a:xfrm>
            <a:off x="7772399" y="2517766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   B         C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50F998-91F6-40DD-BB8F-AA262D2FFCCC}"/>
              </a:ext>
            </a:extLst>
          </p:cNvPr>
          <p:cNvCxnSpPr>
            <a:cxnSpLocks/>
          </p:cNvCxnSpPr>
          <p:nvPr/>
        </p:nvCxnSpPr>
        <p:spPr>
          <a:xfrm flipH="1">
            <a:off x="2327030" y="2245321"/>
            <a:ext cx="515816" cy="24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64A57C-DF13-4432-B4CE-6A30239AD8F6}"/>
              </a:ext>
            </a:extLst>
          </p:cNvPr>
          <p:cNvCxnSpPr>
            <a:cxnSpLocks/>
          </p:cNvCxnSpPr>
          <p:nvPr/>
        </p:nvCxnSpPr>
        <p:spPr>
          <a:xfrm>
            <a:off x="2854570" y="2232926"/>
            <a:ext cx="8791" cy="37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A0EC3-5636-403F-B2F4-0F1C1417DDFC}"/>
              </a:ext>
            </a:extLst>
          </p:cNvPr>
          <p:cNvCxnSpPr>
            <a:cxnSpLocks/>
          </p:cNvCxnSpPr>
          <p:nvPr/>
        </p:nvCxnSpPr>
        <p:spPr>
          <a:xfrm>
            <a:off x="2882411" y="2243290"/>
            <a:ext cx="420565" cy="30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99F8CA-E8FA-419C-8F39-AD2B59769907}"/>
              </a:ext>
            </a:extLst>
          </p:cNvPr>
          <p:cNvCxnSpPr>
            <a:cxnSpLocks/>
          </p:cNvCxnSpPr>
          <p:nvPr/>
        </p:nvCxnSpPr>
        <p:spPr>
          <a:xfrm flipH="1">
            <a:off x="5398475" y="2257045"/>
            <a:ext cx="515816" cy="24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36C0F-5EBA-4DBB-B399-39FD2BD90D48}"/>
              </a:ext>
            </a:extLst>
          </p:cNvPr>
          <p:cNvCxnSpPr>
            <a:cxnSpLocks/>
          </p:cNvCxnSpPr>
          <p:nvPr/>
        </p:nvCxnSpPr>
        <p:spPr>
          <a:xfrm>
            <a:off x="5926015" y="2244650"/>
            <a:ext cx="8791" cy="37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3BA47E-062D-40C5-B1E3-CA0DDE0B080D}"/>
              </a:ext>
            </a:extLst>
          </p:cNvPr>
          <p:cNvCxnSpPr>
            <a:cxnSpLocks/>
          </p:cNvCxnSpPr>
          <p:nvPr/>
        </p:nvCxnSpPr>
        <p:spPr>
          <a:xfrm>
            <a:off x="5953856" y="2255014"/>
            <a:ext cx="420565" cy="30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218705-8FAA-4E35-989A-263AA2D2F704}"/>
              </a:ext>
            </a:extLst>
          </p:cNvPr>
          <p:cNvCxnSpPr>
            <a:cxnSpLocks/>
          </p:cNvCxnSpPr>
          <p:nvPr/>
        </p:nvCxnSpPr>
        <p:spPr>
          <a:xfrm flipH="1">
            <a:off x="8049356" y="2257045"/>
            <a:ext cx="515816" cy="24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212147-5891-4296-8B68-0A683DCADFF0}"/>
              </a:ext>
            </a:extLst>
          </p:cNvPr>
          <p:cNvCxnSpPr>
            <a:cxnSpLocks/>
          </p:cNvCxnSpPr>
          <p:nvPr/>
        </p:nvCxnSpPr>
        <p:spPr>
          <a:xfrm>
            <a:off x="8576896" y="2244650"/>
            <a:ext cx="8791" cy="37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05AF4B-E5CA-4D74-896D-CB2B899E0EF6}"/>
              </a:ext>
            </a:extLst>
          </p:cNvPr>
          <p:cNvCxnSpPr>
            <a:cxnSpLocks/>
          </p:cNvCxnSpPr>
          <p:nvPr/>
        </p:nvCxnSpPr>
        <p:spPr>
          <a:xfrm>
            <a:off x="8604737" y="2255014"/>
            <a:ext cx="420565" cy="30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7CB57B-4D9D-41E8-BC24-6B9E6A57622D}"/>
              </a:ext>
            </a:extLst>
          </p:cNvPr>
          <p:cNvSpPr txBox="1"/>
          <p:nvPr/>
        </p:nvSpPr>
        <p:spPr>
          <a:xfrm>
            <a:off x="1072657" y="3101010"/>
            <a:ext cx="9245113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ctr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</a:rPr>
              <a:t>Spike-in with 1/100 unmethylated lambda DNA</a:t>
            </a:r>
          </a:p>
          <a:p>
            <a:pPr indent="-342900" algn="ctr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</a:rPr>
              <a:t>Fragmentation, end prep, adaptor ligation to all samples</a:t>
            </a:r>
          </a:p>
          <a:p>
            <a:pPr indent="-342900" algn="ctr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</a:rPr>
              <a:t>Convert</a:t>
            </a:r>
          </a:p>
          <a:p>
            <a:pPr indent="-342900" algn="ctr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</a:rPr>
              <a:t> Two stages of target enrichment with 1/100 converted  lambda probes spike-in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989CA80-66AD-4A2D-91C3-452189C61C61}"/>
              </a:ext>
            </a:extLst>
          </p:cNvPr>
          <p:cNvSpPr/>
          <p:nvPr/>
        </p:nvSpPr>
        <p:spPr>
          <a:xfrm>
            <a:off x="5880587" y="2901345"/>
            <a:ext cx="161194" cy="46492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6D85CDC-E893-4D87-9812-E1DBD1C81680}"/>
              </a:ext>
            </a:extLst>
          </p:cNvPr>
          <p:cNvSpPr/>
          <p:nvPr/>
        </p:nvSpPr>
        <p:spPr>
          <a:xfrm>
            <a:off x="5873259" y="3624119"/>
            <a:ext cx="161194" cy="44611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23E732B-08A2-4E39-BEE8-E67AC0A90E13}"/>
              </a:ext>
            </a:extLst>
          </p:cNvPr>
          <p:cNvSpPr/>
          <p:nvPr/>
        </p:nvSpPr>
        <p:spPr>
          <a:xfrm>
            <a:off x="5884983" y="4233716"/>
            <a:ext cx="161194" cy="44611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13669C5-0C12-4AF1-97DC-2E004EBAA3CA}"/>
              </a:ext>
            </a:extLst>
          </p:cNvPr>
          <p:cNvSpPr/>
          <p:nvPr/>
        </p:nvSpPr>
        <p:spPr>
          <a:xfrm>
            <a:off x="5884983" y="4843313"/>
            <a:ext cx="161194" cy="44611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98287B-0200-421E-A163-3D8ACA9B3983}"/>
              </a:ext>
            </a:extLst>
          </p:cNvPr>
          <p:cNvSpPr/>
          <p:nvPr/>
        </p:nvSpPr>
        <p:spPr>
          <a:xfrm>
            <a:off x="8307264" y="6326835"/>
            <a:ext cx="391550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Alex-Biomarkers update 06/07/2021</a:t>
            </a:r>
          </a:p>
        </p:txBody>
      </p:sp>
    </p:spTree>
    <p:extLst>
      <p:ext uri="{BB962C8B-B14F-4D97-AF65-F5344CB8AC3E}">
        <p14:creationId xmlns:p14="http://schemas.microsoft.com/office/powerpoint/2010/main" val="113015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10252</TotalTime>
  <Words>145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Experiment in progress: TE with new controls from Arbor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Motzik</dc:creator>
  <cp:lastModifiedBy>Alex Motzik</cp:lastModifiedBy>
  <cp:revision>10</cp:revision>
  <dcterms:created xsi:type="dcterms:W3CDTF">2021-06-22T09:46:42Z</dcterms:created>
  <dcterms:modified xsi:type="dcterms:W3CDTF">2021-07-06T11:01:26Z</dcterms:modified>
</cp:coreProperties>
</file>