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9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AD33C-7CFF-4EF4-BFAD-48103E7B9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6C7F3-5C84-4B51-A450-7CAC2B696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C7584-8906-4408-9D5E-6448C258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3C6F-1B41-4621-AAAD-1A85985D5CE6}" type="datetimeFigureOut">
              <a:rPr lang="en-IL" smtClean="0"/>
              <a:t>13/10/2021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36FD7-7C6E-4FC0-8939-5B014473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F2451-B2D3-4039-BA76-BDB18A2E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56DE-4254-419F-AFDB-C82BB4E8584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3494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0D25-1DCD-4DF7-9AE8-514623BF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8E565-E498-45A8-86BA-0162DADCF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47CCE-1ED2-4288-8FCA-589CBC9F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3C6F-1B41-4621-AAAD-1A85985D5CE6}" type="datetimeFigureOut">
              <a:rPr lang="en-IL" smtClean="0"/>
              <a:t>13/10/2021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CFBAA-53B1-4958-BD12-09CF089E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6DD7E-5079-4C98-8378-819B805E1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56DE-4254-419F-AFDB-C82BB4E8584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5805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453C6A-1E19-420D-B126-4E4C4620B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CC0EF-ED04-40B0-8A84-3D24F910F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915E8-56D1-426D-9FB9-0634E7E60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3C6F-1B41-4621-AAAD-1A85985D5CE6}" type="datetimeFigureOut">
              <a:rPr lang="en-IL" smtClean="0"/>
              <a:t>13/10/2021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633D7-F479-4EB4-89B6-D0202462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18892-2D06-4D63-8A32-CD72DD62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56DE-4254-419F-AFDB-C82BB4E8584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9017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BBF5-E7D9-463E-9438-D72E23321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017D1-3996-42E1-9877-0B463A32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D6109-E9E7-4FEE-B7F9-F37A5739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3C6F-1B41-4621-AAAD-1A85985D5CE6}" type="datetimeFigureOut">
              <a:rPr lang="en-IL" smtClean="0"/>
              <a:t>13/10/2021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07D93-B30D-4388-B940-0B698C913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9DD6D-0B8D-4387-AA22-B86E8AB1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56DE-4254-419F-AFDB-C82BB4E8584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047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73846-9E80-4D46-8B03-06B22785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05027-365D-41E6-BA36-3C0D0BF8A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74631-4FAE-4F5F-88F7-59CD7A32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3C6F-1B41-4621-AAAD-1A85985D5CE6}" type="datetimeFigureOut">
              <a:rPr lang="en-IL" smtClean="0"/>
              <a:t>13/10/2021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A26E0-4661-4554-9CFC-9EE70C85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F8006-178D-4A4E-8DF7-DCFC3087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56DE-4254-419F-AFDB-C82BB4E8584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827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C3C6-A65F-4AEF-8DFD-AB6A470B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FB55-133C-4021-A9FA-A19CDE404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70871-BE93-498C-B0BD-1D4A0F20C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DCDAC-5E8A-4A65-BECC-6EBCE0B8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3C6F-1B41-4621-AAAD-1A85985D5CE6}" type="datetimeFigureOut">
              <a:rPr lang="en-IL" smtClean="0"/>
              <a:t>13/10/2021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CA373-D00E-4E88-AFEF-313F0DA0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439F6-E22C-4488-8A3D-C194A549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56DE-4254-419F-AFDB-C82BB4E8584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153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C60C-AB05-4AA1-859A-72E23259F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EDACA-E456-4F2F-98D9-7C16D515B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53678-D7AD-45AD-802E-5B5530432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2E1D9-4E12-41A6-B8AA-34E723960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94281-117C-4EF7-A895-33D5D9DAD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129FD-F557-4E68-B9F6-96A8E108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3C6F-1B41-4621-AAAD-1A85985D5CE6}" type="datetimeFigureOut">
              <a:rPr lang="en-IL" smtClean="0"/>
              <a:t>13/10/2021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093167-C218-47D0-91C3-3F9DC27D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4C2953-81FC-4197-A471-57323E6A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56DE-4254-419F-AFDB-C82BB4E8584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5606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15CA-9E61-490F-AD7D-69A7FFB5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0BB95-3E9F-436C-B00E-2B721600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3C6F-1B41-4621-AAAD-1A85985D5CE6}" type="datetimeFigureOut">
              <a:rPr lang="en-IL" smtClean="0"/>
              <a:t>13/10/2021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021D4-4F2C-461F-9F6C-EEB521E2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D43D2-CCC9-434E-B418-FA16B977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56DE-4254-419F-AFDB-C82BB4E8584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63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1ECEB6-3076-4062-BF2C-E60825AC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3C6F-1B41-4621-AAAD-1A85985D5CE6}" type="datetimeFigureOut">
              <a:rPr lang="en-IL" smtClean="0"/>
              <a:t>13/10/2021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F61BC-8606-45AB-A3DB-AD074BE9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A332D-673F-489F-8813-E54A1278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56DE-4254-419F-AFDB-C82BB4E8584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824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2116C-4459-4C85-A341-6F90189B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8073F-682B-436D-B4C3-3A55F41E7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A996D-C6EE-4755-B605-3A1B48318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A3516-86FB-4545-90E9-14C825A1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3C6F-1B41-4621-AAAD-1A85985D5CE6}" type="datetimeFigureOut">
              <a:rPr lang="en-IL" smtClean="0"/>
              <a:t>13/10/2021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C4E82-B108-4517-A417-B3D55632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E064-626F-4F66-9D32-6368988A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56DE-4254-419F-AFDB-C82BB4E8584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497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AF92-FAF8-4406-B3CB-72A5B1830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18FCD-41F3-4297-850A-D50A1A7AA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4533B-2ABA-4215-8A0F-0F23B27B6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C16BD-D00B-476B-9AEE-794299BE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3C6F-1B41-4621-AAAD-1A85985D5CE6}" type="datetimeFigureOut">
              <a:rPr lang="en-IL" smtClean="0"/>
              <a:t>13/10/2021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27491-50C8-4986-88EB-BEF665E5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B85FC-A740-4ABB-B177-75961D4ED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56DE-4254-419F-AFDB-C82BB4E8584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9856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F3E79E-3DC5-4DC4-B788-82859855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23D61-8FBC-4431-AA6F-4EB2ACE24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27F2A-92BE-473A-89E6-7731A640B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A3C6F-1B41-4621-AAAD-1A85985D5CE6}" type="datetimeFigureOut">
              <a:rPr lang="en-IL" smtClean="0"/>
              <a:t>13/10/2021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ABBB7-C9EE-4AB9-84FB-7C6134FFE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20AA8-A6C6-4661-9804-6A3D32822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056DE-4254-419F-AFDB-C82BB4E8584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9453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CE3F163-8699-4BDC-A1C1-0BD385F75E92}"/>
              </a:ext>
            </a:extLst>
          </p:cNvPr>
          <p:cNvSpPr/>
          <p:nvPr/>
        </p:nvSpPr>
        <p:spPr>
          <a:xfrm>
            <a:off x="7808663" y="319596"/>
            <a:ext cx="4383337" cy="330249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A4893-8862-408A-AF7A-6B75560EADA0}"/>
              </a:ext>
            </a:extLst>
          </p:cNvPr>
          <p:cNvSpPr txBox="1"/>
          <p:nvPr/>
        </p:nvSpPr>
        <p:spPr>
          <a:xfrm>
            <a:off x="0" y="382016"/>
            <a:ext cx="7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qPCR </a:t>
            </a:r>
            <a:endParaRPr lang="en-IL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BA2AC5F-E269-46FC-A4D2-8CC87BBAC1CA}"/>
              </a:ext>
            </a:extLst>
          </p:cNvPr>
          <p:cNvGrpSpPr/>
          <p:nvPr/>
        </p:nvGrpSpPr>
        <p:grpSpPr>
          <a:xfrm>
            <a:off x="1452977" y="382016"/>
            <a:ext cx="5498238" cy="3333201"/>
            <a:chOff x="0" y="496605"/>
            <a:chExt cx="6444628" cy="412904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BECF7D9-0749-473C-BA31-8653D19A6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" y="496605"/>
              <a:ext cx="6440056" cy="208597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7E381C3-6DE8-48E5-B35E-AB52FA2C3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568252"/>
              <a:ext cx="6440056" cy="20574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C198205-93FD-4FD4-A4E1-24229799C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743565"/>
            <a:ext cx="12192000" cy="31247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7F11CC-2CC9-4574-8B62-6BCA7F210D68}"/>
              </a:ext>
            </a:extLst>
          </p:cNvPr>
          <p:cNvSpPr txBox="1"/>
          <p:nvPr/>
        </p:nvSpPr>
        <p:spPr>
          <a:xfrm>
            <a:off x="-83976" y="3429000"/>
            <a:ext cx="116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ddPCR 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A6C449-8DCA-40D2-BA3C-FD21B36E3B50}"/>
              </a:ext>
            </a:extLst>
          </p:cNvPr>
          <p:cNvSpPr txBox="1"/>
          <p:nvPr/>
        </p:nvSpPr>
        <p:spPr>
          <a:xfrm>
            <a:off x="-1" y="0"/>
            <a:ext cx="12286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05.10.21 TFF trial : reg plasmids: hTERT-CMV, </a:t>
            </a:r>
            <a:r>
              <a:rPr lang="en-US" sz="2000" dirty="0" err="1">
                <a:solidFill>
                  <a:srgbClr val="0070C0"/>
                </a:solidFill>
              </a:rPr>
              <a:t>BioNoc</a:t>
            </a:r>
            <a:r>
              <a:rPr lang="en-US" sz="2000" dirty="0">
                <a:solidFill>
                  <a:srgbClr val="0070C0"/>
                </a:solidFill>
              </a:rPr>
              <a:t>, 6.2x10</a:t>
            </a:r>
            <a:r>
              <a:rPr lang="en-US" sz="2000" baseline="30000" dirty="0">
                <a:solidFill>
                  <a:srgbClr val="0070C0"/>
                </a:solidFill>
              </a:rPr>
              <a:t>8</a:t>
            </a:r>
            <a:r>
              <a:rPr lang="en-US" sz="2000" dirty="0">
                <a:solidFill>
                  <a:srgbClr val="0070C0"/>
                </a:solidFill>
              </a:rPr>
              <a:t> cells, 2.5mg DNA, PEI;DNA ratio- 1;1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F06CBD-99EA-4A24-B27F-CE6A5E91C020}"/>
              </a:ext>
            </a:extLst>
          </p:cNvPr>
          <p:cNvGrpSpPr/>
          <p:nvPr/>
        </p:nvGrpSpPr>
        <p:grpSpPr>
          <a:xfrm>
            <a:off x="7808663" y="428458"/>
            <a:ext cx="4258808" cy="3119987"/>
            <a:chOff x="6769976" y="461665"/>
            <a:chExt cx="4258808" cy="311998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5662492-F97A-4D04-812D-BCD91F8F4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11142" y="554451"/>
              <a:ext cx="3517642" cy="302720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887694-C06A-4690-96E6-37455FDEB89B}"/>
                </a:ext>
              </a:extLst>
            </p:cNvPr>
            <p:cNvSpPr txBox="1"/>
            <p:nvPr/>
          </p:nvSpPr>
          <p:spPr>
            <a:xfrm>
              <a:off x="7511142" y="468175"/>
              <a:ext cx="513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A3</a:t>
              </a:r>
              <a:endParaRPr lang="en-IL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18DB61-465C-45FE-8A0E-78EB251A322B}"/>
                </a:ext>
              </a:extLst>
            </p:cNvPr>
            <p:cNvSpPr txBox="1"/>
            <p:nvPr/>
          </p:nvSpPr>
          <p:spPr>
            <a:xfrm>
              <a:off x="7950587" y="468175"/>
              <a:ext cx="513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A4</a:t>
              </a:r>
              <a:endParaRPr lang="en-IL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F7FF64-364C-4EE7-AF04-DDF0E8DCA6B4}"/>
                </a:ext>
              </a:extLst>
            </p:cNvPr>
            <p:cNvSpPr txBox="1"/>
            <p:nvPr/>
          </p:nvSpPr>
          <p:spPr>
            <a:xfrm>
              <a:off x="8390032" y="468175"/>
              <a:ext cx="513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A5</a:t>
              </a:r>
              <a:endParaRPr lang="en-IL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66581-D84C-4DD8-A28C-F8CA89880D7A}"/>
                </a:ext>
              </a:extLst>
            </p:cNvPr>
            <p:cNvSpPr txBox="1"/>
            <p:nvPr/>
          </p:nvSpPr>
          <p:spPr>
            <a:xfrm>
              <a:off x="8829477" y="468175"/>
              <a:ext cx="513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A6</a:t>
              </a:r>
              <a:endParaRPr lang="en-IL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89FEDC9-C303-4F7D-9837-7E77BB8EDD69}"/>
                </a:ext>
              </a:extLst>
            </p:cNvPr>
            <p:cNvSpPr txBox="1"/>
            <p:nvPr/>
          </p:nvSpPr>
          <p:spPr>
            <a:xfrm>
              <a:off x="9268922" y="468175"/>
              <a:ext cx="513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A7</a:t>
              </a:r>
              <a:endParaRPr lang="en-IL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EF8A72-A312-403E-9833-8FDECC3D1161}"/>
                </a:ext>
              </a:extLst>
            </p:cNvPr>
            <p:cNvSpPr txBox="1"/>
            <p:nvPr/>
          </p:nvSpPr>
          <p:spPr>
            <a:xfrm>
              <a:off x="9708367" y="468175"/>
              <a:ext cx="513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A8</a:t>
              </a:r>
              <a:endParaRPr lang="en-IL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A54908C-210A-4A4B-9478-833CB128608F}"/>
                </a:ext>
              </a:extLst>
            </p:cNvPr>
            <p:cNvSpPr txBox="1"/>
            <p:nvPr/>
          </p:nvSpPr>
          <p:spPr>
            <a:xfrm>
              <a:off x="10147810" y="468175"/>
              <a:ext cx="513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A9</a:t>
              </a:r>
              <a:endParaRPr lang="en-IL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D787664-DA5D-414E-BDA2-AC550552C39D}"/>
                </a:ext>
              </a:extLst>
            </p:cNvPr>
            <p:cNvCxnSpPr>
              <a:cxnSpLocks/>
            </p:cNvCxnSpPr>
            <p:nvPr/>
          </p:nvCxnSpPr>
          <p:spPr>
            <a:xfrm>
              <a:off x="7767734" y="827224"/>
              <a:ext cx="0" cy="20128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DD62383-D0D1-4342-AE3D-7404C4565D48}"/>
                </a:ext>
              </a:extLst>
            </p:cNvPr>
            <p:cNvCxnSpPr>
              <a:cxnSpLocks/>
            </p:cNvCxnSpPr>
            <p:nvPr/>
          </p:nvCxnSpPr>
          <p:spPr>
            <a:xfrm>
              <a:off x="8150954" y="827224"/>
              <a:ext cx="0" cy="20128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1393974-50D7-4C76-8C3A-BA4CD6A4BDB3}"/>
                </a:ext>
              </a:extLst>
            </p:cNvPr>
            <p:cNvCxnSpPr>
              <a:cxnSpLocks/>
            </p:cNvCxnSpPr>
            <p:nvPr/>
          </p:nvCxnSpPr>
          <p:spPr>
            <a:xfrm>
              <a:off x="8612366" y="827224"/>
              <a:ext cx="0" cy="20128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91E0694-9184-42FC-A6EE-82EAC7F2F55E}"/>
                </a:ext>
              </a:extLst>
            </p:cNvPr>
            <p:cNvCxnSpPr>
              <a:cxnSpLocks/>
            </p:cNvCxnSpPr>
            <p:nvPr/>
          </p:nvCxnSpPr>
          <p:spPr>
            <a:xfrm>
              <a:off x="9051811" y="827224"/>
              <a:ext cx="0" cy="2012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5E2ED30-BFC3-4886-99AA-52CFFE8F6C7B}"/>
                </a:ext>
              </a:extLst>
            </p:cNvPr>
            <p:cNvCxnSpPr>
              <a:cxnSpLocks/>
            </p:cNvCxnSpPr>
            <p:nvPr/>
          </p:nvCxnSpPr>
          <p:spPr>
            <a:xfrm>
              <a:off x="9488070" y="827224"/>
              <a:ext cx="0" cy="2012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7CCF75E-0027-4B8A-ACE7-EF85ED2C8476}"/>
                </a:ext>
              </a:extLst>
            </p:cNvPr>
            <p:cNvCxnSpPr>
              <a:cxnSpLocks/>
            </p:cNvCxnSpPr>
            <p:nvPr/>
          </p:nvCxnSpPr>
          <p:spPr>
            <a:xfrm>
              <a:off x="9923299" y="827224"/>
              <a:ext cx="0" cy="2012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0FA83F0-2C08-4154-A5B1-38134BFDD387}"/>
                </a:ext>
              </a:extLst>
            </p:cNvPr>
            <p:cNvCxnSpPr>
              <a:cxnSpLocks/>
            </p:cNvCxnSpPr>
            <p:nvPr/>
          </p:nvCxnSpPr>
          <p:spPr>
            <a:xfrm>
              <a:off x="10331675" y="827224"/>
              <a:ext cx="0" cy="2012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8752056-319A-4AF6-BA67-35EAC2DA20D4}"/>
                </a:ext>
              </a:extLst>
            </p:cNvPr>
            <p:cNvSpPr txBox="1"/>
            <p:nvPr/>
          </p:nvSpPr>
          <p:spPr>
            <a:xfrm>
              <a:off x="8020053" y="2935321"/>
              <a:ext cx="29360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00"/>
                  </a:solidFill>
                </a:rPr>
                <a:t>Final (after formulation)</a:t>
              </a:r>
            </a:p>
            <a:p>
              <a:pPr algn="ctr"/>
              <a:r>
                <a:rPr lang="en-US" dirty="0">
                  <a:solidFill>
                    <a:srgbClr val="FFFF00"/>
                  </a:solidFill>
                </a:rPr>
                <a:t>7.72x10</a:t>
              </a:r>
              <a:r>
                <a:rPr lang="en-US" baseline="30000" dirty="0">
                  <a:solidFill>
                    <a:srgbClr val="FFFF00"/>
                  </a:solidFill>
                </a:rPr>
                <a:t>12</a:t>
              </a:r>
              <a:r>
                <a:rPr lang="en-US" dirty="0">
                  <a:solidFill>
                    <a:srgbClr val="FFFF00"/>
                  </a:solidFill>
                </a:rPr>
                <a:t> VGs</a:t>
              </a:r>
              <a:endParaRPr lang="en-IL" dirty="0">
                <a:solidFill>
                  <a:srgbClr val="FFFF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FCBC2E-AE55-4F37-8A7F-0C87B847DBE8}"/>
                </a:ext>
              </a:extLst>
            </p:cNvPr>
            <p:cNvSpPr txBox="1"/>
            <p:nvPr/>
          </p:nvSpPr>
          <p:spPr>
            <a:xfrm>
              <a:off x="6769976" y="461665"/>
              <a:ext cx="9561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Ruby 2</a:t>
              </a:r>
              <a:r>
                <a:rPr lang="en-US" baseline="30000" dirty="0">
                  <a:solidFill>
                    <a:srgbClr val="00B0F0"/>
                  </a:solidFill>
                </a:rPr>
                <a:t>nd</a:t>
              </a:r>
              <a:r>
                <a:rPr lang="en-US" dirty="0">
                  <a:solidFill>
                    <a:srgbClr val="00B0F0"/>
                  </a:solidFill>
                </a:rPr>
                <a:t> run</a:t>
              </a:r>
              <a:endParaRPr lang="en-IL" dirty="0">
                <a:solidFill>
                  <a:srgbClr val="00B0F0"/>
                </a:solidFill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BD4181E-0F62-4535-9D43-719265B44428}"/>
              </a:ext>
            </a:extLst>
          </p:cNvPr>
          <p:cNvSpPr/>
          <p:nvPr/>
        </p:nvSpPr>
        <p:spPr>
          <a:xfrm>
            <a:off x="5386930" y="852256"/>
            <a:ext cx="312534" cy="204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94F32E-3309-4C78-942C-E54B6DA84F30}"/>
              </a:ext>
            </a:extLst>
          </p:cNvPr>
          <p:cNvSpPr/>
          <p:nvPr/>
        </p:nvSpPr>
        <p:spPr>
          <a:xfrm>
            <a:off x="5386930" y="1192667"/>
            <a:ext cx="312534" cy="20477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2E1682-516A-4F4E-ABDF-A262866C921D}"/>
              </a:ext>
            </a:extLst>
          </p:cNvPr>
          <p:cNvSpPr/>
          <p:nvPr/>
        </p:nvSpPr>
        <p:spPr>
          <a:xfrm>
            <a:off x="5386930" y="1687994"/>
            <a:ext cx="312534" cy="204777"/>
          </a:xfrm>
          <a:prstGeom prst="rect">
            <a:avLst/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6ECBE2-E125-4C42-BCFC-A4F3877C9F06}"/>
              </a:ext>
            </a:extLst>
          </p:cNvPr>
          <p:cNvSpPr/>
          <p:nvPr/>
        </p:nvSpPr>
        <p:spPr>
          <a:xfrm>
            <a:off x="5378052" y="2522010"/>
            <a:ext cx="312534" cy="3592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37EBFC-06C2-4246-80E0-1F6C5884978E}"/>
              </a:ext>
            </a:extLst>
          </p:cNvPr>
          <p:cNvSpPr/>
          <p:nvPr/>
        </p:nvSpPr>
        <p:spPr>
          <a:xfrm>
            <a:off x="6911802" y="4260873"/>
            <a:ext cx="3661502" cy="25827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67C5EB-41C1-4012-B639-4606C8B56FC2}"/>
              </a:ext>
            </a:extLst>
          </p:cNvPr>
          <p:cNvSpPr/>
          <p:nvPr/>
        </p:nvSpPr>
        <p:spPr>
          <a:xfrm>
            <a:off x="6911801" y="4622864"/>
            <a:ext cx="4922133" cy="258271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DF3F12-014D-42A7-8DFA-83C98183F19D}"/>
              </a:ext>
            </a:extLst>
          </p:cNvPr>
          <p:cNvSpPr/>
          <p:nvPr/>
        </p:nvSpPr>
        <p:spPr>
          <a:xfrm>
            <a:off x="6911800" y="5195700"/>
            <a:ext cx="4922134" cy="397232"/>
          </a:xfrm>
          <a:prstGeom prst="rect">
            <a:avLst/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F4EED2-92D3-4476-9509-FE05C142DA13}"/>
              </a:ext>
            </a:extLst>
          </p:cNvPr>
          <p:cNvSpPr/>
          <p:nvPr/>
        </p:nvSpPr>
        <p:spPr>
          <a:xfrm>
            <a:off x="6911800" y="5621280"/>
            <a:ext cx="4922134" cy="5043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555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C5BCB6-71B1-451A-9376-7379F87BE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8323"/>
            <a:ext cx="12192000" cy="27006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DA1271-A60B-44BF-948D-908D0DFE1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512" y="3956172"/>
            <a:ext cx="12192000" cy="27712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C888A6-52D1-4D87-9C47-FB3665C49A93}"/>
              </a:ext>
            </a:extLst>
          </p:cNvPr>
          <p:cNvSpPr txBox="1"/>
          <p:nvPr/>
        </p:nvSpPr>
        <p:spPr>
          <a:xfrm>
            <a:off x="102637" y="373224"/>
            <a:ext cx="1017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RUN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2FDE3-93BB-4332-B118-6913DEE01588}"/>
              </a:ext>
            </a:extLst>
          </p:cNvPr>
          <p:cNvSpPr txBox="1"/>
          <p:nvPr/>
        </p:nvSpPr>
        <p:spPr>
          <a:xfrm>
            <a:off x="102637" y="3673036"/>
            <a:ext cx="1017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RUN</a:t>
            </a:r>
            <a:endParaRPr lang="en-IL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52958B-A2CB-456F-8339-616F00851604}"/>
              </a:ext>
            </a:extLst>
          </p:cNvPr>
          <p:cNvCxnSpPr/>
          <p:nvPr/>
        </p:nvCxnSpPr>
        <p:spPr>
          <a:xfrm>
            <a:off x="410547" y="1511559"/>
            <a:ext cx="59995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B60106-BA8B-4ACB-9192-88F8DC4ACC57}"/>
              </a:ext>
            </a:extLst>
          </p:cNvPr>
          <p:cNvCxnSpPr/>
          <p:nvPr/>
        </p:nvCxnSpPr>
        <p:spPr>
          <a:xfrm>
            <a:off x="6578353" y="1518082"/>
            <a:ext cx="22282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7FD3BE-8CED-4801-B0C9-A487C8DE9F20}"/>
              </a:ext>
            </a:extLst>
          </p:cNvPr>
          <p:cNvCxnSpPr/>
          <p:nvPr/>
        </p:nvCxnSpPr>
        <p:spPr>
          <a:xfrm>
            <a:off x="9028590" y="1083076"/>
            <a:ext cx="1180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C2CEC67-D8AD-48B6-B491-B1035266B909}"/>
              </a:ext>
            </a:extLst>
          </p:cNvPr>
          <p:cNvSpPr txBox="1"/>
          <p:nvPr/>
        </p:nvSpPr>
        <p:spPr>
          <a:xfrm>
            <a:off x="2358500" y="1216241"/>
            <a:ext cx="166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Flow-through</a:t>
            </a:r>
            <a:endParaRPr lang="en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666977-16EF-449D-A9FB-EC99C5E77834}"/>
              </a:ext>
            </a:extLst>
          </p:cNvPr>
          <p:cNvSpPr txBox="1"/>
          <p:nvPr/>
        </p:nvSpPr>
        <p:spPr>
          <a:xfrm>
            <a:off x="7268305" y="1216241"/>
            <a:ext cx="166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Wash</a:t>
            </a:r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709C92-3C4E-4693-8668-F7B232FC0B01}"/>
              </a:ext>
            </a:extLst>
          </p:cNvPr>
          <p:cNvSpPr txBox="1"/>
          <p:nvPr/>
        </p:nvSpPr>
        <p:spPr>
          <a:xfrm>
            <a:off x="9203638" y="748937"/>
            <a:ext cx="166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Elution</a:t>
            </a:r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7D74A4-126D-4A79-8C88-8B2A337D6F19}"/>
              </a:ext>
            </a:extLst>
          </p:cNvPr>
          <p:cNvSpPr/>
          <p:nvPr/>
        </p:nvSpPr>
        <p:spPr>
          <a:xfrm>
            <a:off x="612559" y="2130641"/>
            <a:ext cx="7670307" cy="11274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DC2FBF-A09A-4020-BE53-CAB23904AE48}"/>
              </a:ext>
            </a:extLst>
          </p:cNvPr>
          <p:cNvCxnSpPr/>
          <p:nvPr/>
        </p:nvCxnSpPr>
        <p:spPr>
          <a:xfrm flipH="1">
            <a:off x="3533313" y="3441002"/>
            <a:ext cx="266330" cy="93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01B2C0-9032-48A5-90BA-A292F3C42942}"/>
              </a:ext>
            </a:extLst>
          </p:cNvPr>
          <p:cNvCxnSpPr>
            <a:cxnSpLocks/>
          </p:cNvCxnSpPr>
          <p:nvPr/>
        </p:nvCxnSpPr>
        <p:spPr>
          <a:xfrm flipV="1">
            <a:off x="6331258" y="4831318"/>
            <a:ext cx="1401192" cy="17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85A51C1-A118-4846-B4B7-A4FAE9344A6F}"/>
              </a:ext>
            </a:extLst>
          </p:cNvPr>
          <p:cNvSpPr txBox="1"/>
          <p:nvPr/>
        </p:nvSpPr>
        <p:spPr>
          <a:xfrm>
            <a:off x="6683859" y="4546847"/>
            <a:ext cx="166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Wash</a:t>
            </a:r>
            <a:endParaRPr lang="en-IL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EFCF0A-A4DB-4D01-B078-2FA68BDABC39}"/>
              </a:ext>
            </a:extLst>
          </p:cNvPr>
          <p:cNvCxnSpPr>
            <a:cxnSpLocks/>
          </p:cNvCxnSpPr>
          <p:nvPr/>
        </p:nvCxnSpPr>
        <p:spPr>
          <a:xfrm>
            <a:off x="764174" y="4800830"/>
            <a:ext cx="5538277" cy="43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721C059-B039-4BED-B46B-C2E8FA38E409}"/>
              </a:ext>
            </a:extLst>
          </p:cNvPr>
          <p:cNvSpPr txBox="1"/>
          <p:nvPr/>
        </p:nvSpPr>
        <p:spPr>
          <a:xfrm>
            <a:off x="2712127" y="4505512"/>
            <a:ext cx="166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Flow-through</a:t>
            </a:r>
            <a:endParaRPr lang="en-IL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32A5593-714F-446A-846C-57558134DC70}"/>
              </a:ext>
            </a:extLst>
          </p:cNvPr>
          <p:cNvCxnSpPr>
            <a:cxnSpLocks/>
          </p:cNvCxnSpPr>
          <p:nvPr/>
        </p:nvCxnSpPr>
        <p:spPr>
          <a:xfrm flipV="1">
            <a:off x="7877452" y="5413979"/>
            <a:ext cx="1401192" cy="17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C6F8DE1-7E3C-41CE-9617-A71D7AEFCAE4}"/>
              </a:ext>
            </a:extLst>
          </p:cNvPr>
          <p:cNvSpPr txBox="1"/>
          <p:nvPr/>
        </p:nvSpPr>
        <p:spPr>
          <a:xfrm>
            <a:off x="8102806" y="5110977"/>
            <a:ext cx="166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Elution</a:t>
            </a:r>
            <a:endParaRPr lang="en-IL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871C03-F3D8-4A71-A0A7-980C7B890E25}"/>
              </a:ext>
            </a:extLst>
          </p:cNvPr>
          <p:cNvCxnSpPr>
            <a:cxnSpLocks/>
          </p:cNvCxnSpPr>
          <p:nvPr/>
        </p:nvCxnSpPr>
        <p:spPr>
          <a:xfrm>
            <a:off x="7932195" y="5900249"/>
            <a:ext cx="0" cy="20128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398F09-0644-4CA0-82B9-D68C30F1D82B}"/>
              </a:ext>
            </a:extLst>
          </p:cNvPr>
          <p:cNvCxnSpPr>
            <a:cxnSpLocks/>
          </p:cNvCxnSpPr>
          <p:nvPr/>
        </p:nvCxnSpPr>
        <p:spPr>
          <a:xfrm>
            <a:off x="8022904" y="5900249"/>
            <a:ext cx="0" cy="20128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F520781-B897-4B2B-9F06-D0850D4EC106}"/>
              </a:ext>
            </a:extLst>
          </p:cNvPr>
          <p:cNvCxnSpPr>
            <a:cxnSpLocks/>
          </p:cNvCxnSpPr>
          <p:nvPr/>
        </p:nvCxnSpPr>
        <p:spPr>
          <a:xfrm>
            <a:off x="8128983" y="5900249"/>
            <a:ext cx="0" cy="20128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DC08C9-3302-41CA-9464-E2883E0BB707}"/>
              </a:ext>
            </a:extLst>
          </p:cNvPr>
          <p:cNvCxnSpPr>
            <a:cxnSpLocks/>
          </p:cNvCxnSpPr>
          <p:nvPr/>
        </p:nvCxnSpPr>
        <p:spPr>
          <a:xfrm>
            <a:off x="8237448" y="5900249"/>
            <a:ext cx="0" cy="2012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708BDC-4683-4B6F-8504-ECAF4E47CC3E}"/>
              </a:ext>
            </a:extLst>
          </p:cNvPr>
          <p:cNvCxnSpPr>
            <a:cxnSpLocks/>
          </p:cNvCxnSpPr>
          <p:nvPr/>
        </p:nvCxnSpPr>
        <p:spPr>
          <a:xfrm>
            <a:off x="8359803" y="5698967"/>
            <a:ext cx="0" cy="2012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370AF30-2DD3-4C7B-9EAE-22941EA87435}"/>
              </a:ext>
            </a:extLst>
          </p:cNvPr>
          <p:cNvCxnSpPr>
            <a:cxnSpLocks/>
          </p:cNvCxnSpPr>
          <p:nvPr/>
        </p:nvCxnSpPr>
        <p:spPr>
          <a:xfrm>
            <a:off x="8450512" y="5698967"/>
            <a:ext cx="0" cy="2012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99111D-3769-4581-8535-D3384E627360}"/>
              </a:ext>
            </a:extLst>
          </p:cNvPr>
          <p:cNvCxnSpPr>
            <a:cxnSpLocks/>
          </p:cNvCxnSpPr>
          <p:nvPr/>
        </p:nvCxnSpPr>
        <p:spPr>
          <a:xfrm>
            <a:off x="8555111" y="5900249"/>
            <a:ext cx="0" cy="2012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F06701F-FC2A-470B-AE86-C625CB89CDC6}"/>
              </a:ext>
            </a:extLst>
          </p:cNvPr>
          <p:cNvSpPr txBox="1"/>
          <p:nvPr/>
        </p:nvSpPr>
        <p:spPr>
          <a:xfrm>
            <a:off x="102637" y="-10001"/>
            <a:ext cx="3187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Chromatography separation</a:t>
            </a:r>
            <a:endParaRPr lang="en-IL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23BF13-4F8B-4D76-A022-28529CBEB150}"/>
              </a:ext>
            </a:extLst>
          </p:cNvPr>
          <p:cNvSpPr txBox="1"/>
          <p:nvPr/>
        </p:nvSpPr>
        <p:spPr>
          <a:xfrm>
            <a:off x="3289721" y="68866"/>
            <a:ext cx="12286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05.10.21 TFF trial : reg plasmids: hTERT-CMV, </a:t>
            </a:r>
            <a:r>
              <a:rPr lang="en-US" sz="1600" dirty="0" err="1">
                <a:solidFill>
                  <a:srgbClr val="0070C0"/>
                </a:solidFill>
              </a:rPr>
              <a:t>BioNoc</a:t>
            </a:r>
            <a:r>
              <a:rPr lang="en-US" sz="1600" dirty="0">
                <a:solidFill>
                  <a:srgbClr val="0070C0"/>
                </a:solidFill>
              </a:rPr>
              <a:t>, 6.2x10</a:t>
            </a:r>
            <a:r>
              <a:rPr lang="en-US" sz="1600" baseline="30000" dirty="0">
                <a:solidFill>
                  <a:srgbClr val="0070C0"/>
                </a:solidFill>
              </a:rPr>
              <a:t>8</a:t>
            </a:r>
            <a:r>
              <a:rPr lang="en-US" sz="1600" dirty="0">
                <a:solidFill>
                  <a:srgbClr val="0070C0"/>
                </a:solidFill>
              </a:rPr>
              <a:t> cells, 2.5mg DNA, PEI;DNA ratio- 1;1</a:t>
            </a:r>
          </a:p>
        </p:txBody>
      </p:sp>
    </p:spTree>
    <p:extLst>
      <p:ext uri="{BB962C8B-B14F-4D97-AF65-F5344CB8AC3E}">
        <p14:creationId xmlns:p14="http://schemas.microsoft.com/office/powerpoint/2010/main" val="1361877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76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Maayan Eitan-Wexler</dc:creator>
  <cp:lastModifiedBy>Maayan Eitan-Wexler</cp:lastModifiedBy>
  <cp:revision>1</cp:revision>
  <dcterms:created xsi:type="dcterms:W3CDTF">2021-10-13T08:17:01Z</dcterms:created>
  <dcterms:modified xsi:type="dcterms:W3CDTF">2021-10-13T08:18:10Z</dcterms:modified>
</cp:coreProperties>
</file>