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3236-6B3E-43E4-8AA3-8911A966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FE94-B72E-4C0E-8000-AA96B4DF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4092-B4EC-4FE2-B1CD-05B8143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57DE-00F4-4064-B3E8-8E1F6304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0903-3F11-4887-88F9-DEFB1DBC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33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BCC5-B1A8-44C4-BD8B-9447DDD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B408-083F-422A-ADDF-25AA6C9C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BA94-28C5-4E2C-8BE3-DAEBF807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040E-2BB8-4494-81FC-8377E72C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74FB-B76D-4935-A465-EA7BF80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797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F3878-1912-432E-B0C0-FEDE3C924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4847-071F-46C0-A305-D1F5F0449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6AA7-9B66-4670-B9B4-D3ADC815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FE7B-5677-423B-8CA9-8FE4C23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4546-F005-44D7-A475-7A9627D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3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4E89-E0B1-4528-8ABA-EC72813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6794-B01D-4F84-99C9-A2B003C1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E8F6-0B2B-46FE-B29F-6D4F5A74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91DF-BD3A-4236-9014-FE2C344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0FFD-5F93-48BB-823D-4C4147A1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52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101-C1D0-42E8-93DF-24889A79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05EA-6E4C-469C-AFD1-58628CD9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66DD-32C3-4F31-AD66-8B3D07D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6804-75EB-4F64-B8B9-DCCBFE28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FFBC-A255-458C-B59F-3F1FDF23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4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709D-61B5-4D49-B503-5111B07A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5388-DCD9-47E1-A5C2-51AE2E323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03F3-4043-46AB-BC36-93CD55A7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EF292-AB92-4461-8E86-D2E90DB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D112-B7C4-42AF-A57E-29AB169F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BD20D-8E42-4DE4-89A4-55E7C398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4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42B-3687-48D4-8375-2234F0DE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4CDE-13EC-428D-8E73-3BD0FD24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9C14-4E09-4F08-9432-47A15950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EB23-3D5F-4F08-8DBE-957FF4E9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E3188-B730-4172-90CB-E67EAA5BC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C0EF6-5CAD-4CE3-9D46-ECD0D917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0A56D-A493-4E8F-80DF-5ECB605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2F2ED-17E3-44F2-8B49-6BE83DE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2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59B7-2C34-46F5-910E-C6FD9C6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4634-901A-4990-8CB2-67C7D4A4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08DD6-ECDF-4A65-8B8A-1348D062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6B62-E6A6-4E4C-9E88-F0FD328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302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4B45B-5A5C-4E41-BDB5-09E512CD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C5342-A990-47E8-B6DB-C3E290B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CC471-D696-4D1F-8711-5E8D7E4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73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11A8-FD73-4163-8E26-92A46673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41C0-9F78-47B4-B0E5-D4CC35D9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E220-D3F0-4B91-B7E9-737A866E3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FD71-0F41-472D-8B55-CE4A42F8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5C72-BAEE-469C-9680-6BC9E5E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D281-22C8-4BA4-A40A-2C96349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39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01-AE5F-45F3-B4EE-C88981F8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56642-EA0F-4A85-BF3D-84E1F34C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65690-7474-46C0-853B-B4DCD7BA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9BFB-7F4D-419A-A398-07C31554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C855-8E72-4115-A100-B5244D93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AB9B2-0242-472D-8DD5-B7D4DC01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6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37041-A95C-467A-9BE7-59067041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79F0-07E8-41DD-B582-09D87D90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E6F8-B13B-4033-B0B1-77F57055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AC66-D8C4-4F85-8A79-3E965025D6D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C3EB-A053-4A52-B57F-B835D8194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DB32-B7FB-4F41-8EF7-996E9AAF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F44A-211E-4E9A-B531-E03BE0FD6B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2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8913-D39A-4741-87AD-94222379F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effectLst/>
                <a:latin typeface="Calibri Light" panose="020F0302020204030204" pitchFamily="34" charset="0"/>
              </a:rPr>
              <a:t>NP-probeseq-T1</a:t>
            </a:r>
            <a:endParaRPr lang="en-IL" sz="28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C3E67-2C66-4F3B-9E74-46248C27F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66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1A124E-C8BE-48DC-868B-219C170D4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080619"/>
              </p:ext>
            </p:extLst>
          </p:nvPr>
        </p:nvGraphicFramePr>
        <p:xfrm>
          <a:off x="3152776" y="558800"/>
          <a:ext cx="4648200" cy="1955800"/>
        </p:xfrm>
        <a:graphic>
          <a:graphicData uri="http://schemas.openxmlformats.org/drawingml/2006/table">
            <a:tbl>
              <a:tblPr/>
              <a:tblGrid>
                <a:gridCol w="2962274">
                  <a:extLst>
                    <a:ext uri="{9D8B030D-6E8A-4147-A177-3AD203B41FA5}">
                      <a16:colId xmlns:a16="http://schemas.microsoft.com/office/drawing/2014/main" val="2580397295"/>
                    </a:ext>
                  </a:extLst>
                </a:gridCol>
                <a:gridCol w="1685926">
                  <a:extLst>
                    <a:ext uri="{9D8B030D-6E8A-4147-A177-3AD203B41FA5}">
                      <a16:colId xmlns:a16="http://schemas.microsoft.com/office/drawing/2014/main" val="237138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Mean read length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2400">
                          <a:effectLst/>
                        </a:rPr>
                        <a:t>212.7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45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Mean read quality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2400">
                          <a:effectLst/>
                        </a:rPr>
                        <a:t>9.2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161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Median read length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2400" dirty="0">
                          <a:effectLst/>
                        </a:rPr>
                        <a:t>201.0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098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Median read quality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2400">
                          <a:effectLst/>
                        </a:rPr>
                        <a:t>8.8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6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Number of reads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 sz="2400" dirty="0">
                          <a:effectLst/>
                        </a:rPr>
                        <a:t>430,285.0</a:t>
                      </a: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756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753EF5D-256B-4E10-BDDD-9E16EEC1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1" y="2452586"/>
            <a:ext cx="4410074" cy="44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A985-97CA-4241-A0F5-6109508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Results from mapping (</a:t>
            </a:r>
            <a:r>
              <a:rPr lang="en-US" dirty="0" err="1"/>
              <a:t>minimap</a:t>
            </a:r>
            <a:r>
              <a:rPr lang="en-US" dirty="0"/>
              <a:t>)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089CE1-9713-4BFE-8065-433942C75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458871"/>
              </p:ext>
            </p:extLst>
          </p:nvPr>
        </p:nvGraphicFramePr>
        <p:xfrm>
          <a:off x="1847850" y="1550670"/>
          <a:ext cx="9505950" cy="46483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146973">
                  <a:extLst>
                    <a:ext uri="{9D8B030D-6E8A-4147-A177-3AD203B41FA5}">
                      <a16:colId xmlns:a16="http://schemas.microsoft.com/office/drawing/2014/main" val="550487492"/>
                    </a:ext>
                  </a:extLst>
                </a:gridCol>
                <a:gridCol w="1405851">
                  <a:extLst>
                    <a:ext uri="{9D8B030D-6E8A-4147-A177-3AD203B41FA5}">
                      <a16:colId xmlns:a16="http://schemas.microsoft.com/office/drawing/2014/main" val="14706812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135284885"/>
                    </a:ext>
                  </a:extLst>
                </a:gridCol>
                <a:gridCol w="1679700">
                  <a:extLst>
                    <a:ext uri="{9D8B030D-6E8A-4147-A177-3AD203B41FA5}">
                      <a16:colId xmlns:a16="http://schemas.microsoft.com/office/drawing/2014/main" val="3868191035"/>
                    </a:ext>
                  </a:extLst>
                </a:gridCol>
                <a:gridCol w="1644082">
                  <a:extLst>
                    <a:ext uri="{9D8B030D-6E8A-4147-A177-3AD203B41FA5}">
                      <a16:colId xmlns:a16="http://schemas.microsoft.com/office/drawing/2014/main" val="2927074461"/>
                    </a:ext>
                  </a:extLst>
                </a:gridCol>
                <a:gridCol w="1429194">
                  <a:extLst>
                    <a:ext uri="{9D8B030D-6E8A-4147-A177-3AD203B41FA5}">
                      <a16:colId xmlns:a16="http://schemas.microsoft.com/office/drawing/2014/main" val="1076805055"/>
                    </a:ext>
                  </a:extLst>
                </a:gridCol>
              </a:tblGrid>
              <a:tr h="1081716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mapped to :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Mapped Reads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reads Mapped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 Nucleotides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Mapped to Probe Coordinates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mapping length</a:t>
                      </a:r>
                    </a:p>
                  </a:txBody>
                  <a:tcPr marL="18355" marR="18355" marT="12237" marB="12237" anchor="b"/>
                </a:tc>
                <a:extLst>
                  <a:ext uri="{0D108BD9-81ED-4DB2-BD59-A6C34878D82A}">
                    <a16:rowId xmlns:a16="http://schemas.microsoft.com/office/drawing/2014/main" val="3537022185"/>
                  </a:ext>
                </a:extLst>
              </a:tr>
              <a:tr h="55309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converted genome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160000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51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6409791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80179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>
                          <a:effectLst/>
                        </a:rPr>
                        <a:t>40.06</a:t>
                      </a:r>
                    </a:p>
                  </a:txBody>
                  <a:tcPr marL="18355" marR="18355" marT="12237" marB="12237" anchor="b"/>
                </a:tc>
                <a:extLst>
                  <a:ext uri="{0D108BD9-81ED-4DB2-BD59-A6C34878D82A}">
                    <a16:rowId xmlns:a16="http://schemas.microsoft.com/office/drawing/2014/main" val="913174021"/>
                  </a:ext>
                </a:extLst>
              </a:tr>
              <a:tr h="81740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non converted genome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>
                          <a:effectLst/>
                        </a:rPr>
                        <a:t>50906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16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1336681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1451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>
                          <a:effectLst/>
                        </a:rPr>
                        <a:t>26.26</a:t>
                      </a:r>
                    </a:p>
                  </a:txBody>
                  <a:tcPr marL="18355" marR="18355" marT="12237" marB="12237" anchor="b"/>
                </a:tc>
                <a:extLst>
                  <a:ext uri="{0D108BD9-81ED-4DB2-BD59-A6C34878D82A}">
                    <a16:rowId xmlns:a16="http://schemas.microsoft.com/office/drawing/2014/main" val="1648060596"/>
                  </a:ext>
                </a:extLst>
              </a:tr>
              <a:tr h="77004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 err="1">
                          <a:effectLst/>
                        </a:rPr>
                        <a:t>mybaits</a:t>
                      </a:r>
                      <a:r>
                        <a:rPr lang="en-US" sz="2400" dirty="0">
                          <a:effectLst/>
                        </a:rPr>
                        <a:t>-methyl probes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>
                          <a:effectLst/>
                        </a:rPr>
                        <a:t>114825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36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b="0">
                          <a:solidFill>
                            <a:srgbClr val="000000"/>
                          </a:solidFill>
                          <a:effectLst/>
                        </a:rPr>
                        <a:t>7152000</a:t>
                      </a:r>
                      <a:endParaRPr lang="en-IL" sz="24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IL" sz="2400" dirty="0">
                        <a:effectLst/>
                      </a:endParaRP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>
                          <a:effectLst/>
                        </a:rPr>
                        <a:t>62.29</a:t>
                      </a:r>
                    </a:p>
                  </a:txBody>
                  <a:tcPr marL="18355" marR="18355" marT="12237" marB="12237" anchor="b"/>
                </a:tc>
                <a:extLst>
                  <a:ext uri="{0D108BD9-81ED-4DB2-BD59-A6C34878D82A}">
                    <a16:rowId xmlns:a16="http://schemas.microsoft.com/office/drawing/2014/main" val="2011412633"/>
                  </a:ext>
                </a:extLst>
              </a:tr>
              <a:tr h="81740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 err="1">
                          <a:effectLst/>
                        </a:rPr>
                        <a:t>mybaits</a:t>
                      </a:r>
                      <a:r>
                        <a:rPr lang="en-US" sz="2400" dirty="0">
                          <a:effectLst/>
                        </a:rPr>
                        <a:t> probes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b="0" dirty="0">
                          <a:solidFill>
                            <a:srgbClr val="000000"/>
                          </a:solidFill>
                          <a:effectLst/>
                        </a:rPr>
                        <a:t>3544</a:t>
                      </a:r>
                      <a:endParaRPr lang="en-IL" sz="24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IL" sz="2400" dirty="0">
                        <a:effectLst/>
                      </a:endParaRP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181095</a:t>
                      </a: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IL" sz="2400" dirty="0">
                        <a:effectLst/>
                      </a:endParaRPr>
                    </a:p>
                  </a:txBody>
                  <a:tcPr marL="18355" marR="18355" marT="12237" marB="1223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2400" dirty="0">
                          <a:effectLst/>
                        </a:rPr>
                        <a:t>51.10</a:t>
                      </a:r>
                    </a:p>
                  </a:txBody>
                  <a:tcPr marL="18355" marR="18355" marT="12237" marB="12237" anchor="b"/>
                </a:tc>
                <a:extLst>
                  <a:ext uri="{0D108BD9-81ED-4DB2-BD59-A6C34878D82A}">
                    <a16:rowId xmlns:a16="http://schemas.microsoft.com/office/drawing/2014/main" val="180026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803C-9C2B-4807-80F3-C63A35DA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of adapter trimmed reads against the </a:t>
            </a:r>
            <a:r>
              <a:rPr lang="en-US" dirty="0" err="1"/>
              <a:t>MyBait</a:t>
            </a:r>
            <a:r>
              <a:rPr lang="en-US" dirty="0"/>
              <a:t> Probes</a:t>
            </a:r>
            <a:endParaRPr lang="en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106A0-7D1B-4E33-B3A8-00EC6642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89129"/>
              </p:ext>
            </p:extLst>
          </p:nvPr>
        </p:nvGraphicFramePr>
        <p:xfrm>
          <a:off x="2672080" y="2223929"/>
          <a:ext cx="6085839" cy="129921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452370">
                  <a:extLst>
                    <a:ext uri="{9D8B030D-6E8A-4147-A177-3AD203B41FA5}">
                      <a16:colId xmlns:a16="http://schemas.microsoft.com/office/drawing/2014/main" val="2885948933"/>
                    </a:ext>
                  </a:extLst>
                </a:gridCol>
                <a:gridCol w="1604856">
                  <a:extLst>
                    <a:ext uri="{9D8B030D-6E8A-4147-A177-3AD203B41FA5}">
                      <a16:colId xmlns:a16="http://schemas.microsoft.com/office/drawing/2014/main" val="3661705895"/>
                    </a:ext>
                  </a:extLst>
                </a:gridCol>
                <a:gridCol w="2028613">
                  <a:extLst>
                    <a:ext uri="{9D8B030D-6E8A-4147-A177-3AD203B41FA5}">
                      <a16:colId xmlns:a16="http://schemas.microsoft.com/office/drawing/2014/main" val="4605463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Reads</a:t>
                      </a:r>
                      <a:endParaRPr lang="en-IL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  <a:endParaRPr lang="en-IL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39194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Aligned to probe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43320</a:t>
                      </a:r>
                      <a:endParaRPr lang="en-I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46.75308</a:t>
                      </a:r>
                      <a:endParaRPr lang="en-I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81612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aligned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49337</a:t>
                      </a:r>
                      <a:endParaRPr lang="en-I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53.24692</a:t>
                      </a:r>
                      <a:endParaRPr lang="en-I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27811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51BAA94-B9C4-409D-900B-AC253393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895725"/>
            <a:ext cx="5895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4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NP-probeseq-T1</vt:lpstr>
      <vt:lpstr>PowerPoint Presentation</vt:lpstr>
      <vt:lpstr>Results from mapping (minimap)</vt:lpstr>
      <vt:lpstr>Blast of adapter trimmed reads against the MyBait Probes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NP-probeseq-T1</dc:title>
  <dc:creator>Avital Steiman</dc:creator>
  <cp:lastModifiedBy>Avital Steiman</cp:lastModifiedBy>
  <cp:revision>7</cp:revision>
  <dcterms:created xsi:type="dcterms:W3CDTF">2021-07-06T08:05:00Z</dcterms:created>
  <dcterms:modified xsi:type="dcterms:W3CDTF">2021-07-06T13:38:34Z</dcterms:modified>
</cp:coreProperties>
</file>