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95" r:id="rId3"/>
    <p:sldId id="294" r:id="rId4"/>
    <p:sldId id="288" r:id="rId5"/>
    <p:sldId id="256" r:id="rId6"/>
    <p:sldId id="271" r:id="rId7"/>
    <p:sldId id="283" r:id="rId8"/>
    <p:sldId id="270" r:id="rId9"/>
    <p:sldId id="257" r:id="rId10"/>
    <p:sldId id="258" r:id="rId11"/>
    <p:sldId id="259" r:id="rId12"/>
    <p:sldId id="260" r:id="rId13"/>
    <p:sldId id="261" r:id="rId14"/>
    <p:sldId id="267" r:id="rId15"/>
    <p:sldId id="263" r:id="rId16"/>
    <p:sldId id="289" r:id="rId17"/>
    <p:sldId id="268" r:id="rId18"/>
    <p:sldId id="272" r:id="rId19"/>
    <p:sldId id="273" r:id="rId20"/>
    <p:sldId id="274" r:id="rId21"/>
    <p:sldId id="292" r:id="rId22"/>
    <p:sldId id="293" r:id="rId23"/>
    <p:sldId id="296" r:id="rId24"/>
    <p:sldId id="276" r:id="rId25"/>
    <p:sldId id="280" r:id="rId26"/>
    <p:sldId id="275" r:id="rId27"/>
    <p:sldId id="281" r:id="rId28"/>
    <p:sldId id="278" r:id="rId29"/>
    <p:sldId id="285" r:id="rId30"/>
    <p:sldId id="284" r:id="rId31"/>
    <p:sldId id="286" r:id="rId32"/>
    <p:sldId id="290" r:id="rId33"/>
    <p:sldId id="291" r:id="rId34"/>
    <p:sldId id="279" r:id="rId35"/>
    <p:sldId id="282" r:id="rId36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BFDD2"/>
    <a:srgbClr val="AF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1"/>
    <p:restoredTop sz="94551"/>
  </p:normalViewPr>
  <p:slideViewPr>
    <p:cSldViewPr snapToGrid="0" snapToObjects="1">
      <p:cViewPr varScale="1">
        <p:scale>
          <a:sx n="97" d="100"/>
          <a:sy n="97" d="100"/>
        </p:scale>
        <p:origin x="165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B13-AEC1-AB45-83FA-9336A02F6639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672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B13-AEC1-AB45-83FA-9336A02F6639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214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B13-AEC1-AB45-83FA-9336A02F6639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24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B13-AEC1-AB45-83FA-9336A02F6639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857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B13-AEC1-AB45-83FA-9336A02F6639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032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B13-AEC1-AB45-83FA-9336A02F6639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097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B13-AEC1-AB45-83FA-9336A02F6639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327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B13-AEC1-AB45-83FA-9336A02F6639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429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B13-AEC1-AB45-83FA-9336A02F6639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313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B13-AEC1-AB45-83FA-9336A02F6639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611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B13-AEC1-AB45-83FA-9336A02F6639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014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ADB13-AEC1-AB45-83FA-9336A02F6639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46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403630" y="2703859"/>
            <a:ext cx="8537170" cy="727363"/>
          </a:xfrm>
        </p:spPr>
        <p:txBody>
          <a:bodyPr>
            <a:noAutofit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Steps </a:t>
            </a:r>
            <a:r>
              <a:rPr lang="sv-SE" sz="2800" dirty="0" err="1">
                <a:latin typeface="Arial"/>
                <a:cs typeface="Arial"/>
              </a:rPr>
              <a:t>needed</a:t>
            </a:r>
            <a:r>
              <a:rPr lang="sv-SE" sz="2800" dirty="0">
                <a:latin typeface="Arial"/>
                <a:cs typeface="Arial"/>
              </a:rPr>
              <a:t> for </a:t>
            </a:r>
            <a:r>
              <a:rPr lang="sv-SE" sz="2800" dirty="0" err="1">
                <a:latin typeface="Arial"/>
                <a:cs typeface="Arial"/>
              </a:rPr>
              <a:t>running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hydrated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clay</a:t>
            </a:r>
            <a:r>
              <a:rPr lang="sv-SE" sz="2800" dirty="0">
                <a:latin typeface="Arial"/>
                <a:cs typeface="Arial"/>
              </a:rPr>
              <a:t> mineral systems </a:t>
            </a:r>
            <a:r>
              <a:rPr lang="sv-SE" sz="2800" dirty="0" err="1">
                <a:latin typeface="Arial"/>
                <a:cs typeface="Arial"/>
              </a:rPr>
              <a:t>with</a:t>
            </a:r>
            <a:r>
              <a:rPr lang="sv-SE" sz="2800" dirty="0">
                <a:latin typeface="Arial"/>
                <a:cs typeface="Arial"/>
              </a:rPr>
              <a:t> Gromacs </a:t>
            </a:r>
            <a:r>
              <a:rPr lang="sv-SE" sz="2800" dirty="0" err="1">
                <a:latin typeface="Arial"/>
                <a:cs typeface="Arial"/>
              </a:rPr>
              <a:t>using</a:t>
            </a:r>
            <a:r>
              <a:rPr lang="sv-SE" sz="2800" dirty="0">
                <a:latin typeface="Arial"/>
                <a:cs typeface="Arial"/>
              </a:rPr>
              <a:t> the atom Matlab scripts</a:t>
            </a:r>
            <a:endParaRPr lang="sv-SE"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2596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0" y="2787022"/>
            <a:ext cx="9144000" cy="1338828"/>
          </a:xfrm>
          <a:prstGeom prst="rect">
            <a:avLst/>
          </a:prstGeom>
          <a:solidFill>
            <a:srgbClr val="FBFD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The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struct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6" name="Rektangel 5"/>
          <p:cNvSpPr/>
          <p:nvPr/>
        </p:nvSpPr>
        <p:spPr>
          <a:xfrm>
            <a:off x="0" y="2787022"/>
            <a:ext cx="9144000" cy="1338828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atom=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import_atom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fr-FR" sz="1400" dirty="0">
                <a:solidFill>
                  <a:srgbClr val="AF00B0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AF00B0"/>
                </a:solidFill>
                <a:latin typeface="Courier"/>
                <a:cs typeface="Courier"/>
              </a:rPr>
              <a:t>1xMMT.gro</a:t>
            </a:r>
            <a:r>
              <a:rPr lang="fr-FR" sz="1400" dirty="0">
                <a:solidFill>
                  <a:srgbClr val="AF00B0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Undefined function or variable </a:t>
            </a:r>
            <a:r>
              <a:rPr lang="fr-FR" sz="1400" dirty="0">
                <a:solidFill>
                  <a:srgbClr val="FF0000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import_atom</a:t>
            </a:r>
            <a:r>
              <a:rPr lang="fr-FR" sz="1400" dirty="0">
                <a:solidFill>
                  <a:srgbClr val="FF0000"/>
                </a:solidFill>
                <a:latin typeface="Courier"/>
                <a:cs typeface="Courier"/>
              </a:rPr>
              <a:t>'</a:t>
            </a:r>
            <a:b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</a:br>
            <a:b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</a:br>
            <a:r>
              <a:rPr lang="en-US" sz="1400" b="1" dirty="0" err="1">
                <a:solidFill>
                  <a:schemeClr val="tx1"/>
                </a:solidFill>
                <a:latin typeface="Arial"/>
                <a:cs typeface="Arial"/>
              </a:rPr>
              <a:t>Ooops</a:t>
            </a:r>
            <a:r>
              <a:rPr lang="en-US" sz="1400" b="1" dirty="0">
                <a:solidFill>
                  <a:schemeClr val="tx1"/>
                </a:solidFill>
                <a:latin typeface="Arial"/>
                <a:cs typeface="Arial"/>
              </a:rPr>
              <a:t>, forgot to set the path to all the atom functions… do it, and re-run</a:t>
            </a:r>
          </a:p>
          <a:p>
            <a:pPr lvl="1"/>
            <a:endParaRPr lang="en-US" sz="1400" b="1" dirty="0">
              <a:solidFill>
                <a:schemeClr val="tx1"/>
              </a:solidFill>
              <a:latin typeface="Arial"/>
              <a:cs typeface="Arial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atom=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import_atom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fr-FR" sz="1400" dirty="0">
                <a:solidFill>
                  <a:srgbClr val="AF00B0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AF00B0"/>
                </a:solidFill>
                <a:latin typeface="Courier"/>
                <a:cs typeface="Courier"/>
              </a:rPr>
              <a:t>1xMMT.gro</a:t>
            </a:r>
            <a:r>
              <a:rPr lang="fr-FR" sz="1400" dirty="0">
                <a:solidFill>
                  <a:srgbClr val="AF00B0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61556" y="903099"/>
            <a:ext cx="858244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import/export .gro </a:t>
            </a:r>
            <a:r>
              <a:rPr lang="sv-SE" dirty="0" err="1"/>
              <a:t>files</a:t>
            </a:r>
            <a:r>
              <a:rPr lang="sv-SE" dirty="0"/>
              <a:t> and </a:t>
            </a:r>
            <a:r>
              <a:rPr lang="sv-SE" dirty="0" err="1"/>
              <a:t>manipulate</a:t>
            </a:r>
            <a:r>
              <a:rPr lang="sv-SE" dirty="0"/>
              <a:t> </a:t>
            </a:r>
            <a:r>
              <a:rPr lang="sv-SE" dirty="0" err="1"/>
              <a:t>structures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Matlab</a:t>
            </a:r>
          </a:p>
          <a:p>
            <a:r>
              <a:rPr lang="sv-SE" sz="1600" dirty="0" err="1"/>
              <a:t>Example</a:t>
            </a:r>
            <a:r>
              <a:rPr lang="sv-SE" sz="1600" dirty="0"/>
              <a:t> .gro </a:t>
            </a:r>
            <a:r>
              <a:rPr lang="sv-SE" sz="1600" dirty="0" err="1"/>
              <a:t>file</a:t>
            </a:r>
            <a:r>
              <a:rPr lang="sv-SE" sz="1600" dirty="0"/>
              <a:t> – </a:t>
            </a:r>
            <a:r>
              <a:rPr lang="sv-SE" sz="1600" dirty="0" err="1"/>
              <a:t>fixed</a:t>
            </a:r>
            <a:r>
              <a:rPr lang="sv-SE" sz="1600" dirty="0"/>
              <a:t> format for the </a:t>
            </a:r>
            <a:r>
              <a:rPr lang="sv-SE" sz="1600" dirty="0" err="1"/>
              <a:t>most</a:t>
            </a:r>
            <a:r>
              <a:rPr lang="sv-SE" sz="1600" dirty="0"/>
              <a:t> part – </a:t>
            </a:r>
            <a:r>
              <a:rPr lang="sv-SE" sz="1600" dirty="0" err="1"/>
              <a:t>How</a:t>
            </a:r>
            <a:r>
              <a:rPr lang="sv-SE" sz="1600" dirty="0"/>
              <a:t> </a:t>
            </a:r>
            <a:r>
              <a:rPr lang="sv-SE" sz="1600" dirty="0" err="1"/>
              <a:t>to</a:t>
            </a:r>
            <a:r>
              <a:rPr lang="sv-SE" sz="1600" dirty="0"/>
              <a:t> </a:t>
            </a:r>
            <a:r>
              <a:rPr lang="sv-SE" sz="1600" dirty="0" err="1"/>
              <a:t>build</a:t>
            </a:r>
            <a:r>
              <a:rPr lang="sv-SE" sz="1600" dirty="0"/>
              <a:t> and </a:t>
            </a:r>
            <a:r>
              <a:rPr lang="sv-SE" sz="1600" dirty="0" err="1"/>
              <a:t>manipulate</a:t>
            </a:r>
            <a:r>
              <a:rPr lang="sv-SE" sz="1600" dirty="0"/>
              <a:t> </a:t>
            </a:r>
            <a:r>
              <a:rPr lang="sv-SE" sz="1600" dirty="0" err="1"/>
              <a:t>complex</a:t>
            </a:r>
            <a:r>
              <a:rPr lang="sv-SE" sz="1600" dirty="0"/>
              <a:t> systems?</a:t>
            </a:r>
            <a:br>
              <a:rPr lang="sv-SE" sz="1600" dirty="0"/>
            </a:br>
            <a:br>
              <a:rPr lang="sv-SE" sz="1600" dirty="0"/>
            </a:br>
            <a:r>
              <a:rPr lang="sv-SE" sz="1600" dirty="0" err="1"/>
              <a:t>Use</a:t>
            </a:r>
            <a:r>
              <a:rPr lang="sv-SE" sz="1600" dirty="0"/>
              <a:t> Matlab and the atom </a:t>
            </a:r>
            <a:r>
              <a:rPr lang="sv-SE" sz="1600" dirty="0" err="1"/>
              <a:t>struct</a:t>
            </a:r>
            <a:r>
              <a:rPr lang="sv-SE" sz="1600" dirty="0"/>
              <a:t> </a:t>
            </a:r>
            <a:r>
              <a:rPr lang="sv-SE" sz="1600" dirty="0" err="1"/>
              <a:t>functions</a:t>
            </a:r>
            <a:r>
              <a:rPr lang="sv-SE" sz="1600" dirty="0"/>
              <a:t>! In Matlab, </a:t>
            </a:r>
            <a:r>
              <a:rPr lang="sv-SE" sz="1600" dirty="0" err="1"/>
              <a:t>change</a:t>
            </a:r>
            <a:r>
              <a:rPr lang="sv-SE" sz="1600" dirty="0"/>
              <a:t> the directory </a:t>
            </a:r>
            <a:r>
              <a:rPr lang="sv-SE" sz="1600" dirty="0" err="1"/>
              <a:t>to</a:t>
            </a:r>
            <a:r>
              <a:rPr lang="sv-SE" sz="1600" dirty="0"/>
              <a:t> the folder </a:t>
            </a:r>
            <a:r>
              <a:rPr lang="sv-SE" sz="1600" dirty="0" err="1"/>
              <a:t>called</a:t>
            </a:r>
            <a:r>
              <a:rPr lang="sv-SE" sz="1600" dirty="0"/>
              <a:t>:</a:t>
            </a:r>
            <a:br>
              <a:rPr lang="sv-SE" sz="1600" dirty="0"/>
            </a:br>
            <a:r>
              <a:rPr lang="sv-SE" sz="1600" dirty="0" err="1"/>
              <a:t>Clayff</a:t>
            </a:r>
            <a:r>
              <a:rPr lang="sv-SE" sz="1600" dirty="0"/>
              <a:t>/gmx_WyNa_3W_spce/</a:t>
            </a:r>
            <a:r>
              <a:rPr lang="sv-SE" sz="1600" dirty="0" err="1"/>
              <a:t>MMT_clayff</a:t>
            </a:r>
            <a:r>
              <a:rPr lang="sv-SE" sz="1600" dirty="0"/>
              <a:t>/scripts</a:t>
            </a:r>
          </a:p>
          <a:p>
            <a:endParaRPr lang="sv-SE" sz="1600" dirty="0"/>
          </a:p>
          <a:p>
            <a:r>
              <a:rPr lang="sv-SE" sz="1600" dirty="0" err="1"/>
              <a:t>Then</a:t>
            </a:r>
            <a:r>
              <a:rPr lang="sv-SE" sz="1600" dirty="0"/>
              <a:t> in the Matlab </a:t>
            </a:r>
            <a:r>
              <a:rPr lang="sv-SE" sz="1600" dirty="0" err="1"/>
              <a:t>command</a:t>
            </a:r>
            <a:r>
              <a:rPr lang="sv-SE" sz="1600" dirty="0"/>
              <a:t> </a:t>
            </a:r>
            <a:r>
              <a:rPr lang="sv-SE" sz="1600" dirty="0" err="1"/>
              <a:t>window</a:t>
            </a:r>
            <a:r>
              <a:rPr lang="sv-SE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077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The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struct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6" name="Rektangel 5"/>
          <p:cNvSpPr/>
          <p:nvPr/>
        </p:nvSpPr>
        <p:spPr>
          <a:xfrm>
            <a:off x="0" y="1588691"/>
            <a:ext cx="9144000" cy="5339925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fr-FR" sz="110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AF00B0"/>
                </a:solidFill>
                <a:latin typeface="Monaco"/>
                <a:cs typeface="Monaco"/>
              </a:rPr>
              <a:t>1xMMT.gro</a:t>
            </a:r>
            <a:r>
              <a:rPr lang="fr-FR" sz="110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) </a:t>
            </a:r>
            <a:r>
              <a:rPr lang="en-US" sz="1100" dirty="0">
                <a:solidFill>
                  <a:srgbClr val="008000"/>
                </a:solidFill>
                <a:latin typeface="Monaco"/>
                <a:cs typeface="Monaco"/>
              </a:rPr>
              <a:t>% Run this line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Found .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gro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file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gro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file imported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Elapsed time is 0.012853 seconds.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composition =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resnames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: {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MMT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}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nresidues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: 1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natoms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: 40</a:t>
            </a: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Atom_labels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=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Al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H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O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Si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Atom_numbers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=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 4     4    24     8</a:t>
            </a: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Box_dim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=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5.1980    9.0150   10.0000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atom =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1x40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struct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array with fields: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molid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resname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type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fftype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index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neigh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bond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angle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x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y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z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vx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vy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vz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5" name="textruta 4"/>
          <p:cNvSpPr txBox="1"/>
          <p:nvPr/>
        </p:nvSpPr>
        <p:spPr>
          <a:xfrm>
            <a:off x="3442743" y="3969649"/>
            <a:ext cx="5502811" cy="284693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latin typeface="Monaco"/>
                <a:cs typeface="Monaco"/>
              </a:rPr>
              <a:t>Box_dim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is a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vector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/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array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[1x3 or 1x9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if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triclinic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]</a:t>
            </a:r>
          </a:p>
          <a:p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>
                <a:solidFill>
                  <a:srgbClr val="000000"/>
                </a:solidFill>
                <a:latin typeface="Monaco"/>
                <a:cs typeface="Monaco"/>
              </a:rPr>
              <a:t>atom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is a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struct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created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with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the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following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fields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:</a:t>
            </a:r>
          </a:p>
          <a:p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molid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==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residue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number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resname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==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residue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name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type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 == atom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name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fftype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== same as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above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index    == atom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number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neigh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== the atoms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neighbours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,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empty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bond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 == the atoms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bonds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to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other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atoms,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empty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angle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== the atoms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angles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to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other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atoms,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if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bonded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x,y,z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== the atoms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coordinates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vx,vy,vz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== the atoms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velocities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if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they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exist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.</a:t>
            </a:r>
          </a:p>
          <a:p>
            <a:endParaRPr lang="sv-SE" sz="11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561556" y="903099"/>
            <a:ext cx="8582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The</a:t>
            </a:r>
            <a:r>
              <a:rPr lang="sv-SE" sz="1600" dirty="0">
                <a:latin typeface="Monaco"/>
                <a:cs typeface="Monaco"/>
              </a:rPr>
              <a:t> </a:t>
            </a:r>
            <a:r>
              <a:rPr lang="sv-SE" sz="1600" dirty="0" err="1">
                <a:latin typeface="Monaco"/>
                <a:cs typeface="Monaco"/>
              </a:rPr>
              <a:t>import_atom</a:t>
            </a:r>
            <a:r>
              <a:rPr lang="sv-SE" sz="1600" dirty="0">
                <a:latin typeface="Monaco"/>
                <a:cs typeface="Monaco"/>
              </a:rPr>
              <a:t> </a:t>
            </a:r>
            <a:r>
              <a:rPr lang="sv-SE" sz="1600" dirty="0" err="1"/>
              <a:t>matlab</a:t>
            </a:r>
            <a:r>
              <a:rPr lang="sv-SE" sz="1600" dirty="0"/>
              <a:t> </a:t>
            </a:r>
            <a:r>
              <a:rPr lang="sv-SE" sz="1600" dirty="0" err="1"/>
              <a:t>function</a:t>
            </a:r>
            <a:r>
              <a:rPr lang="sv-SE" sz="1600" dirty="0"/>
              <a:t> imports an .gro (</a:t>
            </a:r>
            <a:r>
              <a:rPr lang="sv-SE" sz="1600" dirty="0" err="1"/>
              <a:t>or.pdb</a:t>
            </a:r>
            <a:r>
              <a:rPr lang="sv-SE" sz="1600" dirty="0"/>
              <a:t>, </a:t>
            </a:r>
            <a:r>
              <a:rPr lang="sv-SE" sz="1600" dirty="0" err="1"/>
              <a:t>what</a:t>
            </a:r>
            <a:r>
              <a:rPr lang="sv-SE" sz="1600" dirty="0"/>
              <a:t> </a:t>
            </a:r>
            <a:r>
              <a:rPr lang="sv-SE" sz="1600" dirty="0" err="1"/>
              <a:t>about</a:t>
            </a:r>
            <a:r>
              <a:rPr lang="sv-SE" sz="1600" dirty="0"/>
              <a:t> .</a:t>
            </a:r>
            <a:r>
              <a:rPr lang="sv-SE" sz="1600" dirty="0" err="1"/>
              <a:t>xyz</a:t>
            </a:r>
            <a:r>
              <a:rPr lang="sv-SE" sz="1600" dirty="0"/>
              <a:t>?) </a:t>
            </a:r>
            <a:r>
              <a:rPr lang="sv-SE" sz="1600" dirty="0" err="1"/>
              <a:t>file</a:t>
            </a:r>
            <a:r>
              <a:rPr lang="sv-SE" sz="1600" dirty="0"/>
              <a:t> </a:t>
            </a:r>
            <a:r>
              <a:rPr lang="sv-SE" sz="1600" dirty="0" err="1"/>
              <a:t>into</a:t>
            </a:r>
            <a:r>
              <a:rPr lang="sv-SE" sz="1600" dirty="0"/>
              <a:t> a </a:t>
            </a:r>
            <a:r>
              <a:rPr lang="sv-SE" sz="1600" dirty="0" err="1"/>
              <a:t>matlab</a:t>
            </a:r>
            <a:r>
              <a:rPr lang="sv-SE" sz="1600" dirty="0"/>
              <a:t> </a:t>
            </a:r>
            <a:r>
              <a:rPr lang="sv-SE" sz="1600" dirty="0" err="1"/>
              <a:t>struct</a:t>
            </a:r>
            <a:r>
              <a:rPr lang="sv-SE" sz="1600" dirty="0"/>
              <a:t> </a:t>
            </a:r>
            <a:r>
              <a:rPr lang="sv-SE" sz="1600" dirty="0" err="1"/>
              <a:t>variable</a:t>
            </a:r>
            <a:r>
              <a:rPr lang="sv-SE" sz="1600" dirty="0"/>
              <a:t> (</a:t>
            </a:r>
            <a:r>
              <a:rPr lang="sv-SE" sz="1600" dirty="0" err="1"/>
              <a:t>which</a:t>
            </a:r>
            <a:r>
              <a:rPr lang="sv-SE" sz="1600" dirty="0"/>
              <a:t> </a:t>
            </a:r>
            <a:r>
              <a:rPr lang="sv-SE" sz="1600" dirty="0" err="1"/>
              <a:t>basically</a:t>
            </a:r>
            <a:r>
              <a:rPr lang="sv-SE" sz="1600" dirty="0"/>
              <a:t> is a </a:t>
            </a:r>
            <a:r>
              <a:rPr lang="sv-SE" sz="1600" dirty="0" err="1"/>
              <a:t>varaible</a:t>
            </a:r>
            <a:r>
              <a:rPr lang="sv-SE" sz="1600" dirty="0"/>
              <a:t> </a:t>
            </a:r>
            <a:r>
              <a:rPr lang="sv-SE" sz="1600" dirty="0" err="1"/>
              <a:t>good</a:t>
            </a:r>
            <a:r>
              <a:rPr lang="sv-SE" sz="1600" dirty="0"/>
              <a:t> at holding </a:t>
            </a:r>
            <a:r>
              <a:rPr lang="sv-SE" sz="1600" dirty="0" err="1"/>
              <a:t>other</a:t>
            </a:r>
            <a:r>
              <a:rPr lang="sv-SE" sz="1600" dirty="0"/>
              <a:t> </a:t>
            </a:r>
            <a:r>
              <a:rPr lang="sv-SE" sz="1600" dirty="0" err="1"/>
              <a:t>variables</a:t>
            </a:r>
            <a:r>
              <a:rPr lang="sv-SE" sz="1600" dirty="0"/>
              <a:t>…)</a:t>
            </a:r>
            <a:br>
              <a:rPr lang="sv-SE" sz="1600" dirty="0"/>
            </a:b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662997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The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struct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6" name="Rektangel 5"/>
          <p:cNvSpPr/>
          <p:nvPr/>
        </p:nvSpPr>
        <p:spPr>
          <a:xfrm>
            <a:off x="0" y="1588691"/>
            <a:ext cx="9144000" cy="5524590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fr-FR" sz="110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AF00B0"/>
                </a:solidFill>
                <a:latin typeface="Monaco"/>
                <a:cs typeface="Monaco"/>
              </a:rPr>
              <a:t>1xMMT.gro</a:t>
            </a:r>
            <a:r>
              <a:rPr lang="fr-FR" sz="110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) </a:t>
            </a:r>
            <a:r>
              <a:rPr lang="en-US" sz="1100" dirty="0">
                <a:solidFill>
                  <a:srgbClr val="008000"/>
                </a:solidFill>
                <a:latin typeface="Monaco"/>
                <a:cs typeface="Monaco"/>
              </a:rPr>
              <a:t>% Run this line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Found .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gro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file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gro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file imported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Elapsed time is 0.012853 seconds.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composition =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resnames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: {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MMT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}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nresidues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: 1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natoms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: 40</a:t>
            </a: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Atom_labels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=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Al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H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O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Si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Atom_numbers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=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 4     4    24     8</a:t>
            </a: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Box_dim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=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5.1980    9.0150   10.0000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atom =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1x40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struct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array with fields: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molid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resname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type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fftype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index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neigh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bond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angle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x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y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z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vx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vy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vz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5" name="textruta 14"/>
          <p:cNvSpPr txBox="1"/>
          <p:nvPr/>
        </p:nvSpPr>
        <p:spPr>
          <a:xfrm>
            <a:off x="561556" y="903099"/>
            <a:ext cx="8582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The</a:t>
            </a:r>
            <a:r>
              <a:rPr lang="sv-SE" sz="1600" dirty="0">
                <a:latin typeface="Monaco"/>
                <a:cs typeface="Monaco"/>
              </a:rPr>
              <a:t> </a:t>
            </a:r>
            <a:r>
              <a:rPr lang="sv-SE" sz="1600" dirty="0" err="1">
                <a:latin typeface="Monaco"/>
                <a:cs typeface="Monaco"/>
              </a:rPr>
              <a:t>import_atom</a:t>
            </a:r>
            <a:r>
              <a:rPr lang="sv-SE" sz="1600" dirty="0">
                <a:latin typeface="Monaco"/>
                <a:cs typeface="Monaco"/>
              </a:rPr>
              <a:t> </a:t>
            </a:r>
            <a:r>
              <a:rPr lang="sv-SE" sz="1600" dirty="0" err="1"/>
              <a:t>matlab</a:t>
            </a:r>
            <a:r>
              <a:rPr lang="sv-SE" sz="1600" dirty="0"/>
              <a:t> </a:t>
            </a:r>
            <a:r>
              <a:rPr lang="sv-SE" sz="1600" dirty="0" err="1"/>
              <a:t>function</a:t>
            </a:r>
            <a:r>
              <a:rPr lang="sv-SE" sz="1600" dirty="0"/>
              <a:t> imports an .gro (</a:t>
            </a:r>
            <a:r>
              <a:rPr lang="sv-SE" sz="1600" dirty="0" err="1"/>
              <a:t>or.pdb</a:t>
            </a:r>
            <a:r>
              <a:rPr lang="sv-SE" sz="1600" dirty="0"/>
              <a:t>, </a:t>
            </a:r>
            <a:r>
              <a:rPr lang="sv-SE" sz="1600" dirty="0" err="1"/>
              <a:t>what</a:t>
            </a:r>
            <a:r>
              <a:rPr lang="sv-SE" sz="1600" dirty="0"/>
              <a:t> </a:t>
            </a:r>
            <a:r>
              <a:rPr lang="sv-SE" sz="1600" dirty="0" err="1"/>
              <a:t>about</a:t>
            </a:r>
            <a:r>
              <a:rPr lang="sv-SE" sz="1600" dirty="0"/>
              <a:t> .</a:t>
            </a:r>
            <a:r>
              <a:rPr lang="sv-SE" sz="1600" dirty="0" err="1"/>
              <a:t>xyz</a:t>
            </a:r>
            <a:r>
              <a:rPr lang="sv-SE" sz="1600" dirty="0"/>
              <a:t>?) </a:t>
            </a:r>
            <a:r>
              <a:rPr lang="sv-SE" sz="1600" dirty="0" err="1"/>
              <a:t>file</a:t>
            </a:r>
            <a:r>
              <a:rPr lang="sv-SE" sz="1600" dirty="0"/>
              <a:t> </a:t>
            </a:r>
            <a:r>
              <a:rPr lang="sv-SE" sz="1600" dirty="0" err="1"/>
              <a:t>into</a:t>
            </a:r>
            <a:r>
              <a:rPr lang="sv-SE" sz="1600" dirty="0"/>
              <a:t> a </a:t>
            </a:r>
            <a:r>
              <a:rPr lang="sv-SE" sz="1600" dirty="0" err="1"/>
              <a:t>matlab</a:t>
            </a:r>
            <a:r>
              <a:rPr lang="sv-SE" sz="1600" dirty="0"/>
              <a:t> </a:t>
            </a:r>
            <a:r>
              <a:rPr lang="sv-SE" sz="1600" dirty="0" err="1"/>
              <a:t>struct</a:t>
            </a:r>
            <a:r>
              <a:rPr lang="sv-SE" sz="1600" dirty="0"/>
              <a:t> </a:t>
            </a:r>
            <a:r>
              <a:rPr lang="sv-SE" sz="1600" dirty="0" err="1"/>
              <a:t>variable</a:t>
            </a:r>
            <a:r>
              <a:rPr lang="sv-SE" sz="1600" dirty="0"/>
              <a:t> (</a:t>
            </a:r>
            <a:r>
              <a:rPr lang="sv-SE" sz="1600" dirty="0" err="1"/>
              <a:t>which</a:t>
            </a:r>
            <a:r>
              <a:rPr lang="sv-SE" sz="1600" dirty="0"/>
              <a:t> </a:t>
            </a:r>
            <a:r>
              <a:rPr lang="sv-SE" sz="1600" dirty="0" err="1"/>
              <a:t>basically</a:t>
            </a:r>
            <a:r>
              <a:rPr lang="sv-SE" sz="1600" dirty="0"/>
              <a:t> is a </a:t>
            </a:r>
            <a:r>
              <a:rPr lang="sv-SE" sz="1600" dirty="0" err="1"/>
              <a:t>varaible</a:t>
            </a:r>
            <a:r>
              <a:rPr lang="sv-SE" sz="1600" dirty="0"/>
              <a:t> </a:t>
            </a:r>
            <a:r>
              <a:rPr lang="sv-SE" sz="1600" dirty="0" err="1"/>
              <a:t>good</a:t>
            </a:r>
            <a:r>
              <a:rPr lang="sv-SE" sz="1600" dirty="0"/>
              <a:t> at holding </a:t>
            </a:r>
            <a:r>
              <a:rPr lang="sv-SE" sz="1600" dirty="0" err="1"/>
              <a:t>other</a:t>
            </a:r>
            <a:r>
              <a:rPr lang="sv-SE" sz="1600" dirty="0"/>
              <a:t> </a:t>
            </a:r>
            <a:r>
              <a:rPr lang="sv-SE" sz="1600" dirty="0" err="1"/>
              <a:t>variables</a:t>
            </a:r>
            <a:r>
              <a:rPr lang="sv-SE" sz="1600" dirty="0"/>
              <a:t>…)</a:t>
            </a:r>
            <a:br>
              <a:rPr lang="sv-SE" sz="1600" dirty="0"/>
            </a:br>
            <a:endParaRPr lang="sv-SE" sz="1600" dirty="0"/>
          </a:p>
        </p:txBody>
      </p:sp>
      <p:sp>
        <p:nvSpPr>
          <p:cNvPr id="14" name="textruta 13"/>
          <p:cNvSpPr txBox="1"/>
          <p:nvPr/>
        </p:nvSpPr>
        <p:spPr>
          <a:xfrm>
            <a:off x="3442743" y="3969649"/>
            <a:ext cx="5502811" cy="284693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latin typeface="Monaco"/>
                <a:cs typeface="Monaco"/>
              </a:rPr>
              <a:t>Box_dim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is a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vector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/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array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[1x3 or 1x9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if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triclinic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]</a:t>
            </a:r>
          </a:p>
          <a:p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>
                <a:solidFill>
                  <a:srgbClr val="000000"/>
                </a:solidFill>
                <a:latin typeface="Monaco"/>
                <a:cs typeface="Monaco"/>
              </a:rPr>
              <a:t>atom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is a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struct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created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with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the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following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fields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:</a:t>
            </a:r>
          </a:p>
          <a:p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molid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==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residue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number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resname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==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residue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name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type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 == atom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name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fftype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== same as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above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index    == atom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number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neigh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== the atoms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neighbours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,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empty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bond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 == the atoms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bonds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to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other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atoms,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empty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angle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== the atoms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angles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to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other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atoms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if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bonded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x,y,z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== the atoms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coordinates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vx,vy,vz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== the atoms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velocities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if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they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exist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.</a:t>
            </a:r>
          </a:p>
          <a:p>
            <a:endParaRPr lang="sv-SE" sz="11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grpSp>
        <p:nvGrpSpPr>
          <p:cNvPr id="12" name="Grupp 11"/>
          <p:cNvGrpSpPr/>
          <p:nvPr/>
        </p:nvGrpSpPr>
        <p:grpSpPr>
          <a:xfrm>
            <a:off x="3442743" y="1772134"/>
            <a:ext cx="3633701" cy="1979998"/>
            <a:chOff x="4254410" y="1734096"/>
            <a:chExt cx="3545341" cy="1896889"/>
          </a:xfrm>
        </p:grpSpPr>
        <p:pic>
          <p:nvPicPr>
            <p:cNvPr id="10" name="Bildobjekt 9" descr="Screen Shot 2016-07-14 at 12.38.00 A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84" t="12733" b="71733"/>
            <a:stretch/>
          </p:blipFill>
          <p:spPr>
            <a:xfrm>
              <a:off x="4257231" y="1734096"/>
              <a:ext cx="3542520" cy="1386001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</p:pic>
        <p:pic>
          <p:nvPicPr>
            <p:cNvPr id="16" name="Bildobjekt 15" descr="Screen Shot 2016-07-14 at 12.38.00 A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84" t="30022" b="63919"/>
            <a:stretch/>
          </p:blipFill>
          <p:spPr>
            <a:xfrm>
              <a:off x="4254410" y="3090336"/>
              <a:ext cx="3542520" cy="540649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8131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The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struct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6" name="Rektangel 5"/>
          <p:cNvSpPr/>
          <p:nvPr/>
        </p:nvSpPr>
        <p:spPr>
          <a:xfrm>
            <a:off x="0" y="1588691"/>
            <a:ext cx="9144000" cy="533992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&gt;&gt; atom=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fr-FR" sz="110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AF00B0"/>
                </a:solidFill>
                <a:latin typeface="Monaco"/>
                <a:cs typeface="Monaco"/>
              </a:rPr>
              <a:t>1xMMT.gro</a:t>
            </a:r>
            <a:r>
              <a:rPr lang="fr-FR" sz="110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)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Found .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gro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file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gro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file imported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Elapsed time is 0.012853 seconds.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composition =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resnames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: {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MMT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}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nresidues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: 1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natoms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: 40</a:t>
            </a: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Atom_labels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=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Al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H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O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Si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Atom_numbers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=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 4     4    24     8</a:t>
            </a: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Box_dim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=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5.1980    9.0150   10.0000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atom =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1x40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struct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array with fields: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molid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resname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type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fftype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index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neigh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bond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angle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x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y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z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vx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vy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vz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5" name="textruta 14"/>
          <p:cNvSpPr txBox="1"/>
          <p:nvPr/>
        </p:nvSpPr>
        <p:spPr>
          <a:xfrm>
            <a:off x="561556" y="903099"/>
            <a:ext cx="8582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The</a:t>
            </a:r>
            <a:r>
              <a:rPr lang="sv-SE" sz="1600" dirty="0">
                <a:latin typeface="Monaco"/>
                <a:cs typeface="Monaco"/>
              </a:rPr>
              <a:t> </a:t>
            </a:r>
            <a:r>
              <a:rPr lang="sv-SE" sz="1600" dirty="0" err="1">
                <a:latin typeface="Monaco"/>
                <a:cs typeface="Monaco"/>
              </a:rPr>
              <a:t>import_atom</a:t>
            </a:r>
            <a:r>
              <a:rPr lang="sv-SE" sz="1600" dirty="0">
                <a:latin typeface="Monaco"/>
                <a:cs typeface="Monaco"/>
              </a:rPr>
              <a:t> </a:t>
            </a:r>
            <a:r>
              <a:rPr lang="sv-SE" sz="1600" dirty="0" err="1"/>
              <a:t>matlab</a:t>
            </a:r>
            <a:r>
              <a:rPr lang="sv-SE" sz="1600" dirty="0"/>
              <a:t> </a:t>
            </a:r>
            <a:r>
              <a:rPr lang="sv-SE" sz="1600" dirty="0" err="1"/>
              <a:t>function</a:t>
            </a:r>
            <a:r>
              <a:rPr lang="sv-SE" sz="1600" dirty="0"/>
              <a:t> imports an .gro (</a:t>
            </a:r>
            <a:r>
              <a:rPr lang="sv-SE" sz="1600" dirty="0" err="1"/>
              <a:t>or.pdb</a:t>
            </a:r>
            <a:r>
              <a:rPr lang="sv-SE" sz="1600" dirty="0"/>
              <a:t>, </a:t>
            </a:r>
            <a:r>
              <a:rPr lang="sv-SE" sz="1600" dirty="0" err="1"/>
              <a:t>what</a:t>
            </a:r>
            <a:r>
              <a:rPr lang="sv-SE" sz="1600" dirty="0"/>
              <a:t> </a:t>
            </a:r>
            <a:r>
              <a:rPr lang="sv-SE" sz="1600" dirty="0" err="1"/>
              <a:t>about</a:t>
            </a:r>
            <a:r>
              <a:rPr lang="sv-SE" sz="1600" dirty="0"/>
              <a:t> .</a:t>
            </a:r>
            <a:r>
              <a:rPr lang="sv-SE" sz="1600" dirty="0" err="1"/>
              <a:t>xyz</a:t>
            </a:r>
            <a:r>
              <a:rPr lang="sv-SE" sz="1600" dirty="0"/>
              <a:t>?) </a:t>
            </a:r>
            <a:r>
              <a:rPr lang="sv-SE" sz="1600" dirty="0" err="1"/>
              <a:t>file</a:t>
            </a:r>
            <a:r>
              <a:rPr lang="sv-SE" sz="1600" dirty="0"/>
              <a:t> </a:t>
            </a:r>
            <a:r>
              <a:rPr lang="sv-SE" sz="1600" dirty="0" err="1"/>
              <a:t>into</a:t>
            </a:r>
            <a:r>
              <a:rPr lang="sv-SE" sz="1600" dirty="0"/>
              <a:t> a </a:t>
            </a:r>
            <a:r>
              <a:rPr lang="sv-SE" sz="1600" dirty="0" err="1"/>
              <a:t>matlab</a:t>
            </a:r>
            <a:r>
              <a:rPr lang="sv-SE" sz="1600" dirty="0"/>
              <a:t> </a:t>
            </a:r>
            <a:r>
              <a:rPr lang="sv-SE" sz="1600" dirty="0" err="1"/>
              <a:t>struct</a:t>
            </a:r>
            <a:r>
              <a:rPr lang="sv-SE" sz="1600" dirty="0"/>
              <a:t> </a:t>
            </a:r>
            <a:r>
              <a:rPr lang="sv-SE" sz="1600" dirty="0" err="1"/>
              <a:t>variable</a:t>
            </a:r>
            <a:r>
              <a:rPr lang="sv-SE" sz="1600" dirty="0"/>
              <a:t> (</a:t>
            </a:r>
            <a:r>
              <a:rPr lang="sv-SE" sz="1600" dirty="0" err="1"/>
              <a:t>which</a:t>
            </a:r>
            <a:r>
              <a:rPr lang="sv-SE" sz="1600" dirty="0"/>
              <a:t> </a:t>
            </a:r>
            <a:r>
              <a:rPr lang="sv-SE" sz="1600" dirty="0" err="1"/>
              <a:t>basically</a:t>
            </a:r>
            <a:r>
              <a:rPr lang="sv-SE" sz="1600" dirty="0"/>
              <a:t> is a </a:t>
            </a:r>
            <a:r>
              <a:rPr lang="sv-SE" sz="1600" dirty="0" err="1"/>
              <a:t>varaible</a:t>
            </a:r>
            <a:r>
              <a:rPr lang="sv-SE" sz="1600" dirty="0"/>
              <a:t> </a:t>
            </a:r>
            <a:r>
              <a:rPr lang="sv-SE" sz="1600" dirty="0" err="1"/>
              <a:t>good</a:t>
            </a:r>
            <a:r>
              <a:rPr lang="sv-SE" sz="1600" dirty="0"/>
              <a:t> at holding </a:t>
            </a:r>
            <a:r>
              <a:rPr lang="sv-SE" sz="1600" dirty="0" err="1"/>
              <a:t>other</a:t>
            </a:r>
            <a:r>
              <a:rPr lang="sv-SE" sz="1600" dirty="0"/>
              <a:t> </a:t>
            </a:r>
            <a:r>
              <a:rPr lang="sv-SE" sz="1600" dirty="0" err="1"/>
              <a:t>variables</a:t>
            </a:r>
            <a:r>
              <a:rPr lang="sv-SE" sz="1600" dirty="0"/>
              <a:t>…)</a:t>
            </a:r>
            <a:br>
              <a:rPr lang="sv-SE" sz="1600" dirty="0"/>
            </a:br>
            <a:endParaRPr lang="sv-SE" sz="1600" dirty="0"/>
          </a:p>
        </p:txBody>
      </p:sp>
      <p:grpSp>
        <p:nvGrpSpPr>
          <p:cNvPr id="9" name="Grupp 8"/>
          <p:cNvGrpSpPr/>
          <p:nvPr/>
        </p:nvGrpSpPr>
        <p:grpSpPr>
          <a:xfrm>
            <a:off x="492531" y="1630109"/>
            <a:ext cx="6945555" cy="5339925"/>
            <a:chOff x="0" y="257187"/>
            <a:chExt cx="8365751" cy="7153039"/>
          </a:xfrm>
        </p:grpSpPr>
        <p:pic>
          <p:nvPicPr>
            <p:cNvPr id="7" name="Bildobjekt 6" descr="Screen Shot 2016-07-14 at 12.18.20 A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62" r="8511" b="6034"/>
            <a:stretch/>
          </p:blipFill>
          <p:spPr>
            <a:xfrm>
              <a:off x="0" y="257187"/>
              <a:ext cx="8365751" cy="5223692"/>
            </a:xfrm>
            <a:prstGeom prst="rect">
              <a:avLst/>
            </a:prstGeom>
          </p:spPr>
        </p:pic>
        <p:pic>
          <p:nvPicPr>
            <p:cNvPr id="8" name="Bildobjekt 7" descr="Screen Shot 2016-07-14 at 12.21.08 A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61" r="8511"/>
            <a:stretch/>
          </p:blipFill>
          <p:spPr>
            <a:xfrm>
              <a:off x="0" y="5150553"/>
              <a:ext cx="8365751" cy="2259673"/>
            </a:xfrm>
            <a:prstGeom prst="rect">
              <a:avLst/>
            </a:prstGeom>
          </p:spPr>
        </p:pic>
      </p:grpSp>
      <p:sp>
        <p:nvSpPr>
          <p:cNvPr id="11" name="textruta 10"/>
          <p:cNvSpPr txBox="1"/>
          <p:nvPr/>
        </p:nvSpPr>
        <p:spPr>
          <a:xfrm>
            <a:off x="1166163" y="2679378"/>
            <a:ext cx="7116757" cy="221599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sv-SE" sz="16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600" dirty="0">
                <a:solidFill>
                  <a:srgbClr val="000000"/>
                </a:solidFill>
                <a:latin typeface="Monaco"/>
                <a:cs typeface="Monaco"/>
              </a:rPr>
              <a:t>atom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is the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struct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variable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containing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the .gro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file</a:t>
            </a:r>
            <a:endParaRPr lang="sv-SE" sz="1600" dirty="0">
              <a:solidFill>
                <a:srgbClr val="008000"/>
              </a:solidFill>
              <a:latin typeface="Monaco"/>
              <a:cs typeface="Monaco"/>
            </a:endParaRPr>
          </a:p>
          <a:p>
            <a:endParaRPr lang="sv-SE" sz="16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we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can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inspect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the atom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struct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using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the the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matlab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variable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explorer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… and start manipulating it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using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various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existing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>
                <a:solidFill>
                  <a:schemeClr val="tx1"/>
                </a:solidFill>
                <a:latin typeface="Monaco"/>
                <a:cs typeface="Monaco"/>
              </a:rPr>
              <a:t>atom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functions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or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matlab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commands</a:t>
            </a:r>
            <a:endParaRPr lang="sv-SE" sz="1600" dirty="0">
              <a:solidFill>
                <a:srgbClr val="008000"/>
              </a:solidFill>
              <a:latin typeface="Monaco"/>
              <a:cs typeface="Monaco"/>
            </a:endParaRPr>
          </a:p>
          <a:p>
            <a:endParaRPr lang="sv-SE" sz="1600" dirty="0">
              <a:solidFill>
                <a:srgbClr val="008000"/>
              </a:solidFill>
              <a:latin typeface="Monaco"/>
              <a:cs typeface="Monaco"/>
            </a:endParaRPr>
          </a:p>
          <a:p>
            <a:endParaRPr lang="sv-SE" sz="1200" dirty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sv-SE" sz="14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795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Example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of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functions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How-to</a:t>
            </a:r>
            <a:r>
              <a:rPr lang="sv-SE" sz="1600" dirty="0"/>
              <a:t> import a .gro/.</a:t>
            </a:r>
            <a:r>
              <a:rPr lang="sv-SE" sz="1600" dirty="0" err="1"/>
              <a:t>pdb</a:t>
            </a:r>
            <a:r>
              <a:rPr lang="sv-SE" sz="1600" dirty="0"/>
              <a:t>/.</a:t>
            </a:r>
            <a:r>
              <a:rPr lang="sv-SE" sz="1600" dirty="0" err="1"/>
              <a:t>xyz</a:t>
            </a:r>
            <a:r>
              <a:rPr lang="sv-SE" sz="1600" dirty="0"/>
              <a:t> </a:t>
            </a:r>
            <a:r>
              <a:rPr lang="sv-SE" sz="1600" dirty="0" err="1"/>
              <a:t>structure</a:t>
            </a:r>
            <a:r>
              <a:rPr lang="sv-SE" sz="1600" dirty="0"/>
              <a:t> </a:t>
            </a:r>
            <a:r>
              <a:rPr lang="sv-SE" sz="1600" dirty="0" err="1"/>
              <a:t>file</a:t>
            </a:r>
            <a:r>
              <a:rPr lang="sv-SE" sz="1600" dirty="0"/>
              <a:t> </a:t>
            </a:r>
            <a:r>
              <a:rPr lang="sv-SE" sz="1600" dirty="0" err="1"/>
              <a:t>into</a:t>
            </a:r>
            <a:r>
              <a:rPr lang="sv-SE" sz="1600" dirty="0"/>
              <a:t> </a:t>
            </a:r>
            <a:r>
              <a:rPr lang="sv-SE" sz="1600" dirty="0" err="1"/>
              <a:t>matlabs</a:t>
            </a:r>
            <a:r>
              <a:rPr lang="sv-SE" sz="1600" dirty="0"/>
              <a:t> </a:t>
            </a:r>
            <a:r>
              <a:rPr lang="sv-SE" sz="1600" dirty="0" err="1"/>
              <a:t>variable</a:t>
            </a:r>
            <a:r>
              <a:rPr lang="sv-SE" sz="1600" dirty="0"/>
              <a:t> space/</a:t>
            </a:r>
            <a:r>
              <a:rPr lang="sv-SE" sz="1600" dirty="0" err="1"/>
              <a:t>variable</a:t>
            </a:r>
            <a:r>
              <a:rPr lang="sv-SE" sz="1600" dirty="0"/>
              <a:t> </a:t>
            </a:r>
            <a:r>
              <a:rPr lang="sv-SE" sz="1600" dirty="0" err="1"/>
              <a:t>explorer</a:t>
            </a:r>
            <a:r>
              <a:rPr lang="sv-SE" sz="1600" dirty="0"/>
              <a:t> </a:t>
            </a:r>
            <a:r>
              <a:rPr lang="sv-SE" sz="1600" dirty="0" err="1"/>
              <a:t>using</a:t>
            </a:r>
            <a:br>
              <a:rPr lang="sv-SE" sz="1600" dirty="0"/>
            </a:br>
            <a:r>
              <a:rPr lang="sv-SE" sz="1600" dirty="0"/>
              <a:t>&gt;&gt;</a:t>
            </a:r>
            <a:r>
              <a:rPr lang="sv-SE" sz="1400" dirty="0" err="1">
                <a:latin typeface="Monaco"/>
                <a:cs typeface="Monaco"/>
              </a:rPr>
              <a:t>import_atom</a:t>
            </a:r>
            <a:r>
              <a:rPr lang="sv-SE" sz="1400" dirty="0">
                <a:latin typeface="Monaco"/>
                <a:cs typeface="Monaco"/>
              </a:rPr>
              <a:t>()</a:t>
            </a:r>
          </a:p>
        </p:txBody>
      </p:sp>
      <p:sp>
        <p:nvSpPr>
          <p:cNvPr id="6" name="Rektangel 5"/>
          <p:cNvSpPr/>
          <p:nvPr/>
        </p:nvSpPr>
        <p:spPr>
          <a:xfrm>
            <a:off x="-12700" y="1614091"/>
            <a:ext cx="9156700" cy="2192908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Import a structure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atom=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(filename) – Imports the structure file into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matlabs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variable space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('1xMMT.gro');</a:t>
            </a:r>
          </a:p>
          <a:p>
            <a:pPr lvl="1"/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Import a structure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and move/translate it by some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x,y,z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vector</a:t>
            </a: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atom=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(filename,[translation vector 1x3]) – Imports a structure and translates it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('1xMMT.gro',[0 0 10]);</a:t>
            </a:r>
          </a:p>
          <a:p>
            <a:pPr lvl="1"/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Import a structure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and center it in a new box and move it by some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x,y,z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vector</a:t>
            </a: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atom=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(filename,[translation vector 1x3],[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New_Box_dim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1x3]) – Imports a structure and </a:t>
            </a:r>
            <a:b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</a:b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centers it in the x/y plane at z=0, then translates it with the translation vector 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('1xMMT.gro',[0 0 10],[10 20 20]);</a:t>
            </a:r>
          </a:p>
          <a:p>
            <a:pPr lvl="1"/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grpSp>
        <p:nvGrpSpPr>
          <p:cNvPr id="7" name="Grupp 6"/>
          <p:cNvGrpSpPr/>
          <p:nvPr/>
        </p:nvGrpSpPr>
        <p:grpSpPr>
          <a:xfrm>
            <a:off x="2627052" y="4235934"/>
            <a:ext cx="3633701" cy="1979998"/>
            <a:chOff x="4254410" y="1734096"/>
            <a:chExt cx="3545341" cy="1896889"/>
          </a:xfrm>
        </p:grpSpPr>
        <p:pic>
          <p:nvPicPr>
            <p:cNvPr id="8" name="Bildobjekt 7" descr="Screen Shot 2016-07-14 at 12.38.00 A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84" t="12733" b="71733"/>
            <a:stretch/>
          </p:blipFill>
          <p:spPr>
            <a:xfrm>
              <a:off x="4257231" y="1734096"/>
              <a:ext cx="3542520" cy="1386001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</p:pic>
        <p:pic>
          <p:nvPicPr>
            <p:cNvPr id="9" name="Bildobjekt 8" descr="Screen Shot 2016-07-14 at 12.38.00 A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84" t="30022" b="63919"/>
            <a:stretch/>
          </p:blipFill>
          <p:spPr>
            <a:xfrm>
              <a:off x="4254410" y="3090336"/>
              <a:ext cx="3542520" cy="540649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574110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Example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of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functions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How-to</a:t>
            </a:r>
            <a:r>
              <a:rPr lang="sv-SE" sz="1600" dirty="0"/>
              <a:t> import a .gro/.</a:t>
            </a:r>
            <a:r>
              <a:rPr lang="sv-SE" sz="1600" dirty="0" err="1"/>
              <a:t>pdb</a:t>
            </a:r>
            <a:r>
              <a:rPr lang="sv-SE" sz="1600" dirty="0"/>
              <a:t>/.</a:t>
            </a:r>
            <a:r>
              <a:rPr lang="sv-SE" sz="1600" dirty="0" err="1"/>
              <a:t>xyz</a:t>
            </a:r>
            <a:r>
              <a:rPr lang="sv-SE" sz="1600" dirty="0"/>
              <a:t> </a:t>
            </a:r>
            <a:r>
              <a:rPr lang="sv-SE" sz="1600" dirty="0" err="1"/>
              <a:t>structure</a:t>
            </a:r>
            <a:r>
              <a:rPr lang="sv-SE" sz="1600" dirty="0"/>
              <a:t> </a:t>
            </a:r>
            <a:r>
              <a:rPr lang="sv-SE" sz="1600" dirty="0" err="1"/>
              <a:t>file</a:t>
            </a:r>
            <a:r>
              <a:rPr lang="sv-SE" sz="1600" dirty="0"/>
              <a:t> </a:t>
            </a:r>
            <a:r>
              <a:rPr lang="sv-SE" sz="1600" dirty="0" err="1"/>
              <a:t>into</a:t>
            </a:r>
            <a:r>
              <a:rPr lang="sv-SE" sz="1600" dirty="0"/>
              <a:t> </a:t>
            </a:r>
            <a:r>
              <a:rPr lang="sv-SE" sz="1600" dirty="0" err="1"/>
              <a:t>matlabs</a:t>
            </a:r>
            <a:r>
              <a:rPr lang="sv-SE" sz="1600" dirty="0"/>
              <a:t> </a:t>
            </a:r>
            <a:r>
              <a:rPr lang="sv-SE" sz="1600" dirty="0" err="1"/>
              <a:t>variable</a:t>
            </a:r>
            <a:r>
              <a:rPr lang="sv-SE" sz="1600" dirty="0"/>
              <a:t> space/</a:t>
            </a:r>
            <a:r>
              <a:rPr lang="sv-SE" sz="1600" dirty="0" err="1"/>
              <a:t>variable</a:t>
            </a:r>
            <a:r>
              <a:rPr lang="sv-SE" sz="1600" dirty="0"/>
              <a:t> </a:t>
            </a:r>
            <a:r>
              <a:rPr lang="sv-SE" sz="1600" dirty="0" err="1"/>
              <a:t>explorer</a:t>
            </a:r>
            <a:r>
              <a:rPr lang="sv-SE" sz="1600" dirty="0"/>
              <a:t> </a:t>
            </a:r>
            <a:r>
              <a:rPr lang="sv-SE" sz="1600" dirty="0" err="1"/>
              <a:t>using</a:t>
            </a:r>
            <a:br>
              <a:rPr lang="sv-SE" sz="1600" dirty="0"/>
            </a:br>
            <a:r>
              <a:rPr lang="sv-SE" sz="1600" dirty="0"/>
              <a:t>&gt;&gt;</a:t>
            </a:r>
            <a:r>
              <a:rPr lang="sv-SE" sz="1400" dirty="0" err="1">
                <a:latin typeface="Monaco"/>
                <a:cs typeface="Monaco"/>
              </a:rPr>
              <a:t>import_atom</a:t>
            </a:r>
            <a:r>
              <a:rPr lang="sv-SE" sz="1400" dirty="0">
                <a:latin typeface="Monaco"/>
                <a:cs typeface="Monaco"/>
              </a:rPr>
              <a:t>()</a:t>
            </a:r>
          </a:p>
        </p:txBody>
      </p:sp>
      <p:sp>
        <p:nvSpPr>
          <p:cNvPr id="6" name="Rektangel 5"/>
          <p:cNvSpPr/>
          <p:nvPr/>
        </p:nvSpPr>
        <p:spPr>
          <a:xfrm>
            <a:off x="-12700" y="1614091"/>
            <a:ext cx="9156700" cy="746358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Import a structure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atom=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(filename) – Imports the structure file into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matlabs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variable space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'1xMMT.gro'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);</a:t>
            </a:r>
          </a:p>
          <a:p>
            <a:pPr lvl="1"/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vmd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atom,Box_dim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or try plot3([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atom.x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],[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atom.y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],[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atom.z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],'o');</a:t>
            </a:r>
          </a:p>
        </p:txBody>
      </p:sp>
      <p:pic>
        <p:nvPicPr>
          <p:cNvPr id="12" name="Bildobjekt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775" y="3327400"/>
            <a:ext cx="1347119" cy="146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11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Example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of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functions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How-to</a:t>
            </a:r>
            <a:r>
              <a:rPr lang="sv-SE" sz="1600" dirty="0"/>
              <a:t> </a:t>
            </a:r>
            <a:r>
              <a:rPr lang="sv-SE" sz="1600" dirty="0" err="1"/>
              <a:t>scan</a:t>
            </a:r>
            <a:r>
              <a:rPr lang="sv-SE" sz="1600" dirty="0"/>
              <a:t> a .gro/.</a:t>
            </a:r>
            <a:r>
              <a:rPr lang="sv-SE" sz="1600" dirty="0" err="1"/>
              <a:t>pdb</a:t>
            </a:r>
            <a:r>
              <a:rPr lang="sv-SE" sz="1600" dirty="0"/>
              <a:t>/.</a:t>
            </a:r>
            <a:r>
              <a:rPr lang="sv-SE" sz="1600" dirty="0" err="1"/>
              <a:t>xyz</a:t>
            </a:r>
            <a:r>
              <a:rPr lang="sv-SE" sz="1600" dirty="0"/>
              <a:t> </a:t>
            </a:r>
            <a:r>
              <a:rPr lang="sv-SE" sz="1600" dirty="0" err="1"/>
              <a:t>structure</a:t>
            </a:r>
            <a:r>
              <a:rPr lang="sv-SE" sz="1600" dirty="0"/>
              <a:t> </a:t>
            </a:r>
            <a:r>
              <a:rPr lang="sv-SE" sz="1600" dirty="0" err="1"/>
              <a:t>file</a:t>
            </a:r>
            <a:r>
              <a:rPr lang="sv-SE" sz="1600" dirty="0"/>
              <a:t> or atom </a:t>
            </a:r>
            <a:r>
              <a:rPr lang="sv-SE" sz="1600" dirty="0" err="1"/>
              <a:t>struct</a:t>
            </a:r>
            <a:r>
              <a:rPr lang="sv-SE" sz="1600" dirty="0"/>
              <a:t> for </a:t>
            </a:r>
            <a:r>
              <a:rPr lang="sv-SE" sz="1600" dirty="0" err="1"/>
              <a:t>bonds</a:t>
            </a:r>
            <a:r>
              <a:rPr lang="sv-SE" sz="1600" dirty="0"/>
              <a:t> and </a:t>
            </a:r>
            <a:r>
              <a:rPr lang="sv-SE" sz="1600" dirty="0" err="1"/>
              <a:t>angles</a:t>
            </a:r>
            <a:endParaRPr lang="sv-SE" sz="1600" dirty="0"/>
          </a:p>
          <a:p>
            <a:r>
              <a:rPr lang="sv-SE" sz="1600" dirty="0"/>
              <a:t>&gt;&gt;</a:t>
            </a:r>
            <a:r>
              <a:rPr lang="sv-SE" sz="1600" dirty="0" err="1"/>
              <a:t>bond_angle</a:t>
            </a:r>
            <a:r>
              <a:rPr lang="sv-SE" sz="1400" dirty="0" err="1">
                <a:latin typeface="Monaco"/>
                <a:cs typeface="Monaco"/>
              </a:rPr>
              <a:t>_atom</a:t>
            </a:r>
            <a:r>
              <a:rPr lang="sv-SE" sz="1400" dirty="0">
                <a:latin typeface="Monaco"/>
                <a:cs typeface="Monaco"/>
              </a:rPr>
              <a:t>() 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% or try </a:t>
            </a:r>
            <a:r>
              <a:rPr lang="sv-SE" sz="1400" dirty="0" err="1">
                <a:solidFill>
                  <a:srgbClr val="008000"/>
                </a:solidFill>
                <a:latin typeface="Monaco"/>
                <a:cs typeface="Monaco"/>
              </a:rPr>
              <a:t>bond_angle_type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()</a:t>
            </a:r>
          </a:p>
        </p:txBody>
      </p:sp>
      <p:pic>
        <p:nvPicPr>
          <p:cNvPr id="12" name="Bildobjekt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775" y="3327400"/>
            <a:ext cx="1347119" cy="1460236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-12700" y="1614091"/>
            <a:ext cx="9156700" cy="1869742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Import a structure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atom=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(filename) – Imports the structure file into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matlabs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variable space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'1xMMT.gro'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);</a:t>
            </a: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atom=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bond_angle_atom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atom,Box_dim,r_small,r_large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),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ie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we use a dual cutoff [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Å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] approach to find bonds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bond_angle_atom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(atom,Box_dim,1.25,1.25)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Gives you a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Bond_index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and a (empty)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Angle_index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bond_angle_atom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(atom,Box_dim,1.25,1.25,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'more'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Gives you atom.{neigh/bonds/angles} for the Oh-H’s</a:t>
            </a: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Note that there are normally no angles in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Clayff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To scan more/(all?) bonds/angles (needed for the Interface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ff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) run this command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bond_angle_atom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(atom,Box_dim,1.25,2.25,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'more’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Gives you all atom.{neigh/bonds/angles}</a:t>
            </a: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Not that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atom.neigh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gives you all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neighbours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(within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r_large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?) and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atom.bond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all actual bonds</a:t>
            </a:r>
          </a:p>
          <a:p>
            <a:pPr lvl="1"/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</p:txBody>
      </p:sp>
      <p:pic>
        <p:nvPicPr>
          <p:cNvPr id="3" name="Bildobjekt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1" y="3711106"/>
            <a:ext cx="2161099" cy="301344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50" y="5221241"/>
            <a:ext cx="2476500" cy="150330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7781" y="3725980"/>
            <a:ext cx="2137919" cy="299856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1" name="textruta 10"/>
          <p:cNvSpPr txBox="1"/>
          <p:nvPr/>
        </p:nvSpPr>
        <p:spPr>
          <a:xfrm>
            <a:off x="254000" y="2246699"/>
            <a:ext cx="35835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>
                <a:solidFill>
                  <a:srgbClr val="FF0000"/>
                </a:solidFill>
              </a:rPr>
              <a:t>1</a:t>
            </a:r>
          </a:p>
          <a:p>
            <a:r>
              <a:rPr lang="sv-SE" sz="1050" dirty="0">
                <a:solidFill>
                  <a:srgbClr val="FF0000"/>
                </a:solidFill>
              </a:rPr>
              <a:t>2</a:t>
            </a:r>
          </a:p>
          <a:p>
            <a:endParaRPr lang="sv-SE" sz="1050" dirty="0">
              <a:solidFill>
                <a:srgbClr val="FF0000"/>
              </a:solidFill>
            </a:endParaRPr>
          </a:p>
          <a:p>
            <a:endParaRPr lang="sv-SE" sz="1050" dirty="0">
              <a:solidFill>
                <a:srgbClr val="FF0000"/>
              </a:solidFill>
            </a:endParaRPr>
          </a:p>
          <a:p>
            <a:r>
              <a:rPr lang="sv-SE" sz="105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textruta 13"/>
          <p:cNvSpPr txBox="1"/>
          <p:nvPr/>
        </p:nvSpPr>
        <p:spPr>
          <a:xfrm>
            <a:off x="2811294" y="5183141"/>
            <a:ext cx="358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ruta 15"/>
          <p:cNvSpPr txBox="1"/>
          <p:nvPr/>
        </p:nvSpPr>
        <p:spPr>
          <a:xfrm>
            <a:off x="5966244" y="3664021"/>
            <a:ext cx="358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textruta 16"/>
          <p:cNvSpPr txBox="1"/>
          <p:nvPr/>
        </p:nvSpPr>
        <p:spPr>
          <a:xfrm>
            <a:off x="8533744" y="3660306"/>
            <a:ext cx="358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23693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Example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of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functions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How-to</a:t>
            </a:r>
            <a:r>
              <a:rPr lang="sv-SE" sz="1600" dirty="0"/>
              <a:t> </a:t>
            </a:r>
            <a:r>
              <a:rPr lang="sv-SE" sz="1600" dirty="0" err="1"/>
              <a:t>replicate</a:t>
            </a:r>
            <a:r>
              <a:rPr lang="sv-SE" sz="1600" dirty="0"/>
              <a:t> a .gro/.</a:t>
            </a:r>
            <a:r>
              <a:rPr lang="sv-SE" sz="1600" dirty="0" err="1"/>
              <a:t>pdb</a:t>
            </a:r>
            <a:r>
              <a:rPr lang="sv-SE" sz="1600" dirty="0"/>
              <a:t>/.</a:t>
            </a:r>
            <a:r>
              <a:rPr lang="sv-SE" sz="1600" dirty="0" err="1"/>
              <a:t>xyz</a:t>
            </a:r>
            <a:r>
              <a:rPr lang="sv-SE" sz="1600" dirty="0"/>
              <a:t> </a:t>
            </a:r>
            <a:r>
              <a:rPr lang="sv-SE" sz="1600" dirty="0" err="1"/>
              <a:t>structure</a:t>
            </a:r>
            <a:r>
              <a:rPr lang="sv-SE" sz="1600" dirty="0"/>
              <a:t> </a:t>
            </a:r>
            <a:r>
              <a:rPr lang="sv-SE" sz="1600" dirty="0" err="1"/>
              <a:t>file</a:t>
            </a:r>
            <a:r>
              <a:rPr lang="sv-SE" sz="1600" dirty="0"/>
              <a:t> </a:t>
            </a:r>
            <a:r>
              <a:rPr lang="sv-SE" sz="1600" dirty="0" err="1"/>
              <a:t>into</a:t>
            </a:r>
            <a:r>
              <a:rPr lang="sv-SE" sz="1600" dirty="0"/>
              <a:t> </a:t>
            </a:r>
            <a:r>
              <a:rPr lang="sv-SE" sz="1600" dirty="0" err="1"/>
              <a:t>matlabs</a:t>
            </a:r>
            <a:r>
              <a:rPr lang="sv-SE" sz="1600" dirty="0"/>
              <a:t> </a:t>
            </a:r>
            <a:r>
              <a:rPr lang="sv-SE" sz="1600" dirty="0" err="1"/>
              <a:t>variable</a:t>
            </a:r>
            <a:r>
              <a:rPr lang="sv-SE" sz="1600" dirty="0"/>
              <a:t> space/</a:t>
            </a:r>
            <a:r>
              <a:rPr lang="sv-SE" sz="1600" dirty="0" err="1"/>
              <a:t>variable</a:t>
            </a:r>
            <a:r>
              <a:rPr lang="sv-SE" sz="1600" dirty="0"/>
              <a:t> </a:t>
            </a:r>
            <a:r>
              <a:rPr lang="sv-SE" sz="1600" dirty="0" err="1"/>
              <a:t>explorer</a:t>
            </a:r>
            <a:r>
              <a:rPr lang="sv-SE" sz="1600" dirty="0"/>
              <a:t> </a:t>
            </a:r>
            <a:r>
              <a:rPr lang="sv-SE" sz="1600" dirty="0" err="1"/>
              <a:t>using</a:t>
            </a:r>
            <a:br>
              <a:rPr lang="sv-SE" sz="1600" dirty="0"/>
            </a:br>
            <a:r>
              <a:rPr lang="sv-SE" sz="1600" dirty="0"/>
              <a:t>&gt;&gt;</a:t>
            </a:r>
            <a:r>
              <a:rPr lang="sv-SE" sz="1400" dirty="0" err="1">
                <a:latin typeface="Monaco"/>
                <a:cs typeface="Monaco"/>
              </a:rPr>
              <a:t>replicate_atom</a:t>
            </a:r>
            <a:r>
              <a:rPr lang="sv-SE" sz="1400" dirty="0">
                <a:latin typeface="Monaco"/>
                <a:cs typeface="Monaco"/>
              </a:rPr>
              <a:t>(</a:t>
            </a:r>
            <a:r>
              <a:rPr lang="sv-SE" sz="1400" dirty="0" err="1">
                <a:latin typeface="Monaco"/>
                <a:cs typeface="Monaco"/>
              </a:rPr>
              <a:t>atom,Box_dim</a:t>
            </a:r>
            <a:r>
              <a:rPr lang="sv-SE" sz="1400" dirty="0">
                <a:latin typeface="Monaco"/>
                <a:cs typeface="Monaco"/>
              </a:rPr>
              <a:t>,[</a:t>
            </a:r>
            <a:r>
              <a:rPr lang="sv-SE" sz="1400" dirty="0" err="1">
                <a:latin typeface="Monaco"/>
                <a:cs typeface="Monaco"/>
              </a:rPr>
              <a:t>nx</a:t>
            </a:r>
            <a:r>
              <a:rPr lang="sv-SE" sz="1400" dirty="0">
                <a:latin typeface="Monaco"/>
                <a:cs typeface="Monaco"/>
              </a:rPr>
              <a:t> ny </a:t>
            </a:r>
            <a:r>
              <a:rPr lang="sv-SE" sz="1400" dirty="0" err="1">
                <a:latin typeface="Monaco"/>
                <a:cs typeface="Monaco"/>
              </a:rPr>
              <a:t>nz</a:t>
            </a:r>
            <a:r>
              <a:rPr lang="sv-SE" sz="1400" dirty="0">
                <a:latin typeface="Monaco"/>
                <a:cs typeface="Monaco"/>
              </a:rPr>
              <a:t>],{</a:t>
            </a:r>
            <a:r>
              <a:rPr lang="sv-SE" sz="1400" dirty="0" err="1">
                <a:latin typeface="Monaco"/>
                <a:cs typeface="Monaco"/>
              </a:rPr>
              <a:t>optional</a:t>
            </a:r>
            <a:r>
              <a:rPr lang="sv-SE" sz="1400" dirty="0">
                <a:latin typeface="Monaco"/>
                <a:cs typeface="Monaco"/>
              </a:rPr>
              <a:t> </a:t>
            </a:r>
            <a:r>
              <a:rPr lang="fr-FR" sz="1400" dirty="0">
                <a:latin typeface="Monaco"/>
                <a:cs typeface="Monaco"/>
              </a:rPr>
              <a:t>'</a:t>
            </a:r>
            <a:r>
              <a:rPr lang="sv-SE" sz="1400" dirty="0" err="1">
                <a:latin typeface="Monaco"/>
                <a:cs typeface="Monaco"/>
              </a:rPr>
              <a:t>xyz</a:t>
            </a:r>
            <a:r>
              <a:rPr lang="fr-FR" sz="1400" dirty="0">
                <a:latin typeface="Monaco"/>
                <a:cs typeface="Monaco"/>
              </a:rPr>
              <a:t>'}</a:t>
            </a:r>
            <a:r>
              <a:rPr lang="sv-SE" sz="1400" dirty="0">
                <a:latin typeface="Monaco"/>
                <a:cs typeface="Monaco"/>
              </a:rPr>
              <a:t>)</a:t>
            </a:r>
          </a:p>
        </p:txBody>
      </p:sp>
      <p:sp>
        <p:nvSpPr>
          <p:cNvPr id="6" name="Rektangel 5"/>
          <p:cNvSpPr/>
          <p:nvPr/>
        </p:nvSpPr>
        <p:spPr>
          <a:xfrm>
            <a:off x="-12700" y="1614091"/>
            <a:ext cx="9156700" cy="900246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Import a structure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atom=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(filename) – Imports the structure file into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matlabs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variable space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'1xMMT.gro'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);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replicate_atom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atom,Box_dim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,[6 4 1])</a:t>
            </a:r>
          </a:p>
          <a:p>
            <a:pPr lvl="1"/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vmd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atom,Box_dim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)</a:t>
            </a:r>
          </a:p>
        </p:txBody>
      </p:sp>
      <p:pic>
        <p:nvPicPr>
          <p:cNvPr id="11" name="Bildobjekt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775" y="3327400"/>
            <a:ext cx="1347119" cy="1460236"/>
          </a:xfrm>
          <a:prstGeom prst="rect">
            <a:avLst/>
          </a:prstGeom>
        </p:spPr>
      </p:pic>
      <p:pic>
        <p:nvPicPr>
          <p:cNvPr id="3" name="Bildobjekt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2806436"/>
            <a:ext cx="4292600" cy="1981200"/>
          </a:xfrm>
          <a:prstGeom prst="rect">
            <a:avLst/>
          </a:prstGeom>
        </p:spPr>
      </p:pic>
      <p:sp>
        <p:nvSpPr>
          <p:cNvPr id="4" name="textruta 3"/>
          <p:cNvSpPr txBox="1"/>
          <p:nvPr/>
        </p:nvSpPr>
        <p:spPr>
          <a:xfrm>
            <a:off x="1578475" y="4748768"/>
            <a:ext cx="78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1x UC</a:t>
            </a:r>
          </a:p>
        </p:txBody>
      </p:sp>
      <p:sp>
        <p:nvSpPr>
          <p:cNvPr id="9" name="textruta 8"/>
          <p:cNvSpPr txBox="1"/>
          <p:nvPr/>
        </p:nvSpPr>
        <p:spPr>
          <a:xfrm>
            <a:off x="5210675" y="4716502"/>
            <a:ext cx="157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6x4x1 UC</a:t>
            </a:r>
          </a:p>
        </p:txBody>
      </p:sp>
      <p:cxnSp>
        <p:nvCxnSpPr>
          <p:cNvPr id="8" name="Rak pil 7"/>
          <p:cNvCxnSpPr/>
          <p:nvPr/>
        </p:nvCxnSpPr>
        <p:spPr>
          <a:xfrm>
            <a:off x="2679700" y="4038600"/>
            <a:ext cx="8255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864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Example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of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functions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How-to</a:t>
            </a:r>
            <a:r>
              <a:rPr lang="sv-SE" sz="1600" dirty="0"/>
              <a:t> import a .gro/.</a:t>
            </a:r>
            <a:r>
              <a:rPr lang="sv-SE" sz="1600" dirty="0" err="1"/>
              <a:t>pdb</a:t>
            </a:r>
            <a:r>
              <a:rPr lang="sv-SE" sz="1600" dirty="0"/>
              <a:t>/.</a:t>
            </a:r>
            <a:r>
              <a:rPr lang="sv-SE" sz="1600" dirty="0" err="1"/>
              <a:t>xyz</a:t>
            </a:r>
            <a:r>
              <a:rPr lang="sv-SE" sz="1600" dirty="0"/>
              <a:t> </a:t>
            </a:r>
            <a:r>
              <a:rPr lang="sv-SE" sz="1600" dirty="0" err="1"/>
              <a:t>structure</a:t>
            </a:r>
            <a:r>
              <a:rPr lang="sv-SE" sz="1600" dirty="0"/>
              <a:t> </a:t>
            </a:r>
            <a:r>
              <a:rPr lang="sv-SE" sz="1600" dirty="0" err="1"/>
              <a:t>file</a:t>
            </a:r>
            <a:r>
              <a:rPr lang="sv-SE" sz="1600" dirty="0"/>
              <a:t> </a:t>
            </a:r>
            <a:r>
              <a:rPr lang="sv-SE" sz="1600" dirty="0" err="1"/>
              <a:t>into</a:t>
            </a:r>
            <a:r>
              <a:rPr lang="sv-SE" sz="1600" dirty="0"/>
              <a:t> </a:t>
            </a:r>
            <a:r>
              <a:rPr lang="sv-SE" sz="1600" dirty="0" err="1"/>
              <a:t>matlabs</a:t>
            </a:r>
            <a:r>
              <a:rPr lang="sv-SE" sz="1600" dirty="0"/>
              <a:t> </a:t>
            </a:r>
            <a:r>
              <a:rPr lang="sv-SE" sz="1600" dirty="0" err="1"/>
              <a:t>variable</a:t>
            </a:r>
            <a:r>
              <a:rPr lang="sv-SE" sz="1600" dirty="0"/>
              <a:t> space/</a:t>
            </a:r>
            <a:r>
              <a:rPr lang="sv-SE" sz="1600" dirty="0" err="1"/>
              <a:t>variable</a:t>
            </a:r>
            <a:r>
              <a:rPr lang="sv-SE" sz="1600" dirty="0"/>
              <a:t> </a:t>
            </a:r>
            <a:r>
              <a:rPr lang="sv-SE" sz="1600" dirty="0" err="1"/>
              <a:t>explorer</a:t>
            </a:r>
            <a:r>
              <a:rPr lang="sv-SE" sz="1600" dirty="0"/>
              <a:t> </a:t>
            </a:r>
            <a:r>
              <a:rPr lang="sv-SE" sz="1600" dirty="0" err="1"/>
              <a:t>using</a:t>
            </a:r>
            <a:br>
              <a:rPr lang="sv-SE" sz="1600" dirty="0"/>
            </a:br>
            <a:r>
              <a:rPr lang="sv-SE" sz="1600" dirty="0"/>
              <a:t>&gt;&gt;</a:t>
            </a:r>
            <a:r>
              <a:rPr lang="sv-SE" sz="1400" dirty="0" err="1">
                <a:latin typeface="Monaco"/>
                <a:cs typeface="Monaco"/>
              </a:rPr>
              <a:t>import_atom</a:t>
            </a:r>
            <a:r>
              <a:rPr lang="sv-SE" sz="1400" dirty="0">
                <a:latin typeface="Monaco"/>
                <a:cs typeface="Monaco"/>
              </a:rPr>
              <a:t>(</a:t>
            </a:r>
            <a:r>
              <a:rPr lang="sv-SE" sz="1400" dirty="0" err="1">
                <a:latin typeface="Monaco"/>
                <a:cs typeface="Monaco"/>
              </a:rPr>
              <a:t>filename</a:t>
            </a:r>
            <a:r>
              <a:rPr lang="sv-SE" sz="1400" dirty="0">
                <a:latin typeface="Monaco"/>
                <a:cs typeface="Monaco"/>
              </a:rPr>
              <a:t>)</a:t>
            </a:r>
          </a:p>
        </p:txBody>
      </p:sp>
      <p:sp>
        <p:nvSpPr>
          <p:cNvPr id="6" name="Rektangel 5"/>
          <p:cNvSpPr/>
          <p:nvPr/>
        </p:nvSpPr>
        <p:spPr>
          <a:xfrm>
            <a:off x="-12700" y="1614091"/>
            <a:ext cx="9156700" cy="1223412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Import a structure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atom=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(filename) – Imports the structure file into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matlabs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variable space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'1xMMT.gro'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);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replicate_atom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atom,Box_dim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,[6 4 1])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substitute_atom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(atom,Box_dim,16,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'Mgo'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,5.5)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Only octahedral substitutions, 5.5 is the min dist.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substitute_atom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(atom,Box_dim,12,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'Mgo'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,5.5,4,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'Si'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'Alt'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,10.0)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Play around with the 5.5/10.0</a:t>
            </a:r>
          </a:p>
          <a:p>
            <a:pPr lvl="1"/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vmd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(atom(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ismember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([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atom.type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],[{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'Alt'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 err="1">
                <a:solidFill>
                  <a:srgbClr val="AF00B0"/>
                </a:solidFill>
                <a:latin typeface="Monaco"/>
                <a:cs typeface="Monaco"/>
              </a:rPr>
              <a:t>Mgo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}])),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Box_dim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* Only showing the Al, Alt,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Mgo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atoms</a:t>
            </a:r>
          </a:p>
        </p:txBody>
      </p:sp>
      <p:sp>
        <p:nvSpPr>
          <p:cNvPr id="9" name="textruta 8"/>
          <p:cNvSpPr txBox="1"/>
          <p:nvPr/>
        </p:nvSpPr>
        <p:spPr>
          <a:xfrm>
            <a:off x="637756" y="2832856"/>
            <a:ext cx="230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Alt</a:t>
            </a:r>
            <a:r>
              <a:rPr lang="sv-SE" sz="1200" dirty="0"/>
              <a:t> (</a:t>
            </a:r>
            <a:r>
              <a:rPr lang="sv-SE" sz="1200" dirty="0" err="1"/>
              <a:t>tetrahedral</a:t>
            </a:r>
            <a:r>
              <a:rPr lang="sv-SE" sz="1200" dirty="0"/>
              <a:t>)</a:t>
            </a:r>
          </a:p>
        </p:txBody>
      </p:sp>
      <p:pic>
        <p:nvPicPr>
          <p:cNvPr id="7" name="Bildobjekt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57" y="3070386"/>
            <a:ext cx="3311943" cy="2862496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3047081" y="2830286"/>
            <a:ext cx="230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 err="1"/>
              <a:t>Mgo</a:t>
            </a:r>
            <a:r>
              <a:rPr lang="sv-SE" sz="1200" dirty="0"/>
              <a:t> (</a:t>
            </a:r>
            <a:r>
              <a:rPr lang="sv-SE" sz="1200" dirty="0" err="1"/>
              <a:t>octahedral</a:t>
            </a:r>
            <a:r>
              <a:rPr lang="sv-SE" sz="1200" dirty="0"/>
              <a:t>)</a:t>
            </a:r>
          </a:p>
        </p:txBody>
      </p:sp>
      <p:sp>
        <p:nvSpPr>
          <p:cNvPr id="13" name="textruta 12"/>
          <p:cNvSpPr txBox="1"/>
          <p:nvPr/>
        </p:nvSpPr>
        <p:spPr>
          <a:xfrm>
            <a:off x="3746500" y="5103586"/>
            <a:ext cx="230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Al</a:t>
            </a:r>
            <a:r>
              <a:rPr lang="sv-SE" sz="1200" dirty="0"/>
              <a:t> (the normal kind, </a:t>
            </a:r>
            <a:r>
              <a:rPr lang="sv-SE" sz="1200" dirty="0" err="1"/>
              <a:t>octahedral</a:t>
            </a:r>
            <a:r>
              <a:rPr lang="sv-SE" sz="1200" dirty="0"/>
              <a:t>)</a:t>
            </a:r>
          </a:p>
        </p:txBody>
      </p:sp>
      <p:sp>
        <p:nvSpPr>
          <p:cNvPr id="16" name="Rektangel 15"/>
          <p:cNvSpPr/>
          <p:nvPr/>
        </p:nvSpPr>
        <p:spPr>
          <a:xfrm>
            <a:off x="-12700" y="6122591"/>
            <a:ext cx="9156700" cy="461665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%%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Whats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 this?</a:t>
            </a:r>
            <a:b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</a:b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ismember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([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atom.type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],[{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'Alt'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200" dirty="0" err="1">
                <a:solidFill>
                  <a:srgbClr val="AF00B0"/>
                </a:solidFill>
                <a:latin typeface="Monaco"/>
                <a:cs typeface="Monaco"/>
              </a:rPr>
              <a:t>Mgo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}])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???</a:t>
            </a:r>
            <a:endParaRPr lang="sv-SE" sz="1200" dirty="0">
              <a:solidFill>
                <a:srgbClr val="008000"/>
              </a:solidFill>
            </a:endParaRPr>
          </a:p>
        </p:txBody>
      </p:sp>
      <p:cxnSp>
        <p:nvCxnSpPr>
          <p:cNvPr id="17" name="Rak pil 16"/>
          <p:cNvCxnSpPr/>
          <p:nvPr/>
        </p:nvCxnSpPr>
        <p:spPr>
          <a:xfrm flipH="1">
            <a:off x="762000" y="3070386"/>
            <a:ext cx="25400" cy="320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Rak pil 17"/>
          <p:cNvCxnSpPr/>
          <p:nvPr/>
        </p:nvCxnSpPr>
        <p:spPr>
          <a:xfrm flipH="1">
            <a:off x="3072480" y="3037129"/>
            <a:ext cx="108000" cy="284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Rak pil 19"/>
          <p:cNvCxnSpPr/>
          <p:nvPr/>
        </p:nvCxnSpPr>
        <p:spPr>
          <a:xfrm flipH="1">
            <a:off x="3524201" y="5245843"/>
            <a:ext cx="2519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ruta 21"/>
          <p:cNvSpPr txBox="1"/>
          <p:nvPr/>
        </p:nvSpPr>
        <p:spPr>
          <a:xfrm>
            <a:off x="4157723" y="3614031"/>
            <a:ext cx="478783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sz="1600" dirty="0"/>
              <a:t>XY-</a:t>
            </a:r>
            <a:r>
              <a:rPr lang="sv-SE" sz="1600" dirty="0" err="1"/>
              <a:t>view</a:t>
            </a:r>
            <a:r>
              <a:rPr lang="sv-SE" sz="1600" dirty="0"/>
              <a:t> </a:t>
            </a:r>
            <a:r>
              <a:rPr lang="sv-SE" sz="1600" dirty="0" err="1"/>
              <a:t>of</a:t>
            </a:r>
            <a:r>
              <a:rPr lang="sv-SE" sz="1600" dirty="0"/>
              <a:t> the 6x4x1 montmorillonite </a:t>
            </a:r>
            <a:r>
              <a:rPr lang="sv-SE" sz="1600" dirty="0" err="1"/>
              <a:t>layer</a:t>
            </a:r>
            <a:r>
              <a:rPr lang="sv-SE" sz="1600" dirty="0"/>
              <a:t>, </a:t>
            </a:r>
            <a:r>
              <a:rPr lang="sv-SE" sz="1600" dirty="0" err="1"/>
              <a:t>only</a:t>
            </a:r>
            <a:r>
              <a:rPr lang="sv-SE" sz="1600" dirty="0"/>
              <a:t> </a:t>
            </a:r>
            <a:r>
              <a:rPr lang="sv-SE" sz="1600" dirty="0" err="1"/>
              <a:t>showing</a:t>
            </a:r>
            <a:r>
              <a:rPr lang="sv-SE" sz="1600" dirty="0"/>
              <a:t> the central Al </a:t>
            </a:r>
            <a:r>
              <a:rPr lang="sv-SE" sz="1600" dirty="0" err="1"/>
              <a:t>sheet</a:t>
            </a:r>
            <a:r>
              <a:rPr lang="sv-SE" sz="1600" dirty="0"/>
              <a:t> and the 12+4 </a:t>
            </a:r>
            <a:r>
              <a:rPr lang="sv-SE" sz="1600" dirty="0" err="1"/>
              <a:t>octa</a:t>
            </a:r>
            <a:r>
              <a:rPr lang="sv-SE" sz="1600" dirty="0"/>
              <a:t>/</a:t>
            </a:r>
            <a:r>
              <a:rPr lang="sv-SE" sz="1600" dirty="0" err="1"/>
              <a:t>tetrahedral</a:t>
            </a:r>
            <a:r>
              <a:rPr lang="sv-SE" sz="1600" dirty="0"/>
              <a:t> </a:t>
            </a:r>
            <a:r>
              <a:rPr lang="sv-SE" sz="1600" dirty="0" err="1"/>
              <a:t>Mgo</a:t>
            </a:r>
            <a:r>
              <a:rPr lang="sv-SE" sz="1600" dirty="0"/>
              <a:t>/Alt </a:t>
            </a:r>
            <a:r>
              <a:rPr lang="sv-SE" sz="1600" dirty="0" err="1"/>
              <a:t>isomorphic</a:t>
            </a:r>
            <a:r>
              <a:rPr lang="sv-SE" sz="1600" dirty="0"/>
              <a:t> substitution sites </a:t>
            </a:r>
          </a:p>
        </p:txBody>
      </p:sp>
    </p:spTree>
    <p:extLst>
      <p:ext uri="{BB962C8B-B14F-4D97-AF65-F5344CB8AC3E}">
        <p14:creationId xmlns:p14="http://schemas.microsoft.com/office/powerpoint/2010/main" val="1919397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Example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of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functions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Small digression… </a:t>
            </a:r>
            <a:r>
              <a:rPr lang="sv-SE" sz="1600" dirty="0" err="1"/>
              <a:t>how-to</a:t>
            </a:r>
            <a:r>
              <a:rPr lang="sv-SE" sz="1600" dirty="0"/>
              <a:t> ’filter’ the atom </a:t>
            </a:r>
            <a:r>
              <a:rPr lang="sv-SE" sz="1600" dirty="0" err="1"/>
              <a:t>struct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</a:t>
            </a:r>
            <a:r>
              <a:rPr lang="sv-SE" sz="1600" dirty="0" err="1"/>
              <a:t>respect</a:t>
            </a:r>
            <a:r>
              <a:rPr lang="sv-SE" sz="1600" dirty="0"/>
              <a:t> </a:t>
            </a:r>
            <a:r>
              <a:rPr lang="sv-SE" sz="1600" dirty="0" err="1"/>
              <a:t>to</a:t>
            </a:r>
            <a:r>
              <a:rPr lang="sv-SE" sz="1600" dirty="0"/>
              <a:t> </a:t>
            </a:r>
            <a:r>
              <a:rPr lang="sv-SE" sz="1600" dirty="0" err="1"/>
              <a:t>molid</a:t>
            </a:r>
            <a:r>
              <a:rPr lang="sv-SE" sz="1600" dirty="0"/>
              <a:t>, </a:t>
            </a:r>
            <a:r>
              <a:rPr lang="sv-SE" sz="1600" dirty="0" err="1"/>
              <a:t>resname</a:t>
            </a:r>
            <a:r>
              <a:rPr lang="sv-SE" sz="1600" dirty="0"/>
              <a:t>, </a:t>
            </a:r>
            <a:r>
              <a:rPr lang="sv-SE" sz="1600" dirty="0" err="1"/>
              <a:t>atomtype</a:t>
            </a:r>
            <a:r>
              <a:rPr lang="sv-SE" sz="1600" dirty="0"/>
              <a:t>, index, </a:t>
            </a:r>
            <a:r>
              <a:rPr lang="sv-SE" sz="1600" dirty="0" err="1"/>
              <a:t>coordinates</a:t>
            </a:r>
            <a:r>
              <a:rPr lang="sv-SE" sz="1600" dirty="0"/>
              <a:t> and so on… </a:t>
            </a:r>
            <a:endParaRPr lang="sv-SE" sz="1400" dirty="0">
              <a:latin typeface="Monaco"/>
              <a:cs typeface="Monaco"/>
            </a:endParaRPr>
          </a:p>
        </p:txBody>
      </p:sp>
      <p:sp>
        <p:nvSpPr>
          <p:cNvPr id="16" name="Rektangel 15"/>
          <p:cNvSpPr/>
          <p:nvPr/>
        </p:nvSpPr>
        <p:spPr>
          <a:xfrm>
            <a:off x="-12700" y="1487875"/>
            <a:ext cx="9156700" cy="3970317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%%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Whats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 this filtering stuff?</a:t>
            </a:r>
            <a:b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</a:b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index=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ismember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([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atom.type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],[{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'Alt'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200" dirty="0" err="1">
                <a:solidFill>
                  <a:srgbClr val="AF00B0"/>
                </a:solidFill>
                <a:latin typeface="Monaco"/>
                <a:cs typeface="Monaco"/>
              </a:rPr>
              <a:t>Mgo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}])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gives a binary (1/0) logical array</a:t>
            </a:r>
          </a:p>
          <a:p>
            <a:pPr marL="468000"/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r>
              <a:rPr lang="en-US" sz="1200" dirty="0">
                <a:solidFill>
                  <a:schemeClr val="tx1"/>
                </a:solidFill>
                <a:latin typeface="Monaco"/>
                <a:cs typeface="Monaco"/>
              </a:rPr>
              <a:t>index=</a:t>
            </a:r>
            <a:r>
              <a:rPr lang="en-US" sz="1200" dirty="0" err="1">
                <a:solidFill>
                  <a:schemeClr val="tx1"/>
                </a:solidFill>
                <a:latin typeface="Monaco"/>
                <a:cs typeface="Monaco"/>
              </a:rPr>
              <a:t>strcmp</a:t>
            </a:r>
            <a:r>
              <a:rPr lang="en-US" sz="1200" dirty="0">
                <a:solidFill>
                  <a:schemeClr val="tx1"/>
                </a:solidFill>
                <a:latin typeface="Monaco"/>
                <a:cs typeface="Monaco"/>
              </a:rPr>
              <a:t>([</a:t>
            </a:r>
            <a:r>
              <a:rPr lang="en-US" sz="1200" dirty="0" err="1">
                <a:solidFill>
                  <a:schemeClr val="tx1"/>
                </a:solidFill>
                <a:latin typeface="Monaco"/>
                <a:cs typeface="Monaco"/>
              </a:rPr>
              <a:t>atom.type</a:t>
            </a:r>
            <a:r>
              <a:rPr lang="en-US" sz="1200" dirty="0">
                <a:solidFill>
                  <a:schemeClr val="tx1"/>
                </a:solidFill>
                <a:latin typeface="Monaco"/>
                <a:cs typeface="Monaco"/>
              </a:rPr>
              <a:t>],'Al')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try also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strncmp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 or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strncmpi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…</a:t>
            </a:r>
          </a:p>
          <a:p>
            <a:pPr marL="468000"/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r>
              <a:rPr lang="en-US" sz="1200" dirty="0">
                <a:solidFill>
                  <a:schemeClr val="tx1"/>
                </a:solidFill>
                <a:latin typeface="Monaco"/>
                <a:cs typeface="Monaco"/>
              </a:rPr>
              <a:t>index=find(</a:t>
            </a:r>
            <a:r>
              <a:rPr lang="en-US" sz="1200" dirty="0" err="1">
                <a:solidFill>
                  <a:schemeClr val="tx1"/>
                </a:solidFill>
                <a:latin typeface="Monaco"/>
                <a:cs typeface="Monaco"/>
              </a:rPr>
              <a:t>str</a:t>
            </a:r>
            <a:r>
              <a:rPr lang="en-US" sz="1200" i="1" dirty="0" err="1">
                <a:solidFill>
                  <a:schemeClr val="tx1"/>
                </a:solidFill>
                <a:latin typeface="Monaco"/>
                <a:cs typeface="Monaco"/>
              </a:rPr>
              <a:t>n</a:t>
            </a:r>
            <a:r>
              <a:rPr lang="en-US" sz="1200" dirty="0" err="1">
                <a:solidFill>
                  <a:schemeClr val="tx1"/>
                </a:solidFill>
                <a:latin typeface="Monaco"/>
                <a:cs typeface="Monaco"/>
              </a:rPr>
              <a:t>cmp</a:t>
            </a:r>
            <a:r>
              <a:rPr lang="en-US" sz="1200" i="1" dirty="0" err="1">
                <a:solidFill>
                  <a:schemeClr val="tx1"/>
                </a:solidFill>
                <a:latin typeface="Monaco"/>
                <a:cs typeface="Monaco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Monaco"/>
                <a:cs typeface="Monaco"/>
              </a:rPr>
              <a:t>([</a:t>
            </a:r>
            <a:r>
              <a:rPr lang="en-US" sz="1200" dirty="0" err="1">
                <a:solidFill>
                  <a:schemeClr val="tx1"/>
                </a:solidFill>
                <a:latin typeface="Monaco"/>
                <a:cs typeface="Monaco"/>
              </a:rPr>
              <a:t>atom.type</a:t>
            </a:r>
            <a:r>
              <a:rPr lang="en-US" sz="1200" dirty="0">
                <a:solidFill>
                  <a:schemeClr val="tx1"/>
                </a:solidFill>
                <a:latin typeface="Monaco"/>
                <a:cs typeface="Monaco"/>
              </a:rPr>
              <a:t>],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200" dirty="0">
                <a:solidFill>
                  <a:schemeClr val="tx1"/>
                </a:solidFill>
                <a:latin typeface="Monaco"/>
                <a:cs typeface="Monaco"/>
              </a:rPr>
              <a:t>,2)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Will find the indexes of 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'Alt’</a:t>
            </a:r>
          </a:p>
          <a:p>
            <a:pPr marL="468000"/>
            <a:endParaRPr lang="en-US" sz="1200" dirty="0">
              <a:solidFill>
                <a:srgbClr val="AF00B0"/>
              </a:solidFill>
              <a:latin typeface="Monaco"/>
              <a:cs typeface="Monaco"/>
            </a:endParaRPr>
          </a:p>
          <a:p>
            <a:pPr marL="468000"/>
            <a:r>
              <a:rPr lang="en-US" sz="1200" dirty="0">
                <a:solidFill>
                  <a:schemeClr val="tx1"/>
                </a:solidFill>
                <a:latin typeface="Monaco"/>
                <a:cs typeface="Monaco"/>
              </a:rPr>
              <a:t>index=find(~</a:t>
            </a:r>
            <a:r>
              <a:rPr lang="en-US" sz="1200" dirty="0" err="1">
                <a:solidFill>
                  <a:schemeClr val="tx1"/>
                </a:solidFill>
                <a:latin typeface="Monaco"/>
                <a:cs typeface="Monaco"/>
              </a:rPr>
              <a:t>str</a:t>
            </a:r>
            <a:r>
              <a:rPr lang="en-US" sz="1200" i="1" dirty="0" err="1">
                <a:solidFill>
                  <a:schemeClr val="tx1"/>
                </a:solidFill>
                <a:latin typeface="Monaco"/>
                <a:cs typeface="Monaco"/>
              </a:rPr>
              <a:t>n</a:t>
            </a:r>
            <a:r>
              <a:rPr lang="en-US" sz="1200" dirty="0" err="1">
                <a:solidFill>
                  <a:schemeClr val="tx1"/>
                </a:solidFill>
                <a:latin typeface="Monaco"/>
                <a:cs typeface="Monaco"/>
              </a:rPr>
              <a:t>cmp</a:t>
            </a:r>
            <a:r>
              <a:rPr lang="en-US" sz="1200" i="1" dirty="0" err="1">
                <a:solidFill>
                  <a:schemeClr val="tx1"/>
                </a:solidFill>
                <a:latin typeface="Monaco"/>
                <a:cs typeface="Monaco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Monaco"/>
                <a:cs typeface="Monaco"/>
              </a:rPr>
              <a:t>([</a:t>
            </a:r>
            <a:r>
              <a:rPr lang="en-US" sz="1200" dirty="0" err="1">
                <a:solidFill>
                  <a:schemeClr val="tx1"/>
                </a:solidFill>
                <a:latin typeface="Monaco"/>
                <a:cs typeface="Monaco"/>
              </a:rPr>
              <a:t>atom.type</a:t>
            </a:r>
            <a:r>
              <a:rPr lang="en-US" sz="1200" dirty="0">
                <a:solidFill>
                  <a:schemeClr val="tx1"/>
                </a:solidFill>
                <a:latin typeface="Monaco"/>
                <a:cs typeface="Monaco"/>
              </a:rPr>
              <a:t>],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200" dirty="0">
                <a:solidFill>
                  <a:schemeClr val="tx1"/>
                </a:solidFill>
                <a:latin typeface="Monaco"/>
                <a:cs typeface="Monaco"/>
              </a:rPr>
              <a:t>,2)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~ Will find all but the indexes of 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'Alt’</a:t>
            </a:r>
          </a:p>
          <a:p>
            <a:pPr marL="468000"/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new_atom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=atom(index)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This creates a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new_atom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struct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 with the filtered/selected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atomtypes</a:t>
            </a:r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	</a:t>
            </a:r>
          </a:p>
          <a:p>
            <a:pPr marL="468000"/>
            <a:r>
              <a:rPr lang="en-US" b="1" dirty="0">
                <a:solidFill>
                  <a:schemeClr val="tx1"/>
                </a:solidFill>
                <a:latin typeface="Arial"/>
                <a:cs typeface="Arial"/>
              </a:rPr>
              <a:t>Note that the same principle works on the </a:t>
            </a:r>
            <a:r>
              <a:rPr lang="en-US" b="1" dirty="0" err="1">
                <a:solidFill>
                  <a:schemeClr val="tx1"/>
                </a:solidFill>
                <a:latin typeface="Arial"/>
                <a:cs typeface="Arial"/>
              </a:rPr>
              <a:t>molid</a:t>
            </a:r>
            <a:r>
              <a:rPr lang="en-US" b="1" dirty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Arial"/>
                <a:cs typeface="Arial"/>
              </a:rPr>
              <a:t>resname</a:t>
            </a:r>
            <a:r>
              <a:rPr lang="en-US" b="1" dirty="0">
                <a:solidFill>
                  <a:schemeClr val="tx1"/>
                </a:solidFill>
                <a:latin typeface="Arial"/>
                <a:cs typeface="Arial"/>
              </a:rPr>
              <a:t> fields! Allows us to manipulate an atom </a:t>
            </a:r>
            <a:r>
              <a:rPr lang="en-US" b="1" dirty="0" err="1">
                <a:solidFill>
                  <a:schemeClr val="tx1"/>
                </a:solidFill>
                <a:latin typeface="Arial"/>
                <a:cs typeface="Arial"/>
              </a:rPr>
              <a:t>struct</a:t>
            </a:r>
            <a:r>
              <a:rPr lang="en-US" b="1" dirty="0">
                <a:solidFill>
                  <a:schemeClr val="tx1"/>
                </a:solidFill>
                <a:latin typeface="Arial"/>
                <a:cs typeface="Arial"/>
              </a:rPr>
              <a:t> on the atomic, molecule and molecular type level!</a:t>
            </a: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  <a:p>
            <a:pPr marL="468000"/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%% other ways to filter the atom.{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molid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/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resname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/type/index/}? Logical indexing…</a:t>
            </a:r>
          </a:p>
          <a:p>
            <a:pPr marL="468000"/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positive_z_atom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=atom(</a:t>
            </a:r>
            <a:r>
              <a:rPr lang="hr-HR" sz="1200" dirty="0">
                <a:solidFill>
                  <a:srgbClr val="000000"/>
                </a:solidFill>
                <a:latin typeface="Monaco"/>
                <a:cs typeface="Monaco"/>
              </a:rPr>
              <a:t>[atom.z]&gt;0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finds all atoms with a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positve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 z-coordinate</a:t>
            </a:r>
          </a:p>
          <a:p>
            <a:pPr marL="468000"/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first100_atom=atom([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atom.index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]&lt;101)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Finds the first 100 atoms in the atom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struct</a:t>
            </a:r>
            <a:endParaRPr lang="en-US" sz="1200" dirty="0">
              <a:solidFill>
                <a:srgbClr val="000000"/>
              </a:solidFill>
              <a:latin typeface="Monaco"/>
              <a:cs typeface="Monaco"/>
            </a:endParaRPr>
          </a:p>
          <a:p>
            <a:pPr marL="468000"/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first100_v2_atom=atom(1:100)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Also finds the first 100 atoms in the atom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struct</a:t>
            </a:r>
            <a:endParaRPr lang="sv-SE" sz="12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4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492530" y="240059"/>
            <a:ext cx="8537170" cy="727363"/>
          </a:xfrm>
        </p:spPr>
        <p:txBody>
          <a:bodyPr>
            <a:noAutofit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Steps </a:t>
            </a:r>
            <a:r>
              <a:rPr lang="sv-SE" sz="2800" dirty="0" err="1">
                <a:latin typeface="Arial"/>
                <a:cs typeface="Arial"/>
              </a:rPr>
              <a:t>needed</a:t>
            </a:r>
            <a:r>
              <a:rPr lang="sv-SE" sz="2800" dirty="0">
                <a:latin typeface="Arial"/>
                <a:cs typeface="Arial"/>
              </a:rPr>
              <a:t> for </a:t>
            </a:r>
            <a:r>
              <a:rPr lang="sv-SE" sz="2800" dirty="0" err="1">
                <a:latin typeface="Arial"/>
                <a:cs typeface="Arial"/>
              </a:rPr>
              <a:t>running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hydrated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clay</a:t>
            </a:r>
            <a:r>
              <a:rPr lang="sv-SE" sz="2800" dirty="0">
                <a:latin typeface="Arial"/>
                <a:cs typeface="Arial"/>
              </a:rPr>
              <a:t> mineral systems </a:t>
            </a:r>
            <a:r>
              <a:rPr lang="sv-SE" sz="2800" dirty="0" err="1">
                <a:latin typeface="Arial"/>
                <a:cs typeface="Arial"/>
              </a:rPr>
              <a:t>with</a:t>
            </a:r>
            <a:r>
              <a:rPr lang="sv-SE" sz="2800" dirty="0">
                <a:latin typeface="Arial"/>
                <a:cs typeface="Arial"/>
              </a:rPr>
              <a:t> Gromacs </a:t>
            </a:r>
            <a:r>
              <a:rPr lang="sv-SE" sz="2800" dirty="0" err="1">
                <a:latin typeface="Arial"/>
                <a:cs typeface="Arial"/>
              </a:rPr>
              <a:t>using</a:t>
            </a:r>
            <a:r>
              <a:rPr lang="sv-SE" sz="2800" dirty="0">
                <a:latin typeface="Arial"/>
                <a:cs typeface="Arial"/>
              </a:rPr>
              <a:t> the atom Matlab scripts</a:t>
            </a:r>
            <a:endParaRPr lang="sv-SE" sz="1200" dirty="0">
              <a:latin typeface="Calibri"/>
              <a:cs typeface="Calibri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492530" y="1193800"/>
            <a:ext cx="8537170" cy="36933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sv-SE" b="1" dirty="0"/>
              <a:t>Creating the input </a:t>
            </a:r>
            <a:r>
              <a:rPr lang="sv-SE" b="1" dirty="0" err="1"/>
              <a:t>structure</a:t>
            </a:r>
            <a:r>
              <a:rPr lang="sv-SE" b="1" dirty="0"/>
              <a:t> – </a:t>
            </a:r>
            <a:r>
              <a:rPr lang="sv-SE" b="1" dirty="0" err="1"/>
              <a:t>use</a:t>
            </a:r>
            <a:r>
              <a:rPr lang="sv-SE" b="1" dirty="0"/>
              <a:t> the .gro </a:t>
            </a:r>
            <a:r>
              <a:rPr lang="sv-SE" b="1" dirty="0" err="1"/>
              <a:t>structure</a:t>
            </a:r>
            <a:r>
              <a:rPr lang="sv-SE" b="1" dirty="0"/>
              <a:t> format (</a:t>
            </a:r>
            <a:r>
              <a:rPr lang="sv-SE" b="1" dirty="0" err="1"/>
              <a:t>preferably</a:t>
            </a:r>
            <a:r>
              <a:rPr lang="sv-SE" b="1" dirty="0"/>
              <a:t>)</a:t>
            </a:r>
          </a:p>
          <a:p>
            <a:pPr marL="0" lvl="1"/>
            <a:r>
              <a:rPr lang="sv-SE" b="1" dirty="0"/>
              <a:t>(If </a:t>
            </a:r>
            <a:r>
              <a:rPr lang="sv-SE" b="1" dirty="0" err="1"/>
              <a:t>you</a:t>
            </a:r>
            <a:r>
              <a:rPr lang="sv-SE" b="1" dirty="0"/>
              <a:t> do not </a:t>
            </a:r>
            <a:r>
              <a:rPr lang="sv-SE" b="1" dirty="0" err="1"/>
              <a:t>have</a:t>
            </a:r>
            <a:r>
              <a:rPr lang="sv-SE" b="1" dirty="0"/>
              <a:t> </a:t>
            </a:r>
            <a:r>
              <a:rPr lang="sv-SE" b="1" dirty="0" err="1"/>
              <a:t>some</a:t>
            </a:r>
            <a:r>
              <a:rPr lang="sv-SE" b="1" dirty="0"/>
              <a:t> </a:t>
            </a:r>
            <a:r>
              <a:rPr lang="sv-SE" b="1" dirty="0" err="1"/>
              <a:t>layer</a:t>
            </a:r>
            <a:r>
              <a:rPr lang="sv-SE" b="1" dirty="0"/>
              <a:t> </a:t>
            </a:r>
            <a:r>
              <a:rPr lang="sv-SE" b="1" dirty="0" err="1"/>
              <a:t>laying</a:t>
            </a:r>
            <a:r>
              <a:rPr lang="sv-SE" b="1" dirty="0"/>
              <a:t> </a:t>
            </a:r>
            <a:r>
              <a:rPr lang="sv-SE" b="1" dirty="0" err="1"/>
              <a:t>around</a:t>
            </a:r>
            <a:r>
              <a:rPr lang="sv-SE" b="1" dirty="0"/>
              <a:t>…)</a:t>
            </a:r>
          </a:p>
          <a:p>
            <a:pPr marL="342900" indent="-342900">
              <a:buAutoNum type="arabicPeriod"/>
            </a:pPr>
            <a:r>
              <a:rPr lang="sv-SE" dirty="0" err="1"/>
              <a:t>Replicate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unit</a:t>
            </a:r>
            <a:r>
              <a:rPr lang="sv-SE" dirty="0"/>
              <a:t> cell – </a:t>
            </a:r>
            <a:r>
              <a:rPr lang="sv-SE" dirty="0" err="1"/>
              <a:t>of</a:t>
            </a:r>
            <a:r>
              <a:rPr lang="sv-SE" dirty="0"/>
              <a:t> for </a:t>
            </a:r>
            <a:r>
              <a:rPr lang="sv-SE" dirty="0" err="1"/>
              <a:t>instance</a:t>
            </a:r>
            <a:r>
              <a:rPr lang="sv-SE" dirty="0"/>
              <a:t> </a:t>
            </a:r>
            <a:r>
              <a:rPr lang="sv-SE" dirty="0" err="1"/>
              <a:t>pyrophillite</a:t>
            </a:r>
            <a:r>
              <a:rPr lang="sv-SE" dirty="0"/>
              <a:t> – </a:t>
            </a:r>
            <a:r>
              <a:rPr lang="sv-SE" dirty="0" err="1"/>
              <a:t>into</a:t>
            </a:r>
            <a:r>
              <a:rPr lang="sv-SE" dirty="0"/>
              <a:t> a </a:t>
            </a:r>
            <a:r>
              <a:rPr lang="sv-SE" dirty="0" err="1"/>
              <a:t>clay</a:t>
            </a:r>
            <a:r>
              <a:rPr lang="sv-SE" dirty="0"/>
              <a:t> mineral </a:t>
            </a:r>
            <a:r>
              <a:rPr lang="sv-SE" dirty="0" err="1"/>
              <a:t>layer</a:t>
            </a:r>
            <a:endParaRPr lang="sv-SE" dirty="0"/>
          </a:p>
          <a:p>
            <a:pPr marL="342900" indent="-342900">
              <a:buAutoNum type="arabicPeriod"/>
            </a:pPr>
            <a:r>
              <a:rPr lang="sv-SE" dirty="0" err="1"/>
              <a:t>Perform</a:t>
            </a:r>
            <a:r>
              <a:rPr lang="sv-SE" dirty="0"/>
              <a:t> </a:t>
            </a:r>
            <a:r>
              <a:rPr lang="sv-SE" dirty="0" err="1"/>
              <a:t>isomorphic</a:t>
            </a:r>
            <a:r>
              <a:rPr lang="sv-SE" dirty="0"/>
              <a:t> substitution on the .gro </a:t>
            </a:r>
            <a:r>
              <a:rPr lang="sv-SE" dirty="0" err="1"/>
              <a:t>file</a:t>
            </a:r>
            <a:r>
              <a:rPr lang="sv-SE" dirty="0"/>
              <a:t> from step 1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substitute_atom</a:t>
            </a:r>
            <a:r>
              <a:rPr lang="sv-SE" dirty="0"/>
              <a:t>() (or the script isosubstitute.m)</a:t>
            </a:r>
          </a:p>
          <a:p>
            <a:pPr marL="342900" indent="-342900">
              <a:buAutoNum type="arabicPeriod"/>
            </a:pPr>
            <a:r>
              <a:rPr lang="sv-SE" dirty="0" err="1"/>
              <a:t>Repeat</a:t>
            </a:r>
            <a:r>
              <a:rPr lang="sv-SE" dirty="0"/>
              <a:t> step 2 to </a:t>
            </a:r>
            <a:r>
              <a:rPr lang="sv-SE" dirty="0" err="1"/>
              <a:t>create</a:t>
            </a:r>
            <a:r>
              <a:rPr lang="sv-SE" dirty="0"/>
              <a:t> as </a:t>
            </a:r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layers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.</a:t>
            </a:r>
          </a:p>
          <a:p>
            <a:endParaRPr lang="sv-SE" dirty="0"/>
          </a:p>
          <a:p>
            <a:pPr marL="342900" indent="-342900">
              <a:buAutoNum type="arabicPeriod"/>
            </a:pPr>
            <a:r>
              <a:rPr lang="sv-SE" dirty="0" err="1"/>
              <a:t>Assign</a:t>
            </a:r>
            <a:r>
              <a:rPr lang="sv-SE" dirty="0"/>
              <a:t> the forcefield atom </a:t>
            </a:r>
            <a:r>
              <a:rPr lang="sv-SE" dirty="0" err="1"/>
              <a:t>types</a:t>
            </a:r>
            <a:r>
              <a:rPr lang="sv-SE" dirty="0"/>
              <a:t> to the </a:t>
            </a:r>
            <a:r>
              <a:rPr lang="sv-SE" dirty="0" err="1"/>
              <a:t>layers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created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clayff_atom</a:t>
            </a:r>
            <a:r>
              <a:rPr lang="sv-SE" dirty="0"/>
              <a:t>() or </a:t>
            </a:r>
            <a:r>
              <a:rPr lang="sv-SE" dirty="0" err="1"/>
              <a:t>interface_atom</a:t>
            </a:r>
            <a:r>
              <a:rPr lang="sv-SE" dirty="0"/>
              <a:t>(). </a:t>
            </a:r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function</a:t>
            </a:r>
            <a:r>
              <a:rPr lang="sv-SE" dirty="0"/>
              <a:t> call the </a:t>
            </a:r>
            <a:r>
              <a:rPr lang="sv-SE" dirty="0" err="1"/>
              <a:t>clayff_param</a:t>
            </a:r>
            <a:r>
              <a:rPr lang="sv-SE" dirty="0"/>
              <a:t>/</a:t>
            </a:r>
            <a:r>
              <a:rPr lang="sv-SE" dirty="0" err="1"/>
              <a:t>interface_param</a:t>
            </a:r>
            <a:r>
              <a:rPr lang="sv-SE" dirty="0"/>
              <a:t> </a:t>
            </a:r>
            <a:r>
              <a:rPr lang="sv-SE" dirty="0" err="1"/>
              <a:t>functions</a:t>
            </a:r>
            <a:endParaRPr lang="sv-SE" dirty="0"/>
          </a:p>
          <a:p>
            <a:pPr marL="342900" indent="-342900">
              <a:buAutoNum type="arabicPeriod"/>
            </a:pPr>
            <a:r>
              <a:rPr lang="sv-SE" dirty="0" err="1"/>
              <a:t>Generate</a:t>
            </a:r>
            <a:r>
              <a:rPr lang="sv-SE" dirty="0"/>
              <a:t> a </a:t>
            </a:r>
            <a:r>
              <a:rPr lang="sv-SE" dirty="0" err="1"/>
              <a:t>gromacs</a:t>
            </a:r>
            <a:r>
              <a:rPr lang="sv-SE" dirty="0"/>
              <a:t> .</a:t>
            </a:r>
            <a:r>
              <a:rPr lang="sv-SE" dirty="0" err="1"/>
              <a:t>itp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for </a:t>
            </a:r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clay</a:t>
            </a:r>
            <a:r>
              <a:rPr lang="sv-SE" dirty="0"/>
              <a:t> </a:t>
            </a:r>
            <a:r>
              <a:rPr lang="sv-SE" dirty="0" err="1"/>
              <a:t>layer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created</a:t>
            </a:r>
            <a:r>
              <a:rPr lang="sv-SE" dirty="0"/>
              <a:t>.</a:t>
            </a:r>
          </a:p>
          <a:p>
            <a:pPr marL="342900" indent="-342900">
              <a:buAutoNum type="arabicPeriod"/>
            </a:pPr>
            <a:r>
              <a:rPr lang="sv-SE" dirty="0" err="1"/>
              <a:t>Run</a:t>
            </a:r>
            <a:r>
              <a:rPr lang="sv-SE" dirty="0"/>
              <a:t> a buildsystem.m script to </a:t>
            </a:r>
            <a:r>
              <a:rPr lang="sv-SE" dirty="0" err="1"/>
              <a:t>build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full system, check </a:t>
            </a:r>
            <a:r>
              <a:rPr lang="sv-SE" dirty="0" err="1"/>
              <a:t>if</a:t>
            </a:r>
            <a:r>
              <a:rPr lang="sv-SE" dirty="0"/>
              <a:t> the system has the </a:t>
            </a:r>
            <a:r>
              <a:rPr lang="sv-SE" dirty="0" err="1"/>
              <a:t>correct</a:t>
            </a:r>
            <a:r>
              <a:rPr lang="sv-SE" dirty="0"/>
              <a:t> charge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charge_atom</a:t>
            </a:r>
            <a:r>
              <a:rPr lang="sv-SE" dirty="0"/>
              <a:t>(),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works</a:t>
            </a:r>
            <a:r>
              <a:rPr lang="sv-SE" dirty="0"/>
              <a:t> </a:t>
            </a:r>
            <a:r>
              <a:rPr lang="sv-SE" dirty="0" err="1"/>
              <a:t>without</a:t>
            </a:r>
            <a:r>
              <a:rPr lang="sv-SE" dirty="0"/>
              <a:t> </a:t>
            </a:r>
            <a:r>
              <a:rPr lang="sv-SE" dirty="0" err="1"/>
              <a:t>organics</a:t>
            </a:r>
            <a:r>
              <a:rPr lang="sv-SE" dirty="0"/>
              <a:t> in the system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49261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Example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of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b="1" dirty="0">
                <a:latin typeface="Monaco"/>
                <a:cs typeface="Monaco"/>
              </a:rPr>
              <a:t>the deal </a:t>
            </a:r>
            <a:r>
              <a:rPr lang="sv-SE" sz="2800" b="1" dirty="0" err="1">
                <a:latin typeface="Monaco"/>
                <a:cs typeface="Monaco"/>
              </a:rPr>
              <a:t>command</a:t>
            </a:r>
            <a:endParaRPr lang="sv-SE" sz="2800" dirty="0">
              <a:latin typeface="Monaco"/>
              <a:cs typeface="Monaco"/>
            </a:endParaRP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Small digression </a:t>
            </a:r>
            <a:r>
              <a:rPr lang="sv-SE" sz="1600" dirty="0" err="1"/>
              <a:t>again</a:t>
            </a:r>
            <a:r>
              <a:rPr lang="sv-SE" sz="1600" dirty="0"/>
              <a:t>… </a:t>
            </a:r>
            <a:r>
              <a:rPr lang="sv-SE" sz="1600" dirty="0" err="1"/>
              <a:t>how-to</a:t>
            </a:r>
            <a:r>
              <a:rPr lang="sv-SE" sz="1600" dirty="0"/>
              <a:t> ’deal’ new </a:t>
            </a:r>
            <a:r>
              <a:rPr lang="sv-SE" sz="1600" dirty="0" err="1"/>
              <a:t>values</a:t>
            </a:r>
            <a:r>
              <a:rPr lang="sv-SE" sz="1600" dirty="0"/>
              <a:t> </a:t>
            </a:r>
            <a:r>
              <a:rPr lang="sv-SE" sz="1600" dirty="0" err="1"/>
              <a:t>to</a:t>
            </a:r>
            <a:r>
              <a:rPr lang="sv-SE" sz="1600" dirty="0"/>
              <a:t> the atom </a:t>
            </a:r>
            <a:r>
              <a:rPr lang="sv-SE" sz="1600" dirty="0" err="1"/>
              <a:t>struct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</a:t>
            </a:r>
            <a:r>
              <a:rPr lang="sv-SE" sz="1600" dirty="0" err="1"/>
              <a:t>respect</a:t>
            </a:r>
            <a:r>
              <a:rPr lang="sv-SE" sz="1600" dirty="0"/>
              <a:t> </a:t>
            </a:r>
            <a:r>
              <a:rPr lang="sv-SE" sz="1600" dirty="0" err="1"/>
              <a:t>to</a:t>
            </a:r>
            <a:r>
              <a:rPr lang="sv-SE" sz="1600" dirty="0"/>
              <a:t> </a:t>
            </a:r>
            <a:r>
              <a:rPr lang="sv-SE" sz="1600" dirty="0" err="1"/>
              <a:t>molid</a:t>
            </a:r>
            <a:r>
              <a:rPr lang="sv-SE" sz="1600" dirty="0"/>
              <a:t>, </a:t>
            </a:r>
            <a:r>
              <a:rPr lang="sv-SE" sz="1600" dirty="0" err="1"/>
              <a:t>resname</a:t>
            </a:r>
            <a:r>
              <a:rPr lang="sv-SE" sz="1600" dirty="0"/>
              <a:t>, </a:t>
            </a:r>
            <a:r>
              <a:rPr lang="sv-SE" sz="1600" dirty="0" err="1"/>
              <a:t>atomtype</a:t>
            </a:r>
            <a:r>
              <a:rPr lang="sv-SE" sz="1600" dirty="0"/>
              <a:t>, index, </a:t>
            </a:r>
            <a:r>
              <a:rPr lang="sv-SE" sz="1600" dirty="0" err="1"/>
              <a:t>coordinates</a:t>
            </a:r>
            <a:r>
              <a:rPr lang="sv-SE" sz="1600" dirty="0"/>
              <a:t> and so on… </a:t>
            </a:r>
            <a:endParaRPr lang="sv-SE" sz="1400" dirty="0">
              <a:latin typeface="Monaco"/>
              <a:cs typeface="Monaco"/>
            </a:endParaRPr>
          </a:p>
        </p:txBody>
      </p:sp>
      <p:sp>
        <p:nvSpPr>
          <p:cNvPr id="16" name="Rektangel 15"/>
          <p:cNvSpPr/>
          <p:nvPr/>
        </p:nvSpPr>
        <p:spPr>
          <a:xfrm>
            <a:off x="-12700" y="1487875"/>
            <a:ext cx="9156700" cy="3323986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%%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Whats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 this deal stuff?</a:t>
            </a:r>
            <a:b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</a:b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[atom(1).x]=0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Works! Sets the x coordinate of atom 1 to 0</a:t>
            </a:r>
          </a:p>
          <a:p>
            <a:pPr marL="468000"/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atom.x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]=0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Does not work!</a:t>
            </a:r>
          </a:p>
          <a:p>
            <a:pPr marL="468000"/>
            <a:r>
              <a:rPr lang="en-US" sz="1200" dirty="0">
                <a:solidFill>
                  <a:srgbClr val="FF0000"/>
                </a:solidFill>
                <a:latin typeface="Monaco"/>
                <a:cs typeface="Monaco"/>
              </a:rPr>
              <a:t>Too many output arguments.</a:t>
            </a:r>
          </a:p>
          <a:p>
            <a:pPr marL="468000"/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atom.x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]=deal(0)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Works! Sets the x coordinate of all atoms to 0</a:t>
            </a:r>
          </a:p>
          <a:p>
            <a:pPr marL="468000"/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%% To deal a string (use {} as in cells)</a:t>
            </a:r>
          </a:p>
          <a:p>
            <a:pPr marL="468000"/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atom.type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]=deal({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})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Works! Sets all the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atomtypes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 to 'Al'</a:t>
            </a:r>
          </a:p>
          <a:p>
            <a:pPr marL="468000"/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	</a:t>
            </a:r>
          </a:p>
          <a:p>
            <a:pPr marL="468000"/>
            <a:r>
              <a:rPr lang="en-US" b="1" dirty="0">
                <a:solidFill>
                  <a:schemeClr val="tx1"/>
                </a:solidFill>
                <a:latin typeface="Arial"/>
                <a:cs typeface="Arial"/>
              </a:rPr>
              <a:t>Also, the opposite…</a:t>
            </a:r>
          </a:p>
          <a:p>
            <a:pPr marL="468000"/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  <a:p>
            <a:pPr marL="468000"/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rmfield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(atom,{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'x’ 'y' 'z'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})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here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rmfield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 removes the atom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structs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 fields x, y, z</a:t>
            </a:r>
          </a:p>
          <a:p>
            <a:pPr marL="468000"/>
            <a:endParaRPr lang="sv-SE" sz="12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310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Example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of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functions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How-to</a:t>
            </a:r>
            <a:r>
              <a:rPr lang="sv-SE" sz="1600" dirty="0"/>
              <a:t> </a:t>
            </a:r>
            <a:r>
              <a:rPr lang="sv-SE" sz="1600" dirty="0" err="1"/>
              <a:t>assign</a:t>
            </a:r>
            <a:r>
              <a:rPr lang="sv-SE" sz="1600" dirty="0"/>
              <a:t> the </a:t>
            </a:r>
            <a:r>
              <a:rPr lang="sv-SE" sz="1600" dirty="0" err="1"/>
              <a:t>Clayff</a:t>
            </a:r>
            <a:r>
              <a:rPr lang="sv-SE" sz="1600" dirty="0"/>
              <a:t> (or Interface) atom </a:t>
            </a:r>
            <a:r>
              <a:rPr lang="sv-SE" sz="1600" dirty="0" err="1"/>
              <a:t>types</a:t>
            </a:r>
            <a:r>
              <a:rPr lang="sv-SE" sz="1600" dirty="0"/>
              <a:t> </a:t>
            </a:r>
            <a:r>
              <a:rPr lang="sv-SE" sz="1600" dirty="0" err="1"/>
              <a:t>to</a:t>
            </a:r>
            <a:r>
              <a:rPr lang="sv-SE" sz="1600" dirty="0"/>
              <a:t> a .gro/.</a:t>
            </a:r>
            <a:r>
              <a:rPr lang="sv-SE" sz="1600" dirty="0" err="1"/>
              <a:t>pdb</a:t>
            </a:r>
            <a:r>
              <a:rPr lang="sv-SE" sz="1600" dirty="0"/>
              <a:t>/.</a:t>
            </a:r>
            <a:r>
              <a:rPr lang="sv-SE" sz="1600" dirty="0" err="1"/>
              <a:t>xyz</a:t>
            </a:r>
            <a:r>
              <a:rPr lang="sv-SE" sz="1600" dirty="0"/>
              <a:t> </a:t>
            </a:r>
            <a:r>
              <a:rPr lang="sv-SE" sz="1600" dirty="0" err="1"/>
              <a:t>structure</a:t>
            </a:r>
            <a:r>
              <a:rPr lang="sv-SE" sz="1600" dirty="0"/>
              <a:t> </a:t>
            </a:r>
            <a:r>
              <a:rPr lang="sv-SE" sz="1600" dirty="0" err="1"/>
              <a:t>file</a:t>
            </a:r>
            <a:r>
              <a:rPr lang="sv-SE" sz="1600" dirty="0"/>
              <a:t> or atom </a:t>
            </a:r>
            <a:r>
              <a:rPr lang="sv-SE" sz="1600" dirty="0" err="1"/>
              <a:t>struct</a:t>
            </a:r>
            <a:endParaRPr lang="sv-SE" sz="1600" dirty="0"/>
          </a:p>
          <a:p>
            <a:r>
              <a:rPr lang="sv-SE" sz="1600" dirty="0"/>
              <a:t>&gt;&gt;</a:t>
            </a:r>
            <a:r>
              <a:rPr lang="sv-SE" sz="1400" dirty="0" err="1">
                <a:latin typeface="Monaco"/>
                <a:cs typeface="Monaco"/>
              </a:rPr>
              <a:t>clayff_atom</a:t>
            </a:r>
            <a:r>
              <a:rPr lang="sv-SE" sz="1400" dirty="0">
                <a:latin typeface="Monaco"/>
                <a:cs typeface="Monaco"/>
              </a:rPr>
              <a:t>(</a:t>
            </a:r>
            <a:r>
              <a:rPr lang="sv-SE" sz="1400" dirty="0" err="1">
                <a:latin typeface="Monaco"/>
                <a:cs typeface="Monaco"/>
              </a:rPr>
              <a:t>atom,Box_dim,ffname,watermodel</a:t>
            </a:r>
            <a:r>
              <a:rPr lang="sv-SE" sz="1400" dirty="0">
                <a:latin typeface="Monaco"/>
                <a:cs typeface="Monaco"/>
              </a:rPr>
              <a:t>) 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% or </a:t>
            </a:r>
            <a:r>
              <a:rPr lang="sv-SE" sz="1400" dirty="0" err="1">
                <a:solidFill>
                  <a:srgbClr val="008000"/>
                </a:solidFill>
                <a:latin typeface="Monaco"/>
                <a:cs typeface="Monaco"/>
              </a:rPr>
              <a:t>interface_atom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(arguments)</a:t>
            </a:r>
          </a:p>
        </p:txBody>
      </p:sp>
      <p:sp>
        <p:nvSpPr>
          <p:cNvPr id="6" name="Rektangel 5"/>
          <p:cNvSpPr/>
          <p:nvPr/>
        </p:nvSpPr>
        <p:spPr>
          <a:xfrm>
            <a:off x="-12700" y="1614091"/>
            <a:ext cx="9156700" cy="1708160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Import a structure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atom=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(filename) – Imports the structure file into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matlabs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variable space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'1xMMT.gro'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);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replicate_atom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atom,Box_dim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,[6 4 1])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substitute_atom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(atom,Box_dim,16,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'Mgo'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,5.5)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Only octahedral substitutions, 5.5 is the min dist.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substitute_atom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(atom,Box_dim,12,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'Mgo'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,5.5,4,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'Si'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'Alt'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,10.0)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Play around with the 5.5/10.0</a:t>
            </a: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clayff_atom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(atom,Box_dim,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 err="1">
                <a:solidFill>
                  <a:srgbClr val="AF00B0"/>
                </a:solidFill>
                <a:latin typeface="Monaco"/>
                <a:cs typeface="Monaco"/>
              </a:rPr>
              <a:t>clayff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 err="1">
                <a:solidFill>
                  <a:srgbClr val="AF00B0"/>
                </a:solidFill>
                <a:latin typeface="Monaco"/>
                <a:cs typeface="Monaco"/>
              </a:rPr>
              <a:t>spc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Assign the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clayff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atom types to the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atomstruct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clayff_atom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(atom,Box_dim,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 err="1">
                <a:solidFill>
                  <a:srgbClr val="AF00B0"/>
                </a:solidFill>
                <a:latin typeface="Monaco"/>
                <a:cs typeface="Monaco"/>
              </a:rPr>
              <a:t>clayff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 err="1">
                <a:solidFill>
                  <a:srgbClr val="AF00B0"/>
                </a:solidFill>
                <a:latin typeface="Monaco"/>
                <a:cs typeface="Monaco"/>
              </a:rPr>
              <a:t>spc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'heal'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Try to use heal if you have to heal the edges</a:t>
            </a: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Is the charge correct?</a:t>
            </a:r>
          </a:p>
          <a:p>
            <a:pPr lvl="1"/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10692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Example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of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functions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How-to</a:t>
            </a:r>
            <a:r>
              <a:rPr lang="sv-SE" sz="1600" dirty="0"/>
              <a:t> </a:t>
            </a:r>
            <a:r>
              <a:rPr lang="sv-SE" sz="1600" dirty="0" err="1"/>
              <a:t>generate</a:t>
            </a:r>
            <a:r>
              <a:rPr lang="sv-SE" sz="1600" dirty="0"/>
              <a:t> the Gromacs .</a:t>
            </a:r>
            <a:r>
              <a:rPr lang="sv-SE" sz="1600" dirty="0" err="1"/>
              <a:t>itp</a:t>
            </a:r>
            <a:r>
              <a:rPr lang="sv-SE" sz="1600" dirty="0"/>
              <a:t> </a:t>
            </a:r>
            <a:r>
              <a:rPr lang="sv-SE" sz="1600" dirty="0" err="1"/>
              <a:t>molecular</a:t>
            </a:r>
            <a:r>
              <a:rPr lang="sv-SE" sz="1600" dirty="0"/>
              <a:t> </a:t>
            </a:r>
            <a:r>
              <a:rPr lang="sv-SE" sz="1600" dirty="0" err="1"/>
              <a:t>topology</a:t>
            </a:r>
            <a:r>
              <a:rPr lang="sv-SE" sz="1600" dirty="0"/>
              <a:t> </a:t>
            </a:r>
            <a:r>
              <a:rPr lang="sv-SE" sz="1600" dirty="0" err="1"/>
              <a:t>file</a:t>
            </a:r>
            <a:r>
              <a:rPr lang="sv-SE" sz="1600" dirty="0"/>
              <a:t> for </a:t>
            </a:r>
            <a:r>
              <a:rPr lang="sv-SE" sz="1600" dirty="0" err="1"/>
              <a:t>Clayff</a:t>
            </a:r>
            <a:r>
              <a:rPr lang="sv-SE" sz="1600" dirty="0"/>
              <a:t> (or Interface) </a:t>
            </a:r>
          </a:p>
          <a:p>
            <a:r>
              <a:rPr lang="sv-SE" sz="1600" dirty="0" err="1"/>
              <a:t>This</a:t>
            </a:r>
            <a:r>
              <a:rPr lang="sv-SE" sz="1600" dirty="0"/>
              <a:t> </a:t>
            </a:r>
            <a:r>
              <a:rPr lang="sv-SE" sz="1600" dirty="0" err="1"/>
              <a:t>we</a:t>
            </a:r>
            <a:r>
              <a:rPr lang="sv-SE" sz="1600" dirty="0"/>
              <a:t> </a:t>
            </a:r>
            <a:r>
              <a:rPr lang="sv-SE" sz="1600" dirty="0" err="1"/>
              <a:t>should</a:t>
            </a:r>
            <a:r>
              <a:rPr lang="sv-SE" sz="1600" dirty="0"/>
              <a:t> do for </a:t>
            </a:r>
            <a:r>
              <a:rPr lang="sv-SE" sz="1600" dirty="0" err="1"/>
              <a:t>each</a:t>
            </a:r>
            <a:r>
              <a:rPr lang="sv-SE" sz="1600" dirty="0"/>
              <a:t> mineral </a:t>
            </a:r>
            <a:r>
              <a:rPr lang="sv-SE" sz="1600" dirty="0" err="1"/>
              <a:t>slab</a:t>
            </a:r>
            <a:r>
              <a:rPr lang="sv-SE" sz="1600" dirty="0"/>
              <a:t>/</a:t>
            </a:r>
            <a:r>
              <a:rPr lang="sv-SE" sz="1600" dirty="0" err="1"/>
              <a:t>molecule</a:t>
            </a:r>
            <a:r>
              <a:rPr lang="sv-SE" sz="1600" dirty="0"/>
              <a:t>/</a:t>
            </a:r>
            <a:r>
              <a:rPr lang="sv-SE" sz="1600" dirty="0" err="1"/>
              <a:t>layer</a:t>
            </a:r>
            <a:endParaRPr lang="sv-SE" sz="1600" dirty="0"/>
          </a:p>
          <a:p>
            <a:r>
              <a:rPr lang="sv-SE" sz="1600" dirty="0"/>
              <a:t>&gt;&gt;</a:t>
            </a:r>
            <a:r>
              <a:rPr lang="sv-SE" sz="1400" dirty="0" err="1">
                <a:latin typeface="Monaco"/>
                <a:cs typeface="Monaco"/>
              </a:rPr>
              <a:t>clayff_atom</a:t>
            </a:r>
            <a:r>
              <a:rPr lang="sv-SE" sz="1400" dirty="0">
                <a:latin typeface="Monaco"/>
                <a:cs typeface="Monaco"/>
              </a:rPr>
              <a:t>(</a:t>
            </a:r>
            <a:r>
              <a:rPr lang="sv-SE" sz="1400" dirty="0" err="1">
                <a:latin typeface="Monaco"/>
                <a:cs typeface="Monaco"/>
              </a:rPr>
              <a:t>atom,Box_dim,ffname,watermodel</a:t>
            </a:r>
            <a:r>
              <a:rPr lang="sv-SE" sz="1400" dirty="0">
                <a:latin typeface="Monaco"/>
                <a:cs typeface="Monaco"/>
              </a:rPr>
              <a:t>) 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% or </a:t>
            </a:r>
            <a:r>
              <a:rPr lang="sv-SE" sz="1400" dirty="0" err="1">
                <a:solidFill>
                  <a:srgbClr val="008000"/>
                </a:solidFill>
                <a:latin typeface="Monaco"/>
                <a:cs typeface="Monaco"/>
              </a:rPr>
              <a:t>interface_atom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(arguments)</a:t>
            </a:r>
          </a:p>
        </p:txBody>
      </p:sp>
      <p:sp>
        <p:nvSpPr>
          <p:cNvPr id="5" name="Rektangel 4"/>
          <p:cNvSpPr/>
          <p:nvPr/>
        </p:nvSpPr>
        <p:spPr>
          <a:xfrm>
            <a:off x="-12700" y="1753791"/>
            <a:ext cx="9156700" cy="2192908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Import a structure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atom=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(filename) – Imports the structure file into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matlabs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variable space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'1xMMT.gro'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);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replicate_atom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atom,Box_dim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,[6 4 1])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substitute_atom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(atom,Box_dim,16,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'Mgo'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,5.5)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Only octahedral substitutions, 5.5 is the min dist.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substitute_atom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(atom,Box_dim,12,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'Mgo'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,5.5,4,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'Si'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'Alt'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,10.0)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Play around with the 5.5/10.0</a:t>
            </a: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clayff_atom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(atom,Box_dim,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 err="1">
                <a:solidFill>
                  <a:srgbClr val="AF00B0"/>
                </a:solidFill>
                <a:latin typeface="Monaco"/>
                <a:cs typeface="Monaco"/>
              </a:rPr>
              <a:t>clayff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 err="1">
                <a:solidFill>
                  <a:srgbClr val="AF00B0"/>
                </a:solidFill>
                <a:latin typeface="Monaco"/>
                <a:cs typeface="Monaco"/>
              </a:rPr>
              <a:t>spc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Assign the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clayff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atom types to the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atomstruct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clayff_atom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(atom,Box_dim,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 err="1">
                <a:solidFill>
                  <a:srgbClr val="AF00B0"/>
                </a:solidFill>
                <a:latin typeface="Monaco"/>
                <a:cs typeface="Monaco"/>
              </a:rPr>
              <a:t>clayff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 err="1">
                <a:solidFill>
                  <a:srgbClr val="AF00B0"/>
                </a:solidFill>
                <a:latin typeface="Monaco"/>
                <a:cs typeface="Monaco"/>
              </a:rPr>
              <a:t>spc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'heal'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Try to use heal if you have to heal the edges</a:t>
            </a: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Total_charge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correct? If the healed O-H point in the wrong direction, change the +/- line 456,471,492</a:t>
            </a: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write_atom_itp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(atom,Box_dim,filename,1.25,1.25,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'clayff'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'spc/e'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Repeat for each clay layer</a:t>
            </a: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write_atom_itp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(atom,Box_dim,filename,1.25,2.25,'interface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'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,'tip3p')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Same for the INTERFACE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ff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Total_charge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correct? Does the molecule name match the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topol.top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file? Any [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position_restraints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]?</a:t>
            </a:r>
          </a:p>
          <a:p>
            <a:pPr lvl="1"/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58500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Example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of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functions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Let’s</a:t>
            </a:r>
            <a:r>
              <a:rPr lang="sv-SE" sz="1600" dirty="0"/>
              <a:t> look a bit </a:t>
            </a:r>
            <a:r>
              <a:rPr lang="sv-SE" sz="1600" dirty="0" err="1"/>
              <a:t>closer</a:t>
            </a:r>
            <a:r>
              <a:rPr lang="sv-SE" sz="1600" dirty="0"/>
              <a:t> on </a:t>
            </a:r>
            <a:r>
              <a:rPr lang="sv-SE" sz="1600" dirty="0" err="1"/>
              <a:t>how</a:t>
            </a:r>
            <a:r>
              <a:rPr lang="sv-SE" sz="1600" dirty="0"/>
              <a:t> </a:t>
            </a:r>
            <a:r>
              <a:rPr lang="sv-SE" sz="1600" dirty="0" err="1"/>
              <a:t>we</a:t>
            </a:r>
            <a:r>
              <a:rPr lang="sv-SE" sz="1600" dirty="0"/>
              <a:t> </a:t>
            </a:r>
            <a:r>
              <a:rPr lang="sv-SE" sz="1600" dirty="0" err="1"/>
              <a:t>write</a:t>
            </a:r>
            <a:r>
              <a:rPr lang="sv-SE" sz="1600" dirty="0"/>
              <a:t> a </a:t>
            </a:r>
            <a:r>
              <a:rPr lang="sv-SE" sz="1600" dirty="0" err="1"/>
              <a:t>Clayff</a:t>
            </a:r>
            <a:r>
              <a:rPr lang="sv-SE" sz="1600" dirty="0"/>
              <a:t> (</a:t>
            </a:r>
            <a:r>
              <a:rPr lang="sv-SE" sz="1600" dirty="0" err="1"/>
              <a:t>Cygan</a:t>
            </a:r>
            <a:r>
              <a:rPr lang="sv-SE" sz="1600" dirty="0"/>
              <a:t>, 2004) or Interface (Heinz, 2005) </a:t>
            </a:r>
            <a:r>
              <a:rPr lang="sv-SE" sz="1600" dirty="0" err="1"/>
              <a:t>Gromacs</a:t>
            </a:r>
            <a:r>
              <a:rPr lang="sv-SE" sz="1600" dirty="0"/>
              <a:t> .</a:t>
            </a:r>
            <a:r>
              <a:rPr lang="sv-SE" sz="1600" dirty="0" err="1"/>
              <a:t>itp</a:t>
            </a:r>
            <a:r>
              <a:rPr lang="sv-SE" sz="1600" dirty="0"/>
              <a:t> </a:t>
            </a:r>
            <a:r>
              <a:rPr lang="sv-SE" sz="1600" dirty="0" err="1"/>
              <a:t>file</a:t>
            </a:r>
            <a:r>
              <a:rPr lang="sv-SE" sz="1600" dirty="0"/>
              <a:t>. </a:t>
            </a:r>
            <a:r>
              <a:rPr lang="sv-SE" sz="1600" dirty="0" err="1"/>
              <a:t>There</a:t>
            </a:r>
            <a:r>
              <a:rPr lang="sv-SE" sz="1600" dirty="0"/>
              <a:t> is </a:t>
            </a:r>
            <a:r>
              <a:rPr lang="sv-SE" sz="1600" dirty="0" err="1"/>
              <a:t>also</a:t>
            </a:r>
            <a:r>
              <a:rPr lang="sv-SE" sz="1600" dirty="0"/>
              <a:t> </a:t>
            </a:r>
            <a:r>
              <a:rPr lang="sv-SE" sz="1600" dirty="0" err="1"/>
              <a:t>another</a:t>
            </a:r>
            <a:r>
              <a:rPr lang="sv-SE" sz="1600" dirty="0"/>
              <a:t> </a:t>
            </a:r>
            <a:r>
              <a:rPr lang="sv-SE" sz="1600" dirty="0" err="1"/>
              <a:t>way</a:t>
            </a:r>
            <a:r>
              <a:rPr lang="sv-SE" sz="1600" dirty="0"/>
              <a:t> </a:t>
            </a:r>
            <a:r>
              <a:rPr lang="sv-SE" sz="1600" dirty="0" err="1"/>
              <a:t>of</a:t>
            </a:r>
            <a:r>
              <a:rPr lang="sv-SE" sz="1600" dirty="0"/>
              <a:t> </a:t>
            </a:r>
            <a:r>
              <a:rPr lang="sv-SE" sz="1600" dirty="0" err="1"/>
              <a:t>getting</a:t>
            </a:r>
            <a:r>
              <a:rPr lang="sv-SE" sz="1600" dirty="0"/>
              <a:t> Interface 1.5 .</a:t>
            </a:r>
            <a:r>
              <a:rPr lang="sv-SE" sz="1600" dirty="0" err="1"/>
              <a:t>itp</a:t>
            </a:r>
            <a:r>
              <a:rPr lang="sv-SE" sz="1600" dirty="0"/>
              <a:t> </a:t>
            </a:r>
            <a:r>
              <a:rPr lang="sv-SE" sz="1600" dirty="0" err="1"/>
              <a:t>files</a:t>
            </a:r>
            <a:r>
              <a:rPr lang="sv-SE" sz="1600" dirty="0"/>
              <a:t>, by </a:t>
            </a:r>
            <a:r>
              <a:rPr lang="sv-SE" sz="1600" dirty="0" err="1"/>
              <a:t>using</a:t>
            </a:r>
            <a:r>
              <a:rPr lang="sv-SE" sz="1600" dirty="0"/>
              <a:t> </a:t>
            </a:r>
            <a:r>
              <a:rPr lang="sv-SE" sz="1600" dirty="0" err="1"/>
              <a:t>import_atom_car</a:t>
            </a:r>
            <a:r>
              <a:rPr lang="sv-SE" sz="1600" dirty="0"/>
              <a:t>()</a:t>
            </a:r>
            <a:r>
              <a:rPr lang="mr-IN" sz="1600" dirty="0"/>
              <a:t>…</a:t>
            </a:r>
            <a:endParaRPr lang="sv-SE" sz="1600" dirty="0"/>
          </a:p>
          <a:p>
            <a:endParaRPr lang="sv-SE" sz="1600" dirty="0"/>
          </a:p>
          <a:p>
            <a:r>
              <a:rPr lang="sv-SE" sz="1600" dirty="0" err="1"/>
              <a:t>We</a:t>
            </a:r>
            <a:r>
              <a:rPr lang="sv-SE" sz="1600" dirty="0"/>
              <a:t> </a:t>
            </a:r>
            <a:r>
              <a:rPr lang="sv-SE" sz="1600" dirty="0" err="1"/>
              <a:t>use</a:t>
            </a:r>
            <a:r>
              <a:rPr lang="sv-SE" sz="1600" dirty="0"/>
              <a:t> the </a:t>
            </a:r>
            <a:r>
              <a:rPr lang="sv-SE" sz="1600" dirty="0" err="1"/>
              <a:t>write_atom_itp</a:t>
            </a:r>
            <a:r>
              <a:rPr lang="sv-SE" sz="1600" dirty="0"/>
              <a:t>() </a:t>
            </a:r>
            <a:r>
              <a:rPr lang="sv-SE" sz="1600" dirty="0" err="1"/>
              <a:t>function</a:t>
            </a:r>
            <a:r>
              <a:rPr lang="sv-SE" sz="1600" dirty="0"/>
              <a:t> like </a:t>
            </a:r>
            <a:r>
              <a:rPr lang="sv-SE" sz="1600" dirty="0" err="1"/>
              <a:t>this</a:t>
            </a:r>
            <a:r>
              <a:rPr lang="sv-SE" sz="1600" dirty="0"/>
              <a:t> </a:t>
            </a:r>
            <a:r>
              <a:rPr lang="sv-SE" sz="1600" dirty="0" err="1"/>
              <a:t>below</a:t>
            </a:r>
            <a:r>
              <a:rPr lang="sv-SE" sz="1600" dirty="0"/>
              <a:t>, </a:t>
            </a:r>
            <a:r>
              <a:rPr lang="sv-SE" sz="1600" dirty="0" err="1"/>
              <a:t>where</a:t>
            </a:r>
            <a:r>
              <a:rPr lang="sv-SE" sz="1600" dirty="0"/>
              <a:t> rmax1 is the maximum </a:t>
            </a:r>
            <a:r>
              <a:rPr lang="sv-SE" sz="1600" dirty="0" err="1"/>
              <a:t>allowed</a:t>
            </a:r>
            <a:r>
              <a:rPr lang="sv-SE" sz="1600" dirty="0"/>
              <a:t> </a:t>
            </a:r>
            <a:r>
              <a:rPr lang="sv-SE" sz="1600" dirty="0" err="1"/>
              <a:t>bond</a:t>
            </a:r>
            <a:r>
              <a:rPr lang="sv-SE" sz="1600" dirty="0"/>
              <a:t> </a:t>
            </a:r>
            <a:r>
              <a:rPr lang="sv-SE" sz="1600" dirty="0" err="1"/>
              <a:t>distance</a:t>
            </a:r>
            <a:r>
              <a:rPr lang="sv-SE" sz="1600" dirty="0"/>
              <a:t> for H-atoms and rmax2 the maximum </a:t>
            </a:r>
            <a:r>
              <a:rPr lang="sv-SE" sz="1600" dirty="0" err="1"/>
              <a:t>allowed</a:t>
            </a:r>
            <a:r>
              <a:rPr lang="sv-SE" sz="1600" dirty="0"/>
              <a:t> for all </a:t>
            </a:r>
            <a:r>
              <a:rPr lang="sv-SE" sz="1600" dirty="0" err="1"/>
              <a:t>other</a:t>
            </a:r>
            <a:r>
              <a:rPr lang="sv-SE" sz="1600" dirty="0"/>
              <a:t> </a:t>
            </a:r>
            <a:r>
              <a:rPr lang="sv-SE" sz="1600" dirty="0" err="1"/>
              <a:t>bond</a:t>
            </a:r>
            <a:r>
              <a:rPr lang="sv-SE" sz="1600" dirty="0"/>
              <a:t> </a:t>
            </a:r>
            <a:r>
              <a:rPr lang="sv-SE" sz="1600" dirty="0" err="1"/>
              <a:t>distances</a:t>
            </a:r>
            <a:r>
              <a:rPr lang="sv-SE" sz="1600" dirty="0"/>
              <a:t>, </a:t>
            </a:r>
            <a:r>
              <a:rPr lang="sv-SE" sz="1600" dirty="0" err="1"/>
              <a:t>ie</a:t>
            </a:r>
            <a:r>
              <a:rPr lang="sv-SE" sz="1600" dirty="0"/>
              <a:t> for </a:t>
            </a:r>
            <a:r>
              <a:rPr lang="sv-SE" sz="1600" dirty="0" err="1"/>
              <a:t>every</a:t>
            </a:r>
            <a:r>
              <a:rPr lang="sv-SE" sz="1600" dirty="0"/>
              <a:t> metal-oxygen </a:t>
            </a:r>
            <a:r>
              <a:rPr lang="sv-SE" sz="1600" dirty="0" err="1"/>
              <a:t>bonds</a:t>
            </a:r>
            <a:r>
              <a:rPr lang="sv-SE" sz="1600" dirty="0"/>
              <a:t>. For </a:t>
            </a:r>
            <a:r>
              <a:rPr lang="sv-SE" sz="1600" dirty="0" err="1"/>
              <a:t>clayff</a:t>
            </a:r>
            <a:r>
              <a:rPr lang="sv-SE" sz="1600" dirty="0"/>
              <a:t>, </a:t>
            </a:r>
            <a:r>
              <a:rPr lang="sv-SE" sz="1600" dirty="0" err="1"/>
              <a:t>we</a:t>
            </a:r>
            <a:r>
              <a:rPr lang="sv-SE" sz="1600" dirty="0"/>
              <a:t> </a:t>
            </a:r>
            <a:r>
              <a:rPr lang="sv-SE" sz="1600" dirty="0" err="1"/>
              <a:t>could</a:t>
            </a:r>
            <a:r>
              <a:rPr lang="sv-SE" sz="1600" dirty="0"/>
              <a:t> set </a:t>
            </a:r>
            <a:r>
              <a:rPr lang="sv-SE" sz="1600" dirty="0" err="1"/>
              <a:t>them</a:t>
            </a:r>
            <a:r>
              <a:rPr lang="sv-SE" sz="1600" dirty="0"/>
              <a:t> to </a:t>
            </a:r>
            <a:r>
              <a:rPr lang="sv-SE" sz="1600" dirty="0" err="1"/>
              <a:t>equal</a:t>
            </a:r>
            <a:r>
              <a:rPr lang="sv-SE" sz="1600" dirty="0"/>
              <a:t> to </a:t>
            </a:r>
            <a:r>
              <a:rPr lang="sv-SE" sz="1600" dirty="0" err="1"/>
              <a:t>suppress</a:t>
            </a:r>
            <a:r>
              <a:rPr lang="sv-SE" sz="1600" dirty="0"/>
              <a:t> metal-oxygen </a:t>
            </a:r>
            <a:r>
              <a:rPr lang="sv-SE" sz="1600" dirty="0" err="1"/>
              <a:t>bonds</a:t>
            </a:r>
            <a:r>
              <a:rPr lang="sv-SE" sz="1600"/>
              <a:t>.</a:t>
            </a:r>
            <a:endParaRPr lang="sv-SE" sz="1600" dirty="0"/>
          </a:p>
          <a:p>
            <a:r>
              <a:rPr lang="sv-SE" sz="1600" dirty="0"/>
              <a:t>&gt;&gt;</a:t>
            </a:r>
            <a:r>
              <a:rPr lang="sv-SE" sz="1400" dirty="0" err="1">
                <a:latin typeface="Monaco"/>
                <a:cs typeface="Monaco"/>
              </a:rPr>
              <a:t>write_atom_itp</a:t>
            </a:r>
            <a:r>
              <a:rPr lang="sv-SE" sz="1400" dirty="0">
                <a:latin typeface="Monaco"/>
                <a:cs typeface="Monaco"/>
              </a:rPr>
              <a:t>(atom,Box_dim,filename,rmax1,rmax2,forcefield,watermodel) </a:t>
            </a:r>
            <a:br>
              <a:rPr lang="sv-SE" sz="1400" dirty="0">
                <a:latin typeface="Monaco"/>
                <a:cs typeface="Monaco"/>
              </a:rPr>
            </a:br>
            <a:endParaRPr lang="sv-SE" sz="1400" dirty="0">
              <a:solidFill>
                <a:srgbClr val="008000"/>
              </a:solidFill>
              <a:latin typeface="Monaco"/>
              <a:cs typeface="Monaco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-12700" y="2922191"/>
            <a:ext cx="9156700" cy="1546577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Import a structure that has the correct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clayff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or interface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atomnames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. If not assigned use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clayff_atom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() or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interface_atom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as demonstrated on the previous slide. Then invoke: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write_atom_itp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(atom,Box_dim,filename,1.25,1.25,'clayff','spc/e')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Write a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gromacs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/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clayff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.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itp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file</a:t>
            </a: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write_atom_itp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(atom,Box_dim,filename,1.25,2.25,’interface','spc')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Write a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gromacs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/interface .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itp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file </a:t>
            </a: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the last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watermodel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argument has no effect, and I should change this</a:t>
            </a:r>
            <a:r>
              <a:rPr lang="mr-IN" sz="1050" dirty="0">
                <a:solidFill>
                  <a:srgbClr val="008000"/>
                </a:solidFill>
                <a:latin typeface="Monaco"/>
                <a:cs typeface="Monaco"/>
              </a:rPr>
              <a:t>…</a:t>
            </a:r>
            <a:b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</a:br>
            <a:b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</a:br>
            <a:b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</a:b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Now</a:t>
            </a:r>
            <a:r>
              <a:rPr lang="mr-IN" sz="1050" dirty="0">
                <a:solidFill>
                  <a:srgbClr val="008000"/>
                </a:solidFill>
                <a:latin typeface="Monaco"/>
                <a:cs typeface="Monaco"/>
              </a:rPr>
              <a:t>…</a:t>
            </a:r>
            <a:r>
              <a:rPr lang="sv-SE" sz="105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050" dirty="0" err="1">
                <a:solidFill>
                  <a:srgbClr val="008000"/>
                </a:solidFill>
                <a:latin typeface="Monaco"/>
                <a:cs typeface="Monaco"/>
              </a:rPr>
              <a:t>most</a:t>
            </a:r>
            <a:r>
              <a:rPr lang="sv-SE" sz="105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050" dirty="0" err="1">
                <a:solidFill>
                  <a:srgbClr val="008000"/>
                </a:solidFill>
                <a:latin typeface="Monaco"/>
                <a:cs typeface="Monaco"/>
              </a:rPr>
              <a:t>importantly</a:t>
            </a:r>
            <a:r>
              <a:rPr lang="sv-SE" sz="1050" dirty="0">
                <a:solidFill>
                  <a:srgbClr val="008000"/>
                </a:solidFill>
                <a:latin typeface="Monaco"/>
                <a:cs typeface="Monaco"/>
              </a:rPr>
              <a:t>, i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s the charge correct?</a:t>
            </a:r>
          </a:p>
          <a:p>
            <a:pPr lvl="1"/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83900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 fontScale="90000"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Are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we</a:t>
            </a:r>
            <a:r>
              <a:rPr lang="sv-SE" sz="2800" dirty="0">
                <a:latin typeface="Arial"/>
                <a:cs typeface="Arial"/>
              </a:rPr>
              <a:t> ready </a:t>
            </a:r>
            <a:r>
              <a:rPr lang="sv-SE" sz="2800" dirty="0" err="1">
                <a:latin typeface="Arial"/>
                <a:cs typeface="Arial"/>
              </a:rPr>
              <a:t>to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Monaco"/>
                <a:cs typeface="Monaco"/>
              </a:rPr>
              <a:t>buildsystem.m</a:t>
            </a:r>
            <a:r>
              <a:rPr lang="sv-SE" sz="2800" dirty="0">
                <a:latin typeface="Arial"/>
                <a:cs typeface="Arial"/>
              </a:rPr>
              <a:t>?</a:t>
            </a:r>
            <a:br>
              <a:rPr lang="sv-SE" sz="2800" dirty="0">
                <a:latin typeface="Arial"/>
                <a:cs typeface="Arial"/>
              </a:rPr>
            </a:br>
            <a:r>
              <a:rPr lang="sv-SE" sz="1800" dirty="0">
                <a:latin typeface="Arial"/>
                <a:cs typeface="Arial"/>
              </a:rPr>
              <a:t>cd </a:t>
            </a:r>
            <a:r>
              <a:rPr lang="sv-SE" sz="1800" dirty="0" err="1">
                <a:latin typeface="Arial"/>
                <a:cs typeface="Arial"/>
              </a:rPr>
              <a:t>to</a:t>
            </a:r>
            <a:r>
              <a:rPr lang="sv-SE" sz="1800" dirty="0">
                <a:latin typeface="Arial"/>
                <a:cs typeface="Arial"/>
              </a:rPr>
              <a:t> </a:t>
            </a:r>
            <a:r>
              <a:rPr lang="sv-SE" sz="1800" dirty="0"/>
              <a:t>INTERFACE_CTAB/</a:t>
            </a:r>
            <a:r>
              <a:rPr lang="sv-SE" sz="1800" dirty="0" err="1"/>
              <a:t>gmx_CTABMMT</a:t>
            </a:r>
            <a:r>
              <a:rPr lang="sv-SE" sz="1800" dirty="0"/>
              <a:t>/</a:t>
            </a:r>
            <a:r>
              <a:rPr lang="sv-SE" sz="1800" dirty="0" err="1"/>
              <a:t>MMT_interface</a:t>
            </a:r>
            <a:r>
              <a:rPr lang="sv-SE" sz="1800" dirty="0"/>
              <a:t>/scripts</a:t>
            </a:r>
            <a:endParaRPr lang="sv-SE" sz="1800" dirty="0">
              <a:latin typeface="Monaco"/>
              <a:cs typeface="Monaco"/>
            </a:endParaRP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By </a:t>
            </a:r>
            <a:r>
              <a:rPr lang="sv-SE" sz="1600" dirty="0" err="1"/>
              <a:t>combining</a:t>
            </a:r>
            <a:r>
              <a:rPr lang="sv-SE" sz="1600" dirty="0"/>
              <a:t> different atom </a:t>
            </a:r>
            <a:r>
              <a:rPr lang="sv-SE" sz="1600" dirty="0" err="1"/>
              <a:t>functions</a:t>
            </a:r>
            <a:r>
              <a:rPr lang="sv-SE" sz="1600" dirty="0"/>
              <a:t>, </a:t>
            </a:r>
            <a:r>
              <a:rPr lang="sv-SE" sz="1600" dirty="0" err="1"/>
              <a:t>we</a:t>
            </a:r>
            <a:r>
              <a:rPr lang="sv-SE" sz="1600" dirty="0"/>
              <a:t> </a:t>
            </a:r>
            <a:r>
              <a:rPr lang="sv-SE" sz="1600" dirty="0" err="1"/>
              <a:t>can</a:t>
            </a:r>
            <a:r>
              <a:rPr lang="sv-SE" sz="1600" dirty="0"/>
              <a:t> </a:t>
            </a:r>
            <a:r>
              <a:rPr lang="sv-SE" sz="1600" dirty="0" err="1"/>
              <a:t>easily</a:t>
            </a:r>
            <a:r>
              <a:rPr lang="sv-SE" sz="1600" dirty="0"/>
              <a:t> </a:t>
            </a:r>
            <a:r>
              <a:rPr lang="sv-SE" sz="1600" dirty="0" err="1"/>
              <a:t>build</a:t>
            </a:r>
            <a:r>
              <a:rPr lang="sv-SE" sz="1600" dirty="0"/>
              <a:t> </a:t>
            </a:r>
            <a:r>
              <a:rPr lang="sv-SE" sz="1600" dirty="0" err="1"/>
              <a:t>our</a:t>
            </a:r>
            <a:r>
              <a:rPr lang="sv-SE" sz="1600" dirty="0"/>
              <a:t> final simulation cell, </a:t>
            </a:r>
            <a:r>
              <a:rPr lang="sv-SE" sz="1600" dirty="0" err="1"/>
              <a:t>containing</a:t>
            </a:r>
            <a:r>
              <a:rPr lang="sv-SE" sz="1600" dirty="0"/>
              <a:t> for </a:t>
            </a:r>
            <a:r>
              <a:rPr lang="sv-SE" sz="1600" dirty="0" err="1"/>
              <a:t>instance</a:t>
            </a:r>
            <a:r>
              <a:rPr lang="sv-SE" sz="1600" dirty="0"/>
              <a:t> a mineral </a:t>
            </a:r>
            <a:r>
              <a:rPr lang="sv-SE" sz="1600" dirty="0" err="1"/>
              <a:t>phase</a:t>
            </a:r>
            <a:r>
              <a:rPr lang="sv-SE" sz="1600" dirty="0"/>
              <a:t>, </a:t>
            </a:r>
            <a:r>
              <a:rPr lang="sv-SE" sz="1600" dirty="0" err="1"/>
              <a:t>organics</a:t>
            </a:r>
            <a:r>
              <a:rPr lang="sv-SE" sz="1600" dirty="0"/>
              <a:t>, </a:t>
            </a:r>
            <a:r>
              <a:rPr lang="sv-SE" sz="1600" dirty="0" err="1"/>
              <a:t>ions</a:t>
            </a:r>
            <a:r>
              <a:rPr lang="sv-SE" sz="1600" dirty="0"/>
              <a:t> and </a:t>
            </a:r>
            <a:r>
              <a:rPr lang="sv-SE" sz="1600" dirty="0" err="1"/>
              <a:t>water</a:t>
            </a:r>
            <a:r>
              <a:rPr lang="sv-SE" sz="1600" dirty="0"/>
              <a:t> and INTERFACE </a:t>
            </a:r>
            <a:r>
              <a:rPr lang="sv-SE" sz="1600" dirty="0" err="1"/>
              <a:t>ff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CTAB/CHARMM</a:t>
            </a:r>
            <a:endParaRPr lang="sv-SE" sz="1400" dirty="0">
              <a:latin typeface="Monaco"/>
              <a:cs typeface="Monaco"/>
            </a:endParaRPr>
          </a:p>
        </p:txBody>
      </p:sp>
      <p:sp>
        <p:nvSpPr>
          <p:cNvPr id="16" name="Rektangel 15"/>
          <p:cNvSpPr/>
          <p:nvPr/>
        </p:nvSpPr>
        <p:spPr>
          <a:xfrm>
            <a:off x="-12700" y="1487875"/>
            <a:ext cx="9156700" cy="5663088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This</a:t>
            </a:r>
            <a:r>
              <a:rPr lang="sv-SE" sz="1400" dirty="0">
                <a:solidFill>
                  <a:srgbClr val="008000"/>
                </a:solidFill>
              </a:rPr>
              <a:t> script </a:t>
            </a:r>
            <a:r>
              <a:rPr lang="sv-SE" sz="1400" dirty="0" err="1">
                <a:solidFill>
                  <a:srgbClr val="008000"/>
                </a:solidFill>
              </a:rPr>
              <a:t>creates</a:t>
            </a:r>
            <a:r>
              <a:rPr lang="sv-SE" sz="1400" dirty="0">
                <a:solidFill>
                  <a:srgbClr val="008000"/>
                </a:solidFill>
              </a:rPr>
              <a:t> a </a:t>
            </a:r>
            <a:r>
              <a:rPr lang="sv-SE" sz="1400" dirty="0" err="1">
                <a:solidFill>
                  <a:srgbClr val="008000"/>
                </a:solidFill>
              </a:rPr>
              <a:t>structure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file</a:t>
            </a:r>
            <a:r>
              <a:rPr lang="sv-SE" sz="1400" dirty="0">
                <a:solidFill>
                  <a:srgbClr val="008000"/>
                </a:solidFill>
              </a:rPr>
              <a:t> for </a:t>
            </a:r>
            <a:r>
              <a:rPr lang="sv-SE" sz="1400" dirty="0" err="1">
                <a:solidFill>
                  <a:srgbClr val="008000"/>
                </a:solidFill>
              </a:rPr>
              <a:t>clay+ions+water</a:t>
            </a:r>
            <a:r>
              <a:rPr lang="sv-SE" sz="1400" dirty="0">
                <a:solidFill>
                  <a:srgbClr val="008000"/>
                </a:solidFill>
              </a:rPr>
              <a:t>. </a:t>
            </a:r>
            <a:r>
              <a:rPr lang="sv-SE" sz="1400" dirty="0" err="1">
                <a:solidFill>
                  <a:srgbClr val="008000"/>
                </a:solidFill>
              </a:rPr>
              <a:t>Normally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one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uses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one</a:t>
            </a:r>
            <a:r>
              <a:rPr lang="sv-SE" sz="1400" dirty="0">
                <a:solidFill>
                  <a:srgbClr val="008000"/>
                </a:solidFill>
              </a:rPr>
              <a:t> or </a:t>
            </a:r>
            <a:r>
              <a:rPr lang="sv-SE" sz="1400" dirty="0" err="1">
                <a:solidFill>
                  <a:srgbClr val="008000"/>
                </a:solidFill>
              </a:rPr>
              <a:t>two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structure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files</a:t>
            </a:r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with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some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clay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layers</a:t>
            </a:r>
            <a:r>
              <a:rPr lang="sv-SE" sz="1400" dirty="0">
                <a:solidFill>
                  <a:srgbClr val="008000"/>
                </a:solidFill>
              </a:rPr>
              <a:t>, </a:t>
            </a:r>
            <a:r>
              <a:rPr lang="sv-SE" sz="1400" dirty="0" err="1">
                <a:solidFill>
                  <a:srgbClr val="008000"/>
                </a:solidFill>
              </a:rPr>
              <a:t>then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one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can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add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layers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of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ions</a:t>
            </a:r>
            <a:r>
              <a:rPr lang="sv-SE" sz="1400" dirty="0">
                <a:solidFill>
                  <a:srgbClr val="008000"/>
                </a:solidFill>
              </a:rPr>
              <a:t> and </a:t>
            </a:r>
            <a:r>
              <a:rPr lang="sv-SE" sz="1400" dirty="0" err="1">
                <a:solidFill>
                  <a:srgbClr val="008000"/>
                </a:solidFill>
              </a:rPr>
              <a:t>then</a:t>
            </a:r>
            <a:r>
              <a:rPr lang="sv-SE" sz="1400" dirty="0">
                <a:solidFill>
                  <a:srgbClr val="008000"/>
                </a:solidFill>
              </a:rPr>
              <a:t> 1-2 segments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of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water</a:t>
            </a:r>
            <a:r>
              <a:rPr lang="sv-SE" sz="1400" dirty="0">
                <a:solidFill>
                  <a:srgbClr val="008000"/>
                </a:solidFill>
              </a:rPr>
              <a:t>, </a:t>
            </a:r>
            <a:r>
              <a:rPr lang="sv-SE" sz="1400" dirty="0" err="1">
                <a:solidFill>
                  <a:srgbClr val="008000"/>
                </a:solidFill>
              </a:rPr>
              <a:t>either</a:t>
            </a:r>
            <a:r>
              <a:rPr lang="sv-SE" sz="1400" dirty="0">
                <a:solidFill>
                  <a:srgbClr val="008000"/>
                </a:solidFill>
              </a:rPr>
              <a:t> on a </a:t>
            </a:r>
            <a:r>
              <a:rPr lang="sv-SE" sz="1400" dirty="0" err="1">
                <a:solidFill>
                  <a:srgbClr val="008000"/>
                </a:solidFill>
              </a:rPr>
              <a:t>grid</a:t>
            </a:r>
            <a:r>
              <a:rPr lang="sv-SE" sz="1400" dirty="0">
                <a:solidFill>
                  <a:srgbClr val="008000"/>
                </a:solidFill>
              </a:rPr>
              <a:t> or </a:t>
            </a:r>
            <a:r>
              <a:rPr lang="sv-SE" sz="1400" dirty="0" err="1">
                <a:solidFill>
                  <a:srgbClr val="008000"/>
                </a:solidFill>
              </a:rPr>
              <a:t>using</a:t>
            </a:r>
            <a:r>
              <a:rPr lang="sv-SE" sz="1400" dirty="0">
                <a:solidFill>
                  <a:srgbClr val="008000"/>
                </a:solidFill>
              </a:rPr>
              <a:t> a </a:t>
            </a:r>
            <a:r>
              <a:rPr lang="sv-SE" sz="1400" dirty="0" err="1">
                <a:solidFill>
                  <a:srgbClr val="008000"/>
                </a:solidFill>
              </a:rPr>
              <a:t>preequilibrated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water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body</a:t>
            </a:r>
            <a:r>
              <a:rPr lang="sv-SE" sz="1400" dirty="0">
                <a:solidFill>
                  <a:srgbClr val="008000"/>
                </a:solidFill>
              </a:rPr>
              <a:t>.</a:t>
            </a:r>
          </a:p>
          <a:p>
            <a:pPr marL="468000"/>
            <a:r>
              <a:rPr lang="sv-SE" sz="1400" dirty="0" err="1">
                <a:solidFill>
                  <a:schemeClr val="tx1"/>
                </a:solidFill>
              </a:rPr>
              <a:t>clear</a:t>
            </a:r>
            <a:r>
              <a:rPr lang="sv-SE" sz="1400" dirty="0">
                <a:solidFill>
                  <a:schemeClr val="tx1"/>
                </a:solidFill>
              </a:rPr>
              <a:t> all;</a:t>
            </a:r>
          </a:p>
          <a:p>
            <a:pPr marL="468000"/>
            <a:r>
              <a:rPr lang="sv-SE" sz="1400" dirty="0">
                <a:solidFill>
                  <a:schemeClr val="tx1"/>
                </a:solidFill>
              </a:rPr>
              <a:t>format </a:t>
            </a:r>
            <a:r>
              <a:rPr lang="sv-SE" sz="1400" dirty="0" err="1">
                <a:solidFill>
                  <a:schemeClr val="tx1"/>
                </a:solidFill>
              </a:rPr>
              <a:t>compact</a:t>
            </a:r>
            <a:r>
              <a:rPr lang="sv-SE" sz="1400" dirty="0">
                <a:solidFill>
                  <a:schemeClr val="tx1"/>
                </a:solidFill>
              </a:rPr>
              <a:t>;</a:t>
            </a: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%%%%%%%%%%%%%%%%%%%%%%%%%%%%%%%%%%%%%%%%%%%%%%%%%%%%%%%%%%%%% </a:t>
            </a:r>
            <a:r>
              <a:rPr lang="sv-SE" sz="1400" dirty="0" err="1">
                <a:solidFill>
                  <a:srgbClr val="000000"/>
                </a:solidFill>
              </a:rPr>
              <a:t>clayfiles</a:t>
            </a:r>
            <a:r>
              <a:rPr lang="sv-SE" sz="1400" dirty="0">
                <a:solidFill>
                  <a:srgbClr val="000000"/>
                </a:solidFill>
              </a:rPr>
              <a:t>={'interface_MMT_1.gro' 'interface_MMT_2.gro'}; </a:t>
            </a:r>
            <a:r>
              <a:rPr lang="sv-SE" sz="1400" dirty="0">
                <a:solidFill>
                  <a:srgbClr val="008000"/>
                </a:solidFill>
              </a:rPr>
              <a:t>% the .gro </a:t>
            </a:r>
            <a:r>
              <a:rPr lang="sv-SE" sz="1400" dirty="0" err="1">
                <a:solidFill>
                  <a:srgbClr val="008000"/>
                </a:solidFill>
              </a:rPr>
              <a:t>file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creating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after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AssignClayff</a:t>
            </a:r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 err="1">
                <a:solidFill>
                  <a:srgbClr val="000000"/>
                </a:solidFill>
              </a:rPr>
              <a:t>molfiles</a:t>
            </a:r>
            <a:r>
              <a:rPr lang="sv-SE" sz="1400" dirty="0">
                <a:solidFill>
                  <a:srgbClr val="000000"/>
                </a:solidFill>
              </a:rPr>
              <a:t>={'1xCTAB_16_16Ang.pdb'}; </a:t>
            </a:r>
            <a:r>
              <a:rPr lang="sv-SE" sz="1400" dirty="0">
                <a:solidFill>
                  <a:srgbClr val="008000"/>
                </a:solidFill>
              </a:rPr>
              <a:t>% the .gro </a:t>
            </a:r>
            <a:r>
              <a:rPr lang="sv-SE" sz="1400" dirty="0" err="1">
                <a:solidFill>
                  <a:srgbClr val="008000"/>
                </a:solidFill>
              </a:rPr>
              <a:t>file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creating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after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AssignClayff</a:t>
            </a:r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 err="1">
                <a:solidFill>
                  <a:srgbClr val="000000"/>
                </a:solidFill>
              </a:rPr>
              <a:t>filename_out</a:t>
            </a:r>
            <a:r>
              <a:rPr lang="sv-SE" sz="1400" dirty="0">
                <a:solidFill>
                  <a:srgbClr val="000000"/>
                </a:solidFill>
              </a:rPr>
              <a:t>='</a:t>
            </a:r>
            <a:r>
              <a:rPr lang="sv-SE" sz="1400" dirty="0" err="1">
                <a:solidFill>
                  <a:srgbClr val="000000"/>
                </a:solidFill>
              </a:rPr>
              <a:t>preem.gro</a:t>
            </a:r>
            <a:r>
              <a:rPr lang="sv-SE" sz="1400" dirty="0">
                <a:solidFill>
                  <a:srgbClr val="000000"/>
                </a:solidFill>
              </a:rPr>
              <a:t>'; </a:t>
            </a:r>
            <a:r>
              <a:rPr lang="sv-SE" sz="1400" dirty="0">
                <a:solidFill>
                  <a:srgbClr val="008000"/>
                </a:solidFill>
              </a:rPr>
              <a:t>% Total system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d001=60*1.1;    </a:t>
            </a:r>
            <a:r>
              <a:rPr lang="sv-SE" sz="1400" dirty="0">
                <a:solidFill>
                  <a:srgbClr val="008000"/>
                </a:solidFill>
              </a:rPr>
              <a:t>% 12.4 15.6 18.9 21.8 24.8 for 1W   2W   3W   4W   5W</a:t>
            </a:r>
          </a:p>
          <a:p>
            <a:pPr marL="468000"/>
            <a:r>
              <a:rPr lang="sv-SE" sz="1400" dirty="0" err="1">
                <a:solidFill>
                  <a:srgbClr val="000000"/>
                </a:solidFill>
              </a:rPr>
              <a:t>nlayers</a:t>
            </a:r>
            <a:r>
              <a:rPr lang="sv-SE" sz="1400" dirty="0">
                <a:solidFill>
                  <a:srgbClr val="000000"/>
                </a:solidFill>
              </a:rPr>
              <a:t>=</a:t>
            </a:r>
            <a:r>
              <a:rPr lang="sv-SE" sz="1400" dirty="0" err="1">
                <a:solidFill>
                  <a:srgbClr val="000000"/>
                </a:solidFill>
              </a:rPr>
              <a:t>length</a:t>
            </a:r>
            <a:r>
              <a:rPr lang="sv-SE" sz="1400" dirty="0">
                <a:solidFill>
                  <a:srgbClr val="000000"/>
                </a:solidFill>
              </a:rPr>
              <a:t>(</a:t>
            </a:r>
            <a:r>
              <a:rPr lang="sv-SE" sz="1400" dirty="0" err="1">
                <a:solidFill>
                  <a:srgbClr val="000000"/>
                </a:solidFill>
              </a:rPr>
              <a:t>clayfiles</a:t>
            </a:r>
            <a:r>
              <a:rPr lang="sv-SE" sz="1400" dirty="0">
                <a:solidFill>
                  <a:srgbClr val="000000"/>
                </a:solidFill>
              </a:rPr>
              <a:t>);</a:t>
            </a:r>
          </a:p>
          <a:p>
            <a:pPr marL="468000"/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=[31.1880 36.0600 </a:t>
            </a:r>
            <a:r>
              <a:rPr lang="sv-SE" sz="1400" dirty="0" err="1">
                <a:solidFill>
                  <a:srgbClr val="000000"/>
                </a:solidFill>
              </a:rPr>
              <a:t>nlayers</a:t>
            </a:r>
            <a:r>
              <a:rPr lang="sv-SE" sz="1400" dirty="0">
                <a:solidFill>
                  <a:srgbClr val="000000"/>
                </a:solidFill>
              </a:rPr>
              <a:t>*d001];</a:t>
            </a:r>
          </a:p>
          <a:p>
            <a:pPr marL="468000"/>
            <a:r>
              <a:rPr lang="sv-SE" sz="1400" dirty="0" err="1">
                <a:solidFill>
                  <a:srgbClr val="000000"/>
                </a:solidFill>
              </a:rPr>
              <a:t>nSOL</a:t>
            </a:r>
            <a:r>
              <a:rPr lang="sv-SE" sz="1400" dirty="0">
                <a:solidFill>
                  <a:srgbClr val="000000"/>
                </a:solidFill>
              </a:rPr>
              <a:t>=2000; </a:t>
            </a:r>
            <a:r>
              <a:rPr lang="sv-SE" sz="1400" dirty="0">
                <a:solidFill>
                  <a:srgbClr val="008000"/>
                </a:solidFill>
              </a:rPr>
              <a:t>%</a:t>
            </a:r>
            <a:r>
              <a:rPr lang="sv-SE" sz="1400" dirty="0" err="1">
                <a:solidFill>
                  <a:srgbClr val="008000"/>
                </a:solidFill>
              </a:rPr>
              <a:t>UCinX</a:t>
            </a:r>
            <a:r>
              <a:rPr lang="sv-SE" sz="1400" dirty="0">
                <a:solidFill>
                  <a:srgbClr val="008000"/>
                </a:solidFill>
              </a:rPr>
              <a:t>*</a:t>
            </a:r>
            <a:r>
              <a:rPr lang="sv-SE" sz="1400" dirty="0" err="1">
                <a:solidFill>
                  <a:srgbClr val="008000"/>
                </a:solidFill>
              </a:rPr>
              <a:t>UCinY</a:t>
            </a:r>
            <a:r>
              <a:rPr lang="sv-SE" sz="1400" dirty="0">
                <a:solidFill>
                  <a:srgbClr val="008000"/>
                </a:solidFill>
              </a:rPr>
              <a:t>*5*3; % 5 </a:t>
            </a:r>
            <a:r>
              <a:rPr lang="sv-SE" sz="1400" dirty="0" err="1">
                <a:solidFill>
                  <a:srgbClr val="008000"/>
                </a:solidFill>
              </a:rPr>
              <a:t>water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molecules</a:t>
            </a:r>
            <a:r>
              <a:rPr lang="sv-SE" sz="1400" dirty="0">
                <a:solidFill>
                  <a:srgbClr val="008000"/>
                </a:solidFill>
              </a:rPr>
              <a:t> per </a:t>
            </a:r>
            <a:r>
              <a:rPr lang="sv-SE" sz="1400" dirty="0" err="1">
                <a:solidFill>
                  <a:srgbClr val="008000"/>
                </a:solidFill>
              </a:rPr>
              <a:t>unit</a:t>
            </a:r>
            <a:r>
              <a:rPr lang="sv-SE" sz="1400" dirty="0">
                <a:solidFill>
                  <a:srgbClr val="008000"/>
                </a:solidFill>
              </a:rPr>
              <a:t> cell and </a:t>
            </a:r>
            <a:r>
              <a:rPr lang="sv-SE" sz="1400" dirty="0" err="1">
                <a:solidFill>
                  <a:srgbClr val="008000"/>
                </a:solidFill>
              </a:rPr>
              <a:t>monolayer</a:t>
            </a:r>
            <a:r>
              <a:rPr lang="sv-SE" sz="1400" dirty="0">
                <a:solidFill>
                  <a:srgbClr val="008000"/>
                </a:solidFill>
              </a:rPr>
              <a:t> per MMT </a:t>
            </a:r>
            <a:r>
              <a:rPr lang="sv-SE" sz="1400" dirty="0" err="1">
                <a:solidFill>
                  <a:srgbClr val="008000"/>
                </a:solidFill>
              </a:rPr>
              <a:t>layer</a:t>
            </a:r>
            <a:r>
              <a:rPr lang="sv-SE" sz="1400" dirty="0">
                <a:solidFill>
                  <a:srgbClr val="008000"/>
                </a:solidFill>
              </a:rPr>
              <a:t> is </a:t>
            </a:r>
            <a:r>
              <a:rPr lang="sv-SE" sz="1400" dirty="0" err="1">
                <a:solidFill>
                  <a:srgbClr val="008000"/>
                </a:solidFill>
              </a:rPr>
              <a:t>reasonable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Cation='Na';</a:t>
            </a:r>
            <a:r>
              <a:rPr lang="sv-SE" sz="1400" dirty="0" err="1">
                <a:solidFill>
                  <a:srgbClr val="000000"/>
                </a:solidFill>
              </a:rPr>
              <a:t>nCation</a:t>
            </a:r>
            <a:r>
              <a:rPr lang="sv-SE" sz="1400" dirty="0">
                <a:solidFill>
                  <a:srgbClr val="000000"/>
                </a:solidFill>
              </a:rPr>
              <a:t>=8;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System=[]; </a:t>
            </a:r>
            <a:r>
              <a:rPr lang="sv-SE" sz="1400" dirty="0">
                <a:solidFill>
                  <a:srgbClr val="008000"/>
                </a:solidFill>
              </a:rPr>
              <a:t>% The final </a:t>
            </a:r>
            <a:r>
              <a:rPr lang="sv-SE" sz="1400" dirty="0" err="1">
                <a:solidFill>
                  <a:srgbClr val="008000"/>
                </a:solidFill>
              </a:rPr>
              <a:t>stom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struct</a:t>
            </a:r>
            <a:r>
              <a:rPr lang="sv-SE" sz="1400" dirty="0">
                <a:solidFill>
                  <a:srgbClr val="008000"/>
                </a:solidFill>
              </a:rPr>
              <a:t> for the </a:t>
            </a:r>
            <a:r>
              <a:rPr lang="sv-SE" sz="1400" dirty="0" err="1">
                <a:solidFill>
                  <a:srgbClr val="008000"/>
                </a:solidFill>
              </a:rPr>
              <a:t>whole</a:t>
            </a:r>
            <a:r>
              <a:rPr lang="sv-SE" sz="1400" dirty="0">
                <a:solidFill>
                  <a:srgbClr val="008000"/>
                </a:solidFill>
              </a:rPr>
              <a:t> system, </a:t>
            </a:r>
            <a:r>
              <a:rPr lang="sv-SE" sz="1400" dirty="0" err="1">
                <a:solidFill>
                  <a:srgbClr val="008000"/>
                </a:solidFill>
              </a:rPr>
              <a:t>called</a:t>
            </a:r>
            <a:r>
              <a:rPr lang="sv-SE" sz="1400" dirty="0">
                <a:solidFill>
                  <a:srgbClr val="008000"/>
                </a:solidFill>
              </a:rPr>
              <a:t> ’System’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Define</a:t>
            </a:r>
            <a:r>
              <a:rPr lang="sv-SE" sz="1400" dirty="0">
                <a:solidFill>
                  <a:srgbClr val="008000"/>
                </a:solidFill>
              </a:rPr>
              <a:t> regions </a:t>
            </a:r>
            <a:r>
              <a:rPr lang="sv-SE" sz="1400" dirty="0" err="1">
                <a:solidFill>
                  <a:srgbClr val="008000"/>
                </a:solidFill>
              </a:rPr>
              <a:t>with</a:t>
            </a:r>
            <a:r>
              <a:rPr lang="sv-SE" sz="1400" dirty="0">
                <a:solidFill>
                  <a:srgbClr val="008000"/>
                </a:solidFill>
              </a:rPr>
              <a:t> an 1x6 </a:t>
            </a:r>
            <a:r>
              <a:rPr lang="sv-SE" sz="1400" dirty="0" err="1">
                <a:solidFill>
                  <a:srgbClr val="008000"/>
                </a:solidFill>
              </a:rPr>
              <a:t>array</a:t>
            </a:r>
            <a:r>
              <a:rPr lang="sv-SE" sz="1400" dirty="0">
                <a:solidFill>
                  <a:srgbClr val="008000"/>
                </a:solidFill>
              </a:rPr>
              <a:t>, like [</a:t>
            </a:r>
            <a:r>
              <a:rPr lang="sv-SE" sz="1400" dirty="0" err="1">
                <a:solidFill>
                  <a:srgbClr val="008000"/>
                </a:solidFill>
              </a:rPr>
              <a:t>xlo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ylo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zlo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xhi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yhi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zhi</a:t>
            </a:r>
            <a:r>
              <a:rPr lang="sv-SE" sz="1400" dirty="0">
                <a:solidFill>
                  <a:srgbClr val="008000"/>
                </a:solidFill>
              </a:rPr>
              <a:t>];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v1=[0 0 0/4*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(3)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(1)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(2) 1/4*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(3)];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v2=[0 0 1/4*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(3)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(1)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(2) 2/4*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(3)];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v3=[0 0 2/4*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(3)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(1)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(2) 3/4*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(3)];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v4=[0 0 3/4*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(3)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(1)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(2) 4/4*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(3)];</a:t>
            </a:r>
          </a:p>
          <a:p>
            <a:pPr marL="468000"/>
            <a:r>
              <a:rPr lang="sv-SE" sz="1400" dirty="0" err="1"/>
              <a:t>v_lower</a:t>
            </a:r>
            <a:r>
              <a:rPr lang="sv-SE" sz="1400" dirty="0"/>
              <a:t>=[0 0   0*</a:t>
            </a:r>
            <a:r>
              <a:rPr lang="sv-SE" sz="1400" dirty="0" err="1"/>
              <a:t>Full_Box_dim</a:t>
            </a:r>
            <a:r>
              <a:rPr lang="sv-SE" sz="1400" dirty="0"/>
              <a:t>(3) </a:t>
            </a:r>
            <a:r>
              <a:rPr lang="sv-SE" sz="1400" dirty="0" err="1"/>
              <a:t>Full_Box_dim</a:t>
            </a:r>
            <a:r>
              <a:rPr lang="sv-SE" sz="1400" dirty="0"/>
              <a:t>(1) </a:t>
            </a:r>
            <a:r>
              <a:rPr lang="sv-SE" sz="1400" dirty="0" err="1"/>
              <a:t>Full_Box_dim</a:t>
            </a:r>
            <a:r>
              <a:rPr lang="sv-SE" sz="1400" dirty="0"/>
              <a:t>(2) 1/2*</a:t>
            </a:r>
            <a:r>
              <a:rPr lang="sv-SE" sz="1400" dirty="0" err="1"/>
              <a:t>Full_Box_dim</a:t>
            </a:r>
            <a:r>
              <a:rPr lang="sv-SE" sz="1400" dirty="0"/>
              <a:t>(3)];</a:t>
            </a:r>
          </a:p>
          <a:p>
            <a:pPr marL="468000"/>
            <a:r>
              <a:rPr lang="sv-SE" sz="1400" dirty="0" err="1"/>
              <a:t>v_upper</a:t>
            </a:r>
            <a:r>
              <a:rPr lang="sv-SE" sz="1400" dirty="0"/>
              <a:t>=[0 0 1/2*</a:t>
            </a:r>
            <a:r>
              <a:rPr lang="sv-SE" sz="1400" dirty="0" err="1"/>
              <a:t>Full_Box_dim</a:t>
            </a:r>
            <a:r>
              <a:rPr lang="sv-SE" sz="1400" dirty="0"/>
              <a:t>(3) </a:t>
            </a:r>
            <a:r>
              <a:rPr lang="sv-SE" sz="1400" dirty="0" err="1"/>
              <a:t>Full_Box_dim</a:t>
            </a:r>
            <a:r>
              <a:rPr lang="sv-SE" sz="1400" dirty="0"/>
              <a:t>(1) </a:t>
            </a:r>
            <a:r>
              <a:rPr lang="sv-SE" sz="1400" dirty="0" err="1"/>
              <a:t>Full_Box_dim</a:t>
            </a:r>
            <a:r>
              <a:rPr lang="sv-SE" sz="1400" dirty="0"/>
              <a:t>(2) 2/2*</a:t>
            </a:r>
            <a:r>
              <a:rPr lang="sv-SE" sz="1400" dirty="0" err="1"/>
              <a:t>Full_Box_dim</a:t>
            </a:r>
            <a:r>
              <a:rPr lang="sv-SE" sz="1400" dirty="0"/>
              <a:t>(3)];</a:t>
            </a:r>
            <a:endParaRPr lang="sv-SE" sz="1400" dirty="0">
              <a:solidFill>
                <a:srgbClr val="000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%%%%%%%%%%%%%%%%%%%%%%%%%%%%%%%%%%%%%%%%%%%%%%%%%%%%%%%%%%%%%%</a:t>
            </a:r>
            <a:endParaRPr lang="tr-TR" sz="1400" dirty="0">
              <a:solidFill>
                <a:srgbClr val="008000"/>
              </a:solidFill>
            </a:endParaRPr>
          </a:p>
          <a:p>
            <a:pPr marL="468000"/>
            <a:endParaRPr lang="tr-TR" sz="1400" dirty="0">
              <a:solidFill>
                <a:srgbClr val="008000"/>
              </a:solidFill>
            </a:endParaRPr>
          </a:p>
          <a:p>
            <a:pPr marL="468000"/>
            <a:r>
              <a:rPr lang="tr-TR" sz="1200" dirty="0"/>
              <a:t> </a:t>
            </a:r>
          </a:p>
        </p:txBody>
      </p:sp>
      <p:sp>
        <p:nvSpPr>
          <p:cNvPr id="3" name="textruta 2"/>
          <p:cNvSpPr txBox="1"/>
          <p:nvPr/>
        </p:nvSpPr>
        <p:spPr>
          <a:xfrm>
            <a:off x="7129455" y="6470133"/>
            <a:ext cx="1816100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dirty="0" err="1">
                <a:latin typeface="Arial"/>
                <a:cs typeface="Arial"/>
              </a:rPr>
              <a:t>cont</a:t>
            </a:r>
            <a:r>
              <a:rPr lang="sv-SE" sz="1400" dirty="0">
                <a:latin typeface="Arial"/>
                <a:cs typeface="Arial"/>
              </a:rPr>
              <a:t>. on </a:t>
            </a:r>
            <a:r>
              <a:rPr lang="sv-SE" sz="1400" dirty="0" err="1">
                <a:latin typeface="Arial"/>
                <a:cs typeface="Arial"/>
              </a:rPr>
              <a:t>next</a:t>
            </a:r>
            <a:r>
              <a:rPr lang="sv-SE" sz="1400" dirty="0">
                <a:latin typeface="Arial"/>
                <a:cs typeface="Arial"/>
              </a:rPr>
              <a:t> </a:t>
            </a:r>
            <a:r>
              <a:rPr lang="sv-SE" sz="1400" dirty="0" err="1">
                <a:latin typeface="Arial"/>
                <a:cs typeface="Arial"/>
              </a:rPr>
              <a:t>slide</a:t>
            </a:r>
            <a:r>
              <a:rPr lang="sv-SE" sz="1400" dirty="0">
                <a:latin typeface="Arial"/>
                <a:cs typeface="Aria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57222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-12700" y="1487875"/>
            <a:ext cx="9156700" cy="1631216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Add</a:t>
            </a:r>
            <a:r>
              <a:rPr lang="sv-SE" sz="1400" dirty="0">
                <a:solidFill>
                  <a:srgbClr val="008000"/>
                </a:solidFill>
              </a:rPr>
              <a:t> mineral </a:t>
            </a:r>
            <a:r>
              <a:rPr lang="sv-SE" sz="1400" dirty="0" err="1">
                <a:solidFill>
                  <a:srgbClr val="008000"/>
                </a:solidFill>
              </a:rPr>
              <a:t>lattices</a:t>
            </a:r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atom = </a:t>
            </a:r>
            <a:r>
              <a:rPr lang="sv-SE" sz="1400" dirty="0" err="1">
                <a:solidFill>
                  <a:srgbClr val="008000"/>
                </a:solidFill>
              </a:rPr>
              <a:t>import_atom</a:t>
            </a:r>
            <a:r>
              <a:rPr lang="sv-SE" sz="1400" dirty="0">
                <a:solidFill>
                  <a:srgbClr val="008000"/>
                </a:solidFill>
              </a:rPr>
              <a:t>(</a:t>
            </a:r>
            <a:r>
              <a:rPr lang="sv-SE" sz="1400" dirty="0" err="1">
                <a:solidFill>
                  <a:srgbClr val="008000"/>
                </a:solidFill>
              </a:rPr>
              <a:t>filename,optional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translation_vector</a:t>
            </a:r>
            <a:r>
              <a:rPr lang="sv-SE" sz="1400" dirty="0">
                <a:solidFill>
                  <a:srgbClr val="008000"/>
                </a:solidFill>
              </a:rPr>
              <a:t>, </a:t>
            </a:r>
            <a:r>
              <a:rPr lang="sv-SE" sz="1400" dirty="0" err="1">
                <a:solidFill>
                  <a:srgbClr val="008000"/>
                </a:solidFill>
              </a:rPr>
              <a:t>optional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Full_Box_dim</a:t>
            </a:r>
            <a:r>
              <a:rPr lang="sv-SE" sz="1400" dirty="0">
                <a:solidFill>
                  <a:srgbClr val="008000"/>
                </a:solidFill>
              </a:rPr>
              <a:t>)</a:t>
            </a:r>
          </a:p>
          <a:p>
            <a:pPr marL="468000"/>
            <a:r>
              <a:rPr lang="sv-SE" sz="1400" dirty="0"/>
              <a:t>MMT1 = </a:t>
            </a:r>
            <a:r>
              <a:rPr lang="sv-SE" sz="1400" dirty="0" err="1"/>
              <a:t>import_atom</a:t>
            </a:r>
            <a:r>
              <a:rPr lang="sv-SE" sz="1400" dirty="0"/>
              <a:t>(</a:t>
            </a:r>
            <a:r>
              <a:rPr lang="sv-SE" sz="1400" dirty="0" err="1"/>
              <a:t>clayfiles</a:t>
            </a:r>
            <a:r>
              <a:rPr lang="sv-SE" sz="1400" dirty="0"/>
              <a:t>{1},[0 0 0],</a:t>
            </a:r>
            <a:r>
              <a:rPr lang="sv-SE" sz="1400" dirty="0" err="1"/>
              <a:t>Full_Box_dim</a:t>
            </a:r>
            <a:r>
              <a:rPr lang="sv-SE" sz="1400" dirty="0"/>
              <a:t>); System = </a:t>
            </a:r>
            <a:r>
              <a:rPr lang="sv-SE" sz="1400" dirty="0" err="1"/>
              <a:t>update_atom</a:t>
            </a:r>
            <a:r>
              <a:rPr lang="sv-SE" sz="1400" dirty="0"/>
              <a:t>({System MMT1});</a:t>
            </a:r>
          </a:p>
          <a:p>
            <a:pPr marL="468000"/>
            <a:r>
              <a:rPr lang="sv-SE" sz="1400" dirty="0"/>
              <a:t>MMT2 = </a:t>
            </a:r>
            <a:r>
              <a:rPr lang="sv-SE" sz="1400" dirty="0" err="1"/>
              <a:t>import_atom</a:t>
            </a:r>
            <a:r>
              <a:rPr lang="sv-SE" sz="1400" dirty="0"/>
              <a:t>(</a:t>
            </a:r>
            <a:r>
              <a:rPr lang="sv-SE" sz="1400" dirty="0" err="1"/>
              <a:t>clayfiles</a:t>
            </a:r>
            <a:r>
              <a:rPr lang="sv-SE" sz="1400" dirty="0"/>
              <a:t>{2},[5.2/3 9/3 d001],</a:t>
            </a:r>
            <a:r>
              <a:rPr lang="sv-SE" sz="1400" dirty="0" err="1"/>
              <a:t>Full_Box_dim</a:t>
            </a:r>
            <a:r>
              <a:rPr lang="sv-SE" sz="1400" dirty="0"/>
              <a:t>); System = </a:t>
            </a:r>
            <a:r>
              <a:rPr lang="sv-SE" sz="1400" dirty="0" err="1"/>
              <a:t>update_atom</a:t>
            </a:r>
            <a:r>
              <a:rPr lang="sv-SE" sz="1400" dirty="0"/>
              <a:t>({System MMT2});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</a:t>
            </a:r>
            <a:r>
              <a:rPr lang="sv-SE" sz="1400" dirty="0" err="1">
                <a:solidFill>
                  <a:srgbClr val="008000"/>
                </a:solidFill>
              </a:rPr>
              <a:t>vmd</a:t>
            </a:r>
            <a:r>
              <a:rPr lang="sv-SE" sz="1400" dirty="0">
                <a:solidFill>
                  <a:srgbClr val="008000"/>
                </a:solidFill>
              </a:rPr>
              <a:t>(</a:t>
            </a:r>
            <a:r>
              <a:rPr lang="sv-SE" sz="1400" dirty="0" err="1">
                <a:solidFill>
                  <a:srgbClr val="008000"/>
                </a:solidFill>
              </a:rPr>
              <a:t>System,Full_Box_dim</a:t>
            </a:r>
            <a:r>
              <a:rPr lang="sv-SE" sz="1400" dirty="0">
                <a:solidFill>
                  <a:srgbClr val="008000"/>
                </a:solidFill>
              </a:rPr>
              <a:t>)</a:t>
            </a:r>
          </a:p>
          <a:p>
            <a:pPr marL="468000"/>
            <a:endParaRPr lang="tr-TR" sz="1400" dirty="0">
              <a:solidFill>
                <a:srgbClr val="008000"/>
              </a:solidFill>
            </a:endParaRPr>
          </a:p>
          <a:p>
            <a:pPr marL="468000"/>
            <a:r>
              <a:rPr lang="tr-TR" sz="1200" dirty="0"/>
              <a:t> </a:t>
            </a:r>
          </a:p>
        </p:txBody>
      </p:sp>
      <p:sp>
        <p:nvSpPr>
          <p:cNvPr id="3" name="textruta 2"/>
          <p:cNvSpPr txBox="1"/>
          <p:nvPr/>
        </p:nvSpPr>
        <p:spPr>
          <a:xfrm>
            <a:off x="7129455" y="6419333"/>
            <a:ext cx="1816100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dirty="0" err="1">
                <a:latin typeface="Arial"/>
                <a:cs typeface="Arial"/>
              </a:rPr>
              <a:t>cont</a:t>
            </a:r>
            <a:r>
              <a:rPr lang="sv-SE" sz="1400" dirty="0">
                <a:latin typeface="Arial"/>
                <a:cs typeface="Arial"/>
              </a:rPr>
              <a:t>. on </a:t>
            </a:r>
            <a:r>
              <a:rPr lang="sv-SE" sz="1400" dirty="0" err="1">
                <a:latin typeface="Arial"/>
                <a:cs typeface="Arial"/>
              </a:rPr>
              <a:t>next</a:t>
            </a:r>
            <a:r>
              <a:rPr lang="sv-SE" sz="1400" dirty="0">
                <a:latin typeface="Arial"/>
                <a:cs typeface="Arial"/>
              </a:rPr>
              <a:t> </a:t>
            </a:r>
            <a:r>
              <a:rPr lang="sv-SE" sz="1400" dirty="0" err="1">
                <a:latin typeface="Arial"/>
                <a:cs typeface="Arial"/>
              </a:rPr>
              <a:t>slide</a:t>
            </a:r>
            <a:r>
              <a:rPr lang="sv-SE" sz="1400" dirty="0">
                <a:latin typeface="Arial"/>
                <a:cs typeface="Arial"/>
              </a:rPr>
              <a:t>…</a:t>
            </a:r>
          </a:p>
        </p:txBody>
      </p:sp>
      <p:sp>
        <p:nvSpPr>
          <p:cNvPr id="7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 fontScale="90000"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Are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we</a:t>
            </a:r>
            <a:r>
              <a:rPr lang="sv-SE" sz="2800" dirty="0">
                <a:latin typeface="Arial"/>
                <a:cs typeface="Arial"/>
              </a:rPr>
              <a:t> ready </a:t>
            </a:r>
            <a:r>
              <a:rPr lang="sv-SE" sz="2800" dirty="0" err="1">
                <a:latin typeface="Arial"/>
                <a:cs typeface="Arial"/>
              </a:rPr>
              <a:t>to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Monaco"/>
                <a:cs typeface="Monaco"/>
              </a:rPr>
              <a:t>buildsystem.m</a:t>
            </a:r>
            <a:r>
              <a:rPr lang="sv-SE" sz="2800" dirty="0">
                <a:latin typeface="Arial"/>
                <a:cs typeface="Arial"/>
              </a:rPr>
              <a:t>?</a:t>
            </a:r>
            <a:br>
              <a:rPr lang="sv-SE" sz="2800" dirty="0">
                <a:latin typeface="Arial"/>
                <a:cs typeface="Arial"/>
              </a:rPr>
            </a:br>
            <a:r>
              <a:rPr lang="sv-SE" sz="1800" dirty="0">
                <a:latin typeface="Arial"/>
                <a:cs typeface="Arial"/>
              </a:rPr>
              <a:t>cd </a:t>
            </a:r>
            <a:r>
              <a:rPr lang="sv-SE" sz="1800" dirty="0" err="1">
                <a:latin typeface="Arial"/>
                <a:cs typeface="Arial"/>
              </a:rPr>
              <a:t>to</a:t>
            </a:r>
            <a:r>
              <a:rPr lang="sv-SE" sz="1800" dirty="0">
                <a:latin typeface="Arial"/>
                <a:cs typeface="Arial"/>
              </a:rPr>
              <a:t> </a:t>
            </a:r>
            <a:r>
              <a:rPr lang="sv-SE" sz="1800" dirty="0"/>
              <a:t>INTERFACE_CTAB/</a:t>
            </a:r>
            <a:r>
              <a:rPr lang="sv-SE" sz="1800" dirty="0" err="1"/>
              <a:t>gmx_CTABMMT</a:t>
            </a:r>
            <a:r>
              <a:rPr lang="sv-SE" sz="1800" dirty="0"/>
              <a:t>/</a:t>
            </a:r>
            <a:r>
              <a:rPr lang="sv-SE" sz="1800" dirty="0" err="1"/>
              <a:t>MMT_interface</a:t>
            </a:r>
            <a:r>
              <a:rPr lang="sv-SE" sz="1800" dirty="0"/>
              <a:t>/scripts</a:t>
            </a:r>
            <a:endParaRPr lang="sv-SE" sz="1800" dirty="0">
              <a:latin typeface="Monaco"/>
              <a:cs typeface="Monaco"/>
            </a:endParaRPr>
          </a:p>
        </p:txBody>
      </p:sp>
      <p:sp>
        <p:nvSpPr>
          <p:cNvPr id="8" name="textruta 7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By </a:t>
            </a:r>
            <a:r>
              <a:rPr lang="sv-SE" sz="1600" dirty="0" err="1"/>
              <a:t>combining</a:t>
            </a:r>
            <a:r>
              <a:rPr lang="sv-SE" sz="1600" dirty="0"/>
              <a:t> different atom </a:t>
            </a:r>
            <a:r>
              <a:rPr lang="sv-SE" sz="1600" dirty="0" err="1"/>
              <a:t>functions</a:t>
            </a:r>
            <a:r>
              <a:rPr lang="sv-SE" sz="1600" dirty="0"/>
              <a:t>, </a:t>
            </a:r>
            <a:r>
              <a:rPr lang="sv-SE" sz="1600" dirty="0" err="1"/>
              <a:t>we</a:t>
            </a:r>
            <a:r>
              <a:rPr lang="sv-SE" sz="1600" dirty="0"/>
              <a:t> </a:t>
            </a:r>
            <a:r>
              <a:rPr lang="sv-SE" sz="1600" dirty="0" err="1"/>
              <a:t>can</a:t>
            </a:r>
            <a:r>
              <a:rPr lang="sv-SE" sz="1600" dirty="0"/>
              <a:t> </a:t>
            </a:r>
            <a:r>
              <a:rPr lang="sv-SE" sz="1600" dirty="0" err="1"/>
              <a:t>easily</a:t>
            </a:r>
            <a:r>
              <a:rPr lang="sv-SE" sz="1600" dirty="0"/>
              <a:t> </a:t>
            </a:r>
            <a:r>
              <a:rPr lang="sv-SE" sz="1600" dirty="0" err="1"/>
              <a:t>build</a:t>
            </a:r>
            <a:r>
              <a:rPr lang="sv-SE" sz="1600" dirty="0"/>
              <a:t> </a:t>
            </a:r>
            <a:r>
              <a:rPr lang="sv-SE" sz="1600" dirty="0" err="1"/>
              <a:t>our</a:t>
            </a:r>
            <a:r>
              <a:rPr lang="sv-SE" sz="1600" dirty="0"/>
              <a:t> final simulation cell, </a:t>
            </a:r>
            <a:r>
              <a:rPr lang="sv-SE" sz="1600" dirty="0" err="1"/>
              <a:t>containing</a:t>
            </a:r>
            <a:r>
              <a:rPr lang="sv-SE" sz="1600" dirty="0"/>
              <a:t> for </a:t>
            </a:r>
            <a:r>
              <a:rPr lang="sv-SE" sz="1600" dirty="0" err="1"/>
              <a:t>instance</a:t>
            </a:r>
            <a:r>
              <a:rPr lang="sv-SE" sz="1600" dirty="0"/>
              <a:t> a mineral </a:t>
            </a:r>
            <a:r>
              <a:rPr lang="sv-SE" sz="1600" dirty="0" err="1"/>
              <a:t>phase</a:t>
            </a:r>
            <a:r>
              <a:rPr lang="sv-SE" sz="1600" dirty="0"/>
              <a:t>, </a:t>
            </a:r>
            <a:r>
              <a:rPr lang="sv-SE" sz="1600" dirty="0" err="1"/>
              <a:t>organics</a:t>
            </a:r>
            <a:r>
              <a:rPr lang="sv-SE" sz="1600" dirty="0"/>
              <a:t>, </a:t>
            </a:r>
            <a:r>
              <a:rPr lang="sv-SE" sz="1600" dirty="0" err="1"/>
              <a:t>ions</a:t>
            </a:r>
            <a:r>
              <a:rPr lang="sv-SE" sz="1600" dirty="0"/>
              <a:t> and </a:t>
            </a:r>
            <a:r>
              <a:rPr lang="sv-SE" sz="1600" dirty="0" err="1"/>
              <a:t>water</a:t>
            </a:r>
            <a:r>
              <a:rPr lang="sv-SE" sz="1600" dirty="0"/>
              <a:t> and INTERFACE </a:t>
            </a:r>
            <a:r>
              <a:rPr lang="sv-SE" sz="1600" dirty="0" err="1"/>
              <a:t>ff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CTAB/CHARMM</a:t>
            </a:r>
            <a:endParaRPr lang="sv-SE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11375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-12700" y="1487875"/>
            <a:ext cx="9156700" cy="4585870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sv-SE" sz="1600" dirty="0">
                <a:solidFill>
                  <a:srgbClr val="008000"/>
                </a:solidFill>
              </a:rPr>
              <a:t>%% </a:t>
            </a:r>
            <a:r>
              <a:rPr lang="sv-SE" sz="1600" dirty="0" err="1">
                <a:solidFill>
                  <a:srgbClr val="008000"/>
                </a:solidFill>
              </a:rPr>
              <a:t>Add</a:t>
            </a:r>
            <a:r>
              <a:rPr lang="sv-SE" sz="1600" dirty="0">
                <a:solidFill>
                  <a:srgbClr val="008000"/>
                </a:solidFill>
              </a:rPr>
              <a:t> CTAB on a </a:t>
            </a:r>
            <a:r>
              <a:rPr lang="sv-SE" sz="1600" dirty="0" err="1">
                <a:solidFill>
                  <a:srgbClr val="008000"/>
                </a:solidFill>
              </a:rPr>
              <a:t>grid</a:t>
            </a:r>
            <a:endParaRPr lang="sv-SE" sz="1600" dirty="0">
              <a:solidFill>
                <a:srgbClr val="008000"/>
              </a:solidFill>
            </a:endParaRPr>
          </a:p>
          <a:p>
            <a:pPr marL="468000"/>
            <a:r>
              <a:rPr lang="sv-SE" sz="1600" dirty="0"/>
              <a:t>CTAB = </a:t>
            </a:r>
            <a:r>
              <a:rPr lang="sv-SE" sz="1600" dirty="0" err="1"/>
              <a:t>import_atom</a:t>
            </a:r>
            <a:r>
              <a:rPr lang="sv-SE" sz="1600" dirty="0"/>
              <a:t>(</a:t>
            </a:r>
            <a:r>
              <a:rPr lang="sv-SE" sz="1600" dirty="0" err="1"/>
              <a:t>molfiles</a:t>
            </a:r>
            <a:r>
              <a:rPr lang="sv-SE" sz="1600" dirty="0"/>
              <a:t>,[0 0 18]); %System = </a:t>
            </a:r>
            <a:r>
              <a:rPr lang="sv-SE" sz="1600" dirty="0" err="1"/>
              <a:t>update_atom</a:t>
            </a:r>
            <a:r>
              <a:rPr lang="sv-SE" sz="1600" dirty="0"/>
              <a:t>({System CTAB});</a:t>
            </a:r>
          </a:p>
          <a:p>
            <a:pPr marL="468000"/>
            <a:r>
              <a:rPr lang="sv-SE" sz="1600" dirty="0"/>
              <a:t>CTAB1 = </a:t>
            </a:r>
            <a:r>
              <a:rPr lang="sv-SE" sz="1600" dirty="0" err="1"/>
              <a:t>replicate_atom</a:t>
            </a:r>
            <a:r>
              <a:rPr lang="sv-SE" sz="1600" dirty="0"/>
              <a:t>(</a:t>
            </a:r>
            <a:r>
              <a:rPr lang="sv-SE" sz="1600" dirty="0" err="1"/>
              <a:t>CTAB,Box_dim</a:t>
            </a:r>
            <a:r>
              <a:rPr lang="sv-SE" sz="1600" dirty="0"/>
              <a:t>,[2 2 1]);System = </a:t>
            </a:r>
            <a:r>
              <a:rPr lang="sv-SE" sz="1600" dirty="0" err="1"/>
              <a:t>update_atom</a:t>
            </a:r>
            <a:r>
              <a:rPr lang="sv-SE" sz="1600" dirty="0"/>
              <a:t>({System CTAB1});</a:t>
            </a:r>
          </a:p>
          <a:p>
            <a:pPr marL="468000"/>
            <a:r>
              <a:rPr lang="sv-SE" sz="1600" dirty="0"/>
              <a:t>CTAB2 = </a:t>
            </a:r>
            <a:r>
              <a:rPr lang="sv-SE" sz="1600" dirty="0" err="1"/>
              <a:t>rotate_atom</a:t>
            </a:r>
            <a:r>
              <a:rPr lang="sv-SE" sz="1600" dirty="0"/>
              <a:t>(CTAB1,Full_Box_dim,[180 0 0]);</a:t>
            </a:r>
          </a:p>
          <a:p>
            <a:pPr marL="468000"/>
            <a:r>
              <a:rPr lang="sv-SE" sz="1600" dirty="0"/>
              <a:t>CTAB2 = </a:t>
            </a:r>
            <a:r>
              <a:rPr lang="sv-SE" sz="1600" dirty="0" err="1"/>
              <a:t>translate_atom</a:t>
            </a:r>
            <a:r>
              <a:rPr lang="sv-SE" sz="1600" dirty="0"/>
              <a:t>(CTAB2,[0 0 30],'all');System = </a:t>
            </a:r>
            <a:r>
              <a:rPr lang="sv-SE" sz="1600" dirty="0" err="1"/>
              <a:t>update_atom</a:t>
            </a:r>
            <a:r>
              <a:rPr lang="sv-SE" sz="1600" dirty="0"/>
              <a:t>({System CTAB2});</a:t>
            </a:r>
          </a:p>
          <a:p>
            <a:pPr marL="468000"/>
            <a:r>
              <a:rPr lang="sv-SE" sz="1600" dirty="0"/>
              <a:t>CTAB3 = </a:t>
            </a:r>
            <a:r>
              <a:rPr lang="sv-SE" sz="1600" dirty="0" err="1"/>
              <a:t>translate_atom</a:t>
            </a:r>
            <a:r>
              <a:rPr lang="sv-SE" sz="1600" dirty="0"/>
              <a:t>(CTAB1,[0 0 d001],'all');System = </a:t>
            </a:r>
            <a:r>
              <a:rPr lang="sv-SE" sz="1600" dirty="0" err="1"/>
              <a:t>update_atom</a:t>
            </a:r>
            <a:r>
              <a:rPr lang="sv-SE" sz="1600" dirty="0"/>
              <a:t>({System CTAB3});</a:t>
            </a:r>
          </a:p>
          <a:p>
            <a:pPr marL="468000"/>
            <a:r>
              <a:rPr lang="sv-SE" sz="1600" dirty="0"/>
              <a:t>CTAB4 = </a:t>
            </a:r>
            <a:r>
              <a:rPr lang="sv-SE" sz="1600" dirty="0" err="1"/>
              <a:t>translate_atom</a:t>
            </a:r>
            <a:r>
              <a:rPr lang="sv-SE" sz="1600" dirty="0"/>
              <a:t>(CTAB2,[0 0 d001],'all');System = </a:t>
            </a:r>
            <a:r>
              <a:rPr lang="sv-SE" sz="1600" dirty="0" err="1"/>
              <a:t>update_atom</a:t>
            </a:r>
            <a:r>
              <a:rPr lang="sv-SE" sz="1600" dirty="0"/>
              <a:t>({System CTAB4});</a:t>
            </a:r>
          </a:p>
          <a:p>
            <a:pPr marL="468000"/>
            <a:r>
              <a:rPr lang="sv-SE" sz="1600" dirty="0">
                <a:solidFill>
                  <a:srgbClr val="008000"/>
                </a:solidFill>
              </a:rPr>
              <a:t>% </a:t>
            </a:r>
            <a:r>
              <a:rPr lang="sv-SE" sz="1600" dirty="0" err="1">
                <a:solidFill>
                  <a:srgbClr val="008000"/>
                </a:solidFill>
              </a:rPr>
              <a:t>vmd</a:t>
            </a:r>
            <a:r>
              <a:rPr lang="sv-SE" sz="1600" dirty="0">
                <a:solidFill>
                  <a:srgbClr val="008000"/>
                </a:solidFill>
              </a:rPr>
              <a:t>(</a:t>
            </a:r>
            <a:r>
              <a:rPr lang="sv-SE" sz="1600" dirty="0" err="1">
                <a:solidFill>
                  <a:srgbClr val="008000"/>
                </a:solidFill>
              </a:rPr>
              <a:t>System,Full_Box_dim</a:t>
            </a:r>
            <a:r>
              <a:rPr lang="sv-SE" sz="1600" dirty="0">
                <a:solidFill>
                  <a:srgbClr val="008000"/>
                </a:solidFill>
              </a:rPr>
              <a:t>);</a:t>
            </a:r>
          </a:p>
          <a:p>
            <a:pPr marL="468000"/>
            <a:r>
              <a:rPr lang="sv-SE" sz="1600" dirty="0"/>
              <a:t> </a:t>
            </a:r>
          </a:p>
          <a:p>
            <a:pPr marL="468000"/>
            <a:r>
              <a:rPr lang="sv-SE" sz="1600" dirty="0">
                <a:solidFill>
                  <a:srgbClr val="008000"/>
                </a:solidFill>
              </a:rPr>
              <a:t>%% Or </a:t>
            </a:r>
            <a:r>
              <a:rPr lang="sv-SE" sz="1600" dirty="0" err="1">
                <a:solidFill>
                  <a:srgbClr val="008000"/>
                </a:solidFill>
              </a:rPr>
              <a:t>add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any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number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of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molecules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to</a:t>
            </a:r>
            <a:r>
              <a:rPr lang="sv-SE" sz="1600" dirty="0">
                <a:solidFill>
                  <a:srgbClr val="008000"/>
                </a:solidFill>
              </a:rPr>
              <a:t> a region </a:t>
            </a:r>
            <a:r>
              <a:rPr lang="sv-SE" sz="1600" dirty="0" err="1">
                <a:solidFill>
                  <a:srgbClr val="008000"/>
                </a:solidFill>
              </a:rPr>
              <a:t>specified</a:t>
            </a:r>
            <a:r>
              <a:rPr lang="sv-SE" sz="1600" dirty="0">
                <a:solidFill>
                  <a:srgbClr val="008000"/>
                </a:solidFill>
              </a:rPr>
              <a:t> by the v1-v4 limits</a:t>
            </a:r>
          </a:p>
          <a:p>
            <a:pPr marL="468000"/>
            <a:r>
              <a:rPr lang="sv-SE" sz="1200" dirty="0">
                <a:solidFill>
                  <a:srgbClr val="008000"/>
                </a:solidFill>
              </a:rPr>
              <a:t>% atom = </a:t>
            </a:r>
            <a:r>
              <a:rPr lang="sv-SE" sz="1200" dirty="0" err="1">
                <a:solidFill>
                  <a:srgbClr val="008000"/>
                </a:solidFill>
              </a:rPr>
              <a:t>insert_atom</a:t>
            </a:r>
            <a:r>
              <a:rPr lang="sv-SE" sz="1200" dirty="0">
                <a:solidFill>
                  <a:srgbClr val="008000"/>
                </a:solidFill>
              </a:rPr>
              <a:t>(</a:t>
            </a:r>
            <a:r>
              <a:rPr lang="sv-SE" sz="1200" dirty="0" err="1">
                <a:solidFill>
                  <a:srgbClr val="008000"/>
                </a:solidFill>
              </a:rPr>
              <a:t>atom,limits,rotate_vector</a:t>
            </a:r>
            <a:r>
              <a:rPr lang="sv-SE" sz="1200" dirty="0">
                <a:solidFill>
                  <a:srgbClr val="008000"/>
                </a:solidFill>
              </a:rPr>
              <a:t> or '</a:t>
            </a:r>
            <a:r>
              <a:rPr lang="sv-SE" sz="1200" dirty="0" err="1">
                <a:solidFill>
                  <a:srgbClr val="008000"/>
                </a:solidFill>
              </a:rPr>
              <a:t>random</a:t>
            </a:r>
            <a:r>
              <a:rPr lang="sv-SE" sz="1200" dirty="0">
                <a:solidFill>
                  <a:srgbClr val="008000"/>
                </a:solidFill>
              </a:rPr>
              <a:t>',</a:t>
            </a:r>
            <a:r>
              <a:rPr lang="sv-SE" sz="1200" dirty="0" err="1">
                <a:solidFill>
                  <a:srgbClr val="008000"/>
                </a:solidFill>
              </a:rPr>
              <a:t>rmin,num,atom_solute</a:t>
            </a:r>
            <a:r>
              <a:rPr lang="sv-SE" sz="1200" dirty="0">
                <a:solidFill>
                  <a:srgbClr val="008000"/>
                </a:solidFill>
              </a:rPr>
              <a:t>,{type1 type2}(</a:t>
            </a:r>
            <a:r>
              <a:rPr lang="sv-SE" sz="1200" dirty="0" err="1">
                <a:solidFill>
                  <a:srgbClr val="008000"/>
                </a:solidFill>
              </a:rPr>
              <a:t>optional</a:t>
            </a:r>
            <a:r>
              <a:rPr lang="sv-SE" sz="1200" dirty="0">
                <a:solidFill>
                  <a:srgbClr val="008000"/>
                </a:solidFill>
              </a:rPr>
              <a:t> cell),</a:t>
            </a:r>
            <a:r>
              <a:rPr lang="sv-SE" sz="1200" dirty="0" err="1">
                <a:solidFill>
                  <a:srgbClr val="008000"/>
                </a:solidFill>
              </a:rPr>
              <a:t>difference</a:t>
            </a:r>
            <a:r>
              <a:rPr lang="sv-SE" sz="1200" dirty="0">
                <a:solidFill>
                  <a:srgbClr val="008000"/>
                </a:solidFill>
              </a:rPr>
              <a:t> in </a:t>
            </a:r>
            <a:r>
              <a:rPr lang="sv-SE" sz="1200" dirty="0" err="1">
                <a:solidFill>
                  <a:srgbClr val="008000"/>
                </a:solidFill>
              </a:rPr>
              <a:t>mean</a:t>
            </a:r>
            <a:r>
              <a:rPr lang="sv-SE" sz="1200" dirty="0">
                <a:solidFill>
                  <a:srgbClr val="008000"/>
                </a:solidFill>
              </a:rPr>
              <a:t> z </a:t>
            </a:r>
            <a:r>
              <a:rPr lang="sv-SE" sz="1200" dirty="0" err="1">
                <a:solidFill>
                  <a:srgbClr val="008000"/>
                </a:solidFill>
              </a:rPr>
              <a:t>between</a:t>
            </a:r>
            <a:r>
              <a:rPr lang="sv-SE" sz="1200" dirty="0">
                <a:solidFill>
                  <a:srgbClr val="008000"/>
                </a:solidFill>
              </a:rPr>
              <a:t> typ1 type2 (</a:t>
            </a:r>
            <a:r>
              <a:rPr lang="sv-SE" sz="1200" dirty="0" err="1">
                <a:solidFill>
                  <a:srgbClr val="008000"/>
                </a:solidFill>
              </a:rPr>
              <a:t>optional</a:t>
            </a:r>
            <a:r>
              <a:rPr lang="sv-SE" sz="1200" dirty="0">
                <a:solidFill>
                  <a:srgbClr val="008000"/>
                </a:solidFill>
              </a:rPr>
              <a:t> </a:t>
            </a:r>
            <a:r>
              <a:rPr lang="sv-SE" sz="1200" dirty="0" err="1">
                <a:solidFill>
                  <a:srgbClr val="008000"/>
                </a:solidFill>
              </a:rPr>
              <a:t>number</a:t>
            </a:r>
            <a:r>
              <a:rPr lang="sv-SE" sz="1200" dirty="0">
                <a:solidFill>
                  <a:srgbClr val="008000"/>
                </a:solidFill>
              </a:rPr>
              <a:t>))</a:t>
            </a:r>
          </a:p>
          <a:p>
            <a:pPr marL="468000"/>
            <a:r>
              <a:rPr lang="sv-SE" sz="1200" dirty="0">
                <a:solidFill>
                  <a:srgbClr val="008000"/>
                </a:solidFill>
              </a:rPr>
              <a:t>% CTAB1 = </a:t>
            </a:r>
            <a:r>
              <a:rPr lang="sv-SE" sz="1200" dirty="0" err="1">
                <a:solidFill>
                  <a:srgbClr val="008000"/>
                </a:solidFill>
              </a:rPr>
              <a:t>insert_atom</a:t>
            </a:r>
            <a:r>
              <a:rPr lang="sv-SE" sz="1200" dirty="0">
                <a:solidFill>
                  <a:srgbClr val="008000"/>
                </a:solidFill>
              </a:rPr>
              <a:t>(</a:t>
            </a:r>
            <a:r>
              <a:rPr lang="sv-SE" sz="1200" dirty="0" err="1">
                <a:solidFill>
                  <a:srgbClr val="008000"/>
                </a:solidFill>
              </a:rPr>
              <a:t>import_atom</a:t>
            </a:r>
            <a:r>
              <a:rPr lang="sv-SE" sz="1200" dirty="0">
                <a:solidFill>
                  <a:srgbClr val="008000"/>
                </a:solidFill>
              </a:rPr>
              <a:t>(</a:t>
            </a:r>
            <a:r>
              <a:rPr lang="sv-SE" sz="1200" dirty="0" err="1">
                <a:solidFill>
                  <a:srgbClr val="008000"/>
                </a:solidFill>
              </a:rPr>
              <a:t>molfiles</a:t>
            </a:r>
            <a:r>
              <a:rPr lang="sv-SE" sz="1200" dirty="0">
                <a:solidFill>
                  <a:srgbClr val="008000"/>
                </a:solidFill>
              </a:rPr>
              <a:t>),v1,'random',2,8,System,{'N' 'C'},2);System = </a:t>
            </a:r>
            <a:r>
              <a:rPr lang="sv-SE" sz="1200" dirty="0" err="1">
                <a:solidFill>
                  <a:srgbClr val="008000"/>
                </a:solidFill>
              </a:rPr>
              <a:t>update_atom</a:t>
            </a:r>
            <a:r>
              <a:rPr lang="sv-SE" sz="1200" dirty="0">
                <a:solidFill>
                  <a:srgbClr val="008000"/>
                </a:solidFill>
              </a:rPr>
              <a:t>({System CTAB1});</a:t>
            </a:r>
          </a:p>
          <a:p>
            <a:pPr marL="468000"/>
            <a:r>
              <a:rPr lang="sv-SE" sz="1200" dirty="0">
                <a:solidFill>
                  <a:srgbClr val="008000"/>
                </a:solidFill>
              </a:rPr>
              <a:t>% CTAB2 = </a:t>
            </a:r>
            <a:r>
              <a:rPr lang="sv-SE" sz="1200" dirty="0" err="1">
                <a:solidFill>
                  <a:srgbClr val="008000"/>
                </a:solidFill>
              </a:rPr>
              <a:t>insert_atom</a:t>
            </a:r>
            <a:r>
              <a:rPr lang="sv-SE" sz="1200" dirty="0">
                <a:solidFill>
                  <a:srgbClr val="008000"/>
                </a:solidFill>
              </a:rPr>
              <a:t>(</a:t>
            </a:r>
            <a:r>
              <a:rPr lang="sv-SE" sz="1200" dirty="0" err="1">
                <a:solidFill>
                  <a:srgbClr val="008000"/>
                </a:solidFill>
              </a:rPr>
              <a:t>import_atom</a:t>
            </a:r>
            <a:r>
              <a:rPr lang="sv-SE" sz="1200" dirty="0">
                <a:solidFill>
                  <a:srgbClr val="008000"/>
                </a:solidFill>
              </a:rPr>
              <a:t>(</a:t>
            </a:r>
            <a:r>
              <a:rPr lang="sv-SE" sz="1200" dirty="0" err="1">
                <a:solidFill>
                  <a:srgbClr val="008000"/>
                </a:solidFill>
              </a:rPr>
              <a:t>molfiles</a:t>
            </a:r>
            <a:r>
              <a:rPr lang="sv-SE" sz="1200" dirty="0">
                <a:solidFill>
                  <a:srgbClr val="008000"/>
                </a:solidFill>
              </a:rPr>
              <a:t>),v2,'random',2,8,System,{'C' 'N'},2);System = </a:t>
            </a:r>
            <a:r>
              <a:rPr lang="sv-SE" sz="1200" dirty="0" err="1">
                <a:solidFill>
                  <a:srgbClr val="008000"/>
                </a:solidFill>
              </a:rPr>
              <a:t>update_atom</a:t>
            </a:r>
            <a:r>
              <a:rPr lang="sv-SE" sz="1200" dirty="0">
                <a:solidFill>
                  <a:srgbClr val="008000"/>
                </a:solidFill>
              </a:rPr>
              <a:t>({System CTAB2});</a:t>
            </a:r>
          </a:p>
          <a:p>
            <a:pPr marL="468000"/>
            <a:r>
              <a:rPr lang="sv-SE" sz="1200" dirty="0">
                <a:solidFill>
                  <a:srgbClr val="008000"/>
                </a:solidFill>
              </a:rPr>
              <a:t>% CTAB3 = </a:t>
            </a:r>
            <a:r>
              <a:rPr lang="sv-SE" sz="1200" dirty="0" err="1">
                <a:solidFill>
                  <a:srgbClr val="008000"/>
                </a:solidFill>
              </a:rPr>
              <a:t>insert_atom</a:t>
            </a:r>
            <a:r>
              <a:rPr lang="sv-SE" sz="1200" dirty="0">
                <a:solidFill>
                  <a:srgbClr val="008000"/>
                </a:solidFill>
              </a:rPr>
              <a:t>(</a:t>
            </a:r>
            <a:r>
              <a:rPr lang="sv-SE" sz="1200" dirty="0" err="1">
                <a:solidFill>
                  <a:srgbClr val="008000"/>
                </a:solidFill>
              </a:rPr>
              <a:t>import_atom</a:t>
            </a:r>
            <a:r>
              <a:rPr lang="sv-SE" sz="1200" dirty="0">
                <a:solidFill>
                  <a:srgbClr val="008000"/>
                </a:solidFill>
              </a:rPr>
              <a:t>(</a:t>
            </a:r>
            <a:r>
              <a:rPr lang="sv-SE" sz="1200" dirty="0" err="1">
                <a:solidFill>
                  <a:srgbClr val="008000"/>
                </a:solidFill>
              </a:rPr>
              <a:t>molfiles</a:t>
            </a:r>
            <a:r>
              <a:rPr lang="sv-SE" sz="1200" dirty="0">
                <a:solidFill>
                  <a:srgbClr val="008000"/>
                </a:solidFill>
              </a:rPr>
              <a:t>),v3,'random',2,8,System,{'C' 'N'},2);System = </a:t>
            </a:r>
            <a:r>
              <a:rPr lang="sv-SE" sz="1200" dirty="0" err="1">
                <a:solidFill>
                  <a:srgbClr val="008000"/>
                </a:solidFill>
              </a:rPr>
              <a:t>update_atom</a:t>
            </a:r>
            <a:r>
              <a:rPr lang="sv-SE" sz="1200" dirty="0">
                <a:solidFill>
                  <a:srgbClr val="008000"/>
                </a:solidFill>
              </a:rPr>
              <a:t>({System CTAB3});</a:t>
            </a:r>
          </a:p>
          <a:p>
            <a:pPr marL="468000"/>
            <a:r>
              <a:rPr lang="sv-SE" sz="1200" dirty="0">
                <a:solidFill>
                  <a:srgbClr val="008000"/>
                </a:solidFill>
              </a:rPr>
              <a:t>% CTAB4 = </a:t>
            </a:r>
            <a:r>
              <a:rPr lang="sv-SE" sz="1200" dirty="0" err="1">
                <a:solidFill>
                  <a:srgbClr val="008000"/>
                </a:solidFill>
              </a:rPr>
              <a:t>insert_atom</a:t>
            </a:r>
            <a:r>
              <a:rPr lang="sv-SE" sz="1200" dirty="0">
                <a:solidFill>
                  <a:srgbClr val="008000"/>
                </a:solidFill>
              </a:rPr>
              <a:t>(</a:t>
            </a:r>
            <a:r>
              <a:rPr lang="sv-SE" sz="1200" dirty="0" err="1">
                <a:solidFill>
                  <a:srgbClr val="008000"/>
                </a:solidFill>
              </a:rPr>
              <a:t>import_atom</a:t>
            </a:r>
            <a:r>
              <a:rPr lang="sv-SE" sz="1200" dirty="0">
                <a:solidFill>
                  <a:srgbClr val="008000"/>
                </a:solidFill>
              </a:rPr>
              <a:t>(</a:t>
            </a:r>
            <a:r>
              <a:rPr lang="sv-SE" sz="1200" dirty="0" err="1">
                <a:solidFill>
                  <a:srgbClr val="008000"/>
                </a:solidFill>
              </a:rPr>
              <a:t>molfiles</a:t>
            </a:r>
            <a:r>
              <a:rPr lang="sv-SE" sz="1200" dirty="0">
                <a:solidFill>
                  <a:srgbClr val="008000"/>
                </a:solidFill>
              </a:rPr>
              <a:t>),v4,'random',2,8,System,{'N' 'C'},2);System = </a:t>
            </a:r>
            <a:r>
              <a:rPr lang="sv-SE" sz="1200" dirty="0" err="1">
                <a:solidFill>
                  <a:srgbClr val="008000"/>
                </a:solidFill>
              </a:rPr>
              <a:t>update_atom</a:t>
            </a:r>
            <a:r>
              <a:rPr lang="sv-SE" sz="1200" dirty="0">
                <a:solidFill>
                  <a:srgbClr val="008000"/>
                </a:solidFill>
              </a:rPr>
              <a:t>({System CTAB4});</a:t>
            </a:r>
          </a:p>
          <a:p>
            <a:pPr marL="468000"/>
            <a:r>
              <a:rPr lang="sv-SE" sz="1200" dirty="0">
                <a:solidFill>
                  <a:srgbClr val="008000"/>
                </a:solidFill>
              </a:rPr>
              <a:t>% </a:t>
            </a:r>
            <a:r>
              <a:rPr lang="sv-SE" sz="1200" dirty="0" err="1">
                <a:solidFill>
                  <a:srgbClr val="008000"/>
                </a:solidFill>
              </a:rPr>
              <a:t>vmd</a:t>
            </a:r>
            <a:r>
              <a:rPr lang="sv-SE" sz="1200" dirty="0">
                <a:solidFill>
                  <a:srgbClr val="008000"/>
                </a:solidFill>
              </a:rPr>
              <a:t>(</a:t>
            </a:r>
            <a:r>
              <a:rPr lang="sv-SE" sz="1200" dirty="0" err="1">
                <a:solidFill>
                  <a:srgbClr val="008000"/>
                </a:solidFill>
              </a:rPr>
              <a:t>System,Full_Box_dim</a:t>
            </a:r>
            <a:r>
              <a:rPr lang="sv-SE" sz="1200" dirty="0">
                <a:solidFill>
                  <a:srgbClr val="008000"/>
                </a:solidFill>
              </a:rPr>
              <a:t>);</a:t>
            </a:r>
          </a:p>
          <a:p>
            <a:pPr marL="468000"/>
            <a:endParaRPr lang="tr-TR" sz="1200" dirty="0"/>
          </a:p>
          <a:p>
            <a:pPr marL="468000"/>
            <a:endParaRPr lang="tr-TR" sz="1200" dirty="0"/>
          </a:p>
          <a:p>
            <a:pPr marL="468000"/>
            <a:endParaRPr lang="tr-TR" sz="1200" dirty="0"/>
          </a:p>
          <a:p>
            <a:pPr marL="468000"/>
            <a:endParaRPr lang="tr-TR" sz="1200" dirty="0"/>
          </a:p>
        </p:txBody>
      </p:sp>
      <p:sp>
        <p:nvSpPr>
          <p:cNvPr id="6" name="textruta 5"/>
          <p:cNvSpPr txBox="1"/>
          <p:nvPr/>
        </p:nvSpPr>
        <p:spPr>
          <a:xfrm>
            <a:off x="7142155" y="6355833"/>
            <a:ext cx="1816100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dirty="0" err="1">
                <a:latin typeface="Arial"/>
                <a:cs typeface="Arial"/>
              </a:rPr>
              <a:t>cont</a:t>
            </a:r>
            <a:r>
              <a:rPr lang="sv-SE" sz="1400" dirty="0">
                <a:latin typeface="Arial"/>
                <a:cs typeface="Arial"/>
              </a:rPr>
              <a:t>. on </a:t>
            </a:r>
            <a:r>
              <a:rPr lang="sv-SE" sz="1400" dirty="0" err="1">
                <a:latin typeface="Arial"/>
                <a:cs typeface="Arial"/>
              </a:rPr>
              <a:t>next</a:t>
            </a:r>
            <a:r>
              <a:rPr lang="sv-SE" sz="1400" dirty="0">
                <a:latin typeface="Arial"/>
                <a:cs typeface="Arial"/>
              </a:rPr>
              <a:t> </a:t>
            </a:r>
            <a:r>
              <a:rPr lang="sv-SE" sz="1400" dirty="0" err="1">
                <a:latin typeface="Arial"/>
                <a:cs typeface="Arial"/>
              </a:rPr>
              <a:t>slide</a:t>
            </a:r>
            <a:r>
              <a:rPr lang="sv-SE" sz="1400" dirty="0">
                <a:latin typeface="Arial"/>
                <a:cs typeface="Arial"/>
              </a:rPr>
              <a:t>…</a:t>
            </a:r>
          </a:p>
        </p:txBody>
      </p:sp>
      <p:sp>
        <p:nvSpPr>
          <p:cNvPr id="9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 fontScale="90000"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Are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we</a:t>
            </a:r>
            <a:r>
              <a:rPr lang="sv-SE" sz="2800" dirty="0">
                <a:latin typeface="Arial"/>
                <a:cs typeface="Arial"/>
              </a:rPr>
              <a:t> ready </a:t>
            </a:r>
            <a:r>
              <a:rPr lang="sv-SE" sz="2800" dirty="0" err="1">
                <a:latin typeface="Arial"/>
                <a:cs typeface="Arial"/>
              </a:rPr>
              <a:t>to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Monaco"/>
                <a:cs typeface="Monaco"/>
              </a:rPr>
              <a:t>buildsystem.m</a:t>
            </a:r>
            <a:r>
              <a:rPr lang="sv-SE" sz="2800" dirty="0">
                <a:latin typeface="Arial"/>
                <a:cs typeface="Arial"/>
              </a:rPr>
              <a:t>?</a:t>
            </a:r>
            <a:br>
              <a:rPr lang="sv-SE" sz="2800" dirty="0">
                <a:latin typeface="Arial"/>
                <a:cs typeface="Arial"/>
              </a:rPr>
            </a:br>
            <a:r>
              <a:rPr lang="sv-SE" sz="1800" dirty="0">
                <a:latin typeface="Arial"/>
                <a:cs typeface="Arial"/>
              </a:rPr>
              <a:t>cd </a:t>
            </a:r>
            <a:r>
              <a:rPr lang="sv-SE" sz="1800" dirty="0" err="1">
                <a:latin typeface="Arial"/>
                <a:cs typeface="Arial"/>
              </a:rPr>
              <a:t>to</a:t>
            </a:r>
            <a:r>
              <a:rPr lang="sv-SE" sz="1800" dirty="0">
                <a:latin typeface="Arial"/>
                <a:cs typeface="Arial"/>
              </a:rPr>
              <a:t> </a:t>
            </a:r>
            <a:r>
              <a:rPr lang="sv-SE" sz="1800" dirty="0"/>
              <a:t>INTERFACE_CTAB/</a:t>
            </a:r>
            <a:r>
              <a:rPr lang="sv-SE" sz="1800" dirty="0" err="1"/>
              <a:t>gmx_CTABMMT</a:t>
            </a:r>
            <a:r>
              <a:rPr lang="sv-SE" sz="1800" dirty="0"/>
              <a:t>/</a:t>
            </a:r>
            <a:r>
              <a:rPr lang="sv-SE" sz="1800" dirty="0" err="1"/>
              <a:t>MMT_interface</a:t>
            </a:r>
            <a:r>
              <a:rPr lang="sv-SE" sz="1800" dirty="0"/>
              <a:t>/scripts</a:t>
            </a:r>
            <a:endParaRPr lang="sv-SE" sz="1800" dirty="0">
              <a:latin typeface="Monaco"/>
              <a:cs typeface="Monaco"/>
            </a:endParaRPr>
          </a:p>
        </p:txBody>
      </p:sp>
      <p:sp>
        <p:nvSpPr>
          <p:cNvPr id="10" name="textruta 9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By </a:t>
            </a:r>
            <a:r>
              <a:rPr lang="sv-SE" sz="1600" dirty="0" err="1"/>
              <a:t>combining</a:t>
            </a:r>
            <a:r>
              <a:rPr lang="sv-SE" sz="1600" dirty="0"/>
              <a:t> different atom </a:t>
            </a:r>
            <a:r>
              <a:rPr lang="sv-SE" sz="1600" dirty="0" err="1"/>
              <a:t>functions</a:t>
            </a:r>
            <a:r>
              <a:rPr lang="sv-SE" sz="1600" dirty="0"/>
              <a:t>, </a:t>
            </a:r>
            <a:r>
              <a:rPr lang="sv-SE" sz="1600" dirty="0" err="1"/>
              <a:t>we</a:t>
            </a:r>
            <a:r>
              <a:rPr lang="sv-SE" sz="1600" dirty="0"/>
              <a:t> </a:t>
            </a:r>
            <a:r>
              <a:rPr lang="sv-SE" sz="1600" dirty="0" err="1"/>
              <a:t>can</a:t>
            </a:r>
            <a:r>
              <a:rPr lang="sv-SE" sz="1600" dirty="0"/>
              <a:t> </a:t>
            </a:r>
            <a:r>
              <a:rPr lang="sv-SE" sz="1600" dirty="0" err="1"/>
              <a:t>easily</a:t>
            </a:r>
            <a:r>
              <a:rPr lang="sv-SE" sz="1600" dirty="0"/>
              <a:t> </a:t>
            </a:r>
            <a:r>
              <a:rPr lang="sv-SE" sz="1600" dirty="0" err="1"/>
              <a:t>build</a:t>
            </a:r>
            <a:r>
              <a:rPr lang="sv-SE" sz="1600" dirty="0"/>
              <a:t> </a:t>
            </a:r>
            <a:r>
              <a:rPr lang="sv-SE" sz="1600" dirty="0" err="1"/>
              <a:t>our</a:t>
            </a:r>
            <a:r>
              <a:rPr lang="sv-SE" sz="1600" dirty="0"/>
              <a:t> final simulation cell, </a:t>
            </a:r>
            <a:r>
              <a:rPr lang="sv-SE" sz="1600" dirty="0" err="1"/>
              <a:t>containing</a:t>
            </a:r>
            <a:r>
              <a:rPr lang="sv-SE" sz="1600" dirty="0"/>
              <a:t> for </a:t>
            </a:r>
            <a:r>
              <a:rPr lang="sv-SE" sz="1600" dirty="0" err="1"/>
              <a:t>instance</a:t>
            </a:r>
            <a:r>
              <a:rPr lang="sv-SE" sz="1600" dirty="0"/>
              <a:t> a mineral </a:t>
            </a:r>
            <a:r>
              <a:rPr lang="sv-SE" sz="1600" dirty="0" err="1"/>
              <a:t>phase</a:t>
            </a:r>
            <a:r>
              <a:rPr lang="sv-SE" sz="1600" dirty="0"/>
              <a:t>, </a:t>
            </a:r>
            <a:r>
              <a:rPr lang="sv-SE" sz="1600" dirty="0" err="1"/>
              <a:t>organics</a:t>
            </a:r>
            <a:r>
              <a:rPr lang="sv-SE" sz="1600" dirty="0"/>
              <a:t>, </a:t>
            </a:r>
            <a:r>
              <a:rPr lang="sv-SE" sz="1600" dirty="0" err="1"/>
              <a:t>ions</a:t>
            </a:r>
            <a:r>
              <a:rPr lang="sv-SE" sz="1600" dirty="0"/>
              <a:t> and </a:t>
            </a:r>
            <a:r>
              <a:rPr lang="sv-SE" sz="1600" dirty="0" err="1"/>
              <a:t>water</a:t>
            </a:r>
            <a:r>
              <a:rPr lang="sv-SE" sz="1600" dirty="0"/>
              <a:t> and INTERFACE </a:t>
            </a:r>
            <a:r>
              <a:rPr lang="sv-SE" sz="1600" dirty="0" err="1"/>
              <a:t>ff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CTAB/CHARMM</a:t>
            </a:r>
            <a:endParaRPr lang="sv-SE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0084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-12700" y="1487875"/>
            <a:ext cx="9156700" cy="2646878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sv-SE" sz="1600" dirty="0">
                <a:solidFill>
                  <a:srgbClr val="008000"/>
                </a:solidFill>
              </a:rPr>
              <a:t>%% </a:t>
            </a:r>
            <a:r>
              <a:rPr lang="sv-SE" sz="1600" dirty="0" err="1">
                <a:solidFill>
                  <a:srgbClr val="008000"/>
                </a:solidFill>
              </a:rPr>
              <a:t>Add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ions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randomly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wherever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there</a:t>
            </a:r>
            <a:r>
              <a:rPr lang="sv-SE" sz="1600" dirty="0">
                <a:solidFill>
                  <a:srgbClr val="008000"/>
                </a:solidFill>
              </a:rPr>
              <a:t> is space (</a:t>
            </a:r>
            <a:r>
              <a:rPr lang="sv-SE" sz="1600" dirty="0" err="1">
                <a:solidFill>
                  <a:srgbClr val="008000"/>
                </a:solidFill>
              </a:rPr>
              <a:t>this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function</a:t>
            </a:r>
            <a:r>
              <a:rPr lang="sv-SE" sz="1600" dirty="0">
                <a:solidFill>
                  <a:srgbClr val="008000"/>
                </a:solidFill>
              </a:rPr>
              <a:t> is </a:t>
            </a:r>
            <a:r>
              <a:rPr lang="sv-SE" sz="1600" dirty="0" err="1">
                <a:solidFill>
                  <a:srgbClr val="008000"/>
                </a:solidFill>
              </a:rPr>
              <a:t>similar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to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solvate_atom</a:t>
            </a:r>
            <a:r>
              <a:rPr lang="sv-SE" sz="1600" dirty="0">
                <a:solidFill>
                  <a:srgbClr val="008000"/>
                </a:solidFill>
              </a:rPr>
              <a:t>())</a:t>
            </a:r>
          </a:p>
          <a:p>
            <a:pPr marL="468000"/>
            <a:r>
              <a:rPr lang="sv-SE" sz="1600" dirty="0">
                <a:solidFill>
                  <a:srgbClr val="008000"/>
                </a:solidFill>
              </a:rPr>
              <a:t>%% atom = </a:t>
            </a:r>
            <a:r>
              <a:rPr lang="sv-SE" sz="1600" dirty="0" err="1">
                <a:solidFill>
                  <a:srgbClr val="008000"/>
                </a:solidFill>
              </a:rPr>
              <a:t>create_atom</a:t>
            </a:r>
            <a:r>
              <a:rPr lang="sv-SE" sz="1600" dirty="0">
                <a:solidFill>
                  <a:srgbClr val="008000"/>
                </a:solidFill>
              </a:rPr>
              <a:t>(</a:t>
            </a:r>
            <a:r>
              <a:rPr lang="sv-SE" sz="1600" dirty="0" err="1">
                <a:solidFill>
                  <a:srgbClr val="008000"/>
                </a:solidFill>
              </a:rPr>
              <a:t>type,resname,limits,scale,maxion,in_atom</a:t>
            </a:r>
            <a:r>
              <a:rPr lang="sv-SE" sz="1600" dirty="0">
                <a:solidFill>
                  <a:srgbClr val="008000"/>
                </a:solidFill>
              </a:rPr>
              <a:t>)</a:t>
            </a:r>
          </a:p>
          <a:p>
            <a:pPr marL="468000"/>
            <a:r>
              <a:rPr lang="sv-SE" sz="1600" dirty="0"/>
              <a:t>Ion1 = </a:t>
            </a:r>
            <a:r>
              <a:rPr lang="sv-SE" sz="1600" dirty="0" err="1"/>
              <a:t>create_atom</a:t>
            </a:r>
            <a:r>
              <a:rPr lang="sv-SE" sz="1600" dirty="0"/>
              <a:t>(Cation,Cation,v1,4,nCation/2,System); System = </a:t>
            </a:r>
            <a:r>
              <a:rPr lang="sv-SE" sz="1600" dirty="0" err="1"/>
              <a:t>update_atom</a:t>
            </a:r>
            <a:r>
              <a:rPr lang="sv-SE" sz="1600" dirty="0"/>
              <a:t>({System Ion1});</a:t>
            </a:r>
          </a:p>
          <a:p>
            <a:pPr marL="468000"/>
            <a:r>
              <a:rPr lang="sv-SE" sz="1600" dirty="0"/>
              <a:t>Ion2 = </a:t>
            </a:r>
            <a:r>
              <a:rPr lang="sv-SE" sz="1600" dirty="0" err="1"/>
              <a:t>create_atom</a:t>
            </a:r>
            <a:r>
              <a:rPr lang="sv-SE" sz="1600" dirty="0"/>
              <a:t>(Cation,Cation,v2,4,nCation/2,System); System = </a:t>
            </a:r>
            <a:r>
              <a:rPr lang="sv-SE" sz="1600" dirty="0" err="1"/>
              <a:t>update_atom</a:t>
            </a:r>
            <a:r>
              <a:rPr lang="sv-SE" sz="1600" dirty="0"/>
              <a:t>({System Ion2});</a:t>
            </a:r>
          </a:p>
          <a:p>
            <a:pPr marL="468000"/>
            <a:r>
              <a:rPr lang="sv-SE" sz="1600" dirty="0"/>
              <a:t>Ion3 = </a:t>
            </a:r>
            <a:r>
              <a:rPr lang="sv-SE" sz="1600" dirty="0" err="1"/>
              <a:t>create_atom</a:t>
            </a:r>
            <a:r>
              <a:rPr lang="sv-SE" sz="1600" dirty="0"/>
              <a:t>(Cation,Cation,v3,4,nCation/2,System); System = </a:t>
            </a:r>
            <a:r>
              <a:rPr lang="sv-SE" sz="1600" dirty="0" err="1"/>
              <a:t>update_atom</a:t>
            </a:r>
            <a:r>
              <a:rPr lang="sv-SE" sz="1600" dirty="0"/>
              <a:t>({System Ion3});</a:t>
            </a:r>
          </a:p>
          <a:p>
            <a:pPr marL="468000"/>
            <a:r>
              <a:rPr lang="sv-SE" sz="1600" dirty="0"/>
              <a:t>Ion4 = </a:t>
            </a:r>
            <a:r>
              <a:rPr lang="sv-SE" sz="1600" dirty="0" err="1"/>
              <a:t>create_atom</a:t>
            </a:r>
            <a:r>
              <a:rPr lang="sv-SE" sz="1600" dirty="0"/>
              <a:t>(Cation,Cation,v4,4,nCation/2,System); System = </a:t>
            </a:r>
            <a:r>
              <a:rPr lang="sv-SE" sz="1600" dirty="0" err="1"/>
              <a:t>update_atom</a:t>
            </a:r>
            <a:r>
              <a:rPr lang="sv-SE" sz="1600" dirty="0"/>
              <a:t>({System Ion4});</a:t>
            </a:r>
          </a:p>
          <a:p>
            <a:pPr marL="468000"/>
            <a:r>
              <a:rPr lang="sv-SE" sz="1600" dirty="0">
                <a:solidFill>
                  <a:srgbClr val="008000"/>
                </a:solidFill>
              </a:rPr>
              <a:t>%</a:t>
            </a:r>
            <a:r>
              <a:rPr lang="sv-SE" sz="1600" dirty="0" err="1">
                <a:solidFill>
                  <a:srgbClr val="008000"/>
                </a:solidFill>
              </a:rPr>
              <a:t>vmd</a:t>
            </a:r>
            <a:r>
              <a:rPr lang="sv-SE" sz="1600" dirty="0">
                <a:solidFill>
                  <a:srgbClr val="008000"/>
                </a:solidFill>
              </a:rPr>
              <a:t>(</a:t>
            </a:r>
            <a:r>
              <a:rPr lang="sv-SE" sz="1600" dirty="0" err="1">
                <a:solidFill>
                  <a:srgbClr val="008000"/>
                </a:solidFill>
              </a:rPr>
              <a:t>System,Full_Box_dim</a:t>
            </a:r>
            <a:r>
              <a:rPr lang="sv-SE" sz="1600" dirty="0">
                <a:solidFill>
                  <a:srgbClr val="008000"/>
                </a:solidFill>
              </a:rPr>
              <a:t>);</a:t>
            </a:r>
          </a:p>
          <a:p>
            <a:pPr marL="468000"/>
            <a:endParaRPr lang="tr-TR" sz="1200" dirty="0"/>
          </a:p>
          <a:p>
            <a:pPr marL="468000"/>
            <a:endParaRPr lang="tr-TR" sz="1200" dirty="0"/>
          </a:p>
          <a:p>
            <a:pPr marL="468000"/>
            <a:endParaRPr lang="tr-TR" sz="1200" dirty="0"/>
          </a:p>
          <a:p>
            <a:pPr marL="468000"/>
            <a:endParaRPr lang="tr-TR" sz="1200" dirty="0"/>
          </a:p>
        </p:txBody>
      </p:sp>
      <p:sp>
        <p:nvSpPr>
          <p:cNvPr id="6" name="textruta 5"/>
          <p:cNvSpPr txBox="1"/>
          <p:nvPr/>
        </p:nvSpPr>
        <p:spPr>
          <a:xfrm>
            <a:off x="7142155" y="6355833"/>
            <a:ext cx="1816100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dirty="0" err="1">
                <a:latin typeface="Arial"/>
                <a:cs typeface="Arial"/>
              </a:rPr>
              <a:t>cont</a:t>
            </a:r>
            <a:r>
              <a:rPr lang="sv-SE" sz="1400" dirty="0">
                <a:latin typeface="Arial"/>
                <a:cs typeface="Arial"/>
              </a:rPr>
              <a:t>. on </a:t>
            </a:r>
            <a:r>
              <a:rPr lang="sv-SE" sz="1400" dirty="0" err="1">
                <a:latin typeface="Arial"/>
                <a:cs typeface="Arial"/>
              </a:rPr>
              <a:t>next</a:t>
            </a:r>
            <a:r>
              <a:rPr lang="sv-SE" sz="1400" dirty="0">
                <a:latin typeface="Arial"/>
                <a:cs typeface="Arial"/>
              </a:rPr>
              <a:t> </a:t>
            </a:r>
            <a:r>
              <a:rPr lang="sv-SE" sz="1400" dirty="0" err="1">
                <a:latin typeface="Arial"/>
                <a:cs typeface="Arial"/>
              </a:rPr>
              <a:t>slide</a:t>
            </a:r>
            <a:r>
              <a:rPr lang="sv-SE" sz="1400" dirty="0">
                <a:latin typeface="Arial"/>
                <a:cs typeface="Arial"/>
              </a:rPr>
              <a:t>…</a:t>
            </a:r>
          </a:p>
        </p:txBody>
      </p:sp>
      <p:sp>
        <p:nvSpPr>
          <p:cNvPr id="7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 fontScale="90000"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Are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we</a:t>
            </a:r>
            <a:r>
              <a:rPr lang="sv-SE" sz="2800" dirty="0">
                <a:latin typeface="Arial"/>
                <a:cs typeface="Arial"/>
              </a:rPr>
              <a:t> ready </a:t>
            </a:r>
            <a:r>
              <a:rPr lang="sv-SE" sz="2800" dirty="0" err="1">
                <a:latin typeface="Arial"/>
                <a:cs typeface="Arial"/>
              </a:rPr>
              <a:t>to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Monaco"/>
                <a:cs typeface="Monaco"/>
              </a:rPr>
              <a:t>buildsystem.m</a:t>
            </a:r>
            <a:r>
              <a:rPr lang="sv-SE" sz="2800" dirty="0">
                <a:latin typeface="Arial"/>
                <a:cs typeface="Arial"/>
              </a:rPr>
              <a:t>?</a:t>
            </a:r>
            <a:br>
              <a:rPr lang="sv-SE" sz="2800" dirty="0">
                <a:latin typeface="Arial"/>
                <a:cs typeface="Arial"/>
              </a:rPr>
            </a:br>
            <a:r>
              <a:rPr lang="sv-SE" sz="1800" dirty="0">
                <a:latin typeface="Arial"/>
                <a:cs typeface="Arial"/>
              </a:rPr>
              <a:t>cd </a:t>
            </a:r>
            <a:r>
              <a:rPr lang="sv-SE" sz="1800" dirty="0" err="1">
                <a:latin typeface="Arial"/>
                <a:cs typeface="Arial"/>
              </a:rPr>
              <a:t>to</a:t>
            </a:r>
            <a:r>
              <a:rPr lang="sv-SE" sz="1800" dirty="0">
                <a:latin typeface="Arial"/>
                <a:cs typeface="Arial"/>
              </a:rPr>
              <a:t> </a:t>
            </a:r>
            <a:r>
              <a:rPr lang="sv-SE" sz="1800" dirty="0"/>
              <a:t>INTERFACE_CTAB/</a:t>
            </a:r>
            <a:r>
              <a:rPr lang="sv-SE" sz="1800" dirty="0" err="1"/>
              <a:t>gmx_CTABMMT</a:t>
            </a:r>
            <a:r>
              <a:rPr lang="sv-SE" sz="1800" dirty="0"/>
              <a:t>/</a:t>
            </a:r>
            <a:r>
              <a:rPr lang="sv-SE" sz="1800" dirty="0" err="1"/>
              <a:t>MMT_interface</a:t>
            </a:r>
            <a:r>
              <a:rPr lang="sv-SE" sz="1800" dirty="0"/>
              <a:t>/scripts</a:t>
            </a:r>
            <a:endParaRPr lang="sv-SE" sz="1800" dirty="0">
              <a:latin typeface="Monaco"/>
              <a:cs typeface="Monaco"/>
            </a:endParaRPr>
          </a:p>
        </p:txBody>
      </p:sp>
      <p:sp>
        <p:nvSpPr>
          <p:cNvPr id="9" name="textruta 8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By </a:t>
            </a:r>
            <a:r>
              <a:rPr lang="sv-SE" sz="1600" dirty="0" err="1"/>
              <a:t>combining</a:t>
            </a:r>
            <a:r>
              <a:rPr lang="sv-SE" sz="1600" dirty="0"/>
              <a:t> different atom </a:t>
            </a:r>
            <a:r>
              <a:rPr lang="sv-SE" sz="1600" dirty="0" err="1"/>
              <a:t>functions</a:t>
            </a:r>
            <a:r>
              <a:rPr lang="sv-SE" sz="1600" dirty="0"/>
              <a:t>, </a:t>
            </a:r>
            <a:r>
              <a:rPr lang="sv-SE" sz="1600" dirty="0" err="1"/>
              <a:t>we</a:t>
            </a:r>
            <a:r>
              <a:rPr lang="sv-SE" sz="1600" dirty="0"/>
              <a:t> </a:t>
            </a:r>
            <a:r>
              <a:rPr lang="sv-SE" sz="1600" dirty="0" err="1"/>
              <a:t>can</a:t>
            </a:r>
            <a:r>
              <a:rPr lang="sv-SE" sz="1600" dirty="0"/>
              <a:t> </a:t>
            </a:r>
            <a:r>
              <a:rPr lang="sv-SE" sz="1600" dirty="0" err="1"/>
              <a:t>easily</a:t>
            </a:r>
            <a:r>
              <a:rPr lang="sv-SE" sz="1600" dirty="0"/>
              <a:t> </a:t>
            </a:r>
            <a:r>
              <a:rPr lang="sv-SE" sz="1600" dirty="0" err="1"/>
              <a:t>build</a:t>
            </a:r>
            <a:r>
              <a:rPr lang="sv-SE" sz="1600" dirty="0"/>
              <a:t> </a:t>
            </a:r>
            <a:r>
              <a:rPr lang="sv-SE" sz="1600" dirty="0" err="1"/>
              <a:t>our</a:t>
            </a:r>
            <a:r>
              <a:rPr lang="sv-SE" sz="1600" dirty="0"/>
              <a:t> final simulation cell, </a:t>
            </a:r>
            <a:r>
              <a:rPr lang="sv-SE" sz="1600" dirty="0" err="1"/>
              <a:t>containing</a:t>
            </a:r>
            <a:r>
              <a:rPr lang="sv-SE" sz="1600" dirty="0"/>
              <a:t> for </a:t>
            </a:r>
            <a:r>
              <a:rPr lang="sv-SE" sz="1600" dirty="0" err="1"/>
              <a:t>instance</a:t>
            </a:r>
            <a:r>
              <a:rPr lang="sv-SE" sz="1600" dirty="0"/>
              <a:t> a mineral </a:t>
            </a:r>
            <a:r>
              <a:rPr lang="sv-SE" sz="1600" dirty="0" err="1"/>
              <a:t>phase</a:t>
            </a:r>
            <a:r>
              <a:rPr lang="sv-SE" sz="1600" dirty="0"/>
              <a:t>, </a:t>
            </a:r>
            <a:r>
              <a:rPr lang="sv-SE" sz="1600" dirty="0" err="1"/>
              <a:t>organics</a:t>
            </a:r>
            <a:r>
              <a:rPr lang="sv-SE" sz="1600" dirty="0"/>
              <a:t>, </a:t>
            </a:r>
            <a:r>
              <a:rPr lang="sv-SE" sz="1600" dirty="0" err="1"/>
              <a:t>ions</a:t>
            </a:r>
            <a:r>
              <a:rPr lang="sv-SE" sz="1600" dirty="0"/>
              <a:t> and </a:t>
            </a:r>
            <a:r>
              <a:rPr lang="sv-SE" sz="1600" dirty="0" err="1"/>
              <a:t>water</a:t>
            </a:r>
            <a:r>
              <a:rPr lang="sv-SE" sz="1600" dirty="0"/>
              <a:t> and INTERFACE </a:t>
            </a:r>
            <a:r>
              <a:rPr lang="sv-SE" sz="1600" dirty="0" err="1"/>
              <a:t>ff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CTAB/CHARMM</a:t>
            </a:r>
            <a:endParaRPr lang="sv-SE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97736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-12700" y="1487875"/>
            <a:ext cx="9156700" cy="5416869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sv-SE" sz="1600" dirty="0">
                <a:solidFill>
                  <a:srgbClr val="008000"/>
                </a:solidFill>
              </a:rPr>
              <a:t>%% </a:t>
            </a:r>
            <a:r>
              <a:rPr lang="sv-SE" sz="1600" dirty="0" err="1">
                <a:solidFill>
                  <a:srgbClr val="008000"/>
                </a:solidFill>
              </a:rPr>
              <a:t>Solvate</a:t>
            </a:r>
            <a:r>
              <a:rPr lang="sv-SE" sz="1600" dirty="0">
                <a:solidFill>
                  <a:srgbClr val="008000"/>
                </a:solidFill>
              </a:rPr>
              <a:t> the system (</a:t>
            </a:r>
            <a:r>
              <a:rPr lang="sv-SE" sz="1600" dirty="0" err="1">
                <a:solidFill>
                  <a:srgbClr val="008000"/>
                </a:solidFill>
              </a:rPr>
              <a:t>first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we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need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to</a:t>
            </a:r>
            <a:r>
              <a:rPr lang="sv-SE" sz="1600" dirty="0">
                <a:solidFill>
                  <a:srgbClr val="008000"/>
                </a:solidFill>
              </a:rPr>
              <a:t> wrap all </a:t>
            </a:r>
            <a:r>
              <a:rPr lang="sv-SE" sz="1600" dirty="0" err="1">
                <a:solidFill>
                  <a:srgbClr val="008000"/>
                </a:solidFill>
              </a:rPr>
              <a:t>other</a:t>
            </a:r>
            <a:r>
              <a:rPr lang="sv-SE" sz="1600" dirty="0">
                <a:solidFill>
                  <a:srgbClr val="008000"/>
                </a:solidFill>
              </a:rPr>
              <a:t> atoms)</a:t>
            </a:r>
          </a:p>
          <a:p>
            <a:pPr marL="468000"/>
            <a:r>
              <a:rPr lang="sv-SE" sz="1600" dirty="0"/>
              <a:t>System = </a:t>
            </a:r>
            <a:r>
              <a:rPr lang="sv-SE" sz="1600" dirty="0" err="1"/>
              <a:t>wrap_atom</a:t>
            </a:r>
            <a:r>
              <a:rPr lang="sv-SE" sz="1600" dirty="0"/>
              <a:t>(</a:t>
            </a:r>
            <a:r>
              <a:rPr lang="sv-SE" sz="1600" dirty="0" err="1"/>
              <a:t>System,Full_Box_dim</a:t>
            </a:r>
            <a:r>
              <a:rPr lang="sv-SE" sz="1600" dirty="0"/>
              <a:t>); </a:t>
            </a:r>
            <a:r>
              <a:rPr lang="sv-SE" sz="1600" dirty="0">
                <a:solidFill>
                  <a:srgbClr val="008000"/>
                </a:solidFill>
              </a:rPr>
              <a:t>% Wrap all </a:t>
            </a:r>
            <a:r>
              <a:rPr lang="sv-SE" sz="1600" dirty="0" err="1">
                <a:solidFill>
                  <a:srgbClr val="008000"/>
                </a:solidFill>
              </a:rPr>
              <a:t>solute</a:t>
            </a:r>
            <a:r>
              <a:rPr lang="sv-SE" sz="1600" dirty="0">
                <a:solidFill>
                  <a:srgbClr val="008000"/>
                </a:solidFill>
              </a:rPr>
              <a:t> atoms </a:t>
            </a:r>
            <a:r>
              <a:rPr lang="sv-SE" sz="1600" dirty="0" err="1">
                <a:solidFill>
                  <a:srgbClr val="008000"/>
                </a:solidFill>
              </a:rPr>
              <a:t>into</a:t>
            </a:r>
            <a:r>
              <a:rPr lang="sv-SE" sz="1600" dirty="0">
                <a:solidFill>
                  <a:srgbClr val="008000"/>
                </a:solidFill>
              </a:rPr>
              <a:t> the box </a:t>
            </a:r>
            <a:r>
              <a:rPr lang="sv-SE" sz="1600" dirty="0" err="1">
                <a:solidFill>
                  <a:srgbClr val="008000"/>
                </a:solidFill>
              </a:rPr>
              <a:t>before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adding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water</a:t>
            </a:r>
            <a:endParaRPr lang="sv-SE" sz="16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atom = </a:t>
            </a:r>
            <a:r>
              <a:rPr lang="sv-SE" sz="1400" dirty="0" err="1">
                <a:solidFill>
                  <a:srgbClr val="008000"/>
                </a:solidFill>
              </a:rPr>
              <a:t>solvate_atom</a:t>
            </a:r>
            <a:r>
              <a:rPr lang="sv-SE" sz="1400" dirty="0">
                <a:solidFill>
                  <a:srgbClr val="008000"/>
                </a:solidFill>
              </a:rPr>
              <a:t>([1x3 or 1x6 Box </a:t>
            </a:r>
            <a:r>
              <a:rPr lang="sv-SE" sz="1400" dirty="0" err="1">
                <a:solidFill>
                  <a:srgbClr val="008000"/>
                </a:solidFill>
              </a:rPr>
              <a:t>vector</a:t>
            </a:r>
            <a:r>
              <a:rPr lang="sv-SE" sz="1400" dirty="0">
                <a:solidFill>
                  <a:srgbClr val="008000"/>
                </a:solidFill>
              </a:rPr>
              <a:t>],</a:t>
            </a:r>
            <a:r>
              <a:rPr lang="sv-SE" sz="1400" dirty="0" err="1">
                <a:solidFill>
                  <a:srgbClr val="008000"/>
                </a:solidFill>
              </a:rPr>
              <a:t>waterdensity,rmin,number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of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water</a:t>
            </a:r>
            <a:r>
              <a:rPr lang="sv-SE" sz="1400" dirty="0">
                <a:solidFill>
                  <a:srgbClr val="008000"/>
                </a:solidFill>
              </a:rPr>
              <a:t> or just 'max’,</a:t>
            </a:r>
            <a:r>
              <a:rPr lang="sv-SE" sz="1400" dirty="0" err="1">
                <a:solidFill>
                  <a:srgbClr val="008000"/>
                </a:solidFill>
              </a:rPr>
              <a:t>solute_atom</a:t>
            </a:r>
            <a:r>
              <a:rPr lang="sv-SE" sz="1400" dirty="0">
                <a:solidFill>
                  <a:srgbClr val="008000"/>
                </a:solidFill>
              </a:rPr>
              <a:t>);</a:t>
            </a:r>
          </a:p>
          <a:p>
            <a:pPr marL="468000"/>
            <a:r>
              <a:rPr lang="sv-SE" sz="1600" dirty="0"/>
              <a:t>SOL1 = </a:t>
            </a:r>
            <a:r>
              <a:rPr lang="sv-SE" sz="1600" dirty="0" err="1"/>
              <a:t>solvate_atom</a:t>
            </a:r>
            <a:r>
              <a:rPr lang="sv-SE" sz="1600" dirty="0"/>
              <a:t>(v_lower,1.1,2,nSOL,System); System = </a:t>
            </a:r>
            <a:r>
              <a:rPr lang="sv-SE" sz="1600" dirty="0" err="1"/>
              <a:t>update_atom</a:t>
            </a:r>
            <a:r>
              <a:rPr lang="sv-SE" sz="1600" dirty="0"/>
              <a:t>({System SOL1});</a:t>
            </a:r>
          </a:p>
          <a:p>
            <a:pPr marL="468000"/>
            <a:r>
              <a:rPr lang="sv-SE" sz="1600" dirty="0"/>
              <a:t>SOL2 = </a:t>
            </a:r>
            <a:r>
              <a:rPr lang="sv-SE" sz="1600" dirty="0" err="1"/>
              <a:t>solvate_atom</a:t>
            </a:r>
            <a:r>
              <a:rPr lang="sv-SE" sz="1600" dirty="0"/>
              <a:t>(v_upper,1.1,2,nSOL,System); System = </a:t>
            </a:r>
            <a:r>
              <a:rPr lang="sv-SE" sz="1600" dirty="0" err="1"/>
              <a:t>update_atom</a:t>
            </a:r>
            <a:r>
              <a:rPr lang="sv-SE" sz="1600" dirty="0"/>
              <a:t>({System SOL2});</a:t>
            </a:r>
          </a:p>
          <a:p>
            <a:pPr marL="468000"/>
            <a:r>
              <a:rPr lang="sv-SE" sz="1600" dirty="0">
                <a:solidFill>
                  <a:srgbClr val="008000"/>
                </a:solidFill>
              </a:rPr>
              <a:t>% </a:t>
            </a:r>
            <a:r>
              <a:rPr lang="sv-SE" sz="1600" dirty="0" err="1">
                <a:solidFill>
                  <a:srgbClr val="008000"/>
                </a:solidFill>
              </a:rPr>
              <a:t>vmd</a:t>
            </a:r>
            <a:r>
              <a:rPr lang="sv-SE" sz="1600" dirty="0">
                <a:solidFill>
                  <a:srgbClr val="008000"/>
                </a:solidFill>
              </a:rPr>
              <a:t>(</a:t>
            </a:r>
            <a:r>
              <a:rPr lang="sv-SE" sz="1600" dirty="0" err="1">
                <a:solidFill>
                  <a:srgbClr val="008000"/>
                </a:solidFill>
              </a:rPr>
              <a:t>System,Full_Box_dim</a:t>
            </a:r>
            <a:r>
              <a:rPr lang="sv-SE" sz="1600" dirty="0">
                <a:solidFill>
                  <a:srgbClr val="008000"/>
                </a:solidFill>
              </a:rPr>
              <a:t>);</a:t>
            </a:r>
          </a:p>
          <a:p>
            <a:pPr marL="468000"/>
            <a:endParaRPr lang="sv-SE" sz="1600" dirty="0">
              <a:solidFill>
                <a:srgbClr val="008000"/>
              </a:solidFill>
            </a:endParaRPr>
          </a:p>
          <a:p>
            <a:pPr marL="468000"/>
            <a:r>
              <a:rPr lang="sv-SE" sz="1600" dirty="0"/>
              <a:t> </a:t>
            </a:r>
          </a:p>
          <a:p>
            <a:pPr marL="468000"/>
            <a:r>
              <a:rPr lang="sv-SE" sz="1600" dirty="0">
                <a:solidFill>
                  <a:srgbClr val="008000"/>
                </a:solidFill>
              </a:rPr>
              <a:t>%% A final touch</a:t>
            </a:r>
          </a:p>
          <a:p>
            <a:pPr marL="468000"/>
            <a:r>
              <a:rPr lang="sv-SE" sz="1600" dirty="0"/>
              <a:t>System = </a:t>
            </a:r>
            <a:r>
              <a:rPr lang="sv-SE" sz="1600" dirty="0" err="1"/>
              <a:t>translate_atom</a:t>
            </a:r>
            <a:r>
              <a:rPr lang="sv-SE" sz="1600" dirty="0"/>
              <a:t>(System,[0 0 d001/2],'all'); </a:t>
            </a:r>
            <a:r>
              <a:rPr lang="sv-SE" sz="1600" dirty="0">
                <a:solidFill>
                  <a:srgbClr val="008000"/>
                </a:solidFill>
              </a:rPr>
              <a:t>% Do </a:t>
            </a:r>
            <a:r>
              <a:rPr lang="sv-SE" sz="1600" dirty="0" err="1">
                <a:solidFill>
                  <a:srgbClr val="008000"/>
                </a:solidFill>
              </a:rPr>
              <a:t>we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want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to</a:t>
            </a:r>
            <a:r>
              <a:rPr lang="sv-SE" sz="1600" dirty="0">
                <a:solidFill>
                  <a:srgbClr val="008000"/>
                </a:solidFill>
              </a:rPr>
              <a:t> translate the system</a:t>
            </a:r>
          </a:p>
          <a:p>
            <a:pPr marL="468000"/>
            <a:r>
              <a:rPr lang="sv-SE" sz="1600" dirty="0"/>
              <a:t>System = </a:t>
            </a:r>
            <a:r>
              <a:rPr lang="sv-SE" sz="1600" dirty="0" err="1"/>
              <a:t>wrap_atom</a:t>
            </a:r>
            <a:r>
              <a:rPr lang="sv-SE" sz="1600" dirty="0"/>
              <a:t>(</a:t>
            </a:r>
            <a:r>
              <a:rPr lang="sv-SE" sz="1600" dirty="0" err="1"/>
              <a:t>System,Full_Box_dim</a:t>
            </a:r>
            <a:r>
              <a:rPr lang="sv-SE" sz="1600" dirty="0"/>
              <a:t>); </a:t>
            </a:r>
            <a:r>
              <a:rPr lang="sv-SE" sz="1600" dirty="0">
                <a:solidFill>
                  <a:srgbClr val="008000"/>
                </a:solidFill>
              </a:rPr>
              <a:t>% Do </a:t>
            </a:r>
            <a:r>
              <a:rPr lang="sv-SE" sz="1600" dirty="0" err="1">
                <a:solidFill>
                  <a:srgbClr val="008000"/>
                </a:solidFill>
              </a:rPr>
              <a:t>we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want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to</a:t>
            </a:r>
            <a:r>
              <a:rPr lang="sv-SE" sz="1600" dirty="0">
                <a:solidFill>
                  <a:srgbClr val="008000"/>
                </a:solidFill>
              </a:rPr>
              <a:t> wrap atoms </a:t>
            </a:r>
            <a:r>
              <a:rPr lang="sv-SE" sz="1600" dirty="0" err="1">
                <a:solidFill>
                  <a:srgbClr val="008000"/>
                </a:solidFill>
              </a:rPr>
              <a:t>into</a:t>
            </a:r>
            <a:r>
              <a:rPr lang="sv-SE" sz="1600" dirty="0">
                <a:solidFill>
                  <a:srgbClr val="008000"/>
                </a:solidFill>
              </a:rPr>
              <a:t> cell</a:t>
            </a:r>
          </a:p>
          <a:p>
            <a:pPr marL="468000"/>
            <a:r>
              <a:rPr lang="sv-SE" sz="1600" dirty="0"/>
              <a:t>System = </a:t>
            </a:r>
            <a:r>
              <a:rPr lang="sv-SE" sz="1600" dirty="0" err="1"/>
              <a:t>center_atom</a:t>
            </a:r>
            <a:r>
              <a:rPr lang="sv-SE" sz="1600" dirty="0"/>
              <a:t>(</a:t>
            </a:r>
            <a:r>
              <a:rPr lang="sv-SE" sz="1600" dirty="0" err="1"/>
              <a:t>System,Full_Box_dim</a:t>
            </a:r>
            <a:r>
              <a:rPr lang="sv-SE" sz="1600" dirty="0"/>
              <a:t>,{'MMT'},'z'); </a:t>
            </a:r>
            <a:r>
              <a:rPr lang="sv-SE" sz="1600" dirty="0">
                <a:solidFill>
                  <a:srgbClr val="008000"/>
                </a:solidFill>
              </a:rPr>
              <a:t>% Do </a:t>
            </a:r>
            <a:r>
              <a:rPr lang="sv-SE" sz="1600" dirty="0" err="1">
                <a:solidFill>
                  <a:srgbClr val="008000"/>
                </a:solidFill>
              </a:rPr>
              <a:t>we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want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to</a:t>
            </a:r>
            <a:r>
              <a:rPr lang="sv-SE" sz="1600" dirty="0">
                <a:solidFill>
                  <a:srgbClr val="008000"/>
                </a:solidFill>
              </a:rPr>
              <a:t> center the system</a:t>
            </a:r>
          </a:p>
          <a:p>
            <a:pPr marL="468000"/>
            <a:r>
              <a:rPr lang="sv-SE" sz="1600" dirty="0" err="1"/>
              <a:t>Total_charge</a:t>
            </a:r>
            <a:r>
              <a:rPr lang="sv-SE" sz="1600" dirty="0"/>
              <a:t> = </a:t>
            </a:r>
            <a:r>
              <a:rPr lang="sv-SE" sz="1600" dirty="0" err="1"/>
              <a:t>charge_atom</a:t>
            </a:r>
            <a:r>
              <a:rPr lang="sv-SE" sz="1600" dirty="0"/>
              <a:t>(System,Box_dim,'interface','tip3p') </a:t>
            </a:r>
            <a:r>
              <a:rPr lang="sv-SE" sz="1600" dirty="0">
                <a:solidFill>
                  <a:srgbClr val="008000"/>
                </a:solidFill>
              </a:rPr>
              <a:t>% Check the total </a:t>
            </a:r>
            <a:r>
              <a:rPr lang="sv-SE" sz="1600" dirty="0" err="1">
                <a:solidFill>
                  <a:srgbClr val="008000"/>
                </a:solidFill>
              </a:rPr>
              <a:t>clayff</a:t>
            </a:r>
            <a:r>
              <a:rPr lang="sv-SE" sz="1600" dirty="0">
                <a:solidFill>
                  <a:srgbClr val="008000"/>
                </a:solidFill>
              </a:rPr>
              <a:t> charge</a:t>
            </a:r>
          </a:p>
          <a:p>
            <a:pPr marL="468000"/>
            <a:r>
              <a:rPr lang="tr-TR" sz="1600" dirty="0"/>
              <a:t> </a:t>
            </a:r>
          </a:p>
          <a:p>
            <a:pPr marL="468000"/>
            <a:r>
              <a:rPr lang="tr-TR" sz="1600" dirty="0">
                <a:solidFill>
                  <a:srgbClr val="008000"/>
                </a:solidFill>
              </a:rPr>
              <a:t>%% Write </a:t>
            </a:r>
            <a:r>
              <a:rPr lang="tr-TR" sz="1600" dirty="0" err="1">
                <a:solidFill>
                  <a:srgbClr val="008000"/>
                </a:solidFill>
              </a:rPr>
              <a:t>the</a:t>
            </a:r>
            <a:r>
              <a:rPr lang="tr-TR" sz="1600" dirty="0">
                <a:solidFill>
                  <a:srgbClr val="008000"/>
                </a:solidFill>
              </a:rPr>
              <a:t> </a:t>
            </a:r>
            <a:r>
              <a:rPr lang="tr-TR" sz="1600" dirty="0" err="1">
                <a:solidFill>
                  <a:srgbClr val="008000"/>
                </a:solidFill>
              </a:rPr>
              <a:t>system</a:t>
            </a:r>
            <a:r>
              <a:rPr lang="tr-TR" sz="1600" dirty="0">
                <a:solidFill>
                  <a:srgbClr val="008000"/>
                </a:solidFill>
              </a:rPr>
              <a:t> </a:t>
            </a:r>
            <a:r>
              <a:rPr lang="tr-TR" sz="1600" dirty="0" err="1">
                <a:solidFill>
                  <a:srgbClr val="008000"/>
                </a:solidFill>
              </a:rPr>
              <a:t>to</a:t>
            </a:r>
            <a:r>
              <a:rPr lang="tr-TR" sz="1600" dirty="0">
                <a:solidFill>
                  <a:srgbClr val="008000"/>
                </a:solidFill>
              </a:rPr>
              <a:t> a .</a:t>
            </a:r>
            <a:r>
              <a:rPr lang="tr-TR" sz="1600" dirty="0" err="1">
                <a:solidFill>
                  <a:srgbClr val="008000"/>
                </a:solidFill>
              </a:rPr>
              <a:t>gro</a:t>
            </a:r>
            <a:r>
              <a:rPr lang="tr-TR" sz="1600" dirty="0">
                <a:solidFill>
                  <a:srgbClr val="008000"/>
                </a:solidFill>
              </a:rPr>
              <a:t> </a:t>
            </a:r>
            <a:r>
              <a:rPr lang="tr-TR" sz="1600" dirty="0" err="1">
                <a:solidFill>
                  <a:srgbClr val="008000"/>
                </a:solidFill>
              </a:rPr>
              <a:t>structure</a:t>
            </a:r>
            <a:r>
              <a:rPr lang="tr-TR" sz="1600" dirty="0">
                <a:solidFill>
                  <a:srgbClr val="008000"/>
                </a:solidFill>
              </a:rPr>
              <a:t> file</a:t>
            </a:r>
          </a:p>
          <a:p>
            <a:pPr marL="468000"/>
            <a:r>
              <a:rPr lang="tr-TR" sz="1600" dirty="0" err="1"/>
              <a:t>write_atom_gro</a:t>
            </a:r>
            <a:r>
              <a:rPr lang="tr-TR" sz="1600" dirty="0"/>
              <a:t>(</a:t>
            </a:r>
            <a:r>
              <a:rPr lang="tr-TR" sz="1600" dirty="0" err="1"/>
              <a:t>System,Full_Box_dim,filename_out</a:t>
            </a:r>
            <a:r>
              <a:rPr lang="tr-TR" sz="1600" dirty="0"/>
              <a:t>);</a:t>
            </a:r>
          </a:p>
          <a:p>
            <a:pPr marL="468000"/>
            <a:r>
              <a:rPr lang="tr-TR" sz="1600" dirty="0"/>
              <a:t> </a:t>
            </a:r>
          </a:p>
          <a:p>
            <a:pPr marL="468000"/>
            <a:r>
              <a:rPr lang="tr-TR" sz="1600" dirty="0">
                <a:solidFill>
                  <a:srgbClr val="008000"/>
                </a:solidFill>
              </a:rPr>
              <a:t>%% </a:t>
            </a:r>
            <a:r>
              <a:rPr lang="tr-TR" sz="1600" dirty="0" err="1">
                <a:solidFill>
                  <a:srgbClr val="008000"/>
                </a:solidFill>
              </a:rPr>
              <a:t>Plot</a:t>
            </a:r>
            <a:r>
              <a:rPr lang="tr-TR" sz="1600" dirty="0">
                <a:solidFill>
                  <a:srgbClr val="008000"/>
                </a:solidFill>
              </a:rPr>
              <a:t> </a:t>
            </a:r>
            <a:r>
              <a:rPr lang="tr-TR" sz="1600" dirty="0" err="1">
                <a:solidFill>
                  <a:srgbClr val="008000"/>
                </a:solidFill>
              </a:rPr>
              <a:t>the</a:t>
            </a:r>
            <a:r>
              <a:rPr lang="tr-TR" sz="1600" dirty="0">
                <a:solidFill>
                  <a:srgbClr val="008000"/>
                </a:solidFill>
              </a:rPr>
              <a:t> final </a:t>
            </a:r>
            <a:r>
              <a:rPr lang="tr-TR" sz="1600" dirty="0" err="1">
                <a:solidFill>
                  <a:srgbClr val="008000"/>
                </a:solidFill>
              </a:rPr>
              <a:t>structure</a:t>
            </a:r>
            <a:r>
              <a:rPr lang="tr-TR" sz="1600" dirty="0">
                <a:solidFill>
                  <a:srgbClr val="008000"/>
                </a:solidFill>
              </a:rPr>
              <a:t> in </a:t>
            </a:r>
            <a:r>
              <a:rPr lang="tr-TR" sz="1600" dirty="0" err="1">
                <a:solidFill>
                  <a:srgbClr val="008000"/>
                </a:solidFill>
              </a:rPr>
              <a:t>vmd</a:t>
            </a:r>
            <a:endParaRPr lang="tr-TR" sz="1600" dirty="0">
              <a:solidFill>
                <a:srgbClr val="008000"/>
              </a:solidFill>
            </a:endParaRPr>
          </a:p>
          <a:p>
            <a:pPr marL="468000"/>
            <a:r>
              <a:rPr lang="tr-TR" sz="1600" dirty="0" err="1"/>
              <a:t>vmd</a:t>
            </a:r>
            <a:r>
              <a:rPr lang="tr-TR" sz="1600" dirty="0"/>
              <a:t>(</a:t>
            </a:r>
            <a:r>
              <a:rPr lang="tr-TR" sz="1600" dirty="0" err="1"/>
              <a:t>System,Full_Box_dim</a:t>
            </a:r>
            <a:r>
              <a:rPr lang="tr-TR" sz="1600" dirty="0"/>
              <a:t>) </a:t>
            </a:r>
            <a:r>
              <a:rPr lang="tr-TR" sz="1600" dirty="0">
                <a:solidFill>
                  <a:srgbClr val="008000"/>
                </a:solidFill>
              </a:rPr>
              <a:t>% </a:t>
            </a:r>
            <a:r>
              <a:rPr lang="tr-TR" sz="1600" dirty="0" err="1">
                <a:solidFill>
                  <a:srgbClr val="008000"/>
                </a:solidFill>
              </a:rPr>
              <a:t>Use</a:t>
            </a:r>
            <a:r>
              <a:rPr lang="tr-TR" sz="1600" dirty="0">
                <a:solidFill>
                  <a:srgbClr val="008000"/>
                </a:solidFill>
              </a:rPr>
              <a:t> VMD </a:t>
            </a:r>
            <a:r>
              <a:rPr lang="tr-TR" sz="1600" dirty="0" err="1">
                <a:solidFill>
                  <a:srgbClr val="008000"/>
                </a:solidFill>
              </a:rPr>
              <a:t>to</a:t>
            </a:r>
            <a:r>
              <a:rPr lang="tr-TR" sz="1600" dirty="0">
                <a:solidFill>
                  <a:srgbClr val="008000"/>
                </a:solidFill>
              </a:rPr>
              <a:t> </a:t>
            </a:r>
            <a:r>
              <a:rPr lang="tr-TR" sz="1600" dirty="0" err="1">
                <a:solidFill>
                  <a:srgbClr val="008000"/>
                </a:solidFill>
              </a:rPr>
              <a:t>plot</a:t>
            </a:r>
            <a:r>
              <a:rPr lang="tr-TR" sz="1600" dirty="0">
                <a:solidFill>
                  <a:srgbClr val="008000"/>
                </a:solidFill>
              </a:rPr>
              <a:t> </a:t>
            </a:r>
            <a:r>
              <a:rPr lang="tr-TR" sz="1600" dirty="0" err="1">
                <a:solidFill>
                  <a:srgbClr val="008000"/>
                </a:solidFill>
              </a:rPr>
              <a:t>the</a:t>
            </a:r>
            <a:r>
              <a:rPr lang="tr-TR" sz="1600" dirty="0">
                <a:solidFill>
                  <a:srgbClr val="008000"/>
                </a:solidFill>
              </a:rPr>
              <a:t> </a:t>
            </a:r>
            <a:r>
              <a:rPr lang="tr-TR" sz="1600" dirty="0" err="1">
                <a:solidFill>
                  <a:srgbClr val="008000"/>
                </a:solidFill>
              </a:rPr>
              <a:t>simulation</a:t>
            </a:r>
            <a:r>
              <a:rPr lang="tr-TR" sz="1600" dirty="0">
                <a:solidFill>
                  <a:srgbClr val="008000"/>
                </a:solidFill>
              </a:rPr>
              <a:t> </a:t>
            </a:r>
            <a:r>
              <a:rPr lang="tr-TR" sz="1600" dirty="0" err="1">
                <a:solidFill>
                  <a:srgbClr val="008000"/>
                </a:solidFill>
              </a:rPr>
              <a:t>box</a:t>
            </a:r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200" dirty="0"/>
          </a:p>
        </p:txBody>
      </p:sp>
      <p:sp>
        <p:nvSpPr>
          <p:cNvPr id="11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 fontScale="90000"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Are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we</a:t>
            </a:r>
            <a:r>
              <a:rPr lang="sv-SE" sz="2800" dirty="0">
                <a:latin typeface="Arial"/>
                <a:cs typeface="Arial"/>
              </a:rPr>
              <a:t> ready </a:t>
            </a:r>
            <a:r>
              <a:rPr lang="sv-SE" sz="2800" dirty="0" err="1">
                <a:latin typeface="Arial"/>
                <a:cs typeface="Arial"/>
              </a:rPr>
              <a:t>to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Monaco"/>
                <a:cs typeface="Monaco"/>
              </a:rPr>
              <a:t>buildsystem.m</a:t>
            </a:r>
            <a:r>
              <a:rPr lang="sv-SE" sz="2800" dirty="0">
                <a:latin typeface="Arial"/>
                <a:cs typeface="Arial"/>
              </a:rPr>
              <a:t>?</a:t>
            </a:r>
            <a:br>
              <a:rPr lang="sv-SE" sz="2800" dirty="0">
                <a:latin typeface="Arial"/>
                <a:cs typeface="Arial"/>
              </a:rPr>
            </a:br>
            <a:r>
              <a:rPr lang="sv-SE" sz="1800" dirty="0">
                <a:latin typeface="Arial"/>
                <a:cs typeface="Arial"/>
              </a:rPr>
              <a:t>cd </a:t>
            </a:r>
            <a:r>
              <a:rPr lang="sv-SE" sz="1800" dirty="0" err="1">
                <a:latin typeface="Arial"/>
                <a:cs typeface="Arial"/>
              </a:rPr>
              <a:t>to</a:t>
            </a:r>
            <a:r>
              <a:rPr lang="sv-SE" sz="1800" dirty="0">
                <a:latin typeface="Arial"/>
                <a:cs typeface="Arial"/>
              </a:rPr>
              <a:t> </a:t>
            </a:r>
            <a:r>
              <a:rPr lang="sv-SE" sz="1800" dirty="0"/>
              <a:t>INTERFACE_CTAB/</a:t>
            </a:r>
            <a:r>
              <a:rPr lang="sv-SE" sz="1800" dirty="0" err="1"/>
              <a:t>gmx_CTABMMT</a:t>
            </a:r>
            <a:r>
              <a:rPr lang="sv-SE" sz="1800" dirty="0"/>
              <a:t>/</a:t>
            </a:r>
            <a:r>
              <a:rPr lang="sv-SE" sz="1800" dirty="0" err="1"/>
              <a:t>MMT_interface</a:t>
            </a:r>
            <a:r>
              <a:rPr lang="sv-SE" sz="1800" dirty="0"/>
              <a:t>/scripts</a:t>
            </a:r>
            <a:endParaRPr lang="sv-SE" sz="1800" dirty="0">
              <a:latin typeface="Monaco"/>
              <a:cs typeface="Monaco"/>
            </a:endParaRPr>
          </a:p>
        </p:txBody>
      </p:sp>
      <p:sp>
        <p:nvSpPr>
          <p:cNvPr id="12" name="textruta 11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By </a:t>
            </a:r>
            <a:r>
              <a:rPr lang="sv-SE" sz="1600" dirty="0" err="1"/>
              <a:t>combining</a:t>
            </a:r>
            <a:r>
              <a:rPr lang="sv-SE" sz="1600" dirty="0"/>
              <a:t> different atom </a:t>
            </a:r>
            <a:r>
              <a:rPr lang="sv-SE" sz="1600" dirty="0" err="1"/>
              <a:t>functions</a:t>
            </a:r>
            <a:r>
              <a:rPr lang="sv-SE" sz="1600" dirty="0"/>
              <a:t>, </a:t>
            </a:r>
            <a:r>
              <a:rPr lang="sv-SE" sz="1600" dirty="0" err="1"/>
              <a:t>we</a:t>
            </a:r>
            <a:r>
              <a:rPr lang="sv-SE" sz="1600" dirty="0"/>
              <a:t> </a:t>
            </a:r>
            <a:r>
              <a:rPr lang="sv-SE" sz="1600" dirty="0" err="1"/>
              <a:t>can</a:t>
            </a:r>
            <a:r>
              <a:rPr lang="sv-SE" sz="1600" dirty="0"/>
              <a:t> </a:t>
            </a:r>
            <a:r>
              <a:rPr lang="sv-SE" sz="1600" dirty="0" err="1"/>
              <a:t>easily</a:t>
            </a:r>
            <a:r>
              <a:rPr lang="sv-SE" sz="1600" dirty="0"/>
              <a:t> </a:t>
            </a:r>
            <a:r>
              <a:rPr lang="sv-SE" sz="1600" dirty="0" err="1"/>
              <a:t>build</a:t>
            </a:r>
            <a:r>
              <a:rPr lang="sv-SE" sz="1600" dirty="0"/>
              <a:t> </a:t>
            </a:r>
            <a:r>
              <a:rPr lang="sv-SE" sz="1600" dirty="0" err="1"/>
              <a:t>our</a:t>
            </a:r>
            <a:r>
              <a:rPr lang="sv-SE" sz="1600" dirty="0"/>
              <a:t> final simulation cell, </a:t>
            </a:r>
            <a:r>
              <a:rPr lang="sv-SE" sz="1600" dirty="0" err="1"/>
              <a:t>containing</a:t>
            </a:r>
            <a:r>
              <a:rPr lang="sv-SE" sz="1600" dirty="0"/>
              <a:t> for </a:t>
            </a:r>
            <a:r>
              <a:rPr lang="sv-SE" sz="1600" dirty="0" err="1"/>
              <a:t>instance</a:t>
            </a:r>
            <a:r>
              <a:rPr lang="sv-SE" sz="1600" dirty="0"/>
              <a:t> a mineral </a:t>
            </a:r>
            <a:r>
              <a:rPr lang="sv-SE" sz="1600" dirty="0" err="1"/>
              <a:t>phase</a:t>
            </a:r>
            <a:r>
              <a:rPr lang="sv-SE" sz="1600" dirty="0"/>
              <a:t>, </a:t>
            </a:r>
            <a:r>
              <a:rPr lang="sv-SE" sz="1600" dirty="0" err="1"/>
              <a:t>organics</a:t>
            </a:r>
            <a:r>
              <a:rPr lang="sv-SE" sz="1600" dirty="0"/>
              <a:t>, </a:t>
            </a:r>
            <a:r>
              <a:rPr lang="sv-SE" sz="1600" dirty="0" err="1"/>
              <a:t>ions</a:t>
            </a:r>
            <a:r>
              <a:rPr lang="sv-SE" sz="1600" dirty="0"/>
              <a:t> and </a:t>
            </a:r>
            <a:r>
              <a:rPr lang="sv-SE" sz="1600" dirty="0" err="1"/>
              <a:t>water</a:t>
            </a:r>
            <a:r>
              <a:rPr lang="sv-SE" sz="1600" dirty="0"/>
              <a:t> and INTERFACE </a:t>
            </a:r>
            <a:r>
              <a:rPr lang="sv-SE" sz="1600" dirty="0" err="1"/>
              <a:t>ff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CTAB/CHARMM</a:t>
            </a:r>
            <a:endParaRPr lang="sv-SE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36737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-12700" y="1487875"/>
            <a:ext cx="9156700" cy="5478422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This</a:t>
            </a:r>
            <a:r>
              <a:rPr lang="sv-SE" sz="1400" dirty="0">
                <a:solidFill>
                  <a:srgbClr val="008000"/>
                </a:solidFill>
              </a:rPr>
              <a:t> script </a:t>
            </a:r>
            <a:r>
              <a:rPr lang="sv-SE" sz="1400" dirty="0" err="1">
                <a:solidFill>
                  <a:srgbClr val="008000"/>
                </a:solidFill>
              </a:rPr>
              <a:t>creates</a:t>
            </a:r>
            <a:r>
              <a:rPr lang="sv-SE" sz="1400" dirty="0">
                <a:solidFill>
                  <a:srgbClr val="008000"/>
                </a:solidFill>
              </a:rPr>
              <a:t> a </a:t>
            </a:r>
            <a:r>
              <a:rPr lang="sv-SE" sz="1400" dirty="0" err="1">
                <a:solidFill>
                  <a:srgbClr val="008000"/>
                </a:solidFill>
              </a:rPr>
              <a:t>structure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file</a:t>
            </a:r>
            <a:r>
              <a:rPr lang="sv-SE" sz="1400" dirty="0">
                <a:solidFill>
                  <a:srgbClr val="008000"/>
                </a:solidFill>
              </a:rPr>
              <a:t> for </a:t>
            </a:r>
            <a:r>
              <a:rPr lang="sv-SE" sz="1400" dirty="0" err="1">
                <a:solidFill>
                  <a:srgbClr val="008000"/>
                </a:solidFill>
              </a:rPr>
              <a:t>clay+ions+water</a:t>
            </a:r>
            <a:r>
              <a:rPr lang="sv-SE" sz="1400" dirty="0">
                <a:solidFill>
                  <a:srgbClr val="008000"/>
                </a:solidFill>
              </a:rPr>
              <a:t>. </a:t>
            </a:r>
            <a:r>
              <a:rPr lang="sv-SE" sz="1400" dirty="0" err="1">
                <a:solidFill>
                  <a:srgbClr val="008000"/>
                </a:solidFill>
              </a:rPr>
              <a:t>Normally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one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uses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one</a:t>
            </a:r>
            <a:r>
              <a:rPr lang="sv-SE" sz="1400" dirty="0">
                <a:solidFill>
                  <a:srgbClr val="008000"/>
                </a:solidFill>
              </a:rPr>
              <a:t> or </a:t>
            </a:r>
            <a:r>
              <a:rPr lang="sv-SE" sz="1400" dirty="0" err="1">
                <a:solidFill>
                  <a:srgbClr val="008000"/>
                </a:solidFill>
              </a:rPr>
              <a:t>two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structure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files</a:t>
            </a:r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with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some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clay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layers</a:t>
            </a:r>
            <a:r>
              <a:rPr lang="sv-SE" sz="1400" dirty="0">
                <a:solidFill>
                  <a:srgbClr val="008000"/>
                </a:solidFill>
              </a:rPr>
              <a:t>, </a:t>
            </a:r>
            <a:r>
              <a:rPr lang="sv-SE" sz="1400" dirty="0" err="1">
                <a:solidFill>
                  <a:srgbClr val="008000"/>
                </a:solidFill>
              </a:rPr>
              <a:t>then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one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can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add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layers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of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ions</a:t>
            </a:r>
            <a:r>
              <a:rPr lang="sv-SE" sz="1400" dirty="0">
                <a:solidFill>
                  <a:srgbClr val="008000"/>
                </a:solidFill>
              </a:rPr>
              <a:t> and </a:t>
            </a:r>
            <a:r>
              <a:rPr lang="sv-SE" sz="1400" dirty="0" err="1">
                <a:solidFill>
                  <a:srgbClr val="008000"/>
                </a:solidFill>
              </a:rPr>
              <a:t>then</a:t>
            </a:r>
            <a:r>
              <a:rPr lang="sv-SE" sz="1400" dirty="0">
                <a:solidFill>
                  <a:srgbClr val="008000"/>
                </a:solidFill>
              </a:rPr>
              <a:t> 1-2 segments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of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water</a:t>
            </a:r>
            <a:r>
              <a:rPr lang="sv-SE" sz="1400" dirty="0">
                <a:solidFill>
                  <a:srgbClr val="008000"/>
                </a:solidFill>
              </a:rPr>
              <a:t>, </a:t>
            </a:r>
            <a:r>
              <a:rPr lang="sv-SE" sz="1400" dirty="0" err="1">
                <a:solidFill>
                  <a:srgbClr val="008000"/>
                </a:solidFill>
              </a:rPr>
              <a:t>either</a:t>
            </a:r>
            <a:r>
              <a:rPr lang="sv-SE" sz="1400" dirty="0">
                <a:solidFill>
                  <a:srgbClr val="008000"/>
                </a:solidFill>
              </a:rPr>
              <a:t> on a </a:t>
            </a:r>
            <a:r>
              <a:rPr lang="sv-SE" sz="1400" dirty="0" err="1">
                <a:solidFill>
                  <a:srgbClr val="008000"/>
                </a:solidFill>
              </a:rPr>
              <a:t>grid</a:t>
            </a:r>
            <a:r>
              <a:rPr lang="sv-SE" sz="1400" dirty="0">
                <a:solidFill>
                  <a:srgbClr val="008000"/>
                </a:solidFill>
              </a:rPr>
              <a:t> or </a:t>
            </a:r>
            <a:r>
              <a:rPr lang="sv-SE" sz="1400" dirty="0" err="1">
                <a:solidFill>
                  <a:srgbClr val="008000"/>
                </a:solidFill>
              </a:rPr>
              <a:t>using</a:t>
            </a:r>
            <a:r>
              <a:rPr lang="sv-SE" sz="1400" dirty="0">
                <a:solidFill>
                  <a:srgbClr val="008000"/>
                </a:solidFill>
              </a:rPr>
              <a:t> a </a:t>
            </a:r>
            <a:r>
              <a:rPr lang="sv-SE" sz="1400" dirty="0" err="1">
                <a:solidFill>
                  <a:srgbClr val="008000"/>
                </a:solidFill>
              </a:rPr>
              <a:t>preequilibrated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water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body</a:t>
            </a:r>
            <a:r>
              <a:rPr lang="sv-SE" sz="1400" dirty="0">
                <a:solidFill>
                  <a:srgbClr val="008000"/>
                </a:solidFill>
              </a:rPr>
              <a:t>.</a:t>
            </a:r>
          </a:p>
          <a:p>
            <a:pPr marL="468000"/>
            <a:r>
              <a:rPr lang="sv-SE" sz="1400" dirty="0" err="1">
                <a:solidFill>
                  <a:schemeClr val="tx1"/>
                </a:solidFill>
              </a:rPr>
              <a:t>clear</a:t>
            </a:r>
            <a:r>
              <a:rPr lang="sv-SE" sz="1400" dirty="0">
                <a:solidFill>
                  <a:schemeClr val="tx1"/>
                </a:solidFill>
              </a:rPr>
              <a:t> all;</a:t>
            </a:r>
          </a:p>
          <a:p>
            <a:pPr marL="468000"/>
            <a:r>
              <a:rPr lang="sv-SE" sz="1400" dirty="0">
                <a:solidFill>
                  <a:schemeClr val="tx1"/>
                </a:solidFill>
              </a:rPr>
              <a:t>Format </a:t>
            </a:r>
            <a:r>
              <a:rPr lang="sv-SE" sz="1400" dirty="0" err="1">
                <a:solidFill>
                  <a:schemeClr val="tx1"/>
                </a:solidFill>
              </a:rPr>
              <a:t>compact</a:t>
            </a:r>
            <a:r>
              <a:rPr lang="sv-SE" sz="1400" dirty="0">
                <a:solidFill>
                  <a:schemeClr val="tx1"/>
                </a:solidFill>
              </a:rPr>
              <a:t>;</a:t>
            </a: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%%%%%%%%%%%%%%%%%%%%%%%%%%%%%%%%%%%%%%%%%%%%%%%%%%%%%%% </a:t>
            </a:r>
            <a:r>
              <a:rPr lang="sv-SE" sz="1400" dirty="0" err="1">
                <a:solidFill>
                  <a:srgbClr val="000000"/>
                </a:solidFill>
              </a:rPr>
              <a:t>filename_out</a:t>
            </a:r>
            <a:r>
              <a:rPr lang="sv-SE" sz="1400" dirty="0">
                <a:solidFill>
                  <a:srgbClr val="000000"/>
                </a:solidFill>
              </a:rPr>
              <a:t>='</a:t>
            </a:r>
            <a:r>
              <a:rPr lang="sv-SE" sz="1400" dirty="0" err="1">
                <a:solidFill>
                  <a:srgbClr val="000000"/>
                </a:solidFill>
              </a:rPr>
              <a:t>preem.gro</a:t>
            </a:r>
            <a:r>
              <a:rPr lang="sv-SE" sz="1400" dirty="0">
                <a:solidFill>
                  <a:srgbClr val="000000"/>
                </a:solidFill>
              </a:rPr>
              <a:t>'; % Total system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d001=18.9*1.1;    % 12.4 15.6 18.9 21.8 24.8 for 1W   2W   3W   4W   5W</a:t>
            </a:r>
          </a:p>
          <a:p>
            <a:pPr marL="468000"/>
            <a:r>
              <a:rPr lang="sv-SE" sz="1400" dirty="0" err="1">
                <a:solidFill>
                  <a:srgbClr val="000000"/>
                </a:solidFill>
              </a:rPr>
              <a:t>nlayers</a:t>
            </a:r>
            <a:r>
              <a:rPr lang="sv-SE" sz="1400" dirty="0">
                <a:solidFill>
                  <a:srgbClr val="000000"/>
                </a:solidFill>
              </a:rPr>
              <a:t>=2;</a:t>
            </a:r>
          </a:p>
          <a:p>
            <a:pPr marL="468000"/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=[31.6800   36.5600  </a:t>
            </a:r>
            <a:r>
              <a:rPr lang="sv-SE" sz="1400" dirty="0" err="1">
                <a:solidFill>
                  <a:srgbClr val="000000"/>
                </a:solidFill>
              </a:rPr>
              <a:t>nlayers</a:t>
            </a:r>
            <a:r>
              <a:rPr lang="sv-SE" sz="1400" dirty="0">
                <a:solidFill>
                  <a:srgbClr val="000000"/>
                </a:solidFill>
              </a:rPr>
              <a:t>*d001];</a:t>
            </a:r>
          </a:p>
          <a:p>
            <a:pPr marL="468000"/>
            <a:r>
              <a:rPr lang="sv-SE" sz="1400" dirty="0" err="1">
                <a:solidFill>
                  <a:srgbClr val="000000"/>
                </a:solidFill>
              </a:rPr>
              <a:t>nSOL</a:t>
            </a:r>
            <a:r>
              <a:rPr lang="sv-SE" sz="1400" dirty="0">
                <a:solidFill>
                  <a:srgbClr val="000000"/>
                </a:solidFill>
              </a:rPr>
              <a:t>=360;%</a:t>
            </a:r>
            <a:r>
              <a:rPr lang="sv-SE" sz="1400" dirty="0" err="1">
                <a:solidFill>
                  <a:srgbClr val="000000"/>
                </a:solidFill>
              </a:rPr>
              <a:t>UCinX</a:t>
            </a:r>
            <a:r>
              <a:rPr lang="sv-SE" sz="1400" dirty="0">
                <a:solidFill>
                  <a:srgbClr val="000000"/>
                </a:solidFill>
              </a:rPr>
              <a:t>*</a:t>
            </a:r>
            <a:r>
              <a:rPr lang="sv-SE" sz="1400" dirty="0" err="1">
                <a:solidFill>
                  <a:srgbClr val="000000"/>
                </a:solidFill>
              </a:rPr>
              <a:t>UCinY</a:t>
            </a:r>
            <a:r>
              <a:rPr lang="sv-SE" sz="1400" dirty="0">
                <a:solidFill>
                  <a:srgbClr val="000000"/>
                </a:solidFill>
              </a:rPr>
              <a:t>*5*3; % 5 </a:t>
            </a:r>
            <a:r>
              <a:rPr lang="sv-SE" sz="1400" dirty="0" err="1">
                <a:solidFill>
                  <a:srgbClr val="000000"/>
                </a:solidFill>
              </a:rPr>
              <a:t>water</a:t>
            </a:r>
            <a:r>
              <a:rPr lang="sv-SE" sz="1400" dirty="0">
                <a:solidFill>
                  <a:srgbClr val="000000"/>
                </a:solidFill>
              </a:rPr>
              <a:t> </a:t>
            </a:r>
            <a:r>
              <a:rPr lang="sv-SE" sz="1400" dirty="0" err="1">
                <a:solidFill>
                  <a:srgbClr val="000000"/>
                </a:solidFill>
              </a:rPr>
              <a:t>molecules</a:t>
            </a:r>
            <a:r>
              <a:rPr lang="sv-SE" sz="1400" dirty="0">
                <a:solidFill>
                  <a:srgbClr val="000000"/>
                </a:solidFill>
              </a:rPr>
              <a:t> per </a:t>
            </a:r>
            <a:r>
              <a:rPr lang="sv-SE" sz="1400" dirty="0" err="1">
                <a:solidFill>
                  <a:srgbClr val="000000"/>
                </a:solidFill>
              </a:rPr>
              <a:t>unit</a:t>
            </a:r>
            <a:r>
              <a:rPr lang="sv-SE" sz="1400" dirty="0">
                <a:solidFill>
                  <a:srgbClr val="000000"/>
                </a:solidFill>
              </a:rPr>
              <a:t> cell and </a:t>
            </a:r>
            <a:r>
              <a:rPr lang="sv-SE" sz="1400" dirty="0" err="1">
                <a:solidFill>
                  <a:srgbClr val="000000"/>
                </a:solidFill>
              </a:rPr>
              <a:t>monolayer</a:t>
            </a:r>
            <a:r>
              <a:rPr lang="sv-SE" sz="1400" dirty="0">
                <a:solidFill>
                  <a:srgbClr val="000000"/>
                </a:solidFill>
              </a:rPr>
              <a:t> per MMT </a:t>
            </a:r>
            <a:r>
              <a:rPr lang="sv-SE" sz="1400" dirty="0" err="1">
                <a:solidFill>
                  <a:srgbClr val="000000"/>
                </a:solidFill>
              </a:rPr>
              <a:t>layer</a:t>
            </a:r>
            <a:r>
              <a:rPr lang="sv-SE" sz="1400" dirty="0">
                <a:solidFill>
                  <a:srgbClr val="000000"/>
                </a:solidFill>
              </a:rPr>
              <a:t> is </a:t>
            </a:r>
            <a:r>
              <a:rPr lang="sv-SE" sz="1400" dirty="0" err="1">
                <a:solidFill>
                  <a:srgbClr val="000000"/>
                </a:solidFill>
              </a:rPr>
              <a:t>reasonable</a:t>
            </a:r>
            <a:r>
              <a:rPr lang="sv-SE" sz="1400" dirty="0">
                <a:solidFill>
                  <a:srgbClr val="000000"/>
                </a:solidFill>
              </a:rPr>
              <a:t> 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Cation='Na';</a:t>
            </a:r>
            <a:r>
              <a:rPr lang="sv-SE" sz="1400" dirty="0" err="1">
                <a:solidFill>
                  <a:srgbClr val="000000"/>
                </a:solidFill>
              </a:rPr>
              <a:t>nCation</a:t>
            </a:r>
            <a:r>
              <a:rPr lang="sv-SE" sz="1400" dirty="0">
                <a:solidFill>
                  <a:srgbClr val="000000"/>
                </a:solidFill>
              </a:rPr>
              <a:t>=16;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System=[];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%%%%%%%%%%%%%%%%%%%%%%%%%%%%%%%%%%%%%%%%%%%%%%%%%%%%%%%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Add</a:t>
            </a:r>
            <a:r>
              <a:rPr lang="sv-SE" sz="1400" dirty="0">
                <a:solidFill>
                  <a:srgbClr val="008000"/>
                </a:solidFill>
              </a:rPr>
              <a:t> mineral </a:t>
            </a:r>
            <a:r>
              <a:rPr lang="sv-SE" sz="1400" dirty="0" err="1">
                <a:solidFill>
                  <a:srgbClr val="008000"/>
                </a:solidFill>
              </a:rPr>
              <a:t>lattices</a:t>
            </a:r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atom = </a:t>
            </a:r>
            <a:r>
              <a:rPr lang="sv-SE" sz="1400" dirty="0" err="1">
                <a:solidFill>
                  <a:srgbClr val="008000"/>
                </a:solidFill>
              </a:rPr>
              <a:t>import_atom</a:t>
            </a:r>
            <a:r>
              <a:rPr lang="sv-SE" sz="1400" dirty="0">
                <a:solidFill>
                  <a:srgbClr val="008000"/>
                </a:solidFill>
              </a:rPr>
              <a:t>(</a:t>
            </a:r>
            <a:r>
              <a:rPr lang="sv-SE" sz="1400" dirty="0" err="1">
                <a:solidFill>
                  <a:srgbClr val="008000"/>
                </a:solidFill>
              </a:rPr>
              <a:t>filename,translation_vector,Full_Box_dim</a:t>
            </a:r>
            <a:r>
              <a:rPr lang="sv-SE" sz="1400" dirty="0">
                <a:solidFill>
                  <a:srgbClr val="008000"/>
                </a:solidFill>
              </a:rPr>
              <a:t>)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MMT1 = </a:t>
            </a:r>
            <a:r>
              <a:rPr lang="sv-SE" sz="1400" dirty="0" err="1">
                <a:solidFill>
                  <a:srgbClr val="000000"/>
                </a:solidFill>
              </a:rPr>
              <a:t>import_atom</a:t>
            </a:r>
            <a:r>
              <a:rPr lang="sv-SE" sz="1400" dirty="0">
                <a:solidFill>
                  <a:srgbClr val="000000"/>
                </a:solidFill>
              </a:rPr>
              <a:t>('clayff_MMT_1.gro',[0 0 0],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); System = </a:t>
            </a:r>
            <a:r>
              <a:rPr lang="sv-SE" sz="1400" dirty="0" err="1">
                <a:solidFill>
                  <a:srgbClr val="000000"/>
                </a:solidFill>
              </a:rPr>
              <a:t>update_atom</a:t>
            </a:r>
            <a:r>
              <a:rPr lang="sv-SE" sz="1400" dirty="0">
                <a:solidFill>
                  <a:srgbClr val="000000"/>
                </a:solidFill>
              </a:rPr>
              <a:t>({System MMT1});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MMT2 = </a:t>
            </a:r>
            <a:r>
              <a:rPr lang="sv-SE" sz="1400" dirty="0" err="1">
                <a:solidFill>
                  <a:srgbClr val="000000"/>
                </a:solidFill>
              </a:rPr>
              <a:t>import_atom</a:t>
            </a:r>
            <a:r>
              <a:rPr lang="sv-SE" sz="1400" dirty="0">
                <a:solidFill>
                  <a:srgbClr val="000000"/>
                </a:solidFill>
              </a:rPr>
              <a:t>('clayff_MMT_2.gro',[5.2/3 9/3 d001],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); System = </a:t>
            </a:r>
            <a:r>
              <a:rPr lang="sv-SE" sz="1400" dirty="0" err="1">
                <a:solidFill>
                  <a:srgbClr val="000000"/>
                </a:solidFill>
              </a:rPr>
              <a:t>update_atom</a:t>
            </a:r>
            <a:r>
              <a:rPr lang="sv-SE" sz="1400" dirty="0">
                <a:solidFill>
                  <a:srgbClr val="000000"/>
                </a:solidFill>
              </a:rPr>
              <a:t>({System MMT2});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 </a:t>
            </a:r>
            <a:r>
              <a:rPr lang="sv-SE" sz="1400" dirty="0" err="1">
                <a:solidFill>
                  <a:srgbClr val="008000"/>
                </a:solidFill>
              </a:rPr>
              <a:t>vmd</a:t>
            </a:r>
            <a:r>
              <a:rPr lang="sv-SE" sz="1400" dirty="0">
                <a:solidFill>
                  <a:srgbClr val="008000"/>
                </a:solidFill>
              </a:rPr>
              <a:t>(</a:t>
            </a:r>
            <a:r>
              <a:rPr lang="sv-SE" sz="1400" dirty="0" err="1">
                <a:solidFill>
                  <a:srgbClr val="008000"/>
                </a:solidFill>
              </a:rPr>
              <a:t>System,Full_Box_dim</a:t>
            </a:r>
            <a:r>
              <a:rPr lang="sv-SE" sz="1400" dirty="0">
                <a:solidFill>
                  <a:srgbClr val="008000"/>
                </a:solidFill>
              </a:rPr>
              <a:t>)</a:t>
            </a: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Let’s</a:t>
            </a:r>
            <a:r>
              <a:rPr lang="sv-SE" sz="1600" dirty="0"/>
              <a:t> </a:t>
            </a:r>
            <a:r>
              <a:rPr lang="sv-SE" sz="1600" dirty="0" err="1"/>
              <a:t>build</a:t>
            </a:r>
            <a:r>
              <a:rPr lang="sv-SE" sz="1600" dirty="0"/>
              <a:t> a simple bilayered 3W system </a:t>
            </a:r>
            <a:r>
              <a:rPr lang="sv-SE" sz="1600" dirty="0" err="1"/>
              <a:t>with</a:t>
            </a:r>
            <a:r>
              <a:rPr lang="sv-SE" sz="1600" dirty="0"/>
              <a:t> </a:t>
            </a:r>
            <a:r>
              <a:rPr lang="sv-SE" sz="1600" dirty="0" err="1"/>
              <a:t>Clayffand</a:t>
            </a:r>
            <a:r>
              <a:rPr lang="sv-SE" sz="1600" dirty="0"/>
              <a:t> SPC/E.</a:t>
            </a:r>
            <a:br>
              <a:rPr lang="sv-SE" sz="1600" dirty="0"/>
            </a:br>
            <a:r>
              <a:rPr lang="sv-SE" sz="1600" dirty="0"/>
              <a:t>Note the alternative </a:t>
            </a:r>
            <a:r>
              <a:rPr lang="sv-SE" sz="1600" dirty="0" err="1"/>
              <a:t>function</a:t>
            </a:r>
            <a:r>
              <a:rPr lang="sv-SE" sz="1600" dirty="0"/>
              <a:t> </a:t>
            </a:r>
            <a:r>
              <a:rPr lang="sv-SE" sz="1600" dirty="0" err="1"/>
              <a:t>to</a:t>
            </a:r>
            <a:r>
              <a:rPr lang="sv-SE" sz="1600" dirty="0"/>
              <a:t> </a:t>
            </a:r>
            <a:r>
              <a:rPr lang="sv-SE" sz="1600" dirty="0" err="1"/>
              <a:t>add</a:t>
            </a:r>
            <a:r>
              <a:rPr lang="sv-SE" sz="1600" dirty="0"/>
              <a:t> </a:t>
            </a:r>
            <a:r>
              <a:rPr lang="sv-SE" sz="1600" dirty="0" err="1"/>
              <a:t>ions</a:t>
            </a:r>
            <a:r>
              <a:rPr lang="sv-SE" sz="1600" dirty="0"/>
              <a:t>!</a:t>
            </a:r>
            <a:endParaRPr lang="sv-SE" sz="1400" dirty="0">
              <a:latin typeface="Monaco"/>
              <a:cs typeface="Monaco"/>
            </a:endParaRPr>
          </a:p>
        </p:txBody>
      </p:sp>
      <p:sp>
        <p:nvSpPr>
          <p:cNvPr id="7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 fontScale="90000"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Let’s</a:t>
            </a:r>
            <a:r>
              <a:rPr lang="sv-SE" sz="2800" dirty="0">
                <a:latin typeface="Arial"/>
                <a:cs typeface="Arial"/>
              </a:rPr>
              <a:t> try </a:t>
            </a:r>
            <a:r>
              <a:rPr lang="sv-SE" sz="2800" dirty="0" err="1">
                <a:latin typeface="Arial"/>
                <a:cs typeface="Arial"/>
              </a:rPr>
              <a:t>another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Monaco"/>
                <a:cs typeface="Monaco"/>
              </a:rPr>
              <a:t>buildsystem.m</a:t>
            </a:r>
            <a:br>
              <a:rPr lang="sv-SE" sz="2800" dirty="0">
                <a:latin typeface="Arial"/>
                <a:cs typeface="Arial"/>
              </a:rPr>
            </a:br>
            <a:r>
              <a:rPr lang="sv-SE" sz="1800" dirty="0">
                <a:latin typeface="Arial"/>
                <a:cs typeface="Arial"/>
              </a:rPr>
              <a:t>cd </a:t>
            </a:r>
            <a:r>
              <a:rPr lang="sv-SE" sz="1800" dirty="0" err="1">
                <a:latin typeface="Arial"/>
                <a:cs typeface="Arial"/>
              </a:rPr>
              <a:t>to</a:t>
            </a:r>
            <a:r>
              <a:rPr lang="sv-SE" sz="1800" dirty="0">
                <a:latin typeface="Arial"/>
                <a:cs typeface="Arial"/>
              </a:rPr>
              <a:t> </a:t>
            </a:r>
            <a:r>
              <a:rPr lang="sv-SE" sz="1800" dirty="0"/>
              <a:t>3W_NaMMT_spce_workflow_2/</a:t>
            </a:r>
            <a:r>
              <a:rPr lang="sv-SE" sz="1800" dirty="0" err="1"/>
              <a:t>MMT_clayff</a:t>
            </a:r>
            <a:r>
              <a:rPr lang="sv-SE" sz="1800" dirty="0"/>
              <a:t>/scripts</a:t>
            </a:r>
            <a:endParaRPr lang="sv-SE" sz="1800" dirty="0">
              <a:latin typeface="Monaco"/>
              <a:cs typeface="Monaco"/>
            </a:endParaRPr>
          </a:p>
        </p:txBody>
      </p:sp>
      <p:sp>
        <p:nvSpPr>
          <p:cNvPr id="5" name="textruta 4"/>
          <p:cNvSpPr txBox="1"/>
          <p:nvPr/>
        </p:nvSpPr>
        <p:spPr>
          <a:xfrm>
            <a:off x="7142155" y="6368533"/>
            <a:ext cx="1816100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dirty="0" err="1">
                <a:latin typeface="Arial"/>
                <a:cs typeface="Arial"/>
              </a:rPr>
              <a:t>cont</a:t>
            </a:r>
            <a:r>
              <a:rPr lang="sv-SE" sz="1400" dirty="0">
                <a:latin typeface="Arial"/>
                <a:cs typeface="Arial"/>
              </a:rPr>
              <a:t>. on </a:t>
            </a:r>
            <a:r>
              <a:rPr lang="sv-SE" sz="1400" dirty="0" err="1">
                <a:latin typeface="Arial"/>
                <a:cs typeface="Arial"/>
              </a:rPr>
              <a:t>next</a:t>
            </a:r>
            <a:r>
              <a:rPr lang="sv-SE" sz="1400" dirty="0">
                <a:latin typeface="Arial"/>
                <a:cs typeface="Arial"/>
              </a:rPr>
              <a:t> </a:t>
            </a:r>
            <a:r>
              <a:rPr lang="sv-SE" sz="1400" dirty="0" err="1">
                <a:latin typeface="Arial"/>
                <a:cs typeface="Arial"/>
              </a:rPr>
              <a:t>slide</a:t>
            </a:r>
            <a:r>
              <a:rPr lang="sv-SE" sz="1400" dirty="0">
                <a:latin typeface="Arial"/>
                <a:cs typeface="Aria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0511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492530" y="240059"/>
            <a:ext cx="8537170" cy="727363"/>
          </a:xfrm>
        </p:spPr>
        <p:txBody>
          <a:bodyPr>
            <a:noAutofit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Steps </a:t>
            </a:r>
            <a:r>
              <a:rPr lang="sv-SE" sz="2800" dirty="0" err="1">
                <a:latin typeface="Arial"/>
                <a:cs typeface="Arial"/>
              </a:rPr>
              <a:t>needed</a:t>
            </a:r>
            <a:r>
              <a:rPr lang="sv-SE" sz="2800" dirty="0">
                <a:latin typeface="Arial"/>
                <a:cs typeface="Arial"/>
              </a:rPr>
              <a:t> for </a:t>
            </a:r>
            <a:r>
              <a:rPr lang="sv-SE" sz="2800" dirty="0" err="1">
                <a:latin typeface="Arial"/>
                <a:cs typeface="Arial"/>
              </a:rPr>
              <a:t>running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hydrated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clay</a:t>
            </a:r>
            <a:r>
              <a:rPr lang="sv-SE" sz="2800" dirty="0">
                <a:latin typeface="Arial"/>
                <a:cs typeface="Arial"/>
              </a:rPr>
              <a:t> mineral systems </a:t>
            </a:r>
            <a:r>
              <a:rPr lang="sv-SE" sz="2800" dirty="0" err="1">
                <a:latin typeface="Arial"/>
                <a:cs typeface="Arial"/>
              </a:rPr>
              <a:t>with</a:t>
            </a:r>
            <a:r>
              <a:rPr lang="sv-SE" sz="2800" dirty="0">
                <a:latin typeface="Arial"/>
                <a:cs typeface="Arial"/>
              </a:rPr>
              <a:t> Gromacs </a:t>
            </a:r>
            <a:r>
              <a:rPr lang="sv-SE" sz="2800" dirty="0" err="1">
                <a:latin typeface="Arial"/>
                <a:cs typeface="Arial"/>
              </a:rPr>
              <a:t>using</a:t>
            </a:r>
            <a:r>
              <a:rPr lang="sv-SE" sz="2800" dirty="0">
                <a:latin typeface="Arial"/>
                <a:cs typeface="Arial"/>
              </a:rPr>
              <a:t> the atom Matlab scripts</a:t>
            </a:r>
            <a:endParaRPr lang="sv-SE" sz="1200" dirty="0">
              <a:latin typeface="Calibri"/>
              <a:cs typeface="Calibri"/>
            </a:endParaRPr>
          </a:p>
        </p:txBody>
      </p:sp>
      <p:sp>
        <p:nvSpPr>
          <p:cNvPr id="22" name="textruta 21"/>
          <p:cNvSpPr txBox="1"/>
          <p:nvPr/>
        </p:nvSpPr>
        <p:spPr>
          <a:xfrm>
            <a:off x="492530" y="1176277"/>
            <a:ext cx="8651470" cy="47705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sv-SE" b="1" dirty="0"/>
              <a:t>Setup all the gromacs input </a:t>
            </a:r>
            <a:r>
              <a:rPr lang="sv-SE" b="1" dirty="0" err="1"/>
              <a:t>files</a:t>
            </a:r>
            <a:endParaRPr lang="sv-SE" b="1" dirty="0"/>
          </a:p>
          <a:p>
            <a:pPr marL="342900" indent="-342900">
              <a:buAutoNum type="arabicPeriod"/>
            </a:pPr>
            <a:r>
              <a:rPr lang="sv-SE" dirty="0" err="1"/>
              <a:t>Put</a:t>
            </a:r>
            <a:r>
              <a:rPr lang="sv-SE" dirty="0"/>
              <a:t> the preem.gro from buildsystem.m and the .</a:t>
            </a:r>
            <a:r>
              <a:rPr lang="sv-SE" dirty="0" err="1"/>
              <a:t>itp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from </a:t>
            </a:r>
            <a:r>
              <a:rPr lang="sv-SE" dirty="0" err="1"/>
              <a:t>write_atom_itp</a:t>
            </a:r>
            <a:r>
              <a:rPr lang="sv-SE" dirty="0"/>
              <a:t>(), </a:t>
            </a:r>
            <a:r>
              <a:rPr lang="sv-SE" dirty="0" err="1"/>
              <a:t>into</a:t>
            </a:r>
            <a:r>
              <a:rPr lang="sv-SE" dirty="0"/>
              <a:t> the same folder as topol.top</a:t>
            </a:r>
          </a:p>
          <a:p>
            <a:pPr marL="342900" indent="-342900">
              <a:buAutoNum type="arabicPeriod"/>
            </a:pPr>
            <a:endParaRPr lang="sv-SE" dirty="0"/>
          </a:p>
          <a:p>
            <a:pPr marL="342900" indent="-342900">
              <a:buAutoNum type="arabicPeriod"/>
            </a:pPr>
            <a:r>
              <a:rPr lang="sv-SE" dirty="0"/>
              <a:t>Edit the topol.top </a:t>
            </a:r>
            <a:r>
              <a:rPr lang="sv-SE" dirty="0" err="1"/>
              <a:t>file</a:t>
            </a:r>
            <a:r>
              <a:rPr lang="sv-SE" dirty="0"/>
              <a:t> so </a:t>
            </a:r>
            <a:r>
              <a:rPr lang="sv-SE" dirty="0" err="1"/>
              <a:t>that</a:t>
            </a:r>
            <a:r>
              <a:rPr lang="sv-SE" dirty="0"/>
              <a:t> it </a:t>
            </a:r>
            <a:r>
              <a:rPr lang="sv-SE" dirty="0" err="1"/>
              <a:t>finds</a:t>
            </a:r>
            <a:r>
              <a:rPr lang="sv-SE" dirty="0"/>
              <a:t> the </a:t>
            </a:r>
            <a:r>
              <a:rPr lang="sv-SE" dirty="0" err="1"/>
              <a:t>forcefields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and all the .</a:t>
            </a:r>
            <a:r>
              <a:rPr lang="sv-SE" dirty="0" err="1"/>
              <a:t>itp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</a:t>
            </a:r>
            <a:r>
              <a:rPr lang="sv-SE" dirty="0" err="1"/>
              <a:t>needed</a:t>
            </a:r>
            <a:r>
              <a:rPr lang="sv-SE" dirty="0"/>
              <a:t>, and make sure the [ </a:t>
            </a:r>
            <a:r>
              <a:rPr lang="sv-SE" dirty="0" err="1"/>
              <a:t>molecules</a:t>
            </a:r>
            <a:r>
              <a:rPr lang="sv-SE" dirty="0"/>
              <a:t> ] </a:t>
            </a:r>
            <a:r>
              <a:rPr lang="sv-SE" dirty="0" err="1"/>
              <a:t>section</a:t>
            </a:r>
            <a:r>
              <a:rPr lang="sv-SE" dirty="0"/>
              <a:t> is </a:t>
            </a:r>
            <a:r>
              <a:rPr lang="sv-SE" dirty="0" err="1"/>
              <a:t>correct</a:t>
            </a:r>
            <a:r>
              <a:rPr lang="sv-SE" dirty="0"/>
              <a:t>/</a:t>
            </a:r>
            <a:r>
              <a:rPr lang="sv-SE" dirty="0" err="1"/>
              <a:t>matches</a:t>
            </a:r>
            <a:r>
              <a:rPr lang="sv-SE" dirty="0"/>
              <a:t> preem.gro in terms </a:t>
            </a:r>
            <a:r>
              <a:rPr lang="sv-SE" dirty="0" err="1"/>
              <a:t>of</a:t>
            </a:r>
            <a:r>
              <a:rPr lang="sv-SE" dirty="0"/>
              <a:t> the order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molecules</a:t>
            </a:r>
            <a:endParaRPr lang="sv-SE" dirty="0"/>
          </a:p>
          <a:p>
            <a:pPr marL="342900" indent="-342900">
              <a:buAutoNum type="arabicPeriod"/>
            </a:pPr>
            <a:endParaRPr lang="sv-SE" dirty="0"/>
          </a:p>
          <a:p>
            <a:pPr marL="342900" indent="-342900">
              <a:buAutoNum type="arabicPeriod"/>
            </a:pPr>
            <a:r>
              <a:rPr lang="sv-SE" dirty="0" err="1"/>
              <a:t>Generate</a:t>
            </a:r>
            <a:r>
              <a:rPr lang="sv-SE" dirty="0"/>
              <a:t> an index </a:t>
            </a:r>
            <a:r>
              <a:rPr lang="sv-SE" dirty="0" err="1"/>
              <a:t>file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for </a:t>
            </a:r>
            <a:r>
              <a:rPr lang="sv-SE" dirty="0" err="1"/>
              <a:t>instance</a:t>
            </a:r>
            <a:r>
              <a:rPr lang="sv-SE" dirty="0"/>
              <a:t> run_make_ndx.sh (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gmx</a:t>
            </a:r>
            <a:r>
              <a:rPr lang="sv-SE" dirty="0"/>
              <a:t> </a:t>
            </a:r>
            <a:r>
              <a:rPr lang="sv-SE" dirty="0" err="1"/>
              <a:t>make_ndx</a:t>
            </a:r>
            <a:r>
              <a:rPr lang="sv-SE" dirty="0"/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could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look at </a:t>
            </a:r>
            <a:r>
              <a:rPr lang="sv-SE" dirty="0" err="1"/>
              <a:t>gmx</a:t>
            </a:r>
            <a:r>
              <a:rPr lang="sv-SE" dirty="0"/>
              <a:t> </a:t>
            </a:r>
            <a:r>
              <a:rPr lang="sv-SE" dirty="0" err="1"/>
              <a:t>select</a:t>
            </a:r>
            <a:endParaRPr lang="sv-SE" dirty="0"/>
          </a:p>
          <a:p>
            <a:pPr marL="800100" lvl="1" indent="-342900">
              <a:buFont typeface="Arial"/>
              <a:buChar char="•"/>
            </a:pPr>
            <a:r>
              <a:rPr lang="sv-SE" dirty="0"/>
              <a:t>Or the </a:t>
            </a:r>
            <a:r>
              <a:rPr lang="sv-SE" dirty="0" err="1"/>
              <a:t>matlab</a:t>
            </a:r>
            <a:r>
              <a:rPr lang="sv-SE" dirty="0"/>
              <a:t> version </a:t>
            </a:r>
            <a:r>
              <a:rPr lang="en-US" sz="1600" dirty="0">
                <a:latin typeface="Monaco"/>
                <a:cs typeface="Monaco"/>
              </a:rPr>
              <a:t>atom2make_ndx()</a:t>
            </a:r>
          </a:p>
          <a:p>
            <a:pPr marL="800100" lvl="1" indent="-342900">
              <a:buFont typeface="Arial"/>
              <a:buChar char="•"/>
            </a:pPr>
            <a:endParaRPr lang="sv-SE" sz="1600" dirty="0"/>
          </a:p>
          <a:p>
            <a:pPr marL="342900" indent="-342900">
              <a:buAutoNum type="arabicPeriod"/>
            </a:pPr>
            <a:r>
              <a:rPr lang="sv-SE" dirty="0"/>
              <a:t>Go </a:t>
            </a:r>
            <a:r>
              <a:rPr lang="sv-SE" dirty="0" err="1"/>
              <a:t>through</a:t>
            </a:r>
            <a:r>
              <a:rPr lang="sv-SE" dirty="0"/>
              <a:t> the </a:t>
            </a:r>
            <a:r>
              <a:rPr lang="sv-SE" dirty="0" err="1"/>
              <a:t>run_x</a:t>
            </a:r>
            <a:r>
              <a:rPr lang="sv-SE" dirty="0"/>
              <a:t>_{</a:t>
            </a:r>
            <a:r>
              <a:rPr lang="sv-SE" dirty="0" err="1"/>
              <a:t>em</a:t>
            </a:r>
            <a:r>
              <a:rPr lang="sv-SE" dirty="0"/>
              <a:t>/</a:t>
            </a:r>
            <a:r>
              <a:rPr lang="sv-SE" dirty="0" err="1"/>
              <a:t>nvt</a:t>
            </a:r>
            <a:r>
              <a:rPr lang="sv-SE" dirty="0"/>
              <a:t>/</a:t>
            </a:r>
            <a:r>
              <a:rPr lang="sv-SE" dirty="0" err="1"/>
              <a:t>npt</a:t>
            </a:r>
            <a:r>
              <a:rPr lang="sv-SE" dirty="0"/>
              <a:t>/md}.sh </a:t>
            </a:r>
            <a:r>
              <a:rPr lang="sv-SE" dirty="0" err="1"/>
              <a:t>files</a:t>
            </a:r>
            <a:r>
              <a:rPr lang="sv-SE" dirty="0"/>
              <a:t> – and all </a:t>
            </a:r>
            <a:r>
              <a:rPr lang="sv-SE" dirty="0" err="1"/>
              <a:t>mdp</a:t>
            </a:r>
            <a:r>
              <a:rPr lang="sv-SE" dirty="0"/>
              <a:t> options</a:t>
            </a:r>
          </a:p>
          <a:p>
            <a:pPr marL="342900" indent="-342900">
              <a:buFont typeface="Arial"/>
              <a:buChar char="•"/>
            </a:pP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many</a:t>
            </a:r>
            <a:r>
              <a:rPr lang="sv-SE" dirty="0"/>
              <a:t> steps do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run</a:t>
            </a:r>
            <a:r>
              <a:rPr lang="sv-SE" dirty="0"/>
              <a:t>?</a:t>
            </a:r>
          </a:p>
          <a:p>
            <a:pPr marL="342900" indent="-342900">
              <a:buFont typeface="Arial"/>
              <a:buChar char="•"/>
            </a:pP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often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save data?</a:t>
            </a:r>
          </a:p>
          <a:p>
            <a:pPr marL="342900" indent="-342900">
              <a:buFont typeface="Arial"/>
              <a:buChar char="•"/>
            </a:pP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settings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for the </a:t>
            </a:r>
            <a:r>
              <a:rPr lang="sv-SE" dirty="0" err="1"/>
              <a:t>pressure</a:t>
            </a:r>
            <a:r>
              <a:rPr lang="sv-SE" dirty="0"/>
              <a:t> </a:t>
            </a:r>
            <a:r>
              <a:rPr lang="sv-SE" dirty="0" err="1"/>
              <a:t>control</a:t>
            </a:r>
            <a:r>
              <a:rPr lang="sv-SE" dirty="0"/>
              <a:t>? {</a:t>
            </a:r>
            <a:r>
              <a:rPr lang="sv-SE" dirty="0" err="1"/>
              <a:t>iso</a:t>
            </a:r>
            <a:r>
              <a:rPr lang="sv-SE" dirty="0"/>
              <a:t>/semi/</a:t>
            </a:r>
            <a:r>
              <a:rPr lang="sv-SE" dirty="0" err="1"/>
              <a:t>aniso</a:t>
            </a:r>
            <a:r>
              <a:rPr lang="sv-SE" dirty="0"/>
              <a:t>}</a:t>
            </a:r>
            <a:r>
              <a:rPr lang="sv-SE" dirty="0" err="1"/>
              <a:t>isotropic</a:t>
            </a:r>
            <a:r>
              <a:rPr lang="sv-SE" dirty="0"/>
              <a:t>?</a:t>
            </a:r>
          </a:p>
          <a:p>
            <a:pPr marL="342900" indent="-342900">
              <a:buFont typeface="Arial"/>
              <a:buChar char="•"/>
            </a:pPr>
            <a:r>
              <a:rPr lang="sv-SE" dirty="0"/>
              <a:t>Does all </a:t>
            </a:r>
            <a:r>
              <a:rPr lang="sv-SE" dirty="0" err="1"/>
              <a:t>groups</a:t>
            </a:r>
            <a:r>
              <a:rPr lang="sv-SE" dirty="0"/>
              <a:t> </a:t>
            </a:r>
            <a:r>
              <a:rPr lang="sv-SE" dirty="0" err="1"/>
              <a:t>mentioned</a:t>
            </a:r>
            <a:r>
              <a:rPr lang="sv-SE" dirty="0"/>
              <a:t> in the </a:t>
            </a:r>
            <a:r>
              <a:rPr lang="sv-SE" dirty="0" err="1"/>
              <a:t>mdp</a:t>
            </a:r>
            <a:r>
              <a:rPr lang="sv-SE" dirty="0"/>
              <a:t> </a:t>
            </a:r>
            <a:r>
              <a:rPr lang="sv-SE" dirty="0" err="1"/>
              <a:t>settings</a:t>
            </a:r>
            <a:r>
              <a:rPr lang="sv-SE" dirty="0"/>
              <a:t> </a:t>
            </a:r>
            <a:r>
              <a:rPr lang="sv-SE" dirty="0" err="1"/>
              <a:t>exist</a:t>
            </a:r>
            <a:r>
              <a:rPr lang="sv-SE" dirty="0"/>
              <a:t> in the index </a:t>
            </a:r>
            <a:r>
              <a:rPr lang="sv-SE" dirty="0" err="1"/>
              <a:t>file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7470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-12700" y="1487875"/>
            <a:ext cx="9156700" cy="5447646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Add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ions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using</a:t>
            </a:r>
            <a:r>
              <a:rPr lang="sv-SE" sz="1400" dirty="0">
                <a:solidFill>
                  <a:srgbClr val="008000"/>
                </a:solidFill>
              </a:rPr>
              <a:t> the </a:t>
            </a:r>
            <a:r>
              <a:rPr lang="sv-SE" sz="1400" dirty="0" err="1">
                <a:solidFill>
                  <a:srgbClr val="008000"/>
                </a:solidFill>
              </a:rPr>
              <a:t>copy_atom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function</a:t>
            </a:r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atom = </a:t>
            </a:r>
            <a:r>
              <a:rPr lang="sv-SE" sz="1400" dirty="0" err="1">
                <a:solidFill>
                  <a:srgbClr val="008000"/>
                </a:solidFill>
              </a:rPr>
              <a:t>copy_atom</a:t>
            </a:r>
            <a:r>
              <a:rPr lang="sv-SE" sz="1400" dirty="0">
                <a:solidFill>
                  <a:srgbClr val="008000"/>
                </a:solidFill>
              </a:rPr>
              <a:t>(</a:t>
            </a:r>
            <a:r>
              <a:rPr lang="sv-SE" sz="1400" dirty="0" err="1">
                <a:solidFill>
                  <a:srgbClr val="008000"/>
                </a:solidFill>
              </a:rPr>
              <a:t>atom,origtype,newtype,newresname,trans_vec,num</a:t>
            </a:r>
            <a:r>
              <a:rPr lang="sv-SE" sz="1400" dirty="0">
                <a:solidFill>
                  <a:srgbClr val="008000"/>
                </a:solidFill>
              </a:rPr>
              <a:t>);</a:t>
            </a:r>
          </a:p>
          <a:p>
            <a:pPr marL="468000"/>
            <a:r>
              <a:rPr lang="sv-SE" sz="1400" dirty="0">
                <a:solidFill>
                  <a:schemeClr val="tx1"/>
                </a:solidFill>
              </a:rPr>
              <a:t>Ion1 = </a:t>
            </a:r>
            <a:r>
              <a:rPr lang="sv-SE" sz="1400" dirty="0" err="1">
                <a:solidFill>
                  <a:schemeClr val="tx1"/>
                </a:solidFill>
              </a:rPr>
              <a:t>copy_type</a:t>
            </a:r>
            <a:r>
              <a:rPr lang="sv-SE" sz="1400" dirty="0">
                <a:solidFill>
                  <a:schemeClr val="tx1"/>
                </a:solidFill>
              </a:rPr>
              <a:t>(MMT1,'Mgo',Cation,Cation,[0 0 d001/2],</a:t>
            </a:r>
            <a:r>
              <a:rPr lang="sv-SE" sz="1400" dirty="0" err="1">
                <a:solidFill>
                  <a:schemeClr val="tx1"/>
                </a:solidFill>
              </a:rPr>
              <a:t>sum</a:t>
            </a:r>
            <a:r>
              <a:rPr lang="sv-SE" sz="1400" dirty="0">
                <a:solidFill>
                  <a:schemeClr val="tx1"/>
                </a:solidFill>
              </a:rPr>
              <a:t>(</a:t>
            </a:r>
            <a:r>
              <a:rPr lang="sv-SE" sz="1400" dirty="0" err="1">
                <a:solidFill>
                  <a:schemeClr val="tx1"/>
                </a:solidFill>
              </a:rPr>
              <a:t>ismember</a:t>
            </a:r>
            <a:r>
              <a:rPr lang="sv-SE" sz="1400" dirty="0">
                <a:solidFill>
                  <a:schemeClr val="tx1"/>
                </a:solidFill>
              </a:rPr>
              <a:t>([MMT1.type],'</a:t>
            </a:r>
            <a:r>
              <a:rPr lang="sv-SE" sz="1400" dirty="0" err="1">
                <a:solidFill>
                  <a:schemeClr val="tx1"/>
                </a:solidFill>
              </a:rPr>
              <a:t>Mgo</a:t>
            </a:r>
            <a:r>
              <a:rPr lang="sv-SE" sz="1400" dirty="0">
                <a:solidFill>
                  <a:schemeClr val="tx1"/>
                </a:solidFill>
              </a:rPr>
              <a:t>'))); System = </a:t>
            </a:r>
            <a:r>
              <a:rPr lang="sv-SE" sz="1400" dirty="0" err="1">
                <a:solidFill>
                  <a:schemeClr val="tx1"/>
                </a:solidFill>
              </a:rPr>
              <a:t>update_atom</a:t>
            </a:r>
            <a:r>
              <a:rPr lang="sv-SE" sz="1400" dirty="0">
                <a:solidFill>
                  <a:schemeClr val="tx1"/>
                </a:solidFill>
              </a:rPr>
              <a:t>({System Ion1});</a:t>
            </a:r>
          </a:p>
          <a:p>
            <a:pPr marL="468000"/>
            <a:r>
              <a:rPr lang="sv-SE" sz="1400" dirty="0">
                <a:solidFill>
                  <a:schemeClr val="tx1"/>
                </a:solidFill>
              </a:rPr>
              <a:t>Ion2 = </a:t>
            </a:r>
            <a:r>
              <a:rPr lang="sv-SE" sz="1400" dirty="0" err="1">
                <a:solidFill>
                  <a:schemeClr val="tx1"/>
                </a:solidFill>
              </a:rPr>
              <a:t>copy_type</a:t>
            </a:r>
            <a:r>
              <a:rPr lang="sv-SE" sz="1400" dirty="0">
                <a:solidFill>
                  <a:schemeClr val="tx1"/>
                </a:solidFill>
              </a:rPr>
              <a:t>(MMT2,'Mgo',Cation,Cation,[0 0 d001/2],</a:t>
            </a:r>
            <a:r>
              <a:rPr lang="sv-SE" sz="1400" dirty="0" err="1">
                <a:solidFill>
                  <a:schemeClr val="tx1"/>
                </a:solidFill>
              </a:rPr>
              <a:t>sum</a:t>
            </a:r>
            <a:r>
              <a:rPr lang="sv-SE" sz="1400" dirty="0">
                <a:solidFill>
                  <a:schemeClr val="tx1"/>
                </a:solidFill>
              </a:rPr>
              <a:t>(</a:t>
            </a:r>
            <a:r>
              <a:rPr lang="sv-SE" sz="1400" dirty="0" err="1">
                <a:solidFill>
                  <a:schemeClr val="tx1"/>
                </a:solidFill>
              </a:rPr>
              <a:t>ismember</a:t>
            </a:r>
            <a:r>
              <a:rPr lang="sv-SE" sz="1400" dirty="0">
                <a:solidFill>
                  <a:schemeClr val="tx1"/>
                </a:solidFill>
              </a:rPr>
              <a:t>([MMT2.type],'</a:t>
            </a:r>
            <a:r>
              <a:rPr lang="sv-SE" sz="1400" dirty="0" err="1">
                <a:solidFill>
                  <a:schemeClr val="tx1"/>
                </a:solidFill>
              </a:rPr>
              <a:t>Mgo</a:t>
            </a:r>
            <a:r>
              <a:rPr lang="sv-SE" sz="1400" dirty="0">
                <a:solidFill>
                  <a:schemeClr val="tx1"/>
                </a:solidFill>
              </a:rPr>
              <a:t>'))); System = </a:t>
            </a:r>
            <a:r>
              <a:rPr lang="sv-SE" sz="1400" dirty="0" err="1">
                <a:solidFill>
                  <a:schemeClr val="tx1"/>
                </a:solidFill>
              </a:rPr>
              <a:t>update_atom</a:t>
            </a:r>
            <a:r>
              <a:rPr lang="sv-SE" sz="1400" dirty="0">
                <a:solidFill>
                  <a:schemeClr val="tx1"/>
                </a:solidFill>
              </a:rPr>
              <a:t>({System Ion2});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 </a:t>
            </a:r>
            <a:r>
              <a:rPr lang="sv-SE" sz="1400" dirty="0" err="1">
                <a:solidFill>
                  <a:srgbClr val="008000"/>
                </a:solidFill>
              </a:rPr>
              <a:t>vmd</a:t>
            </a:r>
            <a:r>
              <a:rPr lang="sv-SE" sz="1400" dirty="0">
                <a:solidFill>
                  <a:srgbClr val="008000"/>
                </a:solidFill>
              </a:rPr>
              <a:t>([MMT1 MMT2 Ion1 Ion2],</a:t>
            </a:r>
            <a:r>
              <a:rPr lang="sv-SE" sz="1400" dirty="0" err="1">
                <a:solidFill>
                  <a:srgbClr val="008000"/>
                </a:solidFill>
              </a:rPr>
              <a:t>Full_Box_dim</a:t>
            </a:r>
            <a:r>
              <a:rPr lang="sv-SE" sz="1400" dirty="0">
                <a:solidFill>
                  <a:srgbClr val="008000"/>
                </a:solidFill>
              </a:rPr>
              <a:t>);</a:t>
            </a: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Solvate</a:t>
            </a:r>
            <a:r>
              <a:rPr lang="sv-SE" sz="1400" dirty="0">
                <a:solidFill>
                  <a:srgbClr val="008000"/>
                </a:solidFill>
              </a:rPr>
              <a:t> the system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System = </a:t>
            </a:r>
            <a:r>
              <a:rPr lang="sv-SE" sz="1400" dirty="0" err="1">
                <a:solidFill>
                  <a:srgbClr val="000000"/>
                </a:solidFill>
              </a:rPr>
              <a:t>wrap_atom</a:t>
            </a:r>
            <a:r>
              <a:rPr lang="sv-SE" sz="1400" dirty="0">
                <a:solidFill>
                  <a:srgbClr val="000000"/>
                </a:solidFill>
              </a:rPr>
              <a:t>(</a:t>
            </a:r>
            <a:r>
              <a:rPr lang="sv-SE" sz="1400" dirty="0" err="1">
                <a:solidFill>
                  <a:srgbClr val="000000"/>
                </a:solidFill>
              </a:rPr>
              <a:t>System,Full_Box_dim</a:t>
            </a:r>
            <a:r>
              <a:rPr lang="sv-SE" sz="1400" dirty="0">
                <a:solidFill>
                  <a:srgbClr val="000000"/>
                </a:solidFill>
              </a:rPr>
              <a:t>); % Wrap all </a:t>
            </a:r>
            <a:r>
              <a:rPr lang="sv-SE" sz="1400" dirty="0" err="1">
                <a:solidFill>
                  <a:srgbClr val="000000"/>
                </a:solidFill>
              </a:rPr>
              <a:t>solute</a:t>
            </a:r>
            <a:r>
              <a:rPr lang="sv-SE" sz="1400" dirty="0">
                <a:solidFill>
                  <a:srgbClr val="000000"/>
                </a:solidFill>
              </a:rPr>
              <a:t> atoms </a:t>
            </a:r>
            <a:r>
              <a:rPr lang="sv-SE" sz="1400" dirty="0" err="1">
                <a:solidFill>
                  <a:srgbClr val="000000"/>
                </a:solidFill>
              </a:rPr>
              <a:t>into</a:t>
            </a:r>
            <a:r>
              <a:rPr lang="sv-SE" sz="1400" dirty="0">
                <a:solidFill>
                  <a:srgbClr val="000000"/>
                </a:solidFill>
              </a:rPr>
              <a:t> the box </a:t>
            </a:r>
            <a:r>
              <a:rPr lang="sv-SE" sz="1400" dirty="0" err="1">
                <a:solidFill>
                  <a:srgbClr val="000000"/>
                </a:solidFill>
              </a:rPr>
              <a:t>before</a:t>
            </a:r>
            <a:r>
              <a:rPr lang="sv-SE" sz="1400" dirty="0">
                <a:solidFill>
                  <a:srgbClr val="000000"/>
                </a:solidFill>
              </a:rPr>
              <a:t> </a:t>
            </a:r>
            <a:r>
              <a:rPr lang="sv-SE" sz="1400" dirty="0" err="1">
                <a:solidFill>
                  <a:srgbClr val="000000"/>
                </a:solidFill>
              </a:rPr>
              <a:t>adding</a:t>
            </a:r>
            <a:r>
              <a:rPr lang="sv-SE" sz="1400" dirty="0">
                <a:solidFill>
                  <a:srgbClr val="000000"/>
                </a:solidFill>
              </a:rPr>
              <a:t> </a:t>
            </a:r>
            <a:r>
              <a:rPr lang="sv-SE" sz="1400" dirty="0" err="1">
                <a:solidFill>
                  <a:srgbClr val="000000"/>
                </a:solidFill>
              </a:rPr>
              <a:t>water</a:t>
            </a:r>
            <a:endParaRPr lang="sv-SE" sz="1400" dirty="0">
              <a:solidFill>
                <a:srgbClr val="000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atom = </a:t>
            </a:r>
            <a:r>
              <a:rPr lang="sv-SE" sz="1400" dirty="0" err="1">
                <a:solidFill>
                  <a:srgbClr val="008000"/>
                </a:solidFill>
              </a:rPr>
              <a:t>solvate_atom</a:t>
            </a:r>
            <a:r>
              <a:rPr lang="sv-SE" sz="1400" dirty="0">
                <a:solidFill>
                  <a:srgbClr val="008000"/>
                </a:solidFill>
              </a:rPr>
              <a:t>([1x3 or 1x6 Box </a:t>
            </a:r>
            <a:r>
              <a:rPr lang="sv-SE" sz="1400" dirty="0" err="1">
                <a:solidFill>
                  <a:srgbClr val="008000"/>
                </a:solidFill>
              </a:rPr>
              <a:t>vector</a:t>
            </a:r>
            <a:r>
              <a:rPr lang="sv-SE" sz="1400" dirty="0">
                <a:solidFill>
                  <a:srgbClr val="008000"/>
                </a:solidFill>
              </a:rPr>
              <a:t>],</a:t>
            </a:r>
            <a:r>
              <a:rPr lang="sv-SE" sz="1400" dirty="0" err="1">
                <a:solidFill>
                  <a:srgbClr val="008000"/>
                </a:solidFill>
              </a:rPr>
              <a:t>waterdensity,rmin,number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of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water</a:t>
            </a:r>
            <a:r>
              <a:rPr lang="sv-SE" sz="1400" dirty="0">
                <a:solidFill>
                  <a:srgbClr val="008000"/>
                </a:solidFill>
              </a:rPr>
              <a:t> or just 'max',</a:t>
            </a:r>
            <a:r>
              <a:rPr lang="sv-SE" sz="1400" dirty="0" err="1">
                <a:solidFill>
                  <a:srgbClr val="008000"/>
                </a:solidFill>
              </a:rPr>
              <a:t>solute_atom</a:t>
            </a:r>
            <a:r>
              <a:rPr lang="sv-SE" sz="1400" dirty="0">
                <a:solidFill>
                  <a:srgbClr val="008000"/>
                </a:solidFill>
              </a:rPr>
              <a:t>);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SOL1 = </a:t>
            </a:r>
            <a:r>
              <a:rPr lang="sv-SE" sz="1400" dirty="0" err="1">
                <a:solidFill>
                  <a:srgbClr val="000000"/>
                </a:solidFill>
              </a:rPr>
              <a:t>solvate_atom</a:t>
            </a:r>
            <a:r>
              <a:rPr lang="sv-SE" sz="1400" dirty="0">
                <a:solidFill>
                  <a:srgbClr val="000000"/>
                </a:solidFill>
              </a:rPr>
              <a:t>([0 0 0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(1)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(2) d001],1.1,2,nSOL,System); System = System=</a:t>
            </a:r>
            <a:r>
              <a:rPr lang="sv-SE" sz="1400" dirty="0" err="1">
                <a:solidFill>
                  <a:srgbClr val="000000"/>
                </a:solidFill>
              </a:rPr>
              <a:t>update_atom</a:t>
            </a:r>
            <a:r>
              <a:rPr lang="sv-SE" sz="1400" dirty="0">
                <a:solidFill>
                  <a:srgbClr val="000000"/>
                </a:solidFill>
              </a:rPr>
              <a:t>({System SOL1});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SOL2 = </a:t>
            </a:r>
            <a:r>
              <a:rPr lang="sv-SE" sz="1400" dirty="0" err="1">
                <a:solidFill>
                  <a:srgbClr val="000000"/>
                </a:solidFill>
              </a:rPr>
              <a:t>solvate_atom</a:t>
            </a:r>
            <a:r>
              <a:rPr lang="sv-SE" sz="1400" dirty="0">
                <a:solidFill>
                  <a:srgbClr val="000000"/>
                </a:solidFill>
              </a:rPr>
              <a:t>([0 0 d001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(1)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(2)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(3)],1.1,2,nSOL,System); System = System=</a:t>
            </a:r>
            <a:r>
              <a:rPr lang="sv-SE" sz="1400" dirty="0" err="1">
                <a:solidFill>
                  <a:srgbClr val="000000"/>
                </a:solidFill>
              </a:rPr>
              <a:t>update_atom</a:t>
            </a:r>
            <a:r>
              <a:rPr lang="sv-SE" sz="1400" dirty="0">
                <a:solidFill>
                  <a:srgbClr val="000000"/>
                </a:solidFill>
              </a:rPr>
              <a:t>({System SOL2});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 </a:t>
            </a:r>
            <a:r>
              <a:rPr lang="sv-SE" sz="1400" dirty="0" err="1">
                <a:solidFill>
                  <a:srgbClr val="008000"/>
                </a:solidFill>
              </a:rPr>
              <a:t>vmd</a:t>
            </a:r>
            <a:r>
              <a:rPr lang="sv-SE" sz="1400" dirty="0">
                <a:solidFill>
                  <a:srgbClr val="008000"/>
                </a:solidFill>
              </a:rPr>
              <a:t>(</a:t>
            </a:r>
            <a:r>
              <a:rPr lang="sv-SE" sz="1400" dirty="0" err="1">
                <a:solidFill>
                  <a:srgbClr val="008000"/>
                </a:solidFill>
              </a:rPr>
              <a:t>System,Full_Box_dim</a:t>
            </a:r>
            <a:r>
              <a:rPr lang="sv-SE" sz="1400" dirty="0">
                <a:solidFill>
                  <a:srgbClr val="008000"/>
                </a:solidFill>
              </a:rPr>
              <a:t>);</a:t>
            </a: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200" dirty="0"/>
          </a:p>
        </p:txBody>
      </p:sp>
      <p:sp>
        <p:nvSpPr>
          <p:cNvPr id="7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 fontScale="90000"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Let’s</a:t>
            </a:r>
            <a:r>
              <a:rPr lang="sv-SE" sz="2800" dirty="0">
                <a:latin typeface="Arial"/>
                <a:cs typeface="Arial"/>
              </a:rPr>
              <a:t> try </a:t>
            </a:r>
            <a:r>
              <a:rPr lang="sv-SE" sz="2800" dirty="0" err="1">
                <a:latin typeface="Arial"/>
                <a:cs typeface="Arial"/>
              </a:rPr>
              <a:t>another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Monaco"/>
                <a:cs typeface="Monaco"/>
              </a:rPr>
              <a:t>buildsystem.m</a:t>
            </a:r>
            <a:br>
              <a:rPr lang="sv-SE" sz="2800" dirty="0">
                <a:latin typeface="Arial"/>
                <a:cs typeface="Arial"/>
              </a:rPr>
            </a:br>
            <a:r>
              <a:rPr lang="sv-SE" sz="1800" dirty="0">
                <a:latin typeface="Arial"/>
                <a:cs typeface="Arial"/>
              </a:rPr>
              <a:t>cd </a:t>
            </a:r>
            <a:r>
              <a:rPr lang="sv-SE" sz="1800" dirty="0" err="1">
                <a:latin typeface="Arial"/>
                <a:cs typeface="Arial"/>
              </a:rPr>
              <a:t>to</a:t>
            </a:r>
            <a:r>
              <a:rPr lang="sv-SE" sz="1800" dirty="0">
                <a:latin typeface="Arial"/>
                <a:cs typeface="Arial"/>
              </a:rPr>
              <a:t> </a:t>
            </a:r>
            <a:r>
              <a:rPr lang="sv-SE" sz="1800" dirty="0"/>
              <a:t>3W_NaMMT_spce_workflow_2/</a:t>
            </a:r>
            <a:r>
              <a:rPr lang="sv-SE" sz="1800" dirty="0" err="1"/>
              <a:t>MMT_clayff</a:t>
            </a:r>
            <a:r>
              <a:rPr lang="sv-SE" sz="1800" dirty="0"/>
              <a:t>/scripts</a:t>
            </a:r>
            <a:endParaRPr lang="sv-SE" sz="1800" dirty="0">
              <a:latin typeface="Monaco"/>
              <a:cs typeface="Monaco"/>
            </a:endParaRPr>
          </a:p>
        </p:txBody>
      </p:sp>
      <p:sp>
        <p:nvSpPr>
          <p:cNvPr id="8" name="textruta 7"/>
          <p:cNvSpPr txBox="1"/>
          <p:nvPr/>
        </p:nvSpPr>
        <p:spPr>
          <a:xfrm>
            <a:off x="7142155" y="6355833"/>
            <a:ext cx="1816100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dirty="0" err="1">
                <a:latin typeface="Arial"/>
                <a:cs typeface="Arial"/>
              </a:rPr>
              <a:t>cont</a:t>
            </a:r>
            <a:r>
              <a:rPr lang="sv-SE" sz="1400" dirty="0">
                <a:latin typeface="Arial"/>
                <a:cs typeface="Arial"/>
              </a:rPr>
              <a:t>. on </a:t>
            </a:r>
            <a:r>
              <a:rPr lang="sv-SE" sz="1400" dirty="0" err="1">
                <a:latin typeface="Arial"/>
                <a:cs typeface="Arial"/>
              </a:rPr>
              <a:t>next</a:t>
            </a:r>
            <a:r>
              <a:rPr lang="sv-SE" sz="1400" dirty="0">
                <a:latin typeface="Arial"/>
                <a:cs typeface="Arial"/>
              </a:rPr>
              <a:t> </a:t>
            </a:r>
            <a:r>
              <a:rPr lang="sv-SE" sz="1400" dirty="0" err="1">
                <a:latin typeface="Arial"/>
                <a:cs typeface="Arial"/>
              </a:rPr>
              <a:t>slide</a:t>
            </a:r>
            <a:r>
              <a:rPr lang="sv-SE" sz="1400" dirty="0">
                <a:latin typeface="Arial"/>
                <a:cs typeface="Arial"/>
              </a:rPr>
              <a:t>…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Let’s</a:t>
            </a:r>
            <a:r>
              <a:rPr lang="sv-SE" sz="1600" dirty="0"/>
              <a:t> </a:t>
            </a:r>
            <a:r>
              <a:rPr lang="sv-SE" sz="1600" dirty="0" err="1"/>
              <a:t>build</a:t>
            </a:r>
            <a:r>
              <a:rPr lang="sv-SE" sz="1600" dirty="0"/>
              <a:t> a simple bilayered 3W system </a:t>
            </a:r>
            <a:r>
              <a:rPr lang="sv-SE" sz="1600" dirty="0" err="1"/>
              <a:t>with</a:t>
            </a:r>
            <a:r>
              <a:rPr lang="sv-SE" sz="1600" dirty="0"/>
              <a:t> </a:t>
            </a:r>
            <a:r>
              <a:rPr lang="sv-SE" sz="1600" dirty="0" err="1"/>
              <a:t>Clayffand</a:t>
            </a:r>
            <a:r>
              <a:rPr lang="sv-SE" sz="1600" dirty="0"/>
              <a:t> SPC/E.</a:t>
            </a:r>
            <a:br>
              <a:rPr lang="sv-SE" sz="1600" dirty="0"/>
            </a:br>
            <a:r>
              <a:rPr lang="sv-SE" sz="1600" dirty="0"/>
              <a:t>Note the alternative </a:t>
            </a:r>
            <a:r>
              <a:rPr lang="sv-SE" sz="1600" dirty="0" err="1"/>
              <a:t>function</a:t>
            </a:r>
            <a:r>
              <a:rPr lang="sv-SE" sz="1600" dirty="0"/>
              <a:t> </a:t>
            </a:r>
            <a:r>
              <a:rPr lang="sv-SE" sz="1600" dirty="0" err="1"/>
              <a:t>to</a:t>
            </a:r>
            <a:r>
              <a:rPr lang="sv-SE" sz="1600" dirty="0"/>
              <a:t> </a:t>
            </a:r>
            <a:r>
              <a:rPr lang="sv-SE" sz="1600" dirty="0" err="1"/>
              <a:t>add</a:t>
            </a:r>
            <a:r>
              <a:rPr lang="sv-SE" sz="1600" dirty="0"/>
              <a:t> </a:t>
            </a:r>
            <a:r>
              <a:rPr lang="sv-SE" sz="1600" dirty="0" err="1"/>
              <a:t>ions</a:t>
            </a:r>
            <a:r>
              <a:rPr lang="sv-SE" sz="1600" dirty="0"/>
              <a:t>!</a:t>
            </a:r>
            <a:endParaRPr lang="sv-SE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523838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-12700" y="1487875"/>
            <a:ext cx="9156700" cy="5293756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Put</a:t>
            </a:r>
            <a:r>
              <a:rPr lang="sv-SE" sz="1400" dirty="0">
                <a:solidFill>
                  <a:srgbClr val="008000"/>
                </a:solidFill>
              </a:rPr>
              <a:t> all atom </a:t>
            </a:r>
            <a:r>
              <a:rPr lang="sv-SE" sz="1400" dirty="0" err="1">
                <a:solidFill>
                  <a:srgbClr val="008000"/>
                </a:solidFill>
              </a:rPr>
              <a:t>structs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together</a:t>
            </a:r>
            <a:r>
              <a:rPr lang="sv-SE" sz="1400" dirty="0">
                <a:solidFill>
                  <a:srgbClr val="008000"/>
                </a:solidFill>
              </a:rPr>
              <a:t> (</a:t>
            </a:r>
            <a:r>
              <a:rPr lang="sv-SE" sz="1400" dirty="0" err="1">
                <a:solidFill>
                  <a:srgbClr val="008000"/>
                </a:solidFill>
              </a:rPr>
              <a:t>we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can</a:t>
            </a:r>
            <a:r>
              <a:rPr lang="sv-SE" sz="1400" dirty="0">
                <a:solidFill>
                  <a:srgbClr val="008000"/>
                </a:solidFill>
              </a:rPr>
              <a:t> translate/center/wrap </a:t>
            </a:r>
            <a:r>
              <a:rPr lang="sv-SE" sz="1400" dirty="0" err="1">
                <a:solidFill>
                  <a:srgbClr val="008000"/>
                </a:solidFill>
              </a:rPr>
              <a:t>if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want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but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we</a:t>
            </a:r>
            <a:r>
              <a:rPr lang="sv-SE" sz="1400" dirty="0">
                <a:solidFill>
                  <a:srgbClr val="008000"/>
                </a:solidFill>
              </a:rPr>
              <a:t> do not </a:t>
            </a:r>
            <a:r>
              <a:rPr lang="sv-SE" sz="1400" dirty="0" err="1">
                <a:solidFill>
                  <a:srgbClr val="008000"/>
                </a:solidFill>
              </a:rPr>
              <a:t>have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to</a:t>
            </a:r>
            <a:r>
              <a:rPr lang="sv-SE" sz="1400" dirty="0">
                <a:solidFill>
                  <a:srgbClr val="008000"/>
                </a:solidFill>
              </a:rPr>
              <a:t>…)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 System = </a:t>
            </a:r>
            <a:r>
              <a:rPr lang="sv-SE" sz="1400" dirty="0" err="1">
                <a:solidFill>
                  <a:srgbClr val="008000"/>
                </a:solidFill>
              </a:rPr>
              <a:t>translate_atom</a:t>
            </a:r>
            <a:r>
              <a:rPr lang="sv-SE" sz="1400" dirty="0">
                <a:solidFill>
                  <a:srgbClr val="008000"/>
                </a:solidFill>
              </a:rPr>
              <a:t>(System,[0 0 d001/2],'all'); % Do </a:t>
            </a:r>
            <a:r>
              <a:rPr lang="sv-SE" sz="1400" dirty="0" err="1">
                <a:solidFill>
                  <a:srgbClr val="008000"/>
                </a:solidFill>
              </a:rPr>
              <a:t>we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want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to</a:t>
            </a:r>
            <a:r>
              <a:rPr lang="sv-SE" sz="1400" dirty="0">
                <a:solidFill>
                  <a:srgbClr val="008000"/>
                </a:solidFill>
              </a:rPr>
              <a:t> translate the system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 System = </a:t>
            </a:r>
            <a:r>
              <a:rPr lang="sv-SE" sz="1400" dirty="0" err="1">
                <a:solidFill>
                  <a:srgbClr val="008000"/>
                </a:solidFill>
              </a:rPr>
              <a:t>center_atom</a:t>
            </a:r>
            <a:r>
              <a:rPr lang="sv-SE" sz="1400" dirty="0">
                <a:solidFill>
                  <a:srgbClr val="008000"/>
                </a:solidFill>
              </a:rPr>
              <a:t>(</a:t>
            </a:r>
            <a:r>
              <a:rPr lang="sv-SE" sz="1400" dirty="0" err="1">
                <a:solidFill>
                  <a:srgbClr val="008000"/>
                </a:solidFill>
              </a:rPr>
              <a:t>System,Full_Box_dim</a:t>
            </a:r>
            <a:r>
              <a:rPr lang="sv-SE" sz="1400" dirty="0">
                <a:solidFill>
                  <a:srgbClr val="008000"/>
                </a:solidFill>
              </a:rPr>
              <a:t>,{'MMT'},'z'); % Do </a:t>
            </a:r>
            <a:r>
              <a:rPr lang="sv-SE" sz="1400" dirty="0" err="1">
                <a:solidFill>
                  <a:srgbClr val="008000"/>
                </a:solidFill>
              </a:rPr>
              <a:t>we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want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to</a:t>
            </a:r>
            <a:r>
              <a:rPr lang="sv-SE" sz="1400" dirty="0">
                <a:solidFill>
                  <a:srgbClr val="008000"/>
                </a:solidFill>
              </a:rPr>
              <a:t> center the system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 System = </a:t>
            </a:r>
            <a:r>
              <a:rPr lang="sv-SE" sz="1400" dirty="0" err="1">
                <a:solidFill>
                  <a:srgbClr val="008000"/>
                </a:solidFill>
              </a:rPr>
              <a:t>wrap_atom</a:t>
            </a:r>
            <a:r>
              <a:rPr lang="sv-SE" sz="1400" dirty="0">
                <a:solidFill>
                  <a:srgbClr val="008000"/>
                </a:solidFill>
              </a:rPr>
              <a:t>(</a:t>
            </a:r>
            <a:r>
              <a:rPr lang="sv-SE" sz="1400" dirty="0" err="1">
                <a:solidFill>
                  <a:srgbClr val="008000"/>
                </a:solidFill>
              </a:rPr>
              <a:t>System,Full_Box_dim</a:t>
            </a:r>
            <a:r>
              <a:rPr lang="sv-SE" sz="1400" dirty="0">
                <a:solidFill>
                  <a:srgbClr val="008000"/>
                </a:solidFill>
              </a:rPr>
              <a:t>); % Do </a:t>
            </a:r>
            <a:r>
              <a:rPr lang="sv-SE" sz="1400" dirty="0" err="1">
                <a:solidFill>
                  <a:srgbClr val="008000"/>
                </a:solidFill>
              </a:rPr>
              <a:t>we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want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to</a:t>
            </a:r>
            <a:r>
              <a:rPr lang="sv-SE" sz="1400" dirty="0">
                <a:solidFill>
                  <a:srgbClr val="008000"/>
                </a:solidFill>
              </a:rPr>
              <a:t> wrap atoms </a:t>
            </a:r>
            <a:r>
              <a:rPr lang="sv-SE" sz="1400" dirty="0" err="1">
                <a:solidFill>
                  <a:srgbClr val="008000"/>
                </a:solidFill>
              </a:rPr>
              <a:t>into</a:t>
            </a:r>
            <a:r>
              <a:rPr lang="sv-SE" sz="1400" dirty="0">
                <a:solidFill>
                  <a:srgbClr val="008000"/>
                </a:solidFill>
              </a:rPr>
              <a:t> cell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System = </a:t>
            </a:r>
            <a:r>
              <a:rPr lang="sv-SE" sz="1400" dirty="0" err="1">
                <a:solidFill>
                  <a:srgbClr val="000000"/>
                </a:solidFill>
              </a:rPr>
              <a:t>charge_atom</a:t>
            </a:r>
            <a:r>
              <a:rPr lang="sv-SE" sz="1400" dirty="0">
                <a:solidFill>
                  <a:srgbClr val="000000"/>
                </a:solidFill>
              </a:rPr>
              <a:t>(System,Box_</a:t>
            </a:r>
            <a:r>
              <a:rPr lang="sv-SE" sz="1400" dirty="0" err="1">
                <a:solidFill>
                  <a:srgbClr val="000000"/>
                </a:solidFill>
              </a:rPr>
              <a:t>dim</a:t>
            </a:r>
            <a:r>
              <a:rPr lang="sv-SE" sz="1400" dirty="0">
                <a:solidFill>
                  <a:srgbClr val="000000"/>
                </a:solidFill>
              </a:rPr>
              <a:t>,'</a:t>
            </a:r>
            <a:r>
              <a:rPr lang="sv-SE" sz="1400" dirty="0" err="1">
                <a:solidFill>
                  <a:srgbClr val="000000"/>
                </a:solidFill>
              </a:rPr>
              <a:t>clayff</a:t>
            </a:r>
            <a:r>
              <a:rPr lang="sv-SE" sz="1400" dirty="0">
                <a:solidFill>
                  <a:srgbClr val="000000"/>
                </a:solidFill>
              </a:rPr>
              <a:t>','</a:t>
            </a:r>
            <a:r>
              <a:rPr lang="sv-SE" sz="1400" dirty="0" err="1">
                <a:solidFill>
                  <a:srgbClr val="000000"/>
                </a:solidFill>
              </a:rPr>
              <a:t>spc</a:t>
            </a:r>
            <a:r>
              <a:rPr lang="sv-SE" sz="1400" dirty="0">
                <a:solidFill>
                  <a:srgbClr val="000000"/>
                </a:solidFill>
              </a:rPr>
              <a:t>/e');</a:t>
            </a: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Write</a:t>
            </a:r>
            <a:r>
              <a:rPr lang="sv-SE" sz="1400" dirty="0">
                <a:solidFill>
                  <a:srgbClr val="008000"/>
                </a:solidFill>
              </a:rPr>
              <a:t> the system </a:t>
            </a:r>
            <a:r>
              <a:rPr lang="sv-SE" sz="1400" dirty="0" err="1">
                <a:solidFill>
                  <a:srgbClr val="008000"/>
                </a:solidFill>
              </a:rPr>
              <a:t>to</a:t>
            </a:r>
            <a:r>
              <a:rPr lang="sv-SE" sz="1400" dirty="0">
                <a:solidFill>
                  <a:srgbClr val="008000"/>
                </a:solidFill>
              </a:rPr>
              <a:t> a .gro </a:t>
            </a:r>
            <a:r>
              <a:rPr lang="sv-SE" sz="1400" dirty="0" err="1">
                <a:solidFill>
                  <a:srgbClr val="008000"/>
                </a:solidFill>
              </a:rPr>
              <a:t>structure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file</a:t>
            </a:r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 err="1">
                <a:solidFill>
                  <a:srgbClr val="000000"/>
                </a:solidFill>
              </a:rPr>
              <a:t>write_atom_gro</a:t>
            </a:r>
            <a:r>
              <a:rPr lang="sv-SE" sz="1400" dirty="0">
                <a:solidFill>
                  <a:srgbClr val="000000"/>
                </a:solidFill>
              </a:rPr>
              <a:t>(</a:t>
            </a:r>
            <a:r>
              <a:rPr lang="sv-SE" sz="1400" dirty="0" err="1">
                <a:solidFill>
                  <a:srgbClr val="000000"/>
                </a:solidFill>
              </a:rPr>
              <a:t>System,Full_Box_dim,filename_out</a:t>
            </a:r>
            <a:r>
              <a:rPr lang="sv-SE" sz="1400" dirty="0">
                <a:solidFill>
                  <a:srgbClr val="000000"/>
                </a:solidFill>
              </a:rPr>
              <a:t>);</a:t>
            </a: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Plot</a:t>
            </a:r>
            <a:r>
              <a:rPr lang="sv-SE" sz="1400" dirty="0">
                <a:solidFill>
                  <a:srgbClr val="008000"/>
                </a:solidFill>
              </a:rPr>
              <a:t> the final </a:t>
            </a:r>
            <a:r>
              <a:rPr lang="sv-SE" sz="1400" dirty="0" err="1">
                <a:solidFill>
                  <a:srgbClr val="008000"/>
                </a:solidFill>
              </a:rPr>
              <a:t>structure</a:t>
            </a:r>
            <a:r>
              <a:rPr lang="sv-SE" sz="1400" dirty="0">
                <a:solidFill>
                  <a:srgbClr val="008000"/>
                </a:solidFill>
              </a:rPr>
              <a:t> in </a:t>
            </a:r>
            <a:r>
              <a:rPr lang="sv-SE" sz="1400" dirty="0" err="1">
                <a:solidFill>
                  <a:srgbClr val="008000"/>
                </a:solidFill>
              </a:rPr>
              <a:t>vmd</a:t>
            </a:r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 err="1">
                <a:solidFill>
                  <a:srgbClr val="000000"/>
                </a:solidFill>
              </a:rPr>
              <a:t>vmd</a:t>
            </a:r>
            <a:r>
              <a:rPr lang="sv-SE" sz="1400" dirty="0">
                <a:solidFill>
                  <a:srgbClr val="000000"/>
                </a:solidFill>
              </a:rPr>
              <a:t>(</a:t>
            </a:r>
            <a:r>
              <a:rPr lang="sv-SE" sz="1400" dirty="0" err="1">
                <a:solidFill>
                  <a:srgbClr val="000000"/>
                </a:solidFill>
              </a:rPr>
              <a:t>System,Full_Box_dim</a:t>
            </a:r>
            <a:r>
              <a:rPr lang="sv-SE" sz="1400" dirty="0">
                <a:solidFill>
                  <a:srgbClr val="000000"/>
                </a:solidFill>
              </a:rPr>
              <a:t>) </a:t>
            </a:r>
            <a:r>
              <a:rPr lang="sv-SE" sz="1400" dirty="0">
                <a:solidFill>
                  <a:srgbClr val="008000"/>
                </a:solidFill>
              </a:rPr>
              <a:t>% </a:t>
            </a:r>
            <a:r>
              <a:rPr lang="sv-SE" sz="1400" dirty="0" err="1">
                <a:solidFill>
                  <a:srgbClr val="008000"/>
                </a:solidFill>
              </a:rPr>
              <a:t>Use</a:t>
            </a:r>
            <a:r>
              <a:rPr lang="sv-SE" sz="1400" dirty="0">
                <a:solidFill>
                  <a:srgbClr val="008000"/>
                </a:solidFill>
              </a:rPr>
              <a:t> VMD </a:t>
            </a:r>
            <a:r>
              <a:rPr lang="sv-SE" sz="1400" dirty="0" err="1">
                <a:solidFill>
                  <a:srgbClr val="008000"/>
                </a:solidFill>
              </a:rPr>
              <a:t>to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plot</a:t>
            </a:r>
            <a:r>
              <a:rPr lang="sv-SE" sz="1400" dirty="0">
                <a:solidFill>
                  <a:srgbClr val="008000"/>
                </a:solidFill>
              </a:rPr>
              <a:t> the simulation box</a:t>
            </a: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200" dirty="0"/>
          </a:p>
        </p:txBody>
      </p:sp>
      <p:sp>
        <p:nvSpPr>
          <p:cNvPr id="7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 fontScale="90000"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Let’s</a:t>
            </a:r>
            <a:r>
              <a:rPr lang="sv-SE" sz="2800" dirty="0">
                <a:latin typeface="Arial"/>
                <a:cs typeface="Arial"/>
              </a:rPr>
              <a:t> try </a:t>
            </a:r>
            <a:r>
              <a:rPr lang="sv-SE" sz="2800" dirty="0" err="1">
                <a:latin typeface="Arial"/>
                <a:cs typeface="Arial"/>
              </a:rPr>
              <a:t>another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Monaco"/>
                <a:cs typeface="Monaco"/>
              </a:rPr>
              <a:t>buildsystem.m</a:t>
            </a:r>
            <a:br>
              <a:rPr lang="sv-SE" sz="2800" dirty="0">
                <a:latin typeface="Arial"/>
                <a:cs typeface="Arial"/>
              </a:rPr>
            </a:br>
            <a:r>
              <a:rPr lang="sv-SE" sz="1800" dirty="0">
                <a:latin typeface="Arial"/>
                <a:cs typeface="Arial"/>
              </a:rPr>
              <a:t>cd </a:t>
            </a:r>
            <a:r>
              <a:rPr lang="sv-SE" sz="1800" dirty="0" err="1">
                <a:latin typeface="Arial"/>
                <a:cs typeface="Arial"/>
              </a:rPr>
              <a:t>to</a:t>
            </a:r>
            <a:r>
              <a:rPr lang="sv-SE" sz="1800" dirty="0">
                <a:latin typeface="Arial"/>
                <a:cs typeface="Arial"/>
              </a:rPr>
              <a:t> </a:t>
            </a:r>
            <a:r>
              <a:rPr lang="sv-SE" sz="1800" dirty="0"/>
              <a:t>3W_NaMMT_spce_workflow_2/</a:t>
            </a:r>
            <a:r>
              <a:rPr lang="sv-SE" sz="1800" dirty="0" err="1"/>
              <a:t>MMT_clayff</a:t>
            </a:r>
            <a:r>
              <a:rPr lang="sv-SE" sz="1800" dirty="0"/>
              <a:t>/scripts</a:t>
            </a:r>
            <a:endParaRPr lang="sv-SE" sz="1800" dirty="0">
              <a:latin typeface="Monaco"/>
              <a:cs typeface="Monaco"/>
            </a:endParaRPr>
          </a:p>
        </p:txBody>
      </p:sp>
      <p:sp>
        <p:nvSpPr>
          <p:cNvPr id="8" name="textruta 7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Let’s</a:t>
            </a:r>
            <a:r>
              <a:rPr lang="sv-SE" sz="1600" dirty="0"/>
              <a:t> </a:t>
            </a:r>
            <a:r>
              <a:rPr lang="sv-SE" sz="1600" dirty="0" err="1"/>
              <a:t>build</a:t>
            </a:r>
            <a:r>
              <a:rPr lang="sv-SE" sz="1600" dirty="0"/>
              <a:t> a simple bilayered 3W system </a:t>
            </a:r>
            <a:r>
              <a:rPr lang="sv-SE" sz="1600" dirty="0" err="1"/>
              <a:t>with</a:t>
            </a:r>
            <a:r>
              <a:rPr lang="sv-SE" sz="1600" dirty="0"/>
              <a:t> </a:t>
            </a:r>
            <a:r>
              <a:rPr lang="sv-SE" sz="1600" dirty="0" err="1"/>
              <a:t>Clayffand</a:t>
            </a:r>
            <a:r>
              <a:rPr lang="sv-SE" sz="1600" dirty="0"/>
              <a:t> SPC/E.</a:t>
            </a:r>
            <a:br>
              <a:rPr lang="sv-SE" sz="1600" dirty="0"/>
            </a:br>
            <a:r>
              <a:rPr lang="sv-SE" sz="1600" dirty="0"/>
              <a:t>Note the alternative </a:t>
            </a:r>
            <a:r>
              <a:rPr lang="sv-SE" sz="1600" dirty="0" err="1"/>
              <a:t>function</a:t>
            </a:r>
            <a:r>
              <a:rPr lang="sv-SE" sz="1600" dirty="0"/>
              <a:t> </a:t>
            </a:r>
            <a:r>
              <a:rPr lang="sv-SE" sz="1600" dirty="0" err="1"/>
              <a:t>to</a:t>
            </a:r>
            <a:r>
              <a:rPr lang="sv-SE" sz="1600" dirty="0"/>
              <a:t> </a:t>
            </a:r>
            <a:r>
              <a:rPr lang="sv-SE" sz="1600" dirty="0" err="1"/>
              <a:t>add</a:t>
            </a:r>
            <a:r>
              <a:rPr lang="sv-SE" sz="1600" dirty="0"/>
              <a:t> </a:t>
            </a:r>
            <a:r>
              <a:rPr lang="sv-SE" sz="1600" dirty="0" err="1"/>
              <a:t>ions</a:t>
            </a:r>
            <a:r>
              <a:rPr lang="sv-SE" sz="1600" dirty="0"/>
              <a:t>!</a:t>
            </a:r>
            <a:endParaRPr lang="sv-SE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37259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-12700" y="1945075"/>
            <a:ext cx="9156700" cy="5078313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sv-SE" sz="1400" dirty="0" err="1">
                <a:solidFill>
                  <a:schemeClr val="tx1"/>
                </a:solidFill>
              </a:rPr>
              <a:t>import_atom</a:t>
            </a:r>
            <a:r>
              <a:rPr lang="sv-SE" sz="1400" dirty="0">
                <a:solidFill>
                  <a:schemeClr val="tx1"/>
                </a:solidFill>
              </a:rPr>
              <a:t>('</a:t>
            </a:r>
            <a:r>
              <a:rPr lang="sv-SE" sz="1400" dirty="0" err="1">
                <a:solidFill>
                  <a:schemeClr val="tx1"/>
                </a:solidFill>
              </a:rPr>
              <a:t>preem.gro</a:t>
            </a:r>
            <a:r>
              <a:rPr lang="sv-SE" sz="1400" dirty="0">
                <a:solidFill>
                  <a:schemeClr val="tx1"/>
                </a:solidFill>
              </a:rPr>
              <a:t>')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write_atom</a:t>
            </a:r>
            <a:r>
              <a:rPr lang="sv-SE" sz="1400" dirty="0">
                <a:solidFill>
                  <a:srgbClr val="008000"/>
                </a:solidFill>
              </a:rPr>
              <a:t>(</a:t>
            </a:r>
            <a:r>
              <a:rPr lang="sv-SE" sz="1400" dirty="0" err="1">
                <a:solidFill>
                  <a:srgbClr val="008000"/>
                </a:solidFill>
              </a:rPr>
              <a:t>atom,Box_dim,filename,r_small,r_large,ffname,watermodel</a:t>
            </a:r>
            <a:r>
              <a:rPr lang="sv-SE" sz="1400" dirty="0">
                <a:solidFill>
                  <a:srgbClr val="008000"/>
                </a:solidFill>
              </a:rPr>
              <a:t>)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Where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ffname</a:t>
            </a:r>
            <a:r>
              <a:rPr lang="sv-SE" sz="1400" dirty="0">
                <a:solidFill>
                  <a:srgbClr val="008000"/>
                </a:solidFill>
              </a:rPr>
              <a:t> is </a:t>
            </a:r>
            <a:r>
              <a:rPr lang="sv-SE" sz="1400" dirty="0" err="1">
                <a:solidFill>
                  <a:srgbClr val="008000"/>
                </a:solidFill>
              </a:rPr>
              <a:t>clayff</a:t>
            </a:r>
            <a:r>
              <a:rPr lang="sv-SE" sz="1400" dirty="0">
                <a:solidFill>
                  <a:srgbClr val="008000"/>
                </a:solidFill>
              </a:rPr>
              <a:t> or interface, </a:t>
            </a:r>
            <a:r>
              <a:rPr lang="sv-SE" sz="1400" dirty="0" err="1">
                <a:solidFill>
                  <a:srgbClr val="008000"/>
                </a:solidFill>
              </a:rPr>
              <a:t>watermodels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can</a:t>
            </a:r>
            <a:r>
              <a:rPr lang="sv-SE" sz="1400" dirty="0">
                <a:solidFill>
                  <a:srgbClr val="008000"/>
                </a:solidFill>
              </a:rPr>
              <a:t> be </a:t>
            </a:r>
            <a:r>
              <a:rPr lang="sv-SE" sz="1400" dirty="0" err="1">
                <a:solidFill>
                  <a:srgbClr val="008000"/>
                </a:solidFill>
              </a:rPr>
              <a:t>spc</a:t>
            </a:r>
            <a:r>
              <a:rPr lang="sv-SE" sz="1400" dirty="0">
                <a:solidFill>
                  <a:srgbClr val="008000"/>
                </a:solidFill>
              </a:rPr>
              <a:t>, </a:t>
            </a:r>
            <a:r>
              <a:rPr lang="sv-SE" sz="1400" dirty="0" err="1">
                <a:solidFill>
                  <a:srgbClr val="008000"/>
                </a:solidFill>
              </a:rPr>
              <a:t>spc</a:t>
            </a:r>
            <a:r>
              <a:rPr lang="sv-SE" sz="1400" dirty="0">
                <a:solidFill>
                  <a:srgbClr val="008000"/>
                </a:solidFill>
              </a:rPr>
              <a:t>/e or tip3p</a:t>
            </a:r>
          </a:p>
          <a:p>
            <a:pPr marL="468000"/>
            <a:r>
              <a:rPr lang="sv-SE" sz="1400" dirty="0" err="1">
                <a:solidFill>
                  <a:schemeClr val="tx1"/>
                </a:solidFill>
              </a:rPr>
              <a:t>write_atom</a:t>
            </a:r>
            <a:r>
              <a:rPr lang="sv-SE" sz="1400" dirty="0">
                <a:solidFill>
                  <a:schemeClr val="tx1"/>
                </a:solidFill>
              </a:rPr>
              <a:t>(atom,Box_dim,'system',1.25,1.25,'clayff','spc/e')</a:t>
            </a: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200" dirty="0"/>
          </a:p>
        </p:txBody>
      </p:sp>
      <p:sp>
        <p:nvSpPr>
          <p:cNvPr id="7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Let’s</a:t>
            </a:r>
            <a:r>
              <a:rPr lang="sv-SE" sz="2800" dirty="0">
                <a:latin typeface="Arial"/>
                <a:cs typeface="Arial"/>
              </a:rPr>
              <a:t> try </a:t>
            </a:r>
            <a:r>
              <a:rPr lang="sv-SE" sz="2800" dirty="0" err="1">
                <a:latin typeface="Arial"/>
                <a:cs typeface="Arial"/>
              </a:rPr>
              <a:t>to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Monaco"/>
                <a:cs typeface="Monaco"/>
              </a:rPr>
              <a:t>write_atom</a:t>
            </a:r>
            <a:r>
              <a:rPr lang="sv-SE" sz="2800" dirty="0">
                <a:latin typeface="Monaco"/>
                <a:cs typeface="Monaco"/>
              </a:rPr>
              <a:t>()</a:t>
            </a:r>
            <a:endParaRPr lang="sv-SE" sz="1800" dirty="0">
              <a:latin typeface="Monaco"/>
              <a:cs typeface="Monaco"/>
            </a:endParaRPr>
          </a:p>
        </p:txBody>
      </p:sp>
      <p:sp>
        <p:nvSpPr>
          <p:cNvPr id="8" name="textruta 7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>
                <a:latin typeface="Calibri"/>
                <a:cs typeface="Calibri"/>
              </a:rPr>
              <a:t>Write_atom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tries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to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write</a:t>
            </a:r>
            <a:r>
              <a:rPr lang="sv-SE" sz="1600" dirty="0">
                <a:latin typeface="Calibri"/>
                <a:cs typeface="Calibri"/>
              </a:rPr>
              <a:t> as </a:t>
            </a:r>
            <a:r>
              <a:rPr lang="sv-SE" sz="1600" dirty="0" err="1">
                <a:latin typeface="Calibri"/>
                <a:cs typeface="Calibri"/>
              </a:rPr>
              <a:t>many</a:t>
            </a:r>
            <a:r>
              <a:rPr lang="sv-SE" sz="1600" dirty="0">
                <a:latin typeface="Calibri"/>
                <a:cs typeface="Calibri"/>
              </a:rPr>
              <a:t> different </a:t>
            </a:r>
            <a:r>
              <a:rPr lang="sv-SE" sz="1600" dirty="0" err="1">
                <a:latin typeface="Calibri"/>
                <a:cs typeface="Calibri"/>
              </a:rPr>
              <a:t>outputfiles</a:t>
            </a:r>
            <a:r>
              <a:rPr lang="sv-SE" sz="1600" dirty="0">
                <a:latin typeface="Calibri"/>
                <a:cs typeface="Calibri"/>
              </a:rPr>
              <a:t> as </a:t>
            </a:r>
            <a:r>
              <a:rPr lang="sv-SE" sz="1600" dirty="0" err="1">
                <a:latin typeface="Calibri"/>
                <a:cs typeface="Calibri"/>
              </a:rPr>
              <a:t>possible</a:t>
            </a:r>
            <a:r>
              <a:rPr lang="sv-SE" sz="1600" dirty="0">
                <a:latin typeface="Calibri"/>
                <a:cs typeface="Calibri"/>
              </a:rPr>
              <a:t>, for </a:t>
            </a:r>
            <a:r>
              <a:rPr lang="sv-SE" sz="1600" dirty="0" err="1">
                <a:latin typeface="Calibri"/>
                <a:cs typeface="Calibri"/>
              </a:rPr>
              <a:t>instance</a:t>
            </a:r>
            <a:r>
              <a:rPr lang="sv-SE" sz="1600" dirty="0">
                <a:latin typeface="Calibri"/>
                <a:cs typeface="Calibri"/>
              </a:rPr>
              <a:t> {</a:t>
            </a:r>
            <a:r>
              <a:rPr lang="sv-SE" sz="1600" dirty="0" err="1">
                <a:latin typeface="Calibri"/>
                <a:cs typeface="Calibri"/>
              </a:rPr>
              <a:t>xyz</a:t>
            </a:r>
            <a:r>
              <a:rPr lang="sv-SE" sz="1600" dirty="0">
                <a:latin typeface="Calibri"/>
                <a:cs typeface="Calibri"/>
              </a:rPr>
              <a:t>/</a:t>
            </a:r>
            <a:r>
              <a:rPr lang="sv-SE" sz="1600" dirty="0" err="1">
                <a:latin typeface="Calibri"/>
                <a:cs typeface="Calibri"/>
              </a:rPr>
              <a:t>pqr</a:t>
            </a:r>
            <a:r>
              <a:rPr lang="sv-SE" sz="1600" dirty="0">
                <a:latin typeface="Calibri"/>
                <a:cs typeface="Calibri"/>
              </a:rPr>
              <a:t>/</a:t>
            </a:r>
            <a:r>
              <a:rPr lang="sv-SE" sz="1600" dirty="0" err="1">
                <a:latin typeface="Calibri"/>
                <a:cs typeface="Calibri"/>
              </a:rPr>
              <a:t>pdb</a:t>
            </a:r>
            <a:r>
              <a:rPr lang="sv-SE" sz="1600" dirty="0">
                <a:latin typeface="Calibri"/>
                <a:cs typeface="Calibri"/>
              </a:rPr>
              <a:t>/gro}</a:t>
            </a:r>
          </a:p>
          <a:p>
            <a:r>
              <a:rPr lang="sv-SE" sz="1600" dirty="0" err="1">
                <a:latin typeface="Calibri"/>
                <a:cs typeface="Calibri"/>
              </a:rPr>
              <a:t>structure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files</a:t>
            </a:r>
            <a:r>
              <a:rPr lang="sv-SE" sz="1600" dirty="0">
                <a:latin typeface="Calibri"/>
                <a:cs typeface="Calibri"/>
              </a:rPr>
              <a:t>, as </a:t>
            </a:r>
            <a:r>
              <a:rPr lang="sv-SE" sz="1600" dirty="0" err="1">
                <a:latin typeface="Calibri"/>
                <a:cs typeface="Calibri"/>
              </a:rPr>
              <a:t>well</a:t>
            </a:r>
            <a:r>
              <a:rPr lang="sv-SE" sz="1600" dirty="0">
                <a:latin typeface="Calibri"/>
                <a:cs typeface="Calibri"/>
              </a:rPr>
              <a:t> as a </a:t>
            </a:r>
            <a:r>
              <a:rPr lang="sv-SE" sz="1600" dirty="0" err="1">
                <a:latin typeface="Calibri"/>
                <a:cs typeface="Calibri"/>
              </a:rPr>
              <a:t>single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Lammps</a:t>
            </a:r>
            <a:r>
              <a:rPr lang="sv-SE" sz="1600" dirty="0">
                <a:latin typeface="Calibri"/>
                <a:cs typeface="Calibri"/>
              </a:rPr>
              <a:t> and Gromacs </a:t>
            </a:r>
            <a:r>
              <a:rPr lang="sv-SE" sz="1600" dirty="0" err="1">
                <a:latin typeface="Calibri"/>
                <a:cs typeface="Calibri"/>
              </a:rPr>
              <a:t>topology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file</a:t>
            </a:r>
            <a:r>
              <a:rPr lang="sv-SE" sz="1600" dirty="0">
                <a:latin typeface="Calibri"/>
                <a:cs typeface="Calibri"/>
              </a:rPr>
              <a:t> (</a:t>
            </a:r>
            <a:r>
              <a:rPr lang="sv-SE" sz="1600" dirty="0" err="1">
                <a:latin typeface="Calibri"/>
                <a:cs typeface="Calibri"/>
              </a:rPr>
              <a:t>ie</a:t>
            </a:r>
            <a:r>
              <a:rPr lang="sv-SE" sz="1600" dirty="0">
                <a:latin typeface="Calibri"/>
                <a:cs typeface="Calibri"/>
              </a:rPr>
              <a:t> a .</a:t>
            </a:r>
            <a:r>
              <a:rPr lang="sv-SE" sz="1600" dirty="0" err="1">
                <a:latin typeface="Calibri"/>
                <a:cs typeface="Calibri"/>
              </a:rPr>
              <a:t>lj</a:t>
            </a:r>
            <a:r>
              <a:rPr lang="sv-SE" sz="1600" dirty="0">
                <a:latin typeface="Calibri"/>
                <a:cs typeface="Calibri"/>
              </a:rPr>
              <a:t> and a .</a:t>
            </a:r>
            <a:r>
              <a:rPr lang="sv-SE" sz="1600" dirty="0" err="1">
                <a:latin typeface="Calibri"/>
                <a:cs typeface="Calibri"/>
              </a:rPr>
              <a:t>itp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file</a:t>
            </a:r>
            <a:r>
              <a:rPr lang="sv-SE" sz="1600" dirty="0">
                <a:latin typeface="Calibri"/>
                <a:cs typeface="Calibri"/>
              </a:rPr>
              <a:t>). </a:t>
            </a:r>
            <a:endParaRPr lang="sv-SE" sz="1400" dirty="0">
              <a:latin typeface="Calibri"/>
              <a:cs typeface="Calibri"/>
            </a:endParaRPr>
          </a:p>
        </p:txBody>
      </p:sp>
      <p:pic>
        <p:nvPicPr>
          <p:cNvPr id="3" name="Bildobjekt 2"/>
          <p:cNvPicPr>
            <a:picLocks noChangeAspect="1"/>
          </p:cNvPicPr>
          <p:nvPr/>
        </p:nvPicPr>
        <p:blipFill rotWithShape="1">
          <a:blip r:embed="rId2"/>
          <a:srcRect l="23684" r="18421"/>
          <a:stretch/>
        </p:blipFill>
        <p:spPr>
          <a:xfrm>
            <a:off x="406400" y="3683000"/>
            <a:ext cx="1117600" cy="1752600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5" name="Rak pil 4"/>
          <p:cNvCxnSpPr/>
          <p:nvPr/>
        </p:nvCxnSpPr>
        <p:spPr>
          <a:xfrm>
            <a:off x="965200" y="29083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691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-12700" y="1945075"/>
            <a:ext cx="9156700" cy="5078313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sv-SE" sz="1400" dirty="0" err="1">
                <a:solidFill>
                  <a:schemeClr val="tx1"/>
                </a:solidFill>
              </a:rPr>
              <a:t>import_atom</a:t>
            </a:r>
            <a:r>
              <a:rPr lang="sv-SE" sz="1400" dirty="0">
                <a:solidFill>
                  <a:schemeClr val="tx1"/>
                </a:solidFill>
              </a:rPr>
              <a:t>('</a:t>
            </a:r>
            <a:r>
              <a:rPr lang="sv-SE" sz="1400" dirty="0" err="1">
                <a:solidFill>
                  <a:schemeClr val="tx1"/>
                </a:solidFill>
              </a:rPr>
              <a:t>preem.gro</a:t>
            </a:r>
            <a:r>
              <a:rPr lang="sv-SE" sz="1400" dirty="0">
                <a:solidFill>
                  <a:schemeClr val="tx1"/>
                </a:solidFill>
              </a:rPr>
              <a:t>')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write_atom</a:t>
            </a:r>
            <a:r>
              <a:rPr lang="sv-SE" sz="1400" dirty="0">
                <a:solidFill>
                  <a:srgbClr val="008000"/>
                </a:solidFill>
              </a:rPr>
              <a:t>(</a:t>
            </a:r>
            <a:r>
              <a:rPr lang="sv-SE" sz="1400" dirty="0" err="1">
                <a:solidFill>
                  <a:srgbClr val="008000"/>
                </a:solidFill>
              </a:rPr>
              <a:t>atom,Box_dim,filename,r_small,r_large,ffname,watermodel</a:t>
            </a:r>
            <a:r>
              <a:rPr lang="sv-SE" sz="1400" dirty="0">
                <a:solidFill>
                  <a:srgbClr val="008000"/>
                </a:solidFill>
              </a:rPr>
              <a:t>)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Where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ffname</a:t>
            </a:r>
            <a:r>
              <a:rPr lang="sv-SE" sz="1400" dirty="0">
                <a:solidFill>
                  <a:srgbClr val="008000"/>
                </a:solidFill>
              </a:rPr>
              <a:t> is </a:t>
            </a:r>
            <a:r>
              <a:rPr lang="sv-SE" sz="1400" dirty="0" err="1">
                <a:solidFill>
                  <a:srgbClr val="008000"/>
                </a:solidFill>
              </a:rPr>
              <a:t>clayff</a:t>
            </a:r>
            <a:r>
              <a:rPr lang="sv-SE" sz="1400" dirty="0">
                <a:solidFill>
                  <a:srgbClr val="008000"/>
                </a:solidFill>
              </a:rPr>
              <a:t> or interface, </a:t>
            </a:r>
            <a:r>
              <a:rPr lang="sv-SE" sz="1400" dirty="0" err="1">
                <a:solidFill>
                  <a:srgbClr val="008000"/>
                </a:solidFill>
              </a:rPr>
              <a:t>watermodels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can</a:t>
            </a:r>
            <a:r>
              <a:rPr lang="sv-SE" sz="1400" dirty="0">
                <a:solidFill>
                  <a:srgbClr val="008000"/>
                </a:solidFill>
              </a:rPr>
              <a:t> be </a:t>
            </a:r>
            <a:r>
              <a:rPr lang="sv-SE" sz="1400" dirty="0" err="1">
                <a:solidFill>
                  <a:srgbClr val="008000"/>
                </a:solidFill>
              </a:rPr>
              <a:t>spc</a:t>
            </a:r>
            <a:r>
              <a:rPr lang="sv-SE" sz="1400" dirty="0">
                <a:solidFill>
                  <a:srgbClr val="008000"/>
                </a:solidFill>
              </a:rPr>
              <a:t>, </a:t>
            </a:r>
            <a:r>
              <a:rPr lang="sv-SE" sz="1400" dirty="0" err="1">
                <a:solidFill>
                  <a:srgbClr val="008000"/>
                </a:solidFill>
              </a:rPr>
              <a:t>spc</a:t>
            </a:r>
            <a:r>
              <a:rPr lang="sv-SE" sz="1400" dirty="0">
                <a:solidFill>
                  <a:srgbClr val="008000"/>
                </a:solidFill>
              </a:rPr>
              <a:t>/e or tip3p</a:t>
            </a:r>
          </a:p>
          <a:p>
            <a:pPr marL="468000"/>
            <a:r>
              <a:rPr lang="sv-SE" sz="1400" dirty="0" err="1">
                <a:solidFill>
                  <a:schemeClr val="tx1"/>
                </a:solidFill>
              </a:rPr>
              <a:t>write_atom_all</a:t>
            </a:r>
            <a:r>
              <a:rPr lang="sv-SE" sz="1400" dirty="0">
                <a:solidFill>
                  <a:schemeClr val="tx1"/>
                </a:solidFill>
              </a:rPr>
              <a:t>(atom,Box_dim,'system',1.25,1.25,'clayff','spc/e')</a:t>
            </a: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200" dirty="0"/>
          </a:p>
        </p:txBody>
      </p:sp>
      <p:pic>
        <p:nvPicPr>
          <p:cNvPr id="18" name="Bildobjekt 17"/>
          <p:cNvPicPr>
            <a:picLocks noChangeAspect="1"/>
          </p:cNvPicPr>
          <p:nvPr/>
        </p:nvPicPr>
        <p:blipFill rotWithShape="1">
          <a:blip r:embed="rId2"/>
          <a:srcRect l="23684" r="18421"/>
          <a:stretch/>
        </p:blipFill>
        <p:spPr>
          <a:xfrm>
            <a:off x="406400" y="3683000"/>
            <a:ext cx="1117600" cy="17526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Let’s</a:t>
            </a:r>
            <a:r>
              <a:rPr lang="sv-SE" sz="2800" dirty="0">
                <a:latin typeface="Arial"/>
                <a:cs typeface="Arial"/>
              </a:rPr>
              <a:t> try </a:t>
            </a:r>
            <a:r>
              <a:rPr lang="sv-SE" sz="2800" dirty="0" err="1">
                <a:latin typeface="Arial"/>
                <a:cs typeface="Arial"/>
              </a:rPr>
              <a:t>to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Monaco"/>
                <a:cs typeface="Monaco"/>
              </a:rPr>
              <a:t>write_atom</a:t>
            </a:r>
            <a:r>
              <a:rPr lang="sv-SE" sz="2800" dirty="0">
                <a:latin typeface="Monaco"/>
                <a:cs typeface="Monaco"/>
              </a:rPr>
              <a:t>()</a:t>
            </a:r>
            <a:endParaRPr lang="sv-SE" sz="1800" dirty="0">
              <a:latin typeface="Monaco"/>
              <a:cs typeface="Monaco"/>
            </a:endParaRPr>
          </a:p>
        </p:txBody>
      </p:sp>
      <p:sp>
        <p:nvSpPr>
          <p:cNvPr id="8" name="textruta 7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>
                <a:latin typeface="Calibri"/>
                <a:cs typeface="Calibri"/>
              </a:rPr>
              <a:t>Write_atom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tries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to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write</a:t>
            </a:r>
            <a:r>
              <a:rPr lang="sv-SE" sz="1600" dirty="0">
                <a:latin typeface="Calibri"/>
                <a:cs typeface="Calibri"/>
              </a:rPr>
              <a:t> as </a:t>
            </a:r>
            <a:r>
              <a:rPr lang="sv-SE" sz="1600" dirty="0" err="1">
                <a:latin typeface="Calibri"/>
                <a:cs typeface="Calibri"/>
              </a:rPr>
              <a:t>many</a:t>
            </a:r>
            <a:r>
              <a:rPr lang="sv-SE" sz="1600" dirty="0">
                <a:latin typeface="Calibri"/>
                <a:cs typeface="Calibri"/>
              </a:rPr>
              <a:t> different </a:t>
            </a:r>
            <a:r>
              <a:rPr lang="sv-SE" sz="1600" dirty="0" err="1">
                <a:latin typeface="Calibri"/>
                <a:cs typeface="Calibri"/>
              </a:rPr>
              <a:t>outputfiles</a:t>
            </a:r>
            <a:r>
              <a:rPr lang="sv-SE" sz="1600" dirty="0">
                <a:latin typeface="Calibri"/>
                <a:cs typeface="Calibri"/>
              </a:rPr>
              <a:t> as </a:t>
            </a:r>
            <a:r>
              <a:rPr lang="sv-SE" sz="1600" dirty="0" err="1">
                <a:latin typeface="Calibri"/>
                <a:cs typeface="Calibri"/>
              </a:rPr>
              <a:t>possible</a:t>
            </a:r>
            <a:r>
              <a:rPr lang="sv-SE" sz="1600" dirty="0">
                <a:latin typeface="Calibri"/>
                <a:cs typeface="Calibri"/>
              </a:rPr>
              <a:t>, for </a:t>
            </a:r>
            <a:r>
              <a:rPr lang="sv-SE" sz="1600" dirty="0" err="1">
                <a:latin typeface="Calibri"/>
                <a:cs typeface="Calibri"/>
              </a:rPr>
              <a:t>instance</a:t>
            </a:r>
            <a:r>
              <a:rPr lang="sv-SE" sz="1600" dirty="0">
                <a:latin typeface="Calibri"/>
                <a:cs typeface="Calibri"/>
              </a:rPr>
              <a:t> {</a:t>
            </a:r>
            <a:r>
              <a:rPr lang="sv-SE" sz="1600" dirty="0" err="1">
                <a:latin typeface="Calibri"/>
                <a:cs typeface="Calibri"/>
              </a:rPr>
              <a:t>xyz</a:t>
            </a:r>
            <a:r>
              <a:rPr lang="sv-SE" sz="1600" dirty="0">
                <a:latin typeface="Calibri"/>
                <a:cs typeface="Calibri"/>
              </a:rPr>
              <a:t>/</a:t>
            </a:r>
            <a:r>
              <a:rPr lang="sv-SE" sz="1600" dirty="0" err="1">
                <a:latin typeface="Calibri"/>
                <a:cs typeface="Calibri"/>
              </a:rPr>
              <a:t>pqr</a:t>
            </a:r>
            <a:r>
              <a:rPr lang="sv-SE" sz="1600" dirty="0">
                <a:latin typeface="Calibri"/>
                <a:cs typeface="Calibri"/>
              </a:rPr>
              <a:t>/</a:t>
            </a:r>
            <a:r>
              <a:rPr lang="sv-SE" sz="1600" dirty="0" err="1">
                <a:latin typeface="Calibri"/>
                <a:cs typeface="Calibri"/>
              </a:rPr>
              <a:t>pdb</a:t>
            </a:r>
            <a:r>
              <a:rPr lang="sv-SE" sz="1600" dirty="0">
                <a:latin typeface="Calibri"/>
                <a:cs typeface="Calibri"/>
              </a:rPr>
              <a:t>/gro}</a:t>
            </a:r>
          </a:p>
          <a:p>
            <a:r>
              <a:rPr lang="sv-SE" sz="1600" dirty="0" err="1">
                <a:latin typeface="Calibri"/>
                <a:cs typeface="Calibri"/>
              </a:rPr>
              <a:t>structure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files</a:t>
            </a:r>
            <a:r>
              <a:rPr lang="sv-SE" sz="1600" dirty="0">
                <a:latin typeface="Calibri"/>
                <a:cs typeface="Calibri"/>
              </a:rPr>
              <a:t>, as </a:t>
            </a:r>
            <a:r>
              <a:rPr lang="sv-SE" sz="1600" dirty="0" err="1">
                <a:latin typeface="Calibri"/>
                <a:cs typeface="Calibri"/>
              </a:rPr>
              <a:t>well</a:t>
            </a:r>
            <a:r>
              <a:rPr lang="sv-SE" sz="1600" dirty="0">
                <a:latin typeface="Calibri"/>
                <a:cs typeface="Calibri"/>
              </a:rPr>
              <a:t> as a </a:t>
            </a:r>
            <a:r>
              <a:rPr lang="sv-SE" sz="1600" dirty="0" err="1">
                <a:latin typeface="Calibri"/>
                <a:cs typeface="Calibri"/>
              </a:rPr>
              <a:t>single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Lammps</a:t>
            </a:r>
            <a:r>
              <a:rPr lang="sv-SE" sz="1600" dirty="0">
                <a:latin typeface="Calibri"/>
                <a:cs typeface="Calibri"/>
              </a:rPr>
              <a:t> and Gromacs </a:t>
            </a:r>
            <a:r>
              <a:rPr lang="sv-SE" sz="1600" dirty="0" err="1">
                <a:latin typeface="Calibri"/>
                <a:cs typeface="Calibri"/>
              </a:rPr>
              <a:t>topology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file</a:t>
            </a:r>
            <a:r>
              <a:rPr lang="sv-SE" sz="1600" dirty="0">
                <a:latin typeface="Calibri"/>
                <a:cs typeface="Calibri"/>
              </a:rPr>
              <a:t> (</a:t>
            </a:r>
            <a:r>
              <a:rPr lang="sv-SE" sz="1600" dirty="0" err="1">
                <a:latin typeface="Calibri"/>
                <a:cs typeface="Calibri"/>
              </a:rPr>
              <a:t>ie</a:t>
            </a:r>
            <a:r>
              <a:rPr lang="sv-SE" sz="1600" dirty="0">
                <a:latin typeface="Calibri"/>
                <a:cs typeface="Calibri"/>
              </a:rPr>
              <a:t> a .</a:t>
            </a:r>
            <a:r>
              <a:rPr lang="sv-SE" sz="1600" dirty="0" err="1">
                <a:latin typeface="Calibri"/>
                <a:cs typeface="Calibri"/>
              </a:rPr>
              <a:t>lj</a:t>
            </a:r>
            <a:r>
              <a:rPr lang="sv-SE" sz="1600" dirty="0">
                <a:latin typeface="Calibri"/>
                <a:cs typeface="Calibri"/>
              </a:rPr>
              <a:t> and a .</a:t>
            </a:r>
            <a:r>
              <a:rPr lang="sv-SE" sz="1600" dirty="0" err="1">
                <a:latin typeface="Calibri"/>
                <a:cs typeface="Calibri"/>
              </a:rPr>
              <a:t>itp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file</a:t>
            </a:r>
            <a:r>
              <a:rPr lang="sv-SE" sz="1600" dirty="0">
                <a:latin typeface="Calibri"/>
                <a:cs typeface="Calibri"/>
              </a:rPr>
              <a:t>). </a:t>
            </a:r>
            <a:endParaRPr lang="sv-SE" sz="1400" dirty="0">
              <a:latin typeface="Calibri"/>
              <a:cs typeface="Calibri"/>
            </a:endParaRPr>
          </a:p>
        </p:txBody>
      </p:sp>
      <p:sp>
        <p:nvSpPr>
          <p:cNvPr id="2" name="textruta 1"/>
          <p:cNvSpPr txBox="1"/>
          <p:nvPr/>
        </p:nvSpPr>
        <p:spPr>
          <a:xfrm>
            <a:off x="3327399" y="3934409"/>
            <a:ext cx="5618156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/>
              <a:t>Note </a:t>
            </a:r>
            <a:r>
              <a:rPr lang="sv-SE" sz="1200" dirty="0" err="1"/>
              <a:t>that</a:t>
            </a:r>
            <a:r>
              <a:rPr lang="sv-SE" sz="1200" dirty="0"/>
              <a:t> </a:t>
            </a:r>
            <a:r>
              <a:rPr lang="sv-SE" sz="1200" dirty="0" err="1"/>
              <a:t>Lammps</a:t>
            </a:r>
            <a:r>
              <a:rPr lang="sv-SE" sz="1200" dirty="0"/>
              <a:t> .</a:t>
            </a:r>
            <a:r>
              <a:rPr lang="sv-SE" sz="1200" dirty="0" err="1"/>
              <a:t>lj</a:t>
            </a:r>
            <a:r>
              <a:rPr lang="sv-SE" sz="1200" dirty="0"/>
              <a:t> </a:t>
            </a:r>
            <a:r>
              <a:rPr lang="sv-SE" sz="1200" dirty="0" err="1"/>
              <a:t>files</a:t>
            </a:r>
            <a:r>
              <a:rPr lang="sv-SE" sz="1200" dirty="0"/>
              <a:t> (</a:t>
            </a:r>
            <a:r>
              <a:rPr lang="sv-SE" sz="1200" dirty="0" err="1"/>
              <a:t>now</a:t>
            </a:r>
            <a:r>
              <a:rPr lang="sv-SE" sz="1200" dirty="0"/>
              <a:t> </a:t>
            </a:r>
            <a:r>
              <a:rPr lang="sv-SE" sz="1200" dirty="0" err="1"/>
              <a:t>with</a:t>
            </a:r>
            <a:r>
              <a:rPr lang="sv-SE" sz="1200" dirty="0"/>
              <a:t> support for </a:t>
            </a:r>
            <a:r>
              <a:rPr lang="sv-SE" sz="1200" dirty="0" err="1"/>
              <a:t>dihedrals</a:t>
            </a:r>
            <a:r>
              <a:rPr lang="sv-SE" sz="1200" dirty="0"/>
              <a:t>) </a:t>
            </a:r>
            <a:r>
              <a:rPr lang="sv-SE" sz="1200" dirty="0" err="1"/>
              <a:t>are</a:t>
            </a:r>
            <a:r>
              <a:rPr lang="sv-SE" sz="1200" dirty="0"/>
              <a:t> </a:t>
            </a:r>
            <a:r>
              <a:rPr lang="sv-SE" sz="1200" dirty="0" err="1"/>
              <a:t>only</a:t>
            </a:r>
            <a:r>
              <a:rPr lang="sv-SE" sz="1200" dirty="0"/>
              <a:t> </a:t>
            </a:r>
            <a:r>
              <a:rPr lang="sv-SE" sz="1200" dirty="0" err="1"/>
              <a:t>compatible</a:t>
            </a:r>
            <a:r>
              <a:rPr lang="sv-SE" sz="1200" dirty="0"/>
              <a:t> </a:t>
            </a:r>
            <a:r>
              <a:rPr lang="sv-SE" sz="1200" dirty="0" err="1"/>
              <a:t>with</a:t>
            </a:r>
            <a:r>
              <a:rPr lang="sv-SE" sz="1200" dirty="0"/>
              <a:t> </a:t>
            </a:r>
            <a:r>
              <a:rPr lang="sv-SE" sz="1200" dirty="0" err="1"/>
              <a:t>Clayff</a:t>
            </a:r>
            <a:r>
              <a:rPr lang="sv-SE" sz="1200" dirty="0"/>
              <a:t>(_2004), </a:t>
            </a:r>
            <a:r>
              <a:rPr lang="sv-SE" sz="1200" dirty="0" err="1"/>
              <a:t>but</a:t>
            </a:r>
            <a:r>
              <a:rPr lang="sv-SE" sz="1200" dirty="0"/>
              <a:t> </a:t>
            </a:r>
            <a:r>
              <a:rPr lang="sv-SE" sz="1200" dirty="0" err="1"/>
              <a:t>that</a:t>
            </a:r>
            <a:r>
              <a:rPr lang="sv-SE" sz="1200" dirty="0"/>
              <a:t> the </a:t>
            </a:r>
            <a:r>
              <a:rPr lang="sv-SE" sz="1200" dirty="0" err="1"/>
              <a:t>settings</a:t>
            </a:r>
            <a:r>
              <a:rPr lang="sv-SE" sz="1200" dirty="0"/>
              <a:t> (in </a:t>
            </a:r>
            <a:r>
              <a:rPr lang="sv-SE" sz="1200" dirty="0" err="1"/>
              <a:t>write_atom_lmp</a:t>
            </a:r>
            <a:r>
              <a:rPr lang="sv-SE" sz="1200" dirty="0"/>
              <a:t>()):</a:t>
            </a:r>
          </a:p>
          <a:p>
            <a:r>
              <a:rPr lang="sv-SE" sz="1200" dirty="0" err="1"/>
              <a:t>prev_atom_types</a:t>
            </a:r>
            <a:r>
              <a:rPr lang="sv-SE" sz="1200" dirty="0"/>
              <a:t>=?; </a:t>
            </a:r>
            <a:r>
              <a:rPr lang="sv-SE" sz="1200" dirty="0" err="1"/>
              <a:t>prev_bond_types</a:t>
            </a:r>
            <a:r>
              <a:rPr lang="sv-SE" sz="1200" dirty="0"/>
              <a:t>=?; </a:t>
            </a:r>
            <a:r>
              <a:rPr lang="sv-SE" sz="1200" dirty="0" err="1"/>
              <a:t>prev_atom_index</a:t>
            </a:r>
            <a:r>
              <a:rPr lang="sv-SE" sz="1200" dirty="0"/>
              <a:t>=?;</a:t>
            </a:r>
            <a:r>
              <a:rPr lang="sv-SE" sz="1200" dirty="0" err="1"/>
              <a:t>prev_mol_index</a:t>
            </a:r>
            <a:r>
              <a:rPr lang="sv-SE" sz="1200" dirty="0"/>
              <a:t>=?;</a:t>
            </a:r>
          </a:p>
          <a:p>
            <a:r>
              <a:rPr lang="sv-SE" sz="1200" dirty="0" err="1"/>
              <a:t>can</a:t>
            </a:r>
            <a:r>
              <a:rPr lang="sv-SE" sz="1200" dirty="0"/>
              <a:t> be </a:t>
            </a:r>
            <a:r>
              <a:rPr lang="sv-SE" sz="1200" dirty="0" err="1"/>
              <a:t>used</a:t>
            </a:r>
            <a:r>
              <a:rPr lang="sv-SE" sz="1200" dirty="0"/>
              <a:t> </a:t>
            </a:r>
            <a:r>
              <a:rPr lang="sv-SE" sz="1200" dirty="0" err="1"/>
              <a:t>if</a:t>
            </a:r>
            <a:r>
              <a:rPr lang="sv-SE" sz="1200" dirty="0"/>
              <a:t> </a:t>
            </a:r>
            <a:r>
              <a:rPr lang="sv-SE" sz="1200" dirty="0" err="1"/>
              <a:t>one</a:t>
            </a:r>
            <a:r>
              <a:rPr lang="sv-SE" sz="1200" dirty="0"/>
              <a:t> </a:t>
            </a:r>
            <a:r>
              <a:rPr lang="sv-SE" sz="1200" dirty="0" err="1"/>
              <a:t>manually</a:t>
            </a:r>
            <a:r>
              <a:rPr lang="sv-SE" sz="1200" dirty="0"/>
              <a:t> </a:t>
            </a:r>
            <a:r>
              <a:rPr lang="sv-SE" sz="1200" dirty="0" err="1"/>
              <a:t>wants</a:t>
            </a:r>
            <a:r>
              <a:rPr lang="sv-SE" sz="1200" dirty="0"/>
              <a:t> </a:t>
            </a:r>
            <a:r>
              <a:rPr lang="sv-SE" sz="1200" dirty="0" err="1"/>
              <a:t>to</a:t>
            </a:r>
            <a:r>
              <a:rPr lang="sv-SE" sz="1200" dirty="0"/>
              <a:t> </a:t>
            </a:r>
            <a:r>
              <a:rPr lang="sv-SE" sz="1200" dirty="0" err="1"/>
              <a:t>append</a:t>
            </a:r>
            <a:r>
              <a:rPr lang="sv-SE" sz="1200" dirty="0"/>
              <a:t> </a:t>
            </a:r>
            <a:r>
              <a:rPr lang="sv-SE" sz="1200" dirty="0" err="1"/>
              <a:t>this</a:t>
            </a:r>
            <a:r>
              <a:rPr lang="sv-SE" sz="1200" dirty="0"/>
              <a:t> </a:t>
            </a:r>
            <a:r>
              <a:rPr lang="sv-SE" sz="1200" dirty="0" err="1"/>
              <a:t>Lammps</a:t>
            </a:r>
            <a:r>
              <a:rPr lang="sv-SE" sz="1200" dirty="0"/>
              <a:t> </a:t>
            </a:r>
            <a:r>
              <a:rPr lang="sv-SE" sz="1200" dirty="0" err="1"/>
              <a:t>topology</a:t>
            </a:r>
            <a:r>
              <a:rPr lang="sv-SE" sz="1200" dirty="0"/>
              <a:t> </a:t>
            </a:r>
            <a:r>
              <a:rPr lang="sv-SE" sz="1200" dirty="0" err="1"/>
              <a:t>to</a:t>
            </a:r>
            <a:r>
              <a:rPr lang="sv-SE" sz="1200" dirty="0"/>
              <a:t> a </a:t>
            </a:r>
            <a:r>
              <a:rPr lang="sv-SE" sz="1200" dirty="0" err="1"/>
              <a:t>previous</a:t>
            </a:r>
            <a:r>
              <a:rPr lang="sv-SE" sz="1200" dirty="0"/>
              <a:t> </a:t>
            </a:r>
            <a:r>
              <a:rPr lang="sv-SE" sz="1200" dirty="0" err="1"/>
              <a:t>one</a:t>
            </a:r>
            <a:r>
              <a:rPr lang="sv-SE" sz="1200" dirty="0"/>
              <a:t>, for </a:t>
            </a:r>
            <a:r>
              <a:rPr lang="sv-SE" sz="1200" dirty="0" err="1"/>
              <a:t>instance</a:t>
            </a:r>
            <a:r>
              <a:rPr lang="sv-SE" sz="1200" dirty="0"/>
              <a:t> the </a:t>
            </a:r>
            <a:r>
              <a:rPr lang="sv-SE" sz="1200" dirty="0" err="1"/>
              <a:t>lammps</a:t>
            </a:r>
            <a:r>
              <a:rPr lang="sv-SE" sz="1200" dirty="0"/>
              <a:t> </a:t>
            </a:r>
            <a:r>
              <a:rPr lang="sv-SE" sz="1200" dirty="0" err="1"/>
              <a:t>topology</a:t>
            </a:r>
            <a:r>
              <a:rPr lang="sv-SE" sz="1200" dirty="0"/>
              <a:t> from </a:t>
            </a:r>
            <a:r>
              <a:rPr lang="sv-SE" sz="1200" dirty="0" err="1"/>
              <a:t>some</a:t>
            </a:r>
            <a:r>
              <a:rPr lang="sv-SE" sz="1200" dirty="0"/>
              <a:t> </a:t>
            </a:r>
            <a:r>
              <a:rPr lang="sv-SE" sz="1200" dirty="0" err="1"/>
              <a:t>organic</a:t>
            </a:r>
            <a:r>
              <a:rPr lang="sv-SE" sz="1200" dirty="0"/>
              <a:t> </a:t>
            </a:r>
            <a:r>
              <a:rPr lang="sv-SE" sz="1200" dirty="0" err="1"/>
              <a:t>molecule</a:t>
            </a:r>
            <a:r>
              <a:rPr lang="sv-SE" sz="1200" dirty="0"/>
              <a:t>…</a:t>
            </a:r>
          </a:p>
        </p:txBody>
      </p:sp>
      <p:cxnSp>
        <p:nvCxnSpPr>
          <p:cNvPr id="5" name="Rak pil 4"/>
          <p:cNvCxnSpPr/>
          <p:nvPr/>
        </p:nvCxnSpPr>
        <p:spPr>
          <a:xfrm>
            <a:off x="965200" y="29083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Rak pil 20"/>
          <p:cNvCxnSpPr/>
          <p:nvPr/>
        </p:nvCxnSpPr>
        <p:spPr>
          <a:xfrm>
            <a:off x="1524000" y="4442241"/>
            <a:ext cx="1346199" cy="866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ruta 5"/>
          <p:cNvSpPr txBox="1"/>
          <p:nvPr/>
        </p:nvSpPr>
        <p:spPr>
          <a:xfrm>
            <a:off x="2895600" y="2966303"/>
            <a:ext cx="2540000" cy="83099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cs typeface="Calibri"/>
              </a:rPr>
              <a:t>Note </a:t>
            </a:r>
            <a:r>
              <a:rPr lang="sv-SE" sz="1200" dirty="0" err="1">
                <a:cs typeface="Calibri"/>
              </a:rPr>
              <a:t>that</a:t>
            </a:r>
            <a:r>
              <a:rPr lang="sv-SE" sz="1200" dirty="0">
                <a:cs typeface="Calibri"/>
              </a:rPr>
              <a:t> a </a:t>
            </a:r>
            <a:r>
              <a:rPr lang="sv-SE" sz="1200" dirty="0" err="1">
                <a:cs typeface="Calibri"/>
              </a:rPr>
              <a:t>single</a:t>
            </a:r>
            <a:r>
              <a:rPr lang="sv-SE" sz="1200" dirty="0">
                <a:cs typeface="Calibri"/>
              </a:rPr>
              <a:t> .</a:t>
            </a:r>
            <a:r>
              <a:rPr lang="sv-SE" sz="1200" dirty="0" err="1">
                <a:cs typeface="Calibri"/>
              </a:rPr>
              <a:t>itp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file</a:t>
            </a:r>
            <a:r>
              <a:rPr lang="sv-SE" sz="1200" dirty="0">
                <a:cs typeface="Calibri"/>
              </a:rPr>
              <a:t> for gromacs </a:t>
            </a:r>
            <a:r>
              <a:rPr lang="sv-SE" sz="1200" dirty="0" err="1">
                <a:cs typeface="Calibri"/>
              </a:rPr>
              <a:t>acutally</a:t>
            </a:r>
            <a:r>
              <a:rPr lang="sv-SE" sz="1200" dirty="0">
                <a:cs typeface="Calibri"/>
              </a:rPr>
              <a:t> do </a:t>
            </a:r>
            <a:r>
              <a:rPr lang="sv-SE" sz="1200" dirty="0" err="1">
                <a:cs typeface="Calibri"/>
              </a:rPr>
              <a:t>work</a:t>
            </a:r>
            <a:r>
              <a:rPr lang="sv-SE" sz="1200" dirty="0">
                <a:cs typeface="Calibri"/>
              </a:rPr>
              <a:t>, </a:t>
            </a:r>
            <a:r>
              <a:rPr lang="sv-SE" sz="1200" dirty="0" err="1">
                <a:cs typeface="Calibri"/>
              </a:rPr>
              <a:t>but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then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without</a:t>
            </a:r>
            <a:r>
              <a:rPr lang="sv-SE" sz="1200" dirty="0">
                <a:cs typeface="Calibri"/>
              </a:rPr>
              <a:t> the [ </a:t>
            </a:r>
            <a:r>
              <a:rPr lang="sv-SE" sz="1200" dirty="0" err="1">
                <a:cs typeface="Calibri"/>
              </a:rPr>
              <a:t>settle</a:t>
            </a:r>
            <a:r>
              <a:rPr lang="sv-SE" sz="1200" dirty="0">
                <a:cs typeface="Calibri"/>
              </a:rPr>
              <a:t> ] (</a:t>
            </a:r>
            <a:r>
              <a:rPr lang="sv-SE" sz="1200" dirty="0" err="1">
                <a:cs typeface="Calibri"/>
              </a:rPr>
              <a:t>better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than</a:t>
            </a:r>
            <a:r>
              <a:rPr lang="sv-SE" sz="1200" dirty="0">
                <a:cs typeface="Calibri"/>
              </a:rPr>
              <a:t> SHAKE, LINCS) for </a:t>
            </a:r>
            <a:r>
              <a:rPr lang="sv-SE" sz="1200" dirty="0" err="1">
                <a:cs typeface="Calibri"/>
              </a:rPr>
              <a:t>water</a:t>
            </a:r>
            <a:r>
              <a:rPr lang="sv-SE" sz="1200" dirty="0">
                <a:cs typeface="Calibri"/>
              </a:rPr>
              <a:t>. Note no </a:t>
            </a:r>
            <a:r>
              <a:rPr lang="sv-SE" sz="1200" dirty="0" err="1">
                <a:cs typeface="Calibri"/>
              </a:rPr>
              <a:t>dihedrals</a:t>
            </a:r>
            <a:r>
              <a:rPr lang="sv-SE" sz="1200" dirty="0">
                <a:cs typeface="Calibri"/>
              </a:rPr>
              <a:t>!</a:t>
            </a:r>
            <a:endParaRPr lang="sv-SE" sz="1200" dirty="0"/>
          </a:p>
        </p:txBody>
      </p:sp>
      <p:cxnSp>
        <p:nvCxnSpPr>
          <p:cNvPr id="15" name="Rak pil 14"/>
          <p:cNvCxnSpPr>
            <a:endCxn id="6" idx="1"/>
          </p:cNvCxnSpPr>
          <p:nvPr/>
        </p:nvCxnSpPr>
        <p:spPr>
          <a:xfrm flipV="1">
            <a:off x="1295400" y="3381802"/>
            <a:ext cx="1600200" cy="644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Rak pil 16"/>
          <p:cNvCxnSpPr>
            <a:endCxn id="2" idx="1"/>
          </p:cNvCxnSpPr>
          <p:nvPr/>
        </p:nvCxnSpPr>
        <p:spPr>
          <a:xfrm>
            <a:off x="1295400" y="4229100"/>
            <a:ext cx="2031999" cy="213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ruta 19"/>
          <p:cNvSpPr txBox="1"/>
          <p:nvPr/>
        </p:nvSpPr>
        <p:spPr>
          <a:xfrm>
            <a:off x="2870199" y="5075535"/>
            <a:ext cx="2235200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cs typeface="Calibri"/>
              </a:rPr>
              <a:t>The .mol2 </a:t>
            </a:r>
            <a:r>
              <a:rPr lang="sv-SE" sz="1200" dirty="0" err="1">
                <a:cs typeface="Calibri"/>
              </a:rPr>
              <a:t>does</a:t>
            </a:r>
            <a:r>
              <a:rPr lang="sv-SE" sz="1200" dirty="0">
                <a:cs typeface="Calibri"/>
              </a:rPr>
              <a:t> not </a:t>
            </a:r>
            <a:r>
              <a:rPr lang="sv-SE" sz="1200" dirty="0" err="1">
                <a:cs typeface="Calibri"/>
              </a:rPr>
              <a:t>contain</a:t>
            </a:r>
            <a:r>
              <a:rPr lang="sv-SE" sz="1200" dirty="0">
                <a:cs typeface="Calibri"/>
              </a:rPr>
              <a:t> the </a:t>
            </a:r>
            <a:r>
              <a:rPr lang="sv-SE" sz="1200" dirty="0" err="1">
                <a:cs typeface="Calibri"/>
              </a:rPr>
              <a:t>correct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Sybyl</a:t>
            </a:r>
            <a:r>
              <a:rPr lang="sv-SE" sz="1200" dirty="0">
                <a:cs typeface="Calibri"/>
              </a:rPr>
              <a:t> atom </a:t>
            </a:r>
            <a:r>
              <a:rPr lang="sv-SE" sz="1200" dirty="0" err="1">
                <a:cs typeface="Calibri"/>
              </a:rPr>
              <a:t>names</a:t>
            </a:r>
            <a:r>
              <a:rPr lang="sv-SE" sz="1200" dirty="0">
                <a:cs typeface="Calibri"/>
              </a:rPr>
              <a:t>…</a:t>
            </a:r>
            <a:endParaRPr lang="sv-SE" sz="1200" dirty="0"/>
          </a:p>
        </p:txBody>
      </p:sp>
      <p:cxnSp>
        <p:nvCxnSpPr>
          <p:cNvPr id="27" name="Rak pil 26"/>
          <p:cNvCxnSpPr/>
          <p:nvPr/>
        </p:nvCxnSpPr>
        <p:spPr>
          <a:xfrm>
            <a:off x="1435100" y="4699000"/>
            <a:ext cx="1437199" cy="1206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ruta 27"/>
          <p:cNvSpPr txBox="1"/>
          <p:nvPr/>
        </p:nvSpPr>
        <p:spPr>
          <a:xfrm>
            <a:off x="2882899" y="5651500"/>
            <a:ext cx="2235200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cs typeface="Calibri"/>
              </a:rPr>
              <a:t>The .</a:t>
            </a:r>
            <a:r>
              <a:rPr lang="sv-SE" sz="1200" dirty="0" err="1">
                <a:cs typeface="Calibri"/>
              </a:rPr>
              <a:t>pdb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can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optianlly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contain</a:t>
            </a:r>
            <a:r>
              <a:rPr lang="sv-SE" sz="1200" dirty="0">
                <a:cs typeface="Calibri"/>
              </a:rPr>
              <a:t> the ’CONECT’ </a:t>
            </a:r>
            <a:r>
              <a:rPr lang="sv-SE" sz="1200" dirty="0" err="1">
                <a:cs typeface="Calibri"/>
              </a:rPr>
              <a:t>section</a:t>
            </a:r>
            <a:endParaRPr lang="sv-SE" sz="1200" dirty="0"/>
          </a:p>
        </p:txBody>
      </p:sp>
      <p:cxnSp>
        <p:nvCxnSpPr>
          <p:cNvPr id="30" name="Rak pil 29"/>
          <p:cNvCxnSpPr/>
          <p:nvPr/>
        </p:nvCxnSpPr>
        <p:spPr>
          <a:xfrm>
            <a:off x="1397000" y="4950072"/>
            <a:ext cx="1473199" cy="1526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ruta 30"/>
          <p:cNvSpPr txBox="1"/>
          <p:nvPr/>
        </p:nvSpPr>
        <p:spPr>
          <a:xfrm>
            <a:off x="2895600" y="6250137"/>
            <a:ext cx="2235200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cs typeface="Calibri"/>
              </a:rPr>
              <a:t>.</a:t>
            </a:r>
            <a:r>
              <a:rPr lang="sv-SE" sz="1200" dirty="0" err="1">
                <a:cs typeface="Calibri"/>
              </a:rPr>
              <a:t>pqr</a:t>
            </a:r>
            <a:r>
              <a:rPr lang="sv-SE" sz="1200" dirty="0">
                <a:cs typeface="Calibri"/>
              </a:rPr>
              <a:t> is </a:t>
            </a:r>
            <a:r>
              <a:rPr lang="sv-SE" sz="1200" dirty="0" err="1">
                <a:cs typeface="Calibri"/>
              </a:rPr>
              <a:t>similar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to</a:t>
            </a:r>
            <a:r>
              <a:rPr lang="sv-SE" sz="1200" dirty="0">
                <a:cs typeface="Calibri"/>
              </a:rPr>
              <a:t> .</a:t>
            </a:r>
            <a:r>
              <a:rPr lang="sv-SE" sz="1200" dirty="0" err="1">
                <a:cs typeface="Calibri"/>
              </a:rPr>
              <a:t>pdb</a:t>
            </a:r>
            <a:r>
              <a:rPr lang="sv-SE" sz="1200" dirty="0">
                <a:cs typeface="Calibri"/>
              </a:rPr>
              <a:t> and </a:t>
            </a:r>
            <a:r>
              <a:rPr lang="sv-SE" sz="1200" dirty="0" err="1">
                <a:cs typeface="Calibri"/>
              </a:rPr>
              <a:t>contains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chares</a:t>
            </a:r>
            <a:r>
              <a:rPr lang="sv-SE" sz="1200" dirty="0">
                <a:cs typeface="Calibri"/>
              </a:rPr>
              <a:t> and </a:t>
            </a:r>
            <a:r>
              <a:rPr lang="sv-SE" sz="1200" dirty="0" err="1">
                <a:cs typeface="Calibri"/>
              </a:rPr>
              <a:t>ionic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radius</a:t>
            </a:r>
            <a:endParaRPr lang="sv-SE" sz="1200" dirty="0"/>
          </a:p>
        </p:txBody>
      </p:sp>
      <p:sp>
        <p:nvSpPr>
          <p:cNvPr id="24" name="textruta 23"/>
          <p:cNvSpPr txBox="1"/>
          <p:nvPr/>
        </p:nvSpPr>
        <p:spPr>
          <a:xfrm>
            <a:off x="406400" y="6477000"/>
            <a:ext cx="2235200" cy="27699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cs typeface="Calibri"/>
              </a:rPr>
              <a:t>.</a:t>
            </a:r>
            <a:r>
              <a:rPr lang="sv-SE" sz="1200" dirty="0" err="1">
                <a:cs typeface="Calibri"/>
              </a:rPr>
              <a:t>psf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topology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file</a:t>
            </a:r>
            <a:r>
              <a:rPr lang="sv-SE" sz="1200" dirty="0">
                <a:cs typeface="Calibri"/>
              </a:rPr>
              <a:t> (no </a:t>
            </a:r>
            <a:r>
              <a:rPr lang="sv-SE" sz="1200" dirty="0" err="1">
                <a:cs typeface="Calibri"/>
              </a:rPr>
              <a:t>dihedrals</a:t>
            </a:r>
            <a:r>
              <a:rPr lang="sv-SE" sz="1200" dirty="0">
                <a:cs typeface="Calibri"/>
              </a:rPr>
              <a:t>!)</a:t>
            </a:r>
            <a:endParaRPr lang="sv-SE" sz="1200" dirty="0"/>
          </a:p>
        </p:txBody>
      </p:sp>
      <p:cxnSp>
        <p:nvCxnSpPr>
          <p:cNvPr id="25" name="Rak pil 24"/>
          <p:cNvCxnSpPr/>
          <p:nvPr/>
        </p:nvCxnSpPr>
        <p:spPr>
          <a:xfrm>
            <a:off x="1397000" y="5102472"/>
            <a:ext cx="0" cy="1374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Rak pil 28"/>
          <p:cNvCxnSpPr/>
          <p:nvPr/>
        </p:nvCxnSpPr>
        <p:spPr>
          <a:xfrm>
            <a:off x="1041400" y="5387801"/>
            <a:ext cx="0" cy="416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ruta 31"/>
          <p:cNvSpPr txBox="1"/>
          <p:nvPr/>
        </p:nvSpPr>
        <p:spPr>
          <a:xfrm>
            <a:off x="177800" y="5803900"/>
            <a:ext cx="2235200" cy="27699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cs typeface="Calibri"/>
              </a:rPr>
              <a:t>.</a:t>
            </a:r>
            <a:r>
              <a:rPr lang="sv-SE" sz="1200" dirty="0" err="1">
                <a:cs typeface="Calibri"/>
              </a:rPr>
              <a:t>xyz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with</a:t>
            </a:r>
            <a:r>
              <a:rPr lang="sv-SE" sz="1200" dirty="0">
                <a:cs typeface="Calibri"/>
              </a:rPr>
              <a:t> # </a:t>
            </a:r>
            <a:r>
              <a:rPr lang="sv-SE" sz="1200" dirty="0" err="1">
                <a:cs typeface="Calibri"/>
              </a:rPr>
              <a:t>Box_dim</a:t>
            </a:r>
            <a:r>
              <a:rPr lang="sv-SE" sz="1200" dirty="0">
                <a:cs typeface="Calibri"/>
              </a:rPr>
              <a:t> on 2nd </a:t>
            </a:r>
            <a:r>
              <a:rPr lang="sv-SE" sz="1200" dirty="0" err="1">
                <a:cs typeface="Calibri"/>
              </a:rPr>
              <a:t>line</a:t>
            </a:r>
            <a:r>
              <a:rPr lang="sv-SE" sz="1200" dirty="0">
                <a:cs typeface="Calibri"/>
              </a:rPr>
              <a:t>!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3619029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Other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functions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There</a:t>
            </a:r>
            <a:r>
              <a:rPr lang="sv-SE" sz="1600" dirty="0"/>
              <a:t> is </a:t>
            </a:r>
            <a:r>
              <a:rPr lang="sv-SE" sz="1600" dirty="0" err="1"/>
              <a:t>more</a:t>
            </a:r>
            <a:r>
              <a:rPr lang="sv-SE" sz="1600" dirty="0"/>
              <a:t>…</a:t>
            </a:r>
            <a:endParaRPr lang="sv-SE" sz="1400" dirty="0">
              <a:latin typeface="Monaco"/>
              <a:cs typeface="Monaco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-12700" y="1614091"/>
            <a:ext cx="9156700" cy="5424562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3">
            <a:spAutoFit/>
          </a:bodyPr>
          <a:lstStyle/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add2atom.m</a:t>
            </a: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atom2make_ndx.m</a:t>
            </a: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ave_atom.m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bond_angle_atom.m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bond_angle_type.m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center_atom.m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charge_atom.m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charge_clayff_atom.m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charge_interface_atom.m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check_clayff_charge.m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check_clayff_H2Odens.m</a:t>
            </a: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check_H2Odens.m</a:t>
            </a: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check_interface_charge.m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clayff_atom.m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clayff_param.m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COM_atom.m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COM_molid.m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COM_SOL.m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composition_atom.m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concatenate_atom.m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condense_atom.m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CONECT_atom.m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copy_atom.m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copy_type.m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create_atom.m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dipoles_atom.m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dist_matrix_atom.m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dist_matrixes_atom.m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duplicate_atom.m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element_atom.m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find_bonded_atom.m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frame2atom.m</a:t>
            </a: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hist_atom.m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import_atom_gro.m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import_atom_multiple_gro.m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import_atom_pdb.m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import_atom_xtc.m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import_atom_xyz.m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import_atom.m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import_traj.m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import_xtc.m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insert_atom.m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interface_atom.m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interface_param.m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ion_radius.m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keep_atom.m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keep_resname.m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median_atom.m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merge_atom.m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molid_translate.m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orto_atom.m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overwrite_atom.m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position_molid.m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put_atom.m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radius_atom.m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radius.m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remove_molid.m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remove_residues.m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remove_resname.m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remove_SOL.m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remove_type.m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rename_type.m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reorder_atom_gro.m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replicate_atom.m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resname_atom.m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rotate_atom.m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scale_atom.m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slice_atom.m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slice_molid.m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solvate_atom.m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sort_atom.m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sort_molid.m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spc2tip4p.m</a:t>
            </a: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spce2tip4p.m</a:t>
            </a: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substitute_atom.m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tip3p2tip4p.m</a:t>
            </a: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tpr2pdb_func.m</a:t>
            </a: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translate_atom.m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translate_molid.m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triclinic_atom.m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tweak_charge_atom.m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unwrap_atom.m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update_atom.m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vmd.m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wrap_atom.m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write_atom_gro_traj.m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write_atom_gro.m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write_atom_itp.m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write_atom_lmp.m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write_atom_mol2.m</a:t>
            </a: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write_atom_multiple_gro.m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write_atom_pdb.m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write_atom_pqr.m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write_atom_psf.m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write_atom_xyz.m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write_atom.m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>
                <a:solidFill>
                  <a:schemeClr val="tx1"/>
                </a:solidFill>
                <a:latin typeface="Monaco"/>
                <a:cs typeface="Monaco"/>
              </a:rPr>
              <a:t>…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47277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941101" y="2732240"/>
            <a:ext cx="52978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This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slide</a:t>
            </a:r>
            <a:r>
              <a:rPr lang="sv-SE" sz="2800" dirty="0">
                <a:latin typeface="Arial"/>
                <a:cs typeface="Arial"/>
              </a:rPr>
              <a:t> is </a:t>
            </a:r>
            <a:r>
              <a:rPr lang="sv-SE" sz="2800" dirty="0" err="1">
                <a:latin typeface="Arial"/>
                <a:cs typeface="Arial"/>
              </a:rPr>
              <a:t>intentionally</a:t>
            </a:r>
            <a:r>
              <a:rPr lang="sv-SE" sz="2800" dirty="0">
                <a:latin typeface="Arial"/>
                <a:cs typeface="Arial"/>
              </a:rPr>
              <a:t> blank</a:t>
            </a:r>
            <a:endParaRPr lang="sv-SE" sz="28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0725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492530" y="240059"/>
            <a:ext cx="8537170" cy="727363"/>
          </a:xfrm>
        </p:spPr>
        <p:txBody>
          <a:bodyPr>
            <a:noAutofit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Common </a:t>
            </a:r>
            <a:r>
              <a:rPr lang="sv-SE" sz="2800" dirty="0" err="1">
                <a:latin typeface="Arial"/>
                <a:cs typeface="Arial"/>
              </a:rPr>
              <a:t>pitfalls</a:t>
            </a:r>
            <a:r>
              <a:rPr lang="sv-SE" sz="2800" dirty="0">
                <a:latin typeface="Arial"/>
                <a:cs typeface="Arial"/>
              </a:rPr>
              <a:t>:</a:t>
            </a:r>
            <a:endParaRPr lang="sv-SE" sz="1200" dirty="0">
              <a:latin typeface="Calibri"/>
              <a:cs typeface="Calibri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492530" y="1193800"/>
            <a:ext cx="8537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If </a:t>
            </a:r>
            <a:r>
              <a:rPr lang="sv-SE" b="1" dirty="0" err="1"/>
              <a:t>gmx</a:t>
            </a:r>
            <a:r>
              <a:rPr lang="sv-SE" b="1" dirty="0"/>
              <a:t> </a:t>
            </a:r>
            <a:r>
              <a:rPr lang="sv-SE" b="1" dirty="0" err="1"/>
              <a:t>grompp</a:t>
            </a:r>
            <a:r>
              <a:rPr lang="sv-SE" b="1" dirty="0"/>
              <a:t> </a:t>
            </a:r>
            <a:r>
              <a:rPr lang="sv-SE" b="1" dirty="0" err="1"/>
              <a:t>fails</a:t>
            </a:r>
            <a:r>
              <a:rPr lang="sv-SE" b="1" dirty="0"/>
              <a:t>, it </a:t>
            </a:r>
            <a:r>
              <a:rPr lang="sv-SE" b="1" dirty="0" err="1"/>
              <a:t>will</a:t>
            </a:r>
            <a:r>
              <a:rPr lang="sv-SE" b="1" dirty="0"/>
              <a:t> </a:t>
            </a:r>
            <a:r>
              <a:rPr lang="sv-SE" b="1" dirty="0" err="1"/>
              <a:t>give</a:t>
            </a:r>
            <a:r>
              <a:rPr lang="sv-SE" b="1" dirty="0"/>
              <a:t> </a:t>
            </a:r>
            <a:r>
              <a:rPr lang="sv-SE" b="1" dirty="0" err="1"/>
              <a:t>you</a:t>
            </a:r>
            <a:r>
              <a:rPr lang="sv-SE" b="1" dirty="0"/>
              <a:t> a </a:t>
            </a:r>
            <a:r>
              <a:rPr lang="sv-SE" b="1" dirty="0" err="1"/>
              <a:t>error</a:t>
            </a:r>
            <a:r>
              <a:rPr lang="sv-SE" b="1" dirty="0"/>
              <a:t> </a:t>
            </a:r>
            <a:r>
              <a:rPr lang="sv-SE" b="1" dirty="0" err="1"/>
              <a:t>message</a:t>
            </a:r>
            <a:r>
              <a:rPr lang="sv-SE" b="1" dirty="0"/>
              <a:t> </a:t>
            </a:r>
            <a:r>
              <a:rPr lang="sv-SE" b="1" dirty="0" err="1"/>
              <a:t>explaining</a:t>
            </a:r>
            <a:r>
              <a:rPr lang="sv-SE" b="1" dirty="0"/>
              <a:t> </a:t>
            </a:r>
            <a:r>
              <a:rPr lang="sv-SE" b="1" dirty="0" err="1"/>
              <a:t>whats</a:t>
            </a:r>
            <a:r>
              <a:rPr lang="sv-SE" b="1" dirty="0"/>
              <a:t> </a:t>
            </a:r>
            <a:r>
              <a:rPr lang="sv-SE" b="1" dirty="0" err="1"/>
              <a:t>wrong</a:t>
            </a:r>
            <a:endParaRPr lang="sv-SE" b="1" dirty="0"/>
          </a:p>
          <a:p>
            <a:endParaRPr lang="sv-SE" b="1" dirty="0"/>
          </a:p>
          <a:p>
            <a:r>
              <a:rPr lang="sv-SE" b="1" dirty="0" err="1"/>
              <a:t>Here</a:t>
            </a:r>
            <a:r>
              <a:rPr lang="sv-SE" b="1" dirty="0"/>
              <a:t> </a:t>
            </a:r>
            <a:r>
              <a:rPr lang="sv-SE" b="1" dirty="0" err="1"/>
              <a:t>we</a:t>
            </a:r>
            <a:r>
              <a:rPr lang="sv-SE" b="1" dirty="0"/>
              <a:t> </a:t>
            </a:r>
            <a:r>
              <a:rPr lang="sv-SE" b="1" dirty="0" err="1"/>
              <a:t>could</a:t>
            </a:r>
            <a:r>
              <a:rPr lang="sv-SE" b="1" dirty="0"/>
              <a:t> list problems </a:t>
            </a:r>
            <a:r>
              <a:rPr lang="sv-SE" b="1" dirty="0" err="1"/>
              <a:t>we</a:t>
            </a:r>
            <a:r>
              <a:rPr lang="sv-SE" b="1" dirty="0"/>
              <a:t> </a:t>
            </a:r>
            <a:r>
              <a:rPr lang="sv-SE" b="1" dirty="0" err="1"/>
              <a:t>run</a:t>
            </a:r>
            <a:r>
              <a:rPr lang="sv-SE" b="1" dirty="0"/>
              <a:t> </a:t>
            </a:r>
            <a:r>
              <a:rPr lang="sv-SE" b="1" dirty="0" err="1"/>
              <a:t>into</a:t>
            </a:r>
            <a:r>
              <a:rPr lang="sv-SE" b="1" dirty="0"/>
              <a:t>…</a:t>
            </a:r>
          </a:p>
          <a:p>
            <a:endParaRPr lang="sv-SE" b="1" dirty="0"/>
          </a:p>
          <a:p>
            <a:r>
              <a:rPr lang="sv-SE" b="1" dirty="0" err="1"/>
              <a:t>Add</a:t>
            </a:r>
            <a:r>
              <a:rPr lang="sv-SE" b="1" dirty="0"/>
              <a:t> </a:t>
            </a:r>
            <a:r>
              <a:rPr lang="sv-SE" b="1" dirty="0" err="1"/>
              <a:t>more</a:t>
            </a:r>
            <a:r>
              <a:rPr lang="sv-SE" b="1" dirty="0"/>
              <a:t> </a:t>
            </a:r>
            <a:r>
              <a:rPr lang="sv-SE" b="1" dirty="0" err="1"/>
              <a:t>thingies</a:t>
            </a:r>
            <a:r>
              <a:rPr lang="sv-SE" b="1" dirty="0"/>
              <a:t> </a:t>
            </a:r>
            <a:r>
              <a:rPr lang="sv-SE" b="1" dirty="0" err="1"/>
              <a:t>here</a:t>
            </a:r>
            <a:r>
              <a:rPr lang="mr-IN" b="1" dirty="0"/>
              <a:t>…</a:t>
            </a:r>
            <a:endParaRPr lang="sv-SE" dirty="0"/>
          </a:p>
          <a:p>
            <a:pPr marL="342900" indent="-342900">
              <a:buFont typeface="+mj-lt"/>
              <a:buAutoNum type="arabicPeriod"/>
            </a:pP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17448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 fontScale="90000"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Creating and manipulating </a:t>
            </a:r>
            <a:r>
              <a:rPr lang="sv-SE" sz="2800" dirty="0" err="1">
                <a:latin typeface="Arial"/>
                <a:cs typeface="Arial"/>
              </a:rPr>
              <a:t>atomic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structures</a:t>
            </a:r>
            <a:r>
              <a:rPr lang="sv-SE" sz="2800" dirty="0">
                <a:latin typeface="Arial"/>
                <a:cs typeface="Arial"/>
              </a:rPr>
              <a:t> in Matlab</a:t>
            </a:r>
            <a:endParaRPr lang="sv-SE" sz="2800" dirty="0">
              <a:latin typeface="Monaco"/>
              <a:cs typeface="Monaco"/>
            </a:endParaRPr>
          </a:p>
        </p:txBody>
      </p:sp>
      <p:sp>
        <p:nvSpPr>
          <p:cNvPr id="5" name="textruta 4"/>
          <p:cNvSpPr txBox="1"/>
          <p:nvPr/>
        </p:nvSpPr>
        <p:spPr>
          <a:xfrm>
            <a:off x="561556" y="903099"/>
            <a:ext cx="7960144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Molecular</a:t>
            </a:r>
            <a:r>
              <a:rPr lang="sv-SE" dirty="0"/>
              <a:t> simulations </a:t>
            </a:r>
            <a:r>
              <a:rPr lang="sv-SE" dirty="0" err="1"/>
              <a:t>need</a:t>
            </a:r>
            <a:r>
              <a:rPr lang="sv-SE" dirty="0"/>
              <a:t> </a:t>
            </a:r>
            <a:r>
              <a:rPr lang="sv-SE" dirty="0" err="1"/>
              <a:t>physically</a:t>
            </a:r>
            <a:r>
              <a:rPr lang="sv-SE" dirty="0"/>
              <a:t> sound </a:t>
            </a:r>
            <a:r>
              <a:rPr lang="sv-SE" dirty="0" err="1"/>
              <a:t>starting</a:t>
            </a:r>
            <a:r>
              <a:rPr lang="sv-SE" dirty="0"/>
              <a:t> </a:t>
            </a:r>
            <a:r>
              <a:rPr lang="sv-SE" dirty="0" err="1"/>
              <a:t>structure</a:t>
            </a:r>
            <a:r>
              <a:rPr lang="sv-SE" dirty="0"/>
              <a:t>/</a:t>
            </a:r>
            <a:r>
              <a:rPr lang="sv-SE" dirty="0" err="1"/>
              <a:t>configurations</a:t>
            </a:r>
            <a:r>
              <a:rPr lang="sv-SE" dirty="0"/>
              <a:t> (</a:t>
            </a:r>
            <a:r>
              <a:rPr lang="sv-SE" dirty="0" err="1"/>
              <a:t>especially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multi-</a:t>
            </a:r>
            <a:r>
              <a:rPr lang="sv-SE" dirty="0" err="1"/>
              <a:t>component</a:t>
            </a:r>
            <a:r>
              <a:rPr lang="sv-SE" dirty="0"/>
              <a:t> systems), as </a:t>
            </a:r>
            <a:r>
              <a:rPr lang="sv-SE" dirty="0" err="1"/>
              <a:t>well</a:t>
            </a:r>
            <a:r>
              <a:rPr lang="sv-SE" dirty="0"/>
              <a:t> as a </a:t>
            </a:r>
            <a:r>
              <a:rPr lang="sv-SE" dirty="0" err="1"/>
              <a:t>correct</a:t>
            </a:r>
            <a:r>
              <a:rPr lang="sv-SE" dirty="0"/>
              <a:t> </a:t>
            </a:r>
            <a:r>
              <a:rPr lang="sv-SE" dirty="0" err="1"/>
              <a:t>molecular</a:t>
            </a:r>
            <a:r>
              <a:rPr lang="sv-SE" dirty="0"/>
              <a:t> and forcefield </a:t>
            </a:r>
            <a:r>
              <a:rPr lang="sv-SE" dirty="0" err="1"/>
              <a:t>specific</a:t>
            </a:r>
            <a:r>
              <a:rPr lang="sv-SE" dirty="0"/>
              <a:t> </a:t>
            </a:r>
            <a:r>
              <a:rPr lang="sv-SE" dirty="0" err="1"/>
              <a:t>molecular</a:t>
            </a:r>
            <a:r>
              <a:rPr lang="sv-SE" dirty="0"/>
              <a:t> </a:t>
            </a:r>
            <a:r>
              <a:rPr lang="sv-SE" dirty="0" err="1"/>
              <a:t>topology</a:t>
            </a:r>
            <a:r>
              <a:rPr lang="sv-SE" dirty="0"/>
              <a:t> (information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atomic</a:t>
            </a:r>
            <a:r>
              <a:rPr lang="sv-SE" dirty="0"/>
              <a:t>, bonding and </a:t>
            </a:r>
            <a:r>
              <a:rPr lang="sv-SE" dirty="0" err="1"/>
              <a:t>angle</a:t>
            </a:r>
            <a:r>
              <a:rPr lang="sv-SE" dirty="0"/>
              <a:t> order, atom </a:t>
            </a:r>
            <a:r>
              <a:rPr lang="sv-SE" dirty="0" err="1"/>
              <a:t>type</a:t>
            </a:r>
            <a:r>
              <a:rPr lang="sv-SE" dirty="0"/>
              <a:t> info and forcefield parameters etc..)</a:t>
            </a:r>
          </a:p>
          <a:p>
            <a:endParaRPr lang="sv-SE" dirty="0"/>
          </a:p>
          <a:p>
            <a:r>
              <a:rPr lang="sv-SE" b="1" dirty="0"/>
              <a:t>Gromacs</a:t>
            </a:r>
            <a:r>
              <a:rPr lang="sv-SE" dirty="0"/>
              <a:t> </a:t>
            </a:r>
            <a:r>
              <a:rPr lang="sv-SE" dirty="0" err="1"/>
              <a:t>own</a:t>
            </a:r>
            <a:r>
              <a:rPr lang="sv-SE" dirty="0"/>
              <a:t> </a:t>
            </a:r>
            <a:r>
              <a:rPr lang="sv-SE" dirty="0" err="1"/>
              <a:t>tools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help</a:t>
            </a:r>
            <a:r>
              <a:rPr lang="sv-SE" dirty="0"/>
              <a:t> in </a:t>
            </a:r>
            <a:r>
              <a:rPr lang="sv-SE" dirty="0" err="1"/>
              <a:t>many</a:t>
            </a:r>
            <a:r>
              <a:rPr lang="sv-SE" dirty="0"/>
              <a:t> situations, </a:t>
            </a:r>
            <a:r>
              <a:rPr lang="sv-SE" dirty="0" err="1"/>
              <a:t>especially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protein or lipid </a:t>
            </a:r>
            <a:r>
              <a:rPr lang="sv-SE" dirty="0" err="1"/>
              <a:t>based</a:t>
            </a:r>
            <a:r>
              <a:rPr lang="sv-SE" dirty="0"/>
              <a:t> systems, </a:t>
            </a:r>
            <a:r>
              <a:rPr lang="sv-SE" dirty="0" err="1"/>
              <a:t>see</a:t>
            </a:r>
            <a:r>
              <a:rPr lang="sv-SE" dirty="0"/>
              <a:t>…</a:t>
            </a:r>
          </a:p>
          <a:p>
            <a:r>
              <a:rPr lang="sv-SE" dirty="0" err="1"/>
              <a:t>gmx</a:t>
            </a:r>
            <a:r>
              <a:rPr lang="sv-SE" dirty="0"/>
              <a:t>  {</a:t>
            </a:r>
            <a:r>
              <a:rPr lang="sv-SE" dirty="0" err="1"/>
              <a:t>editconf</a:t>
            </a:r>
            <a:r>
              <a:rPr lang="sv-SE" dirty="0"/>
              <a:t>, </a:t>
            </a:r>
            <a:r>
              <a:rPr lang="sv-SE" dirty="0" err="1"/>
              <a:t>solvate</a:t>
            </a:r>
            <a:r>
              <a:rPr lang="sv-SE" dirty="0"/>
              <a:t>, </a:t>
            </a:r>
            <a:r>
              <a:rPr lang="sv-SE" dirty="0" err="1"/>
              <a:t>insert-molecules</a:t>
            </a:r>
            <a:r>
              <a:rPr lang="sv-SE" dirty="0"/>
              <a:t>, </a:t>
            </a:r>
            <a:r>
              <a:rPr lang="sv-SE" dirty="0" err="1"/>
              <a:t>genion</a:t>
            </a:r>
            <a:r>
              <a:rPr lang="sv-SE" dirty="0"/>
              <a:t>, pdb2gmx, x2top and so on}</a:t>
            </a:r>
          </a:p>
          <a:p>
            <a:endParaRPr lang="sv-SE" dirty="0"/>
          </a:p>
          <a:p>
            <a:r>
              <a:rPr lang="sv-SE" b="1" dirty="0"/>
              <a:t>VMD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various</a:t>
            </a:r>
            <a:r>
              <a:rPr lang="sv-SE" dirty="0"/>
              <a:t> </a:t>
            </a:r>
            <a:r>
              <a:rPr lang="sv-SE" dirty="0" err="1"/>
              <a:t>plugins</a:t>
            </a:r>
            <a:r>
              <a:rPr lang="sv-SE" dirty="0"/>
              <a:t> – the </a:t>
            </a:r>
            <a:r>
              <a:rPr lang="sv-SE" dirty="0" err="1"/>
              <a:t>psfgen</a:t>
            </a:r>
            <a:r>
              <a:rPr lang="sv-SE" dirty="0"/>
              <a:t>, </a:t>
            </a:r>
            <a:r>
              <a:rPr lang="sv-SE" dirty="0" err="1"/>
              <a:t>solvate</a:t>
            </a:r>
            <a:r>
              <a:rPr lang="sv-SE" dirty="0"/>
              <a:t>, </a:t>
            </a:r>
            <a:r>
              <a:rPr lang="sv-SE" dirty="0" err="1"/>
              <a:t>topotools</a:t>
            </a:r>
            <a:r>
              <a:rPr lang="sv-SE" dirty="0"/>
              <a:t> or </a:t>
            </a:r>
            <a:r>
              <a:rPr lang="sv-SE" dirty="0" err="1"/>
              <a:t>inorganic</a:t>
            </a:r>
            <a:r>
              <a:rPr lang="sv-SE" dirty="0"/>
              <a:t> </a:t>
            </a:r>
            <a:r>
              <a:rPr lang="sv-SE" dirty="0" err="1"/>
              <a:t>builder</a:t>
            </a:r>
            <a:r>
              <a:rPr lang="sv-SE" dirty="0"/>
              <a:t> </a:t>
            </a:r>
            <a:r>
              <a:rPr lang="sv-SE" dirty="0" err="1"/>
              <a:t>plugins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useful</a:t>
            </a:r>
            <a:r>
              <a:rPr lang="sv-SE" dirty="0"/>
              <a:t> alternatives. GUI and </a:t>
            </a:r>
            <a:r>
              <a:rPr lang="sv-SE" dirty="0" err="1"/>
              <a:t>tk-console</a:t>
            </a:r>
            <a:r>
              <a:rPr lang="sv-SE" dirty="0"/>
              <a:t> versions </a:t>
            </a:r>
            <a:r>
              <a:rPr lang="sv-SE" dirty="0" err="1"/>
              <a:t>often</a:t>
            </a:r>
            <a:r>
              <a:rPr lang="sv-SE" dirty="0"/>
              <a:t> </a:t>
            </a:r>
            <a:r>
              <a:rPr lang="sv-SE" dirty="0" err="1"/>
              <a:t>avail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b="1" dirty="0" err="1"/>
              <a:t>However</a:t>
            </a:r>
            <a:r>
              <a:rPr lang="sv-SE" dirty="0"/>
              <a:t>… </a:t>
            </a:r>
            <a:r>
              <a:rPr lang="sv-SE" dirty="0" err="1"/>
              <a:t>since</a:t>
            </a:r>
            <a:r>
              <a:rPr lang="sv-SE" dirty="0"/>
              <a:t> no </a:t>
            </a:r>
            <a:r>
              <a:rPr lang="sv-SE" dirty="0" err="1"/>
              <a:t>code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always</a:t>
            </a:r>
            <a:r>
              <a:rPr lang="sv-SE" dirty="0"/>
              <a:t> </a:t>
            </a:r>
            <a:r>
              <a:rPr lang="sv-SE" dirty="0" err="1"/>
              <a:t>work</a:t>
            </a:r>
            <a:r>
              <a:rPr lang="sv-SE" dirty="0"/>
              <a:t> for </a:t>
            </a:r>
            <a:r>
              <a:rPr lang="sv-SE" dirty="0" err="1"/>
              <a:t>every</a:t>
            </a:r>
            <a:r>
              <a:rPr lang="sv-SE" dirty="0"/>
              <a:t> </a:t>
            </a:r>
            <a:r>
              <a:rPr lang="sv-SE" dirty="0" err="1"/>
              <a:t>type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system/simulation setup, </a:t>
            </a:r>
            <a:r>
              <a:rPr lang="sv-SE" dirty="0" err="1"/>
              <a:t>being</a:t>
            </a:r>
            <a:r>
              <a:rPr lang="sv-SE" dirty="0"/>
              <a:t> </a:t>
            </a:r>
            <a:r>
              <a:rPr lang="sv-SE" dirty="0" err="1"/>
              <a:t>able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write</a:t>
            </a:r>
            <a:r>
              <a:rPr lang="sv-SE" dirty="0"/>
              <a:t> </a:t>
            </a:r>
            <a:r>
              <a:rPr lang="sv-SE" dirty="0" err="1"/>
              <a:t>one’s</a:t>
            </a:r>
            <a:r>
              <a:rPr lang="sv-SE" dirty="0"/>
              <a:t> </a:t>
            </a:r>
            <a:r>
              <a:rPr lang="sv-SE" dirty="0" err="1"/>
              <a:t>own</a:t>
            </a:r>
            <a:r>
              <a:rPr lang="sv-SE" dirty="0"/>
              <a:t> ’</a:t>
            </a:r>
            <a:r>
              <a:rPr lang="sv-SE" dirty="0" err="1"/>
              <a:t>tools</a:t>
            </a:r>
            <a:r>
              <a:rPr lang="sv-SE" dirty="0"/>
              <a:t>’ is </a:t>
            </a:r>
            <a:r>
              <a:rPr lang="sv-SE" dirty="0" err="1"/>
              <a:t>sometimes</a:t>
            </a:r>
            <a:r>
              <a:rPr lang="sv-SE" dirty="0"/>
              <a:t> </a:t>
            </a:r>
            <a:r>
              <a:rPr lang="sv-SE" dirty="0" err="1"/>
              <a:t>neccessary</a:t>
            </a:r>
            <a:endParaRPr lang="sv-SE" dirty="0"/>
          </a:p>
          <a:p>
            <a:endParaRPr lang="sv-SE" dirty="0"/>
          </a:p>
          <a:p>
            <a:r>
              <a:rPr lang="sv-SE" b="1" dirty="0" err="1"/>
              <a:t>When</a:t>
            </a:r>
            <a:r>
              <a:rPr lang="sv-SE" b="1" dirty="0"/>
              <a:t> and </a:t>
            </a:r>
            <a:r>
              <a:rPr lang="sv-SE" b="1" dirty="0" err="1"/>
              <a:t>why</a:t>
            </a:r>
            <a:r>
              <a:rPr lang="sv-SE" b="1" dirty="0"/>
              <a:t>?</a:t>
            </a:r>
          </a:p>
          <a:p>
            <a:pPr marL="285750" indent="-285750">
              <a:buFont typeface="Arial"/>
              <a:buChar char="•"/>
            </a:pPr>
            <a:r>
              <a:rPr lang="sv-SE" dirty="0"/>
              <a:t>To </a:t>
            </a:r>
            <a:r>
              <a:rPr lang="sv-SE" dirty="0" err="1"/>
              <a:t>perform</a:t>
            </a:r>
            <a:r>
              <a:rPr lang="sv-SE" dirty="0"/>
              <a:t> </a:t>
            </a:r>
            <a:r>
              <a:rPr lang="sv-SE" dirty="0" err="1"/>
              <a:t>isomorphic</a:t>
            </a:r>
            <a:r>
              <a:rPr lang="sv-SE" dirty="0"/>
              <a:t> </a:t>
            </a:r>
            <a:r>
              <a:rPr lang="sv-SE" dirty="0" err="1"/>
              <a:t>subsitutions</a:t>
            </a:r>
            <a:endParaRPr lang="sv-SE" dirty="0"/>
          </a:p>
          <a:p>
            <a:pPr marL="285750" indent="-285750">
              <a:buFont typeface="Arial"/>
              <a:buChar char="•"/>
            </a:pPr>
            <a:r>
              <a:rPr lang="sv-SE" dirty="0"/>
              <a:t>To </a:t>
            </a:r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bonds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variable</a:t>
            </a:r>
            <a:r>
              <a:rPr lang="sv-SE" dirty="0"/>
              <a:t> </a:t>
            </a:r>
            <a:r>
              <a:rPr lang="sv-SE" dirty="0" err="1"/>
              <a:t>cutoff’s</a:t>
            </a:r>
            <a:endParaRPr lang="sv-SE" dirty="0"/>
          </a:p>
          <a:p>
            <a:pPr marL="285750" indent="-285750">
              <a:buFont typeface="Arial"/>
              <a:buChar char="•"/>
            </a:pPr>
            <a:r>
              <a:rPr lang="sv-SE" dirty="0" err="1"/>
              <a:t>Automatically</a:t>
            </a:r>
            <a:r>
              <a:rPr lang="sv-SE" dirty="0"/>
              <a:t> </a:t>
            </a:r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bonds</a:t>
            </a:r>
            <a:r>
              <a:rPr lang="sv-SE" dirty="0"/>
              <a:t> </a:t>
            </a:r>
            <a:r>
              <a:rPr lang="sv-SE" dirty="0" err="1"/>
              <a:t>across</a:t>
            </a:r>
            <a:r>
              <a:rPr lang="sv-SE" dirty="0"/>
              <a:t> the PBC (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VMD’s</a:t>
            </a:r>
            <a:r>
              <a:rPr lang="sv-SE" dirty="0"/>
              <a:t> </a:t>
            </a:r>
            <a:r>
              <a:rPr lang="sv-SE" dirty="0" err="1"/>
              <a:t>topotool</a:t>
            </a:r>
            <a:r>
              <a:rPr lang="sv-SE" dirty="0"/>
              <a:t> do </a:t>
            </a:r>
            <a:r>
              <a:rPr lang="sv-SE" dirty="0" err="1"/>
              <a:t>this</a:t>
            </a:r>
            <a:r>
              <a:rPr lang="sv-SE" dirty="0"/>
              <a:t>?)</a:t>
            </a:r>
          </a:p>
          <a:p>
            <a:pPr marL="285750" indent="-285750">
              <a:buFont typeface="Arial"/>
              <a:buChar char="•"/>
            </a:pPr>
            <a:r>
              <a:rPr lang="sv-SE" dirty="0"/>
              <a:t>To </a:t>
            </a:r>
            <a:r>
              <a:rPr lang="sv-SE" dirty="0" err="1"/>
              <a:t>find</a:t>
            </a:r>
            <a:r>
              <a:rPr lang="sv-SE" dirty="0"/>
              <a:t> and </a:t>
            </a:r>
            <a:r>
              <a:rPr lang="sv-SE" dirty="0" err="1"/>
              <a:t>assign</a:t>
            </a:r>
            <a:r>
              <a:rPr lang="sv-SE" dirty="0"/>
              <a:t> the </a:t>
            </a:r>
            <a:r>
              <a:rPr lang="sv-SE" dirty="0" err="1"/>
              <a:t>correct</a:t>
            </a:r>
            <a:r>
              <a:rPr lang="sv-SE" dirty="0"/>
              <a:t> </a:t>
            </a:r>
            <a:r>
              <a:rPr lang="sv-SE" dirty="0" err="1"/>
              <a:t>atomtypes</a:t>
            </a:r>
            <a:r>
              <a:rPr lang="sv-SE" dirty="0"/>
              <a:t> for </a:t>
            </a:r>
            <a:r>
              <a:rPr lang="sv-SE" dirty="0" err="1"/>
              <a:t>Clayff</a:t>
            </a:r>
            <a:r>
              <a:rPr lang="sv-SE" dirty="0"/>
              <a:t>, Interface</a:t>
            </a:r>
          </a:p>
          <a:p>
            <a:pPr marL="285750" indent="-285750">
              <a:buFont typeface="Arial"/>
              <a:buChar char="•"/>
            </a:pPr>
            <a:r>
              <a:rPr lang="sv-SE" dirty="0"/>
              <a:t>etc..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9568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0" y="4508500"/>
            <a:ext cx="9144000" cy="1536700"/>
          </a:xfrm>
          <a:prstGeom prst="rect">
            <a:avLst/>
          </a:prstGeom>
          <a:solidFill>
            <a:srgbClr val="FBFD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 fontScale="90000"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Creating and manipulating </a:t>
            </a:r>
            <a:r>
              <a:rPr lang="sv-SE" sz="2800" dirty="0" err="1">
                <a:latin typeface="Arial"/>
                <a:cs typeface="Arial"/>
              </a:rPr>
              <a:t>atomic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structures</a:t>
            </a:r>
            <a:r>
              <a:rPr lang="sv-SE" sz="2800" dirty="0">
                <a:latin typeface="Arial"/>
                <a:cs typeface="Arial"/>
              </a:rPr>
              <a:t> in Matlab</a:t>
            </a:r>
            <a:endParaRPr lang="sv-SE" sz="2800" dirty="0">
              <a:latin typeface="Monaco"/>
              <a:cs typeface="Monaco"/>
            </a:endParaRPr>
          </a:p>
        </p:txBody>
      </p:sp>
      <p:sp>
        <p:nvSpPr>
          <p:cNvPr id="5" name="textruta 4"/>
          <p:cNvSpPr txBox="1"/>
          <p:nvPr/>
        </p:nvSpPr>
        <p:spPr>
          <a:xfrm>
            <a:off x="574255" y="928499"/>
            <a:ext cx="8582445" cy="60478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sv-SE" dirty="0"/>
              <a:t>For the </a:t>
            </a:r>
            <a:r>
              <a:rPr lang="sv-SE" dirty="0" err="1"/>
              <a:t>purpose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automizing</a:t>
            </a:r>
            <a:r>
              <a:rPr lang="sv-SE" dirty="0"/>
              <a:t>/</a:t>
            </a:r>
            <a:r>
              <a:rPr lang="sv-SE" dirty="0" err="1"/>
              <a:t>enabling</a:t>
            </a:r>
            <a:r>
              <a:rPr lang="sv-SE" dirty="0"/>
              <a:t> </a:t>
            </a:r>
            <a:r>
              <a:rPr lang="sv-SE" dirty="0" err="1"/>
              <a:t>efficient</a:t>
            </a:r>
            <a:r>
              <a:rPr lang="sv-SE" dirty="0"/>
              <a:t> </a:t>
            </a:r>
            <a:r>
              <a:rPr lang="sv-SE" dirty="0" err="1"/>
              <a:t>construction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complex</a:t>
            </a:r>
            <a:r>
              <a:rPr lang="sv-SE" dirty="0"/>
              <a:t> and </a:t>
            </a:r>
            <a:r>
              <a:rPr lang="sv-SE" dirty="0" err="1"/>
              <a:t>anisotropic</a:t>
            </a:r>
            <a:r>
              <a:rPr lang="sv-SE" dirty="0"/>
              <a:t> (geo)</a:t>
            </a:r>
            <a:r>
              <a:rPr lang="sv-SE" dirty="0" err="1"/>
              <a:t>chemical</a:t>
            </a:r>
            <a:r>
              <a:rPr lang="sv-SE" dirty="0"/>
              <a:t> systems, and the </a:t>
            </a:r>
            <a:r>
              <a:rPr lang="sv-SE" dirty="0" err="1"/>
              <a:t>corresponding</a:t>
            </a:r>
            <a:r>
              <a:rPr lang="sv-SE" dirty="0"/>
              <a:t> </a:t>
            </a:r>
            <a:r>
              <a:rPr lang="sv-SE" dirty="0" err="1"/>
              <a:t>topological</a:t>
            </a:r>
            <a:r>
              <a:rPr lang="sv-SE" dirty="0"/>
              <a:t> info,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Matlab</a:t>
            </a:r>
            <a:r>
              <a:rPr lang="sv-SE" dirty="0"/>
              <a:t> and </a:t>
            </a:r>
            <a:r>
              <a:rPr lang="sv-SE" dirty="0" err="1"/>
              <a:t>matlab</a:t>
            </a:r>
            <a:r>
              <a:rPr lang="sv-SE" dirty="0"/>
              <a:t> </a:t>
            </a:r>
            <a:r>
              <a:rPr lang="sv-SE" dirty="0" err="1"/>
              <a:t>struct</a:t>
            </a:r>
            <a:r>
              <a:rPr lang="sv-SE" dirty="0"/>
              <a:t> </a:t>
            </a:r>
            <a:r>
              <a:rPr lang="sv-SE" dirty="0" err="1"/>
              <a:t>variable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b="1" dirty="0" err="1"/>
              <a:t>Why</a:t>
            </a:r>
            <a:r>
              <a:rPr lang="sv-SE" b="1" dirty="0"/>
              <a:t>?</a:t>
            </a:r>
          </a:p>
          <a:p>
            <a:pPr marL="285750" indent="-285750">
              <a:buFont typeface="Arial"/>
              <a:buChar char="•"/>
            </a:pPr>
            <a:r>
              <a:rPr lang="sv-SE" dirty="0" err="1"/>
              <a:t>Perform</a:t>
            </a:r>
            <a:r>
              <a:rPr lang="sv-SE" dirty="0"/>
              <a:t> </a:t>
            </a:r>
            <a:r>
              <a:rPr lang="sv-SE" dirty="0" err="1"/>
              <a:t>isomorphic</a:t>
            </a:r>
            <a:r>
              <a:rPr lang="sv-SE" dirty="0"/>
              <a:t> </a:t>
            </a:r>
            <a:r>
              <a:rPr lang="sv-SE" dirty="0" err="1"/>
              <a:t>subsitutions</a:t>
            </a:r>
            <a:endParaRPr lang="sv-SE" dirty="0"/>
          </a:p>
          <a:p>
            <a:pPr marL="285750" indent="-285750">
              <a:buFont typeface="Arial"/>
              <a:buChar char="•"/>
            </a:pPr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bonds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variable</a:t>
            </a:r>
            <a:r>
              <a:rPr lang="sv-SE" dirty="0"/>
              <a:t> </a:t>
            </a:r>
            <a:r>
              <a:rPr lang="sv-SE" dirty="0" err="1"/>
              <a:t>cutoff’s</a:t>
            </a:r>
            <a:endParaRPr lang="sv-SE" dirty="0"/>
          </a:p>
          <a:p>
            <a:pPr marL="285750" indent="-285750">
              <a:buFont typeface="Arial"/>
              <a:buChar char="•"/>
            </a:pPr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bonds</a:t>
            </a:r>
            <a:r>
              <a:rPr lang="sv-SE" dirty="0"/>
              <a:t> </a:t>
            </a:r>
            <a:r>
              <a:rPr lang="sv-SE" dirty="0" err="1"/>
              <a:t>across</a:t>
            </a:r>
            <a:r>
              <a:rPr lang="sv-SE" dirty="0"/>
              <a:t> the PBC</a:t>
            </a:r>
          </a:p>
          <a:p>
            <a:pPr marL="285750" indent="-285750">
              <a:buFont typeface="Arial"/>
              <a:buChar char="•"/>
            </a:pPr>
            <a:r>
              <a:rPr lang="sv-SE" dirty="0" err="1"/>
              <a:t>Find</a:t>
            </a:r>
            <a:r>
              <a:rPr lang="sv-SE" dirty="0"/>
              <a:t> and </a:t>
            </a:r>
            <a:r>
              <a:rPr lang="sv-SE" dirty="0" err="1"/>
              <a:t>assign</a:t>
            </a:r>
            <a:r>
              <a:rPr lang="sv-SE" dirty="0"/>
              <a:t> the </a:t>
            </a:r>
            <a:r>
              <a:rPr lang="sv-SE" dirty="0" err="1"/>
              <a:t>correct</a:t>
            </a:r>
            <a:r>
              <a:rPr lang="sv-SE" dirty="0"/>
              <a:t> </a:t>
            </a:r>
            <a:r>
              <a:rPr lang="sv-SE" dirty="0" err="1"/>
              <a:t>atomtypes</a:t>
            </a:r>
            <a:r>
              <a:rPr lang="sv-SE" dirty="0"/>
              <a:t> for </a:t>
            </a:r>
            <a:r>
              <a:rPr lang="sv-SE" dirty="0" err="1"/>
              <a:t>Clayff</a:t>
            </a:r>
            <a:r>
              <a:rPr lang="sv-SE" dirty="0"/>
              <a:t>, Interface </a:t>
            </a:r>
            <a:r>
              <a:rPr lang="sv-SE" dirty="0" err="1"/>
              <a:t>etc</a:t>
            </a:r>
            <a:endParaRPr lang="sv-SE" dirty="0"/>
          </a:p>
          <a:p>
            <a:pPr marL="285750" indent="-285750">
              <a:buFont typeface="Arial"/>
              <a:buChar char="•"/>
            </a:pPr>
            <a:r>
              <a:rPr lang="sv-SE" dirty="0" err="1"/>
              <a:t>Easily</a:t>
            </a:r>
            <a:r>
              <a:rPr lang="sv-SE" dirty="0"/>
              <a:t> </a:t>
            </a:r>
            <a:r>
              <a:rPr lang="sv-SE" dirty="0" err="1"/>
              <a:t>build</a:t>
            </a:r>
            <a:r>
              <a:rPr lang="sv-SE" dirty="0"/>
              <a:t> </a:t>
            </a:r>
            <a:r>
              <a:rPr lang="sv-SE" dirty="0" err="1"/>
              <a:t>multicomponent</a:t>
            </a:r>
            <a:r>
              <a:rPr lang="sv-SE" dirty="0"/>
              <a:t> systems {mineral/</a:t>
            </a:r>
            <a:r>
              <a:rPr lang="sv-SE" dirty="0" err="1"/>
              <a:t>ions</a:t>
            </a:r>
            <a:r>
              <a:rPr lang="sv-SE" dirty="0"/>
              <a:t>/</a:t>
            </a:r>
            <a:r>
              <a:rPr lang="sv-SE" dirty="0" err="1"/>
              <a:t>water</a:t>
            </a:r>
            <a:r>
              <a:rPr lang="sv-SE" dirty="0"/>
              <a:t>/</a:t>
            </a:r>
            <a:r>
              <a:rPr lang="sv-SE" dirty="0" err="1"/>
              <a:t>organics</a:t>
            </a:r>
            <a:r>
              <a:rPr lang="sv-SE" dirty="0"/>
              <a:t>}</a:t>
            </a:r>
          </a:p>
          <a:p>
            <a:pPr marL="285750" indent="-285750">
              <a:buFont typeface="Arial"/>
              <a:buChar char="•"/>
            </a:pPr>
            <a:r>
              <a:rPr lang="sv-SE" dirty="0" err="1"/>
              <a:t>Manipulate</a:t>
            </a:r>
            <a:r>
              <a:rPr lang="sv-SE" dirty="0"/>
              <a:t> the system on the </a:t>
            </a:r>
            <a:r>
              <a:rPr lang="sv-SE" dirty="0" err="1"/>
              <a:t>atomic</a:t>
            </a:r>
            <a:r>
              <a:rPr lang="sv-SE" dirty="0"/>
              <a:t>, </a:t>
            </a:r>
            <a:r>
              <a:rPr lang="sv-SE" dirty="0" err="1"/>
              <a:t>molecule</a:t>
            </a:r>
            <a:r>
              <a:rPr lang="sv-SE" dirty="0"/>
              <a:t> or </a:t>
            </a:r>
            <a:r>
              <a:rPr lang="sv-SE" dirty="0" err="1"/>
              <a:t>molecular</a:t>
            </a:r>
            <a:r>
              <a:rPr lang="sv-SE" dirty="0"/>
              <a:t> </a:t>
            </a:r>
            <a:r>
              <a:rPr lang="sv-SE" dirty="0" err="1"/>
              <a:t>type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marL="285750" indent="-285750">
              <a:buFont typeface="Arial"/>
              <a:buChar char="•"/>
            </a:pPr>
            <a:endParaRPr lang="sv-SE" dirty="0"/>
          </a:p>
          <a:p>
            <a:r>
              <a:rPr lang="sv-SE" b="1" dirty="0" err="1"/>
              <a:t>How</a:t>
            </a:r>
            <a:r>
              <a:rPr lang="sv-SE" b="1" dirty="0"/>
              <a:t>?</a:t>
            </a:r>
          </a:p>
          <a:p>
            <a:r>
              <a:rPr lang="sv-SE" sz="1400" b="1" dirty="0">
                <a:solidFill>
                  <a:srgbClr val="008000"/>
                </a:solidFill>
                <a:latin typeface="Monaco"/>
                <a:cs typeface="Monaco"/>
              </a:rPr>
              <a:t>%% </a:t>
            </a:r>
            <a:r>
              <a:rPr lang="sv-SE" sz="1400" b="1" dirty="0" err="1">
                <a:solidFill>
                  <a:srgbClr val="008000"/>
                </a:solidFill>
                <a:latin typeface="Monaco"/>
                <a:cs typeface="Monaco"/>
              </a:rPr>
              <a:t>Examples</a:t>
            </a:r>
            <a:r>
              <a:rPr lang="sv-SE" sz="1400" b="1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400" b="1" dirty="0" err="1">
                <a:solidFill>
                  <a:srgbClr val="008000"/>
                </a:solidFill>
                <a:latin typeface="Monaco"/>
                <a:cs typeface="Monaco"/>
              </a:rPr>
              <a:t>of</a:t>
            </a:r>
            <a:r>
              <a:rPr lang="sv-SE" sz="1400" b="1" dirty="0">
                <a:solidFill>
                  <a:srgbClr val="008000"/>
                </a:solidFill>
                <a:latin typeface="Monaco"/>
                <a:cs typeface="Monaco"/>
              </a:rPr>
              <a:t> the 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atom</a:t>
            </a:r>
            <a:r>
              <a:rPr lang="sv-SE" sz="1400" b="1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400" b="1" dirty="0" err="1">
                <a:solidFill>
                  <a:srgbClr val="008000"/>
                </a:solidFill>
                <a:latin typeface="Monaco"/>
                <a:cs typeface="Monaco"/>
              </a:rPr>
              <a:t>functions</a:t>
            </a:r>
            <a:r>
              <a:rPr lang="sv-SE" sz="1400" b="1" dirty="0">
                <a:solidFill>
                  <a:srgbClr val="008000"/>
                </a:solidFill>
                <a:latin typeface="Monaco"/>
                <a:cs typeface="Monaco"/>
              </a:rPr>
              <a:t>! </a:t>
            </a:r>
            <a:r>
              <a:rPr lang="sv-SE" sz="1400" b="1" dirty="0" err="1">
                <a:solidFill>
                  <a:srgbClr val="008000"/>
                </a:solidFill>
                <a:latin typeface="Monaco"/>
                <a:cs typeface="Monaco"/>
              </a:rPr>
              <a:t>Using</a:t>
            </a:r>
            <a:r>
              <a:rPr lang="sv-SE" sz="1400" b="1" dirty="0">
                <a:solidFill>
                  <a:srgbClr val="008000"/>
                </a:solidFill>
                <a:latin typeface="Monaco"/>
                <a:cs typeface="Monaco"/>
              </a:rPr>
              <a:t> the </a:t>
            </a:r>
            <a:r>
              <a:rPr lang="sv-SE" sz="1400" b="1" dirty="0" err="1">
                <a:solidFill>
                  <a:srgbClr val="008000"/>
                </a:solidFill>
                <a:latin typeface="Monaco"/>
                <a:cs typeface="Monaco"/>
              </a:rPr>
              <a:t>struct</a:t>
            </a:r>
            <a:r>
              <a:rPr lang="sv-SE" sz="1400" b="1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400" b="1" dirty="0" err="1">
                <a:solidFill>
                  <a:srgbClr val="008000"/>
                </a:solidFill>
                <a:latin typeface="Monaco"/>
                <a:cs typeface="Monaco"/>
              </a:rPr>
              <a:t>variable</a:t>
            </a:r>
            <a:r>
              <a:rPr lang="sv-SE" sz="1400" b="1" dirty="0">
                <a:solidFill>
                  <a:srgbClr val="008000"/>
                </a:solidFill>
                <a:latin typeface="Monaco"/>
                <a:cs typeface="Monaco"/>
              </a:rPr>
              <a:t> ’atom’ in </a:t>
            </a:r>
            <a:r>
              <a:rPr lang="sv-SE" sz="1400" b="1" dirty="0" err="1">
                <a:solidFill>
                  <a:srgbClr val="008000"/>
                </a:solidFill>
                <a:latin typeface="Monaco"/>
                <a:cs typeface="Monaco"/>
              </a:rPr>
              <a:t>matlab</a:t>
            </a:r>
            <a:endParaRPr lang="sv-SE" sz="1400" b="1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400" dirty="0">
                <a:latin typeface="Monaco"/>
                <a:cs typeface="Monaco"/>
              </a:rPr>
              <a:t>atom = </a:t>
            </a:r>
            <a:r>
              <a:rPr lang="sv-SE" sz="1400" dirty="0" err="1">
                <a:latin typeface="Monaco"/>
                <a:cs typeface="Monaco"/>
              </a:rPr>
              <a:t>import_atom</a:t>
            </a:r>
            <a:r>
              <a:rPr lang="sv-SE" sz="1400" dirty="0">
                <a:latin typeface="Monaco"/>
                <a:cs typeface="Monaco"/>
              </a:rPr>
              <a:t>(</a:t>
            </a:r>
            <a:r>
              <a:rPr lang="sv-SE" sz="1400" dirty="0" err="1">
                <a:latin typeface="Monaco"/>
                <a:cs typeface="Monaco"/>
              </a:rPr>
              <a:t>filename</a:t>
            </a:r>
            <a:r>
              <a:rPr lang="sv-SE" sz="1400" dirty="0">
                <a:latin typeface="Monaco"/>
                <a:cs typeface="Monaco"/>
              </a:rPr>
              <a:t>) 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400" dirty="0" err="1">
                <a:solidFill>
                  <a:srgbClr val="008000"/>
                </a:solidFill>
                <a:latin typeface="Monaco"/>
                <a:cs typeface="Monaco"/>
              </a:rPr>
              <a:t>xyz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/</a:t>
            </a:r>
            <a:r>
              <a:rPr lang="sv-SE" sz="1400" dirty="0" err="1">
                <a:solidFill>
                  <a:srgbClr val="008000"/>
                </a:solidFill>
                <a:latin typeface="Monaco"/>
                <a:cs typeface="Monaco"/>
              </a:rPr>
              <a:t>pdb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/gro</a:t>
            </a:r>
          </a:p>
          <a:p>
            <a:r>
              <a:rPr lang="sv-SE" sz="1400" dirty="0">
                <a:latin typeface="Monaco"/>
                <a:cs typeface="Monaco"/>
              </a:rPr>
              <a:t>atom = </a:t>
            </a:r>
            <a:r>
              <a:rPr lang="sv-SE" sz="1400" dirty="0" err="1">
                <a:latin typeface="Monaco"/>
                <a:cs typeface="Monaco"/>
              </a:rPr>
              <a:t>write_atom</a:t>
            </a:r>
            <a:r>
              <a:rPr lang="sv-SE" sz="1400" dirty="0">
                <a:latin typeface="Monaco"/>
                <a:cs typeface="Monaco"/>
              </a:rPr>
              <a:t>(arguments..) 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400" dirty="0" err="1">
                <a:solidFill>
                  <a:srgbClr val="008000"/>
                </a:solidFill>
                <a:latin typeface="Monaco"/>
                <a:cs typeface="Monaco"/>
              </a:rPr>
              <a:t>xyz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/</a:t>
            </a:r>
            <a:r>
              <a:rPr lang="sv-SE" sz="1400" dirty="0" err="1">
                <a:solidFill>
                  <a:srgbClr val="008000"/>
                </a:solidFill>
                <a:latin typeface="Monaco"/>
                <a:cs typeface="Monaco"/>
              </a:rPr>
              <a:t>pdb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/gro/mol2/</a:t>
            </a:r>
            <a:r>
              <a:rPr lang="sv-SE" sz="1400" dirty="0" err="1">
                <a:solidFill>
                  <a:srgbClr val="008000"/>
                </a:solidFill>
                <a:latin typeface="Monaco"/>
                <a:cs typeface="Monaco"/>
              </a:rPr>
              <a:t>pqr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 &amp;&amp; </a:t>
            </a:r>
            <a:r>
              <a:rPr lang="sv-SE" sz="1400" dirty="0" err="1">
                <a:solidFill>
                  <a:srgbClr val="008000"/>
                </a:solidFill>
                <a:latin typeface="Monaco"/>
                <a:cs typeface="Monaco"/>
              </a:rPr>
              <a:t>lammps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/</a:t>
            </a:r>
            <a:r>
              <a:rPr lang="sv-SE" sz="1400" dirty="0" err="1">
                <a:solidFill>
                  <a:srgbClr val="008000"/>
                </a:solidFill>
                <a:latin typeface="Monaco"/>
                <a:cs typeface="Monaco"/>
              </a:rPr>
              <a:t>gmx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400" dirty="0" err="1">
                <a:solidFill>
                  <a:srgbClr val="008000"/>
                </a:solidFill>
                <a:latin typeface="Monaco"/>
                <a:cs typeface="Monaco"/>
              </a:rPr>
              <a:t>topologies</a:t>
            </a:r>
            <a:endParaRPr lang="sv-SE" sz="1400" dirty="0">
              <a:latin typeface="Monaco"/>
              <a:cs typeface="Monaco"/>
            </a:endParaRPr>
          </a:p>
          <a:p>
            <a:r>
              <a:rPr lang="sv-SE" sz="1400" dirty="0">
                <a:latin typeface="Monaco"/>
                <a:cs typeface="Monaco"/>
              </a:rPr>
              <a:t>atom = </a:t>
            </a:r>
            <a:r>
              <a:rPr lang="sv-SE" sz="1400" dirty="0" err="1">
                <a:latin typeface="Monaco"/>
                <a:cs typeface="Monaco"/>
              </a:rPr>
              <a:t>solvate_atom</a:t>
            </a:r>
            <a:r>
              <a:rPr lang="sv-SE" sz="1400" dirty="0">
                <a:latin typeface="Monaco"/>
                <a:cs typeface="Monaco"/>
              </a:rPr>
              <a:t>(arguments..)</a:t>
            </a:r>
          </a:p>
          <a:p>
            <a:r>
              <a:rPr lang="sv-SE" sz="1400" dirty="0">
                <a:latin typeface="Monaco"/>
                <a:cs typeface="Monaco"/>
              </a:rPr>
              <a:t>atom = </a:t>
            </a:r>
            <a:r>
              <a:rPr lang="sv-SE" sz="1400" dirty="0" err="1">
                <a:latin typeface="Monaco"/>
                <a:cs typeface="Monaco"/>
              </a:rPr>
              <a:t>merge_atom</a:t>
            </a:r>
            <a:r>
              <a:rPr lang="sv-SE" sz="1400" dirty="0">
                <a:latin typeface="Monaco"/>
                <a:cs typeface="Monaco"/>
              </a:rPr>
              <a:t>(arguments..)</a:t>
            </a:r>
          </a:p>
          <a:p>
            <a:r>
              <a:rPr lang="sv-SE" sz="1400" dirty="0">
                <a:latin typeface="Monaco"/>
                <a:cs typeface="Monaco"/>
              </a:rPr>
              <a:t>atom = </a:t>
            </a:r>
            <a:r>
              <a:rPr lang="sv-SE" sz="1400" dirty="0" err="1">
                <a:latin typeface="Monaco"/>
                <a:cs typeface="Monaco"/>
              </a:rPr>
              <a:t>translate_atom</a:t>
            </a:r>
            <a:r>
              <a:rPr lang="sv-SE" sz="1400" dirty="0">
                <a:latin typeface="Monaco"/>
                <a:cs typeface="Monaco"/>
              </a:rPr>
              <a:t>(arguments..)</a:t>
            </a:r>
          </a:p>
          <a:p>
            <a:r>
              <a:rPr lang="sv-SE" sz="1400" dirty="0">
                <a:latin typeface="Monaco"/>
                <a:cs typeface="Monaco"/>
              </a:rPr>
              <a:t>atom = </a:t>
            </a:r>
            <a:r>
              <a:rPr lang="sv-SE" sz="1400" dirty="0" err="1">
                <a:latin typeface="Monaco"/>
                <a:cs typeface="Monaco"/>
              </a:rPr>
              <a:t>COM_atom</a:t>
            </a:r>
            <a:r>
              <a:rPr lang="sv-SE" sz="1400" dirty="0">
                <a:latin typeface="Monaco"/>
                <a:cs typeface="Monaco"/>
              </a:rPr>
              <a:t>(arguments..)</a:t>
            </a:r>
          </a:p>
          <a:p>
            <a:endParaRPr lang="sv-SE" sz="1100" dirty="0">
              <a:latin typeface="Monaco"/>
              <a:cs typeface="Monaco"/>
            </a:endParaRPr>
          </a:p>
          <a:p>
            <a:r>
              <a:rPr lang="sv-SE" sz="1200" dirty="0">
                <a:latin typeface="Monaco"/>
                <a:cs typeface="Monaco"/>
              </a:rPr>
              <a:t>+50 </a:t>
            </a:r>
            <a:r>
              <a:rPr lang="sv-SE" sz="1200" dirty="0" err="1">
                <a:latin typeface="Monaco"/>
                <a:cs typeface="Monaco"/>
              </a:rPr>
              <a:t>other</a:t>
            </a:r>
            <a:r>
              <a:rPr lang="sv-SE" sz="1200" dirty="0">
                <a:latin typeface="Monaco"/>
                <a:cs typeface="Monaco"/>
              </a:rPr>
              <a:t> </a:t>
            </a:r>
            <a:r>
              <a:rPr lang="sv-SE" sz="1200" dirty="0" err="1">
                <a:latin typeface="Monaco"/>
                <a:cs typeface="Monaco"/>
              </a:rPr>
              <a:t>functions</a:t>
            </a:r>
            <a:r>
              <a:rPr lang="sv-SE" sz="1200" dirty="0">
                <a:latin typeface="Monaco"/>
                <a:cs typeface="Monaco"/>
              </a:rPr>
              <a:t>…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0696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0" y="4508500"/>
            <a:ext cx="9144000" cy="1536700"/>
          </a:xfrm>
          <a:prstGeom prst="rect">
            <a:avLst/>
          </a:prstGeom>
          <a:solidFill>
            <a:srgbClr val="FBFD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 fontScale="90000"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Creating and manipulating </a:t>
            </a:r>
            <a:r>
              <a:rPr lang="sv-SE" sz="2800" dirty="0" err="1">
                <a:latin typeface="Arial"/>
                <a:cs typeface="Arial"/>
              </a:rPr>
              <a:t>atomic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structures</a:t>
            </a:r>
            <a:r>
              <a:rPr lang="sv-SE" sz="2800" dirty="0">
                <a:latin typeface="Arial"/>
                <a:cs typeface="Arial"/>
              </a:rPr>
              <a:t> in Matlab</a:t>
            </a:r>
            <a:endParaRPr lang="sv-SE" sz="2800" dirty="0">
              <a:latin typeface="Monaco"/>
              <a:cs typeface="Monaco"/>
            </a:endParaRPr>
          </a:p>
        </p:txBody>
      </p:sp>
      <p:sp>
        <p:nvSpPr>
          <p:cNvPr id="5" name="textruta 4"/>
          <p:cNvSpPr txBox="1"/>
          <p:nvPr/>
        </p:nvSpPr>
        <p:spPr>
          <a:xfrm>
            <a:off x="574256" y="928499"/>
            <a:ext cx="85697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For the </a:t>
            </a:r>
            <a:r>
              <a:rPr lang="sv-SE" dirty="0" err="1"/>
              <a:t>purpose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automizing</a:t>
            </a:r>
            <a:r>
              <a:rPr lang="sv-SE" dirty="0"/>
              <a:t>/</a:t>
            </a:r>
            <a:r>
              <a:rPr lang="sv-SE" dirty="0" err="1"/>
              <a:t>enabling</a:t>
            </a:r>
            <a:r>
              <a:rPr lang="sv-SE" dirty="0"/>
              <a:t> </a:t>
            </a:r>
            <a:r>
              <a:rPr lang="sv-SE" dirty="0" err="1"/>
              <a:t>efficient</a:t>
            </a:r>
            <a:r>
              <a:rPr lang="sv-SE" dirty="0"/>
              <a:t> </a:t>
            </a:r>
            <a:r>
              <a:rPr lang="sv-SE" dirty="0" err="1"/>
              <a:t>construction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complex</a:t>
            </a:r>
            <a:r>
              <a:rPr lang="sv-SE" dirty="0"/>
              <a:t> and </a:t>
            </a:r>
            <a:r>
              <a:rPr lang="sv-SE" dirty="0" err="1"/>
              <a:t>anisotropic</a:t>
            </a:r>
            <a:r>
              <a:rPr lang="sv-SE" dirty="0"/>
              <a:t> (geo)</a:t>
            </a:r>
            <a:r>
              <a:rPr lang="sv-SE" dirty="0" err="1"/>
              <a:t>chemical</a:t>
            </a:r>
            <a:r>
              <a:rPr lang="sv-SE" dirty="0"/>
              <a:t> systems, and the </a:t>
            </a:r>
            <a:r>
              <a:rPr lang="sv-SE" dirty="0" err="1"/>
              <a:t>corresponding</a:t>
            </a:r>
            <a:r>
              <a:rPr lang="sv-SE" dirty="0"/>
              <a:t> </a:t>
            </a:r>
            <a:r>
              <a:rPr lang="sv-SE" dirty="0" err="1"/>
              <a:t>topological</a:t>
            </a:r>
            <a:r>
              <a:rPr lang="sv-SE" dirty="0"/>
              <a:t> info,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Matlab and the </a:t>
            </a:r>
            <a:r>
              <a:rPr lang="sv-SE" dirty="0" err="1"/>
              <a:t>matlab</a:t>
            </a:r>
            <a:r>
              <a:rPr lang="sv-SE" dirty="0"/>
              <a:t> </a:t>
            </a:r>
            <a:r>
              <a:rPr lang="sv-SE" dirty="0" err="1"/>
              <a:t>struct</a:t>
            </a:r>
            <a:r>
              <a:rPr lang="sv-SE" dirty="0"/>
              <a:t> </a:t>
            </a:r>
            <a:r>
              <a:rPr lang="sv-SE" dirty="0" err="1"/>
              <a:t>variable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b="1" dirty="0" err="1"/>
              <a:t>Why</a:t>
            </a:r>
            <a:r>
              <a:rPr lang="sv-SE" b="1" dirty="0"/>
              <a:t>?</a:t>
            </a:r>
          </a:p>
          <a:p>
            <a:pPr marL="285750" indent="-285750">
              <a:buFont typeface="Arial"/>
              <a:buChar char="•"/>
            </a:pPr>
            <a:r>
              <a:rPr lang="sv-SE" dirty="0" err="1"/>
              <a:t>Perform</a:t>
            </a:r>
            <a:r>
              <a:rPr lang="sv-SE" dirty="0"/>
              <a:t> </a:t>
            </a:r>
            <a:r>
              <a:rPr lang="sv-SE" dirty="0" err="1"/>
              <a:t>isomorphic</a:t>
            </a:r>
            <a:r>
              <a:rPr lang="sv-SE" dirty="0"/>
              <a:t> </a:t>
            </a:r>
            <a:r>
              <a:rPr lang="sv-SE" dirty="0" err="1"/>
              <a:t>subsitutions</a:t>
            </a:r>
            <a:endParaRPr lang="sv-SE" dirty="0"/>
          </a:p>
          <a:p>
            <a:pPr marL="285750" indent="-285750">
              <a:buFont typeface="Arial"/>
              <a:buChar char="•"/>
            </a:pPr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bonds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variable</a:t>
            </a:r>
            <a:r>
              <a:rPr lang="sv-SE" dirty="0"/>
              <a:t> </a:t>
            </a:r>
            <a:r>
              <a:rPr lang="sv-SE" dirty="0" err="1"/>
              <a:t>cutoff’s</a:t>
            </a:r>
            <a:endParaRPr lang="sv-SE" dirty="0"/>
          </a:p>
          <a:p>
            <a:pPr marL="285750" indent="-285750">
              <a:buFont typeface="Arial"/>
              <a:buChar char="•"/>
            </a:pPr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bonds</a:t>
            </a:r>
            <a:r>
              <a:rPr lang="sv-SE" dirty="0"/>
              <a:t> </a:t>
            </a:r>
            <a:r>
              <a:rPr lang="sv-SE" dirty="0" err="1"/>
              <a:t>across</a:t>
            </a:r>
            <a:r>
              <a:rPr lang="sv-SE" dirty="0"/>
              <a:t> the PBC</a:t>
            </a:r>
          </a:p>
          <a:p>
            <a:pPr marL="285750" indent="-285750">
              <a:buFont typeface="Arial"/>
              <a:buChar char="•"/>
            </a:pPr>
            <a:r>
              <a:rPr lang="sv-SE" dirty="0" err="1"/>
              <a:t>Find</a:t>
            </a:r>
            <a:r>
              <a:rPr lang="sv-SE" dirty="0"/>
              <a:t> and </a:t>
            </a:r>
            <a:r>
              <a:rPr lang="sv-SE" dirty="0" err="1"/>
              <a:t>assign</a:t>
            </a:r>
            <a:r>
              <a:rPr lang="sv-SE" dirty="0"/>
              <a:t> the </a:t>
            </a:r>
            <a:r>
              <a:rPr lang="sv-SE" dirty="0" err="1"/>
              <a:t>correct</a:t>
            </a:r>
            <a:r>
              <a:rPr lang="sv-SE" dirty="0"/>
              <a:t> </a:t>
            </a:r>
            <a:r>
              <a:rPr lang="sv-SE" dirty="0" err="1"/>
              <a:t>atomtypes</a:t>
            </a:r>
            <a:r>
              <a:rPr lang="sv-SE" dirty="0"/>
              <a:t> for </a:t>
            </a:r>
            <a:r>
              <a:rPr lang="sv-SE" dirty="0" err="1"/>
              <a:t>Clayff</a:t>
            </a:r>
            <a:r>
              <a:rPr lang="sv-SE" dirty="0"/>
              <a:t>, Interface </a:t>
            </a:r>
            <a:r>
              <a:rPr lang="sv-SE" dirty="0" err="1"/>
              <a:t>etc</a:t>
            </a:r>
            <a:endParaRPr lang="sv-SE" dirty="0"/>
          </a:p>
          <a:p>
            <a:pPr marL="285750" indent="-285750">
              <a:buFont typeface="Arial"/>
              <a:buChar char="•"/>
            </a:pPr>
            <a:r>
              <a:rPr lang="sv-SE" dirty="0" err="1"/>
              <a:t>Easily</a:t>
            </a:r>
            <a:r>
              <a:rPr lang="sv-SE" dirty="0"/>
              <a:t> </a:t>
            </a:r>
            <a:r>
              <a:rPr lang="sv-SE" dirty="0" err="1"/>
              <a:t>build</a:t>
            </a:r>
            <a:r>
              <a:rPr lang="sv-SE" dirty="0"/>
              <a:t> </a:t>
            </a:r>
            <a:r>
              <a:rPr lang="sv-SE" dirty="0" err="1"/>
              <a:t>multicomponent</a:t>
            </a:r>
            <a:r>
              <a:rPr lang="sv-SE" dirty="0"/>
              <a:t> systems {mineral/</a:t>
            </a:r>
            <a:r>
              <a:rPr lang="sv-SE" dirty="0" err="1"/>
              <a:t>ions</a:t>
            </a:r>
            <a:r>
              <a:rPr lang="sv-SE" dirty="0"/>
              <a:t>/</a:t>
            </a:r>
            <a:r>
              <a:rPr lang="sv-SE" dirty="0" err="1"/>
              <a:t>water</a:t>
            </a:r>
            <a:r>
              <a:rPr lang="sv-SE" dirty="0"/>
              <a:t>/</a:t>
            </a:r>
            <a:r>
              <a:rPr lang="sv-SE" dirty="0" err="1"/>
              <a:t>organics</a:t>
            </a:r>
            <a:r>
              <a:rPr lang="sv-SE" dirty="0"/>
              <a:t>}</a:t>
            </a:r>
          </a:p>
          <a:p>
            <a:pPr marL="285750" indent="-285750">
              <a:buFont typeface="Arial"/>
              <a:buChar char="•"/>
            </a:pPr>
            <a:r>
              <a:rPr lang="sv-SE" dirty="0" err="1"/>
              <a:t>Manipulate</a:t>
            </a:r>
            <a:r>
              <a:rPr lang="sv-SE" dirty="0"/>
              <a:t> the system on the </a:t>
            </a:r>
            <a:r>
              <a:rPr lang="sv-SE" dirty="0" err="1"/>
              <a:t>atomic</a:t>
            </a:r>
            <a:r>
              <a:rPr lang="sv-SE" dirty="0"/>
              <a:t>, </a:t>
            </a:r>
            <a:r>
              <a:rPr lang="sv-SE" dirty="0" err="1"/>
              <a:t>molecule</a:t>
            </a:r>
            <a:r>
              <a:rPr lang="sv-SE" dirty="0"/>
              <a:t> or </a:t>
            </a:r>
            <a:r>
              <a:rPr lang="sv-SE" dirty="0" err="1"/>
              <a:t>molecular</a:t>
            </a:r>
            <a:r>
              <a:rPr lang="sv-SE" dirty="0"/>
              <a:t> </a:t>
            </a:r>
            <a:r>
              <a:rPr lang="sv-SE" dirty="0" err="1"/>
              <a:t>type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marL="285750" indent="-285750">
              <a:buFont typeface="Arial"/>
              <a:buChar char="•"/>
            </a:pPr>
            <a:endParaRPr lang="sv-SE" dirty="0"/>
          </a:p>
          <a:p>
            <a:r>
              <a:rPr lang="sv-SE" b="1" dirty="0" err="1"/>
              <a:t>Abouth</a:t>
            </a:r>
            <a:r>
              <a:rPr lang="sv-SE" b="1" dirty="0"/>
              <a:t> </a:t>
            </a:r>
            <a:r>
              <a:rPr lang="sv-SE" b="1" dirty="0" err="1"/>
              <a:t>paths</a:t>
            </a:r>
            <a:r>
              <a:rPr lang="sv-SE" b="1" dirty="0"/>
              <a:t>…</a:t>
            </a:r>
          </a:p>
          <a:p>
            <a:r>
              <a:rPr lang="sv-SE" sz="1200" b="1" dirty="0">
                <a:solidFill>
                  <a:srgbClr val="008000"/>
                </a:solidFill>
                <a:latin typeface="Monaco"/>
                <a:cs typeface="Monaco"/>
              </a:rPr>
              <a:t>%% The VMD </a:t>
            </a:r>
            <a:r>
              <a:rPr lang="sv-SE" sz="1200" b="1" dirty="0" err="1">
                <a:solidFill>
                  <a:srgbClr val="008000"/>
                </a:solidFill>
                <a:latin typeface="Monaco"/>
                <a:cs typeface="Monaco"/>
              </a:rPr>
              <a:t>path</a:t>
            </a:r>
            <a:r>
              <a:rPr lang="sv-SE" sz="1200" b="1" dirty="0">
                <a:solidFill>
                  <a:srgbClr val="008000"/>
                </a:solidFill>
                <a:latin typeface="Monaco"/>
                <a:cs typeface="Monaco"/>
              </a:rPr>
              <a:t> on </a:t>
            </a:r>
            <a:r>
              <a:rPr lang="sv-SE" sz="1200" b="1" dirty="0" err="1">
                <a:solidFill>
                  <a:srgbClr val="008000"/>
                </a:solidFill>
                <a:latin typeface="Monaco"/>
                <a:cs typeface="Monaco"/>
              </a:rPr>
              <a:t>your</a:t>
            </a:r>
            <a:r>
              <a:rPr lang="sv-SE" sz="1200" b="1" dirty="0">
                <a:solidFill>
                  <a:srgbClr val="008000"/>
                </a:solidFill>
                <a:latin typeface="Monaco"/>
                <a:cs typeface="Monaco"/>
              </a:rPr>
              <a:t> computer. </a:t>
            </a:r>
            <a:r>
              <a:rPr lang="sv-SE" sz="1200" b="1" dirty="0" err="1">
                <a:solidFill>
                  <a:srgbClr val="008000"/>
                </a:solidFill>
                <a:latin typeface="Monaco"/>
                <a:cs typeface="Monaco"/>
              </a:rPr>
              <a:t>Useful</a:t>
            </a:r>
            <a:r>
              <a:rPr lang="sv-SE" sz="1200" b="1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Monaco"/>
                <a:cs typeface="Monaco"/>
              </a:rPr>
              <a:t>to</a:t>
            </a:r>
            <a:r>
              <a:rPr lang="sv-SE" sz="1200" b="1" dirty="0">
                <a:solidFill>
                  <a:srgbClr val="008000"/>
                </a:solidFill>
                <a:latin typeface="Monaco"/>
                <a:cs typeface="Monaco"/>
              </a:rPr>
              <a:t> call VMD from </a:t>
            </a:r>
            <a:r>
              <a:rPr lang="sv-SE" sz="1200" b="1" dirty="0" err="1">
                <a:solidFill>
                  <a:srgbClr val="008000"/>
                </a:solidFill>
                <a:latin typeface="Monaco"/>
                <a:cs typeface="Monaco"/>
              </a:rPr>
              <a:t>within</a:t>
            </a:r>
            <a:r>
              <a:rPr lang="sv-SE" sz="1200" b="1" dirty="0">
                <a:solidFill>
                  <a:srgbClr val="008000"/>
                </a:solidFill>
                <a:latin typeface="Monaco"/>
                <a:cs typeface="Monaco"/>
              </a:rPr>
              <a:t> Matlab</a:t>
            </a:r>
          </a:p>
          <a:p>
            <a:r>
              <a:rPr lang="sv-SE" sz="1400" dirty="0" err="1"/>
              <a:t>function</a:t>
            </a:r>
            <a:r>
              <a:rPr lang="sv-SE" sz="1400" dirty="0"/>
              <a:t> PATH2VMD = PATH2VMD()</a:t>
            </a:r>
          </a:p>
          <a:p>
            <a:endParaRPr lang="sv-SE" sz="1400" dirty="0">
              <a:solidFill>
                <a:srgbClr val="008000"/>
              </a:solidFill>
            </a:endParaRPr>
          </a:p>
          <a:p>
            <a:r>
              <a:rPr lang="sv-SE" sz="1400" dirty="0">
                <a:solidFill>
                  <a:srgbClr val="008000"/>
                </a:solidFill>
              </a:rPr>
              <a:t>% </a:t>
            </a:r>
            <a:r>
              <a:rPr lang="sv-SE" sz="1400" dirty="0" err="1">
                <a:solidFill>
                  <a:srgbClr val="008000"/>
                </a:solidFill>
              </a:rPr>
              <a:t>Add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your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own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path</a:t>
            </a:r>
            <a:r>
              <a:rPr lang="sv-SE" sz="1400" dirty="0">
                <a:solidFill>
                  <a:srgbClr val="008000"/>
                </a:solidFill>
              </a:rPr>
              <a:t> to VMD (</a:t>
            </a:r>
            <a:r>
              <a:rPr lang="sv-SE" sz="1400" dirty="0" err="1">
                <a:solidFill>
                  <a:srgbClr val="008000"/>
                </a:solidFill>
              </a:rPr>
              <a:t>this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works</a:t>
            </a:r>
            <a:r>
              <a:rPr lang="sv-SE" sz="1400" dirty="0">
                <a:solidFill>
                  <a:srgbClr val="008000"/>
                </a:solidFill>
              </a:rPr>
              <a:t> on my Mac..)</a:t>
            </a:r>
            <a:br>
              <a:rPr lang="sv-SE" sz="1400" dirty="0">
                <a:solidFill>
                  <a:srgbClr val="008000"/>
                </a:solidFill>
              </a:rPr>
            </a:br>
            <a:r>
              <a:rPr lang="sv-SE" sz="1400" dirty="0"/>
              <a:t>PATH2VMD = '/</a:t>
            </a:r>
            <a:r>
              <a:rPr lang="sv-SE" sz="1400" dirty="0" err="1"/>
              <a:t>Applications</a:t>
            </a:r>
            <a:r>
              <a:rPr lang="sv-SE" sz="1400" dirty="0"/>
              <a:t>/VMD\ 1.9.2.app/</a:t>
            </a:r>
            <a:r>
              <a:rPr lang="sv-SE" sz="1400" dirty="0" err="1"/>
              <a:t>Contents</a:t>
            </a:r>
            <a:r>
              <a:rPr lang="sv-SE" sz="1400" dirty="0"/>
              <a:t>/</a:t>
            </a:r>
            <a:r>
              <a:rPr lang="sv-SE" sz="1400" dirty="0" err="1"/>
              <a:t>MacOS</a:t>
            </a:r>
            <a:r>
              <a:rPr lang="sv-SE" sz="1400" dirty="0"/>
              <a:t>/</a:t>
            </a:r>
            <a:r>
              <a:rPr lang="sv-SE" sz="1400" dirty="0" err="1"/>
              <a:t>startup.command</a:t>
            </a:r>
            <a:r>
              <a:rPr lang="sv-SE" sz="1400" dirty="0"/>
              <a:t>'; </a:t>
            </a:r>
            <a:endParaRPr lang="sv-SE" sz="1400" dirty="0">
              <a:solidFill>
                <a:srgbClr val="008000"/>
              </a:solidFill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4845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The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struct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7" name="Rektangel 6"/>
          <p:cNvSpPr/>
          <p:nvPr/>
        </p:nvSpPr>
        <p:spPr>
          <a:xfrm>
            <a:off x="0" y="2044180"/>
            <a:ext cx="9144000" cy="315470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Generated by </a:t>
            </a:r>
            <a:r>
              <a:rPr lang="en-US" sz="1100" dirty="0" err="1">
                <a:solidFill>
                  <a:srgbClr val="000000"/>
                </a:solidFill>
                <a:latin typeface="Courier"/>
                <a:cs typeface="Courier"/>
              </a:rPr>
              <a:t>gmx</a:t>
            </a:r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solvate.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1500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1SOL     OW    1   0.230   0.628   0.113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1SOL    HW1    2   0.137   0.626   0.150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1SOL    HW2    3   0.231   0.589   0.021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2SOL     OW    4   0.225   0.275   0.996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2SOL    HW1    5   0.260   0.258   1.088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2SOL    HW2    6   0.137   0.230   0.984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	.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	.  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499SOL     OW 1495   1.937   2.207   1.895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499SOL    HW1 1496   1.845   2.179   1.866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499SOL    HW2 1497   1.968   2.284   1.839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500SOL     OW 1498   1.934   2.028   2.180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500SOL    HW1 1499   1.917   2.111   2.126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500SOL    HW2 1500   2.024   1.991   2.158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 2.50000   2.50000   2.50000</a:t>
            </a:r>
          </a:p>
          <a:p>
            <a:pPr lvl="1"/>
            <a:endParaRPr lang="pl-PL" sz="12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561556" y="903099"/>
            <a:ext cx="85824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import/export </a:t>
            </a:r>
            <a:r>
              <a:rPr lang="sv-SE" dirty="0" err="1"/>
              <a:t>structure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and </a:t>
            </a:r>
            <a:r>
              <a:rPr lang="sv-SE" dirty="0" err="1"/>
              <a:t>manipulate</a:t>
            </a:r>
            <a:r>
              <a:rPr lang="sv-SE" dirty="0"/>
              <a:t> </a:t>
            </a:r>
            <a:r>
              <a:rPr lang="sv-SE" dirty="0" err="1"/>
              <a:t>molecules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Matlab</a:t>
            </a:r>
          </a:p>
          <a:p>
            <a:r>
              <a:rPr lang="sv-SE" sz="1600" dirty="0" err="1"/>
              <a:t>Example</a:t>
            </a:r>
            <a:r>
              <a:rPr lang="sv-SE" sz="1600" dirty="0"/>
              <a:t>: a .gro </a:t>
            </a:r>
            <a:r>
              <a:rPr lang="sv-SE" sz="1600" dirty="0" err="1"/>
              <a:t>file</a:t>
            </a: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1575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The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struct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6" name="Rektangel 5"/>
          <p:cNvSpPr/>
          <p:nvPr/>
        </p:nvSpPr>
        <p:spPr>
          <a:xfrm>
            <a:off x="0" y="2044180"/>
            <a:ext cx="9144000" cy="315470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Generated by </a:t>
            </a:r>
            <a:r>
              <a:rPr lang="en-US" sz="1100" dirty="0" err="1">
                <a:solidFill>
                  <a:srgbClr val="000000"/>
                </a:solidFill>
                <a:latin typeface="Courier"/>
                <a:cs typeface="Courier"/>
              </a:rPr>
              <a:t>gmx</a:t>
            </a:r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solvate.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1500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1SOL     OW    1   0.230   0.628   0.113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1SOL    HW1    2   0.137   0.626   0.150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1SOL    HW2    3   0.231   0.589   0.021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2SOL     OW    4   0.225   0.275   0.996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2SOL    HW1    5   0.260   0.258   1.088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2SOL    HW2    6   0.137   0.230   0.984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	.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	.  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499SOL     OW 1495   1.937   2.207   1.895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499SOL    HW1 1496   1.845   2.179   1.866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499SOL    HW2 1497   1.968   2.284   1.839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500SOL     OW 1498   1.934   2.028   2.180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500SOL    HW1 1499   1.917   2.111   2.126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500SOL    HW2 1500   2.024   1.991   2.158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 2.50000   2.50000   2.50000</a:t>
            </a:r>
          </a:p>
          <a:p>
            <a:pPr lvl="1"/>
            <a:endParaRPr lang="pl-PL" sz="12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4" name="Rak 3"/>
          <p:cNvCxnSpPr/>
          <p:nvPr/>
        </p:nvCxnSpPr>
        <p:spPr>
          <a:xfrm>
            <a:off x="966341" y="2457432"/>
            <a:ext cx="0" cy="2305558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ruta 7"/>
          <p:cNvSpPr txBox="1"/>
          <p:nvPr/>
        </p:nvSpPr>
        <p:spPr>
          <a:xfrm>
            <a:off x="55219" y="2044180"/>
            <a:ext cx="717853" cy="313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1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2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3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4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5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6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7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8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.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.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1497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1498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1499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1500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1501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1502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1503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1504</a:t>
            </a:r>
          </a:p>
        </p:txBody>
      </p:sp>
      <p:cxnSp>
        <p:nvCxnSpPr>
          <p:cNvPr id="9" name="Rak 8"/>
          <p:cNvCxnSpPr/>
          <p:nvPr/>
        </p:nvCxnSpPr>
        <p:spPr>
          <a:xfrm>
            <a:off x="1808985" y="2457432"/>
            <a:ext cx="0" cy="2305558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9"/>
          <p:cNvCxnSpPr/>
          <p:nvPr/>
        </p:nvCxnSpPr>
        <p:spPr>
          <a:xfrm>
            <a:off x="2237482" y="2457432"/>
            <a:ext cx="0" cy="2305558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ak 10"/>
          <p:cNvCxnSpPr/>
          <p:nvPr/>
        </p:nvCxnSpPr>
        <p:spPr>
          <a:xfrm>
            <a:off x="2886858" y="2457432"/>
            <a:ext cx="0" cy="2305558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ak 11"/>
          <p:cNvCxnSpPr/>
          <p:nvPr/>
        </p:nvCxnSpPr>
        <p:spPr>
          <a:xfrm>
            <a:off x="3577648" y="2457432"/>
            <a:ext cx="0" cy="2305558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ak 12"/>
          <p:cNvCxnSpPr/>
          <p:nvPr/>
        </p:nvCxnSpPr>
        <p:spPr>
          <a:xfrm>
            <a:off x="4240828" y="2457432"/>
            <a:ext cx="0" cy="2305558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ruta 13"/>
          <p:cNvSpPr txBox="1"/>
          <p:nvPr/>
        </p:nvSpPr>
        <p:spPr>
          <a:xfrm>
            <a:off x="4321848" y="1996794"/>
            <a:ext cx="4822152" cy="33085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; Line 1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title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string (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free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format) </a:t>
            </a:r>
          </a:p>
          <a:p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; Line 2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number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of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atoms (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nearly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free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format,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integer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)</a:t>
            </a:r>
          </a:p>
          <a:p>
            <a:endParaRPr lang="sv-SE" sz="1100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; Line 3 and on…</a:t>
            </a:r>
          </a:p>
          <a:p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;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residue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number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(5 positions,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integer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)</a:t>
            </a:r>
          </a:p>
          <a:p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;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residue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name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(5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characters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)</a:t>
            </a:r>
          </a:p>
          <a:p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; atom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name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(5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characters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)</a:t>
            </a:r>
          </a:p>
          <a:p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; atom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number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(5 positions,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integer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)</a:t>
            </a:r>
          </a:p>
          <a:p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; position (in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nm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, x y z in 3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columns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,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each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8</a:t>
            </a:r>
            <a:b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</a:b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 positions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with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3 decimal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places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)</a:t>
            </a:r>
          </a:p>
          <a:p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;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velocity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(in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nm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/ps (or km/s), x y z in 3</a:t>
            </a:r>
            <a:b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</a:b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columns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,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each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8 positions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with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4 decimal</a:t>
            </a:r>
            <a:b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</a:b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places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).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No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velocites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in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this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example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!</a:t>
            </a:r>
          </a:p>
          <a:p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; Line  1503 box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vectors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(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free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format, space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separated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reals),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values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: v1(x) v2(y) v3(z) v1(y) 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v1(z) v2(x) v2(z) v3(x) v3(y), the last 6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values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may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be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omitted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(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they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will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be set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to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zero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). Gromacs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only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supports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boxes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with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v1(y)=v1(z)=v2(z)=0.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No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triclinic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box in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here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!</a:t>
            </a:r>
            <a:endParaRPr lang="sv-SE" sz="1100" strike="sngStrike" dirty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sv-SE" sz="11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15" name="textruta 14"/>
          <p:cNvSpPr txBox="1"/>
          <p:nvPr/>
        </p:nvSpPr>
        <p:spPr>
          <a:xfrm>
            <a:off x="561556" y="903099"/>
            <a:ext cx="85824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import/export </a:t>
            </a:r>
            <a:r>
              <a:rPr lang="sv-SE" dirty="0" err="1"/>
              <a:t>structure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and </a:t>
            </a:r>
            <a:r>
              <a:rPr lang="sv-SE" dirty="0" err="1"/>
              <a:t>manipulate</a:t>
            </a:r>
            <a:r>
              <a:rPr lang="sv-SE" dirty="0"/>
              <a:t> </a:t>
            </a:r>
            <a:r>
              <a:rPr lang="sv-SE" dirty="0" err="1"/>
              <a:t>molecules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Matlab</a:t>
            </a:r>
          </a:p>
          <a:p>
            <a:r>
              <a:rPr lang="sv-SE" sz="1600" dirty="0" err="1"/>
              <a:t>Example</a:t>
            </a:r>
            <a:r>
              <a:rPr lang="sv-SE" sz="1600" dirty="0"/>
              <a:t>: a .gro </a:t>
            </a:r>
            <a:r>
              <a:rPr lang="sv-SE" sz="1600" dirty="0" err="1"/>
              <a:t>file</a:t>
            </a:r>
            <a:r>
              <a:rPr lang="sv-SE" sz="1600" dirty="0"/>
              <a:t> – </a:t>
            </a:r>
            <a:r>
              <a:rPr lang="sv-SE" sz="1600" dirty="0" err="1"/>
              <a:t>fixed</a:t>
            </a:r>
            <a:r>
              <a:rPr lang="sv-SE" sz="1600" dirty="0"/>
              <a:t> format for the </a:t>
            </a:r>
            <a:r>
              <a:rPr lang="sv-SE" sz="1600" dirty="0" err="1"/>
              <a:t>most</a:t>
            </a:r>
            <a:r>
              <a:rPr lang="sv-SE" sz="1600" dirty="0"/>
              <a:t> part – </a:t>
            </a:r>
            <a:r>
              <a:rPr lang="sv-SE" sz="1600" dirty="0" err="1"/>
              <a:t>How</a:t>
            </a:r>
            <a:r>
              <a:rPr lang="sv-SE" sz="1600" dirty="0"/>
              <a:t> </a:t>
            </a:r>
            <a:r>
              <a:rPr lang="sv-SE" sz="1600" dirty="0" err="1"/>
              <a:t>to</a:t>
            </a:r>
            <a:r>
              <a:rPr lang="sv-SE" sz="1600" dirty="0"/>
              <a:t> </a:t>
            </a:r>
            <a:r>
              <a:rPr lang="sv-SE" sz="1600" dirty="0" err="1"/>
              <a:t>build</a:t>
            </a:r>
            <a:r>
              <a:rPr lang="sv-SE" sz="1600" dirty="0"/>
              <a:t> and </a:t>
            </a:r>
            <a:r>
              <a:rPr lang="sv-SE" sz="1600" dirty="0" err="1"/>
              <a:t>manipulate</a:t>
            </a:r>
            <a:r>
              <a:rPr lang="sv-SE" sz="1600" dirty="0"/>
              <a:t> </a:t>
            </a:r>
            <a:r>
              <a:rPr lang="sv-SE" sz="1600" dirty="0" err="1"/>
              <a:t>complex</a:t>
            </a:r>
            <a:r>
              <a:rPr lang="sv-SE" sz="1600" dirty="0"/>
              <a:t> systems? </a:t>
            </a:r>
          </a:p>
        </p:txBody>
      </p:sp>
      <p:cxnSp>
        <p:nvCxnSpPr>
          <p:cNvPr id="16" name="Rak 15"/>
          <p:cNvCxnSpPr/>
          <p:nvPr/>
        </p:nvCxnSpPr>
        <p:spPr>
          <a:xfrm>
            <a:off x="575361" y="4777330"/>
            <a:ext cx="3679272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ak 18"/>
          <p:cNvCxnSpPr/>
          <p:nvPr/>
        </p:nvCxnSpPr>
        <p:spPr>
          <a:xfrm>
            <a:off x="547751" y="2279029"/>
            <a:ext cx="3679272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/>
          <p:nvPr/>
        </p:nvCxnSpPr>
        <p:spPr>
          <a:xfrm>
            <a:off x="561556" y="2431439"/>
            <a:ext cx="3679272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ak 20"/>
          <p:cNvCxnSpPr/>
          <p:nvPr/>
        </p:nvCxnSpPr>
        <p:spPr>
          <a:xfrm>
            <a:off x="561556" y="4958426"/>
            <a:ext cx="3679272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526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18674</TotalTime>
  <Words>6924</Words>
  <Application>Microsoft Macintosh PowerPoint</Application>
  <PresentationFormat>On-screen Show (4:3)</PresentationFormat>
  <Paragraphs>749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Courier</vt:lpstr>
      <vt:lpstr>Monaco</vt:lpstr>
      <vt:lpstr>Office-tema</vt:lpstr>
      <vt:lpstr>Steps needed for running hydrated clay mineral systems with Gromacs using the atom Matlab scripts</vt:lpstr>
      <vt:lpstr>Steps needed for running hydrated clay mineral systems with Gromacs using the atom Matlab scripts</vt:lpstr>
      <vt:lpstr>Steps needed for running hydrated clay mineral systems with Gromacs using the atom Matlab scripts</vt:lpstr>
      <vt:lpstr>Common pitfalls:</vt:lpstr>
      <vt:lpstr>Creating and manipulating atomic structures in Matlab</vt:lpstr>
      <vt:lpstr>Creating and manipulating atomic structures in Matlab</vt:lpstr>
      <vt:lpstr>Creating and manipulating atomic structures in Matlab</vt:lpstr>
      <vt:lpstr>The atom struct in Matlab</vt:lpstr>
      <vt:lpstr>The atom struct in Matlab</vt:lpstr>
      <vt:lpstr>The atom struct in Matlab</vt:lpstr>
      <vt:lpstr>The atom struct in Matlab</vt:lpstr>
      <vt:lpstr>The atom struct in Matlab</vt:lpstr>
      <vt:lpstr>The atom struct in Matlab</vt:lpstr>
      <vt:lpstr>Example of atom functions in Matlab</vt:lpstr>
      <vt:lpstr>Example of atom functions in Matlab</vt:lpstr>
      <vt:lpstr>Example of atom functions in Matlab</vt:lpstr>
      <vt:lpstr>Example of atom functions in Matlab</vt:lpstr>
      <vt:lpstr>Example of atom functions in Matlab</vt:lpstr>
      <vt:lpstr>Example of atom functions in Matlab</vt:lpstr>
      <vt:lpstr>Example of the deal command</vt:lpstr>
      <vt:lpstr>Example of atom functions in Matlab</vt:lpstr>
      <vt:lpstr>Example of atom functions in Matlab</vt:lpstr>
      <vt:lpstr>Example of atom functions in Matlab</vt:lpstr>
      <vt:lpstr>Are we ready to buildsystem.m? cd to INTERFACE_CTAB/gmx_CTABMMT/MMT_interface/scripts</vt:lpstr>
      <vt:lpstr>Are we ready to buildsystem.m? cd to INTERFACE_CTAB/gmx_CTABMMT/MMT_interface/scripts</vt:lpstr>
      <vt:lpstr>Are we ready to buildsystem.m? cd to INTERFACE_CTAB/gmx_CTABMMT/MMT_interface/scripts</vt:lpstr>
      <vt:lpstr>Are we ready to buildsystem.m? cd to INTERFACE_CTAB/gmx_CTABMMT/MMT_interface/scripts</vt:lpstr>
      <vt:lpstr>Are we ready to buildsystem.m? cd to INTERFACE_CTAB/gmx_CTABMMT/MMT_interface/scripts</vt:lpstr>
      <vt:lpstr>Let’s try another buildsystem.m cd to 3W_NaMMT_spce_workflow_2/MMT_clayff/scripts</vt:lpstr>
      <vt:lpstr>Let’s try another buildsystem.m cd to 3W_NaMMT_spce_workflow_2/MMT_clayff/scripts</vt:lpstr>
      <vt:lpstr>Let’s try another buildsystem.m cd to 3W_NaMMT_spce_workflow_2/MMT_clayff/scripts</vt:lpstr>
      <vt:lpstr>Let’s try to write_atom()</vt:lpstr>
      <vt:lpstr>Let’s try to write_atom()</vt:lpstr>
      <vt:lpstr>Other atom functions in Matlab</vt:lpstr>
      <vt:lpstr>This slide is intentionally blank</vt:lpstr>
    </vt:vector>
  </TitlesOfParts>
  <Company>Inst. för Farmaci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atom struct in Matlab</dc:title>
  <dc:creator>Michael Holmboe</dc:creator>
  <cp:lastModifiedBy>MHolmboe</cp:lastModifiedBy>
  <cp:revision>64</cp:revision>
  <dcterms:created xsi:type="dcterms:W3CDTF">2016-07-13T21:07:20Z</dcterms:created>
  <dcterms:modified xsi:type="dcterms:W3CDTF">2020-02-07T10:14:08Z</dcterms:modified>
</cp:coreProperties>
</file>