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50ed8c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750ed8c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50ed8c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50ed8c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50ed8c0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50ed8c0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50ed8c0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50ed8c0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750ed8c0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750ed8c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750ed8c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750ed8c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50ed8c0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50ed8c0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750ed8c0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750ed8c0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750ed8c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750ed8c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ef206779b7a83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ef206779b7a83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50ed8c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50ed8c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ef206779b7a83a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ef206779b7a83a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f206779b7a83a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f206779b7a83a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750ed8c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750ed8c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ef206779b7a83a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ef206779b7a83a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ef206779b7a83a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ef206779b7a83a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f206779b7a83a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f206779b7a83a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50ed8c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50ed8c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750ed8c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750ed8c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50ed8c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50ed8c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750ed8c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750ed8c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50ed8c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50ed8c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50ed8c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50ed8c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50ed8c0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50ed8c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mailto:Alice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975" y="230250"/>
            <a:ext cx="42603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is PHP ?</a:t>
            </a:r>
            <a:endParaRPr b="1" sz="4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5704" l="0" r="0" t="0"/>
          <a:stretch/>
        </p:blipFill>
        <p:spPr>
          <a:xfrm>
            <a:off x="1657350" y="1190700"/>
            <a:ext cx="5829300" cy="2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4: if..else..</a:t>
            </a:r>
            <a:endParaRPr b="1" sz="2620"/>
          </a:p>
        </p:txBody>
      </p:sp>
      <p:sp>
        <p:nvSpPr>
          <p:cNvPr id="129" name="Google Shape;129;p22"/>
          <p:cNvSpPr txBox="1"/>
          <p:nvPr/>
        </p:nvSpPr>
        <p:spPr>
          <a:xfrm>
            <a:off x="2314625" y="572400"/>
            <a:ext cx="58743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$num1 = 10;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$num2 = 20;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 ($num1 &lt; $num2) {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echo </a:t>
            </a: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"Have a good day!"</a:t>
            </a: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echo </a:t>
            </a: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"Have a good night!"</a:t>
            </a: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4:  While Loop</a:t>
            </a:r>
            <a:endParaRPr b="1" sz="2620"/>
          </a:p>
        </p:txBody>
      </p:sp>
      <p:sp>
        <p:nvSpPr>
          <p:cNvPr id="135" name="Google Shape;135;p23"/>
          <p:cNvSpPr txBox="1"/>
          <p:nvPr/>
        </p:nvSpPr>
        <p:spPr>
          <a:xfrm>
            <a:off x="1020125" y="1022450"/>
            <a:ext cx="76083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$x = 0;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while($x &lt;= 100) {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echo "The number is: $x &lt;br&gt;";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$x = $x + 10;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4:  For Loop</a:t>
            </a:r>
            <a:endParaRPr b="1" sz="2620"/>
          </a:p>
        </p:txBody>
      </p:sp>
      <p:sp>
        <p:nvSpPr>
          <p:cNvPr id="141" name="Google Shape;141;p24"/>
          <p:cNvSpPr txBox="1"/>
          <p:nvPr/>
        </p:nvSpPr>
        <p:spPr>
          <a:xfrm>
            <a:off x="966550" y="1483225"/>
            <a:ext cx="76083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($x = 0; $x &lt;= 10; $x++) {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echo "The number is: $x &lt;br&gt;";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23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473700" y="2190750"/>
            <a:ext cx="2196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3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225975" y="230250"/>
            <a:ext cx="4748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is MySQL ?</a:t>
            </a:r>
            <a:endParaRPr b="1" sz="48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338" y="1777050"/>
            <a:ext cx="4303324" cy="22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225975" y="230250"/>
            <a:ext cx="4748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What is MySQL ?</a:t>
            </a:r>
            <a:endParaRPr b="1" sz="48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995" y="748350"/>
            <a:ext cx="2603699" cy="13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00050" y="2764625"/>
            <a:ext cx="6442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3E48"/>
                </a:solidFill>
              </a:rPr>
              <a:t>MySQL is a relational database management</a:t>
            </a:r>
            <a:endParaRPr b="1" sz="2100">
              <a:solidFill>
                <a:srgbClr val="323E4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23E4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3E48"/>
                </a:solidFill>
              </a:rPr>
              <a:t> system (RDBMS) developed by Oracle that is</a:t>
            </a:r>
            <a:endParaRPr b="1" sz="2100">
              <a:solidFill>
                <a:srgbClr val="323E4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23E4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3E48"/>
                </a:solidFill>
              </a:rPr>
              <a:t> based on structured query language (SQL).</a:t>
            </a:r>
            <a:endParaRPr b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225975" y="230250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Create Database</a:t>
            </a:r>
            <a:r>
              <a:rPr b="1" lang="en" sz="4800"/>
              <a:t> ?</a:t>
            </a:r>
            <a:endParaRPr b="1" sz="48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1281150" y="2871800"/>
            <a:ext cx="638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CREATE DATABASE </a:t>
            </a:r>
            <a:r>
              <a:rPr b="1" lang="en" sz="2900">
                <a:solidFill>
                  <a:srgbClr val="FF0000"/>
                </a:solidFill>
              </a:rPr>
              <a:t>workshop_db</a:t>
            </a:r>
            <a:r>
              <a:rPr b="1" lang="en" sz="2900">
                <a:solidFill>
                  <a:srgbClr val="1155CC"/>
                </a:solidFill>
              </a:rPr>
              <a:t>;</a:t>
            </a:r>
            <a:endParaRPr b="1" sz="2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225975" y="230250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Create Table?</a:t>
            </a:r>
            <a:endParaRPr b="1" sz="48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195425" y="1789525"/>
            <a:ext cx="6388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CREATE TABLE </a:t>
            </a:r>
            <a:r>
              <a:rPr b="1" lang="en" sz="2900">
                <a:solidFill>
                  <a:srgbClr val="FF0000"/>
                </a:solidFill>
              </a:rPr>
              <a:t>users </a:t>
            </a:r>
            <a:r>
              <a:rPr b="1" lang="en" sz="2900">
                <a:solidFill>
                  <a:srgbClr val="1155CC"/>
                </a:solidFill>
              </a:rPr>
              <a:t>(</a:t>
            </a:r>
            <a:endParaRPr b="1" sz="29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    </a:t>
            </a:r>
            <a:r>
              <a:rPr b="1" lang="en" sz="2900">
                <a:solidFill>
                  <a:srgbClr val="38761D"/>
                </a:solidFill>
              </a:rPr>
              <a:t>email </a:t>
            </a:r>
            <a:r>
              <a:rPr b="1" lang="en" sz="2900">
                <a:solidFill>
                  <a:srgbClr val="4C1130"/>
                </a:solidFill>
              </a:rPr>
              <a:t>varchar(255)</a:t>
            </a:r>
            <a:r>
              <a:rPr b="1" lang="en" sz="2900">
                <a:solidFill>
                  <a:srgbClr val="1155CC"/>
                </a:solidFill>
              </a:rPr>
              <a:t>,</a:t>
            </a:r>
            <a:endParaRPr b="1" sz="29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    </a:t>
            </a:r>
            <a:r>
              <a:rPr b="1" lang="en" sz="2900">
                <a:solidFill>
                  <a:srgbClr val="38761D"/>
                </a:solidFill>
              </a:rPr>
              <a:t>username </a:t>
            </a:r>
            <a:r>
              <a:rPr b="1" lang="en" sz="2900">
                <a:solidFill>
                  <a:srgbClr val="4C1130"/>
                </a:solidFill>
              </a:rPr>
              <a:t>varchar(255)</a:t>
            </a:r>
            <a:r>
              <a:rPr b="1" lang="en" sz="2900">
                <a:solidFill>
                  <a:srgbClr val="1155CC"/>
                </a:solidFill>
              </a:rPr>
              <a:t>,</a:t>
            </a:r>
            <a:endParaRPr b="1" sz="29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    </a:t>
            </a:r>
            <a:r>
              <a:rPr b="1" lang="en" sz="2900">
                <a:solidFill>
                  <a:srgbClr val="38761D"/>
                </a:solidFill>
              </a:rPr>
              <a:t>phone </a:t>
            </a:r>
            <a:r>
              <a:rPr b="1" lang="en" sz="2900">
                <a:solidFill>
                  <a:srgbClr val="4C1130"/>
                </a:solidFill>
              </a:rPr>
              <a:t>integer</a:t>
            </a:r>
            <a:r>
              <a:rPr b="1" lang="en" sz="2900">
                <a:solidFill>
                  <a:srgbClr val="1155CC"/>
                </a:solidFill>
              </a:rPr>
              <a:t>,</a:t>
            </a:r>
            <a:endParaRPr b="1" sz="29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    </a:t>
            </a:r>
            <a:r>
              <a:rPr b="1" lang="en" sz="2900">
                <a:solidFill>
                  <a:srgbClr val="38761D"/>
                </a:solidFill>
              </a:rPr>
              <a:t>password </a:t>
            </a:r>
            <a:r>
              <a:rPr b="1" lang="en" sz="2900">
                <a:solidFill>
                  <a:srgbClr val="4C1130"/>
                </a:solidFill>
              </a:rPr>
              <a:t>varchar(255)</a:t>
            </a:r>
            <a:endParaRPr b="1" sz="2900">
              <a:solidFill>
                <a:srgbClr val="4C113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);</a:t>
            </a:r>
            <a:endParaRPr b="1" sz="29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0" y="181663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Insert into </a:t>
            </a:r>
            <a:r>
              <a:rPr b="1" lang="en" sz="4800"/>
              <a:t>Table?</a:t>
            </a:r>
            <a:endParaRPr b="1" sz="48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809425" y="1768675"/>
            <a:ext cx="7341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INSERT INTO </a:t>
            </a:r>
            <a:r>
              <a:rPr b="1" lang="en" sz="2900">
                <a:solidFill>
                  <a:srgbClr val="FF00FF"/>
                </a:solidFill>
              </a:rPr>
              <a:t>users</a:t>
            </a:r>
            <a:endParaRPr b="1" sz="2900">
              <a:solidFill>
                <a:srgbClr val="FF00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0000"/>
                </a:solidFill>
              </a:rPr>
              <a:t>(email, username, phone, password)</a:t>
            </a:r>
            <a:endParaRPr b="1" sz="29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VALUES</a:t>
            </a:r>
            <a:endParaRPr b="1" sz="2900">
              <a:solidFill>
                <a:srgbClr val="1155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</a:rPr>
              <a:t>('Alice@gmail.com', 'Alice', '9876543210', '1234');</a:t>
            </a:r>
            <a:endParaRPr b="1" sz="2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0" y="181663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Read from</a:t>
            </a:r>
            <a:r>
              <a:rPr b="1" lang="en" sz="4800"/>
              <a:t> Table?</a:t>
            </a:r>
            <a:endParaRPr b="1" sz="48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809425" y="1664350"/>
            <a:ext cx="7341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en" sz="2900">
                <a:solidFill>
                  <a:srgbClr val="1155CC"/>
                </a:solidFill>
              </a:rPr>
              <a:t>SELECT </a:t>
            </a:r>
            <a:r>
              <a:rPr b="1" lang="en" sz="2900">
                <a:solidFill>
                  <a:srgbClr val="FF0000"/>
                </a:solidFill>
              </a:rPr>
              <a:t>*</a:t>
            </a:r>
            <a:r>
              <a:rPr b="1" lang="en" sz="2900">
                <a:solidFill>
                  <a:srgbClr val="1155CC"/>
                </a:solidFill>
              </a:rPr>
              <a:t> FROM </a:t>
            </a:r>
            <a:r>
              <a:rPr b="1" lang="en" sz="2900">
                <a:solidFill>
                  <a:srgbClr val="FF00FF"/>
                </a:solidFill>
              </a:rPr>
              <a:t>users</a:t>
            </a:r>
            <a:r>
              <a:rPr b="1" lang="en" sz="2900">
                <a:solidFill>
                  <a:srgbClr val="1155CC"/>
                </a:solidFill>
              </a:rPr>
              <a:t>;</a:t>
            </a:r>
            <a:endParaRPr b="1" sz="2900">
              <a:solidFill>
                <a:srgbClr val="1155CC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155CC"/>
              </a:solidFill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900"/>
              <a:buAutoNum type="arabicPeriod"/>
            </a:pPr>
            <a:r>
              <a:rPr b="1" lang="en" sz="2900">
                <a:solidFill>
                  <a:srgbClr val="1155CC"/>
                </a:solidFill>
              </a:rPr>
              <a:t>SELECT </a:t>
            </a:r>
            <a:r>
              <a:rPr b="1" lang="en" sz="2900">
                <a:solidFill>
                  <a:srgbClr val="FF0000"/>
                </a:solidFill>
              </a:rPr>
              <a:t>email </a:t>
            </a:r>
            <a:r>
              <a:rPr b="1" lang="en" sz="2900">
                <a:solidFill>
                  <a:srgbClr val="1155CC"/>
                </a:solidFill>
              </a:rPr>
              <a:t>FROM </a:t>
            </a:r>
            <a:r>
              <a:rPr b="1" lang="en" sz="2900">
                <a:solidFill>
                  <a:srgbClr val="FF00FF"/>
                </a:solidFill>
              </a:rPr>
              <a:t>users</a:t>
            </a:r>
            <a:r>
              <a:rPr b="1" lang="en" sz="2900">
                <a:solidFill>
                  <a:srgbClr val="1155CC"/>
                </a:solidFill>
              </a:rPr>
              <a:t>;</a:t>
            </a:r>
            <a:endParaRPr b="1" sz="2900">
              <a:solidFill>
                <a:srgbClr val="1155CC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155CC"/>
              </a:solidFill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900"/>
              <a:buAutoNum type="arabicPeriod"/>
            </a:pPr>
            <a:r>
              <a:rPr b="1" lang="en" sz="2900">
                <a:solidFill>
                  <a:srgbClr val="1155CC"/>
                </a:solidFill>
              </a:rPr>
              <a:t>SELECT </a:t>
            </a:r>
            <a:r>
              <a:rPr b="1" lang="en" sz="2900">
                <a:solidFill>
                  <a:srgbClr val="FF0000"/>
                </a:solidFill>
              </a:rPr>
              <a:t>email </a:t>
            </a:r>
            <a:r>
              <a:rPr b="1" lang="en" sz="2900">
                <a:solidFill>
                  <a:srgbClr val="1155CC"/>
                </a:solidFill>
              </a:rPr>
              <a:t>FROM </a:t>
            </a:r>
            <a:r>
              <a:rPr b="1" lang="en" sz="2900">
                <a:solidFill>
                  <a:srgbClr val="FF00FF"/>
                </a:solidFill>
              </a:rPr>
              <a:t>users WHERE </a:t>
            </a:r>
            <a:r>
              <a:rPr b="1" lang="en" sz="2900">
                <a:solidFill>
                  <a:srgbClr val="274E13"/>
                </a:solidFill>
              </a:rPr>
              <a:t>email=’Alice@gmail.com’</a:t>
            </a:r>
            <a:r>
              <a:rPr b="1" lang="en" sz="2900">
                <a:solidFill>
                  <a:srgbClr val="1155CC"/>
                </a:solidFill>
              </a:rPr>
              <a:t>;</a:t>
            </a:r>
            <a:endParaRPr b="1" sz="29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04775" y="1119525"/>
            <a:ext cx="5337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</a:t>
            </a:r>
            <a:r>
              <a:rPr b="1" lang="en" sz="4800"/>
              <a:t>HP is </a:t>
            </a:r>
            <a:r>
              <a:rPr b="1" lang="en" sz="4800"/>
              <a:t>Acronym of</a:t>
            </a:r>
            <a:endParaRPr b="1" sz="4800"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91150" y="1978125"/>
            <a:ext cx="8561700" cy="15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"PHP Hypertext  Preprocessor"</a:t>
            </a:r>
            <a:endParaRPr b="1"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0" y="181663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Update </a:t>
            </a:r>
            <a:r>
              <a:rPr b="1" lang="en" sz="4800"/>
              <a:t>Table?</a:t>
            </a:r>
            <a:endParaRPr b="1" sz="4800"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757250" y="2206875"/>
            <a:ext cx="7341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en" sz="2900">
                <a:solidFill>
                  <a:srgbClr val="1155CC"/>
                </a:solidFill>
              </a:rPr>
              <a:t>UPDATE </a:t>
            </a:r>
            <a:r>
              <a:rPr b="1" lang="en" sz="2900">
                <a:solidFill>
                  <a:srgbClr val="FF0000"/>
                </a:solidFill>
              </a:rPr>
              <a:t>users </a:t>
            </a:r>
            <a:r>
              <a:rPr b="1" lang="en" sz="2900">
                <a:solidFill>
                  <a:srgbClr val="1155CC"/>
                </a:solidFill>
              </a:rPr>
              <a:t>SET </a:t>
            </a:r>
            <a:r>
              <a:rPr b="1" lang="en" sz="2900">
                <a:solidFill>
                  <a:srgbClr val="FF00FF"/>
                </a:solidFill>
              </a:rPr>
              <a:t>username</a:t>
            </a:r>
            <a:r>
              <a:rPr b="1" lang="en" sz="2900">
                <a:solidFill>
                  <a:srgbClr val="1155CC"/>
                </a:solidFill>
              </a:rPr>
              <a:t>=</a:t>
            </a:r>
            <a:r>
              <a:rPr b="1" lang="en" sz="2900">
                <a:solidFill>
                  <a:schemeClr val="accent4"/>
                </a:solidFill>
              </a:rPr>
              <a:t>'Bob'</a:t>
            </a:r>
            <a:r>
              <a:rPr b="1" lang="en" sz="2900">
                <a:solidFill>
                  <a:srgbClr val="1155CC"/>
                </a:solidFill>
              </a:rPr>
              <a:t> WHERE </a:t>
            </a:r>
            <a:r>
              <a:rPr b="1" lang="en" sz="2900">
                <a:solidFill>
                  <a:srgbClr val="FF00FF"/>
                </a:solidFill>
              </a:rPr>
              <a:t>email </a:t>
            </a:r>
            <a:r>
              <a:rPr b="1" lang="en" sz="2900">
                <a:solidFill>
                  <a:srgbClr val="1155CC"/>
                </a:solidFill>
              </a:rPr>
              <a:t>= </a:t>
            </a:r>
            <a:r>
              <a:rPr b="1" lang="en" sz="2900">
                <a:solidFill>
                  <a:srgbClr val="274E13"/>
                </a:solidFill>
              </a:rPr>
              <a:t>'Alice@gmail.com'</a:t>
            </a:r>
            <a:r>
              <a:rPr b="1" lang="en" sz="2900">
                <a:solidFill>
                  <a:srgbClr val="1155CC"/>
                </a:solidFill>
              </a:rPr>
              <a:t>;</a:t>
            </a:r>
            <a:endParaRPr b="1" sz="29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0" y="230238"/>
            <a:ext cx="566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Delete</a:t>
            </a:r>
            <a:r>
              <a:rPr b="1" lang="en" sz="4800"/>
              <a:t> from Table?</a:t>
            </a:r>
            <a:endParaRPr b="1" sz="4800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24" y="133075"/>
            <a:ext cx="1846625" cy="9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757250" y="2206875"/>
            <a:ext cx="7341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b="1" lang="en" sz="2900">
                <a:solidFill>
                  <a:srgbClr val="1155CC"/>
                </a:solidFill>
              </a:rPr>
              <a:t>DELETE FROM </a:t>
            </a:r>
            <a:r>
              <a:rPr b="1" lang="en" sz="2900">
                <a:solidFill>
                  <a:srgbClr val="FF0000"/>
                </a:solidFill>
              </a:rPr>
              <a:t>users </a:t>
            </a:r>
            <a:r>
              <a:rPr b="1" lang="en" sz="2900">
                <a:solidFill>
                  <a:srgbClr val="1155CC"/>
                </a:solidFill>
              </a:rPr>
              <a:t>WHERE </a:t>
            </a:r>
            <a:r>
              <a:rPr b="1" lang="en" sz="2900">
                <a:solidFill>
                  <a:srgbClr val="FF00FF"/>
                </a:solidFill>
              </a:rPr>
              <a:t>email</a:t>
            </a:r>
            <a:r>
              <a:rPr b="1" lang="en" sz="2900">
                <a:solidFill>
                  <a:srgbClr val="1155CC"/>
                </a:solidFill>
              </a:rPr>
              <a:t>=</a:t>
            </a:r>
            <a:r>
              <a:rPr b="1" lang="en" sz="2900">
                <a:solidFill>
                  <a:srgbClr val="274E13"/>
                </a:solidFill>
              </a:rPr>
              <a:t>'</a:t>
            </a:r>
            <a:r>
              <a:rPr b="1" lang="en" sz="2900" u="sng">
                <a:solidFill>
                  <a:schemeClr val="hlink"/>
                </a:solidFill>
                <a:hlinkClick r:id="rId4"/>
              </a:rPr>
              <a:t>Alice@gmail.com</a:t>
            </a:r>
            <a:r>
              <a:rPr b="1" lang="en" sz="2900">
                <a:solidFill>
                  <a:srgbClr val="274E13"/>
                </a:solidFill>
              </a:rPr>
              <a:t>';</a:t>
            </a:r>
            <a:endParaRPr b="1" sz="2900">
              <a:solidFill>
                <a:srgbClr val="274E1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274E13"/>
              </a:solidFill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900"/>
              <a:buAutoNum type="arabicPeriod"/>
            </a:pPr>
            <a:r>
              <a:rPr b="1" lang="en" sz="2900">
                <a:solidFill>
                  <a:srgbClr val="0000CD"/>
                </a:solidFill>
              </a:rPr>
              <a:t>TRUNCATE </a:t>
            </a:r>
            <a:r>
              <a:rPr b="1" lang="en" sz="2900">
                <a:solidFill>
                  <a:srgbClr val="FF0000"/>
                </a:solidFill>
              </a:rPr>
              <a:t>users</a:t>
            </a:r>
            <a:r>
              <a:rPr b="1" lang="en" sz="2900">
                <a:solidFill>
                  <a:srgbClr val="0000CD"/>
                </a:solidFill>
              </a:rPr>
              <a:t>;</a:t>
            </a:r>
            <a:endParaRPr b="1" sz="2900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66550" y="93900"/>
            <a:ext cx="15945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Task</a:t>
            </a:r>
            <a:endParaRPr b="1" sz="3020"/>
          </a:p>
        </p:txBody>
      </p:sp>
      <p:sp>
        <p:nvSpPr>
          <p:cNvPr id="207" name="Google Shape;207;p34"/>
          <p:cNvSpPr txBox="1"/>
          <p:nvPr/>
        </p:nvSpPr>
        <p:spPr>
          <a:xfrm>
            <a:off x="4485150" y="338600"/>
            <a:ext cx="40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55CC"/>
              </a:solidFill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13" y="1000550"/>
            <a:ext cx="7075733" cy="39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66550" y="93900"/>
            <a:ext cx="15945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Task</a:t>
            </a:r>
            <a:endParaRPr b="1" sz="3020"/>
          </a:p>
        </p:txBody>
      </p:sp>
      <p:sp>
        <p:nvSpPr>
          <p:cNvPr id="214" name="Google Shape;214;p35"/>
          <p:cNvSpPr txBox="1"/>
          <p:nvPr/>
        </p:nvSpPr>
        <p:spPr>
          <a:xfrm>
            <a:off x="4485150" y="338600"/>
            <a:ext cx="40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55CC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63" y="755700"/>
            <a:ext cx="7258666" cy="40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ctrTitle"/>
          </p:nvPr>
        </p:nvSpPr>
        <p:spPr>
          <a:xfrm>
            <a:off x="66550" y="93900"/>
            <a:ext cx="15945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Task</a:t>
            </a:r>
            <a:endParaRPr b="1" sz="3020"/>
          </a:p>
        </p:txBody>
      </p:sp>
      <p:sp>
        <p:nvSpPr>
          <p:cNvPr id="221" name="Google Shape;221;p36"/>
          <p:cNvSpPr txBox="1"/>
          <p:nvPr/>
        </p:nvSpPr>
        <p:spPr>
          <a:xfrm>
            <a:off x="4485150" y="338600"/>
            <a:ext cx="40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55CC"/>
              </a:solidFill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63" y="918525"/>
            <a:ext cx="7258666" cy="40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ctrTitle"/>
          </p:nvPr>
        </p:nvSpPr>
        <p:spPr>
          <a:xfrm>
            <a:off x="66550" y="93900"/>
            <a:ext cx="15945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Task</a:t>
            </a:r>
            <a:endParaRPr b="1" sz="3020"/>
          </a:p>
        </p:txBody>
      </p:sp>
      <p:sp>
        <p:nvSpPr>
          <p:cNvPr id="228" name="Google Shape;228;p37"/>
          <p:cNvSpPr txBox="1"/>
          <p:nvPr/>
        </p:nvSpPr>
        <p:spPr>
          <a:xfrm>
            <a:off x="4485150" y="338600"/>
            <a:ext cx="40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55CC"/>
              </a:solidFill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63" y="918525"/>
            <a:ext cx="7258666" cy="40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010475" y="114500"/>
            <a:ext cx="1886100" cy="176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9558" l="16085" r="41404" t="11377"/>
          <a:stretch/>
        </p:blipFill>
        <p:spPr>
          <a:xfrm>
            <a:off x="6896575" y="360075"/>
            <a:ext cx="2198125" cy="27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9934" l="58349" r="10147" t="17019"/>
          <a:stretch/>
        </p:blipFill>
        <p:spPr>
          <a:xfrm>
            <a:off x="160750" y="2164575"/>
            <a:ext cx="1885950" cy="29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100" y="205975"/>
            <a:ext cx="989875" cy="9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-1185547">
            <a:off x="1383574" y="1276923"/>
            <a:ext cx="3514102" cy="2936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5334775" y="842000"/>
            <a:ext cx="1332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SERVER FILESYSTEM</a:t>
            </a:r>
            <a:endParaRPr b="1" sz="1400"/>
          </a:p>
        </p:txBody>
      </p:sp>
      <p:sp>
        <p:nvSpPr>
          <p:cNvPr id="72" name="Google Shape;72;p15"/>
          <p:cNvSpPr/>
          <p:nvPr/>
        </p:nvSpPr>
        <p:spPr>
          <a:xfrm rot="9685739">
            <a:off x="2552941" y="3804921"/>
            <a:ext cx="3795218" cy="2938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 rot="-991200">
            <a:off x="2240418" y="613368"/>
            <a:ext cx="1405310" cy="85865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REQUEST</a:t>
            </a:r>
            <a:endParaRPr b="1" sz="1400"/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 rot="-991200">
            <a:off x="3250068" y="3101768"/>
            <a:ext cx="1405310" cy="85865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RESPONSE</a:t>
            </a:r>
            <a:endParaRPr b="1" sz="1400"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 rot="734">
            <a:off x="7356600" y="3208428"/>
            <a:ext cx="14055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SERVER</a:t>
            </a:r>
            <a:endParaRPr b="1" sz="1400"/>
          </a:p>
        </p:txBody>
      </p:sp>
      <p:sp>
        <p:nvSpPr>
          <p:cNvPr id="76" name="Google Shape;76;p15"/>
          <p:cNvSpPr/>
          <p:nvPr/>
        </p:nvSpPr>
        <p:spPr>
          <a:xfrm>
            <a:off x="1701725" y="2288575"/>
            <a:ext cx="1886100" cy="176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1978475" y="3101800"/>
            <a:ext cx="13326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HTML &amp; DATA</a:t>
            </a:r>
            <a:endParaRPr b="1"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863" y="2571750"/>
            <a:ext cx="763825" cy="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ctrTitle"/>
          </p:nvPr>
        </p:nvSpPr>
        <p:spPr>
          <a:xfrm>
            <a:off x="1" y="55100"/>
            <a:ext cx="1766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/>
              <a:t>WORKING OVERVIEW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145650" y="435050"/>
            <a:ext cx="3557700" cy="42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PHP on Server Side</a:t>
            </a:r>
            <a:endParaRPr b="1" sz="262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825" y="1797963"/>
            <a:ext cx="1127175" cy="11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700" y="487500"/>
            <a:ext cx="1465425" cy="1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025" y="3032300"/>
            <a:ext cx="2695625" cy="10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ctrTitle"/>
          </p:nvPr>
        </p:nvSpPr>
        <p:spPr>
          <a:xfrm>
            <a:off x="110475" y="2608650"/>
            <a:ext cx="32565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PHP Code Works with ..</a:t>
            </a:r>
            <a:endParaRPr b="1" sz="2620"/>
          </a:p>
        </p:txBody>
      </p:sp>
      <p:sp>
        <p:nvSpPr>
          <p:cNvPr id="90" name="Google Shape;90;p16"/>
          <p:cNvSpPr/>
          <p:nvPr/>
        </p:nvSpPr>
        <p:spPr>
          <a:xfrm>
            <a:off x="3281150" y="2534850"/>
            <a:ext cx="846600" cy="6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ctrTitle"/>
          </p:nvPr>
        </p:nvSpPr>
        <p:spPr>
          <a:xfrm>
            <a:off x="6360950" y="4166100"/>
            <a:ext cx="1324200" cy="4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Server</a:t>
            </a:r>
            <a:endParaRPr b="1" sz="2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PHP Essentials</a:t>
            </a:r>
            <a:endParaRPr b="1" sz="262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25" y="962375"/>
            <a:ext cx="30956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292650" y="2571750"/>
            <a:ext cx="32136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Php File Extension</a:t>
            </a:r>
            <a:endParaRPr b="1" sz="2620"/>
          </a:p>
        </p:txBody>
      </p:sp>
      <p:sp>
        <p:nvSpPr>
          <p:cNvPr id="99" name="Google Shape;99;p17"/>
          <p:cNvSpPr/>
          <p:nvPr/>
        </p:nvSpPr>
        <p:spPr>
          <a:xfrm>
            <a:off x="3924050" y="2599600"/>
            <a:ext cx="942900" cy="4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PHP Essentials</a:t>
            </a:r>
            <a:endParaRPr b="1" sz="262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" y="705200"/>
            <a:ext cx="8152476" cy="39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1: Printing</a:t>
            </a:r>
            <a:endParaRPr b="1" sz="2620"/>
          </a:p>
        </p:txBody>
      </p:sp>
      <p:sp>
        <p:nvSpPr>
          <p:cNvPr id="111" name="Google Shape;111;p19"/>
          <p:cNvSpPr txBox="1"/>
          <p:nvPr/>
        </p:nvSpPr>
        <p:spPr>
          <a:xfrm>
            <a:off x="1393050" y="1425150"/>
            <a:ext cx="6603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3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3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2: Embedding</a:t>
            </a:r>
            <a:endParaRPr b="1" sz="2620"/>
          </a:p>
        </p:txBody>
      </p:sp>
      <p:sp>
        <p:nvSpPr>
          <p:cNvPr id="117" name="Google Shape;117;p20"/>
          <p:cNvSpPr txBox="1"/>
          <p:nvPr/>
        </p:nvSpPr>
        <p:spPr>
          <a:xfrm>
            <a:off x="3064700" y="885100"/>
            <a:ext cx="45027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PHP page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2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b="1" lang="en" sz="2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4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193825" y="230250"/>
            <a:ext cx="51984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Task 3: Variables</a:t>
            </a:r>
            <a:endParaRPr b="1" sz="2620"/>
          </a:p>
        </p:txBody>
      </p:sp>
      <p:sp>
        <p:nvSpPr>
          <p:cNvPr id="123" name="Google Shape;123;p21"/>
          <p:cNvSpPr txBox="1"/>
          <p:nvPr/>
        </p:nvSpPr>
        <p:spPr>
          <a:xfrm>
            <a:off x="2689675" y="788550"/>
            <a:ext cx="5724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$greet = "Hello world!";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 $greet;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