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3" r:id="rId9"/>
    <p:sldId id="266" r:id="rId10"/>
    <p:sldId id="267" r:id="rId11"/>
    <p:sldId id="264"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5AFBD4-FB87-439C-B0A1-AE878FA10C7D}" v="4" dt="2022-05-05T15:28:13.3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6" autoAdjust="0"/>
    <p:restoredTop sz="94660"/>
  </p:normalViewPr>
  <p:slideViewPr>
    <p:cSldViewPr snapToGrid="0">
      <p:cViewPr varScale="1">
        <p:scale>
          <a:sx n="85" d="100"/>
          <a:sy n="85" d="100"/>
        </p:scale>
        <p:origin x="62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4F856-9484-4A8B-81AE-BCB1461D11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DD247A2-D8CB-47B6-A519-9654FC8A2F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5E27D75-9558-4020-8ECE-E03CD2BE216A}"/>
              </a:ext>
            </a:extLst>
          </p:cNvPr>
          <p:cNvSpPr>
            <a:spLocks noGrp="1"/>
          </p:cNvSpPr>
          <p:nvPr>
            <p:ph type="dt" sz="half" idx="10"/>
          </p:nvPr>
        </p:nvSpPr>
        <p:spPr/>
        <p:txBody>
          <a:bodyPr/>
          <a:lstStyle/>
          <a:p>
            <a:fld id="{0B98548E-9774-4FDD-9E46-EE491668E635}" type="datetimeFigureOut">
              <a:rPr lang="en-IN" smtClean="0"/>
              <a:t>05-05-2022</a:t>
            </a:fld>
            <a:endParaRPr lang="en-IN"/>
          </a:p>
        </p:txBody>
      </p:sp>
      <p:sp>
        <p:nvSpPr>
          <p:cNvPr id="5" name="Footer Placeholder 4">
            <a:extLst>
              <a:ext uri="{FF2B5EF4-FFF2-40B4-BE49-F238E27FC236}">
                <a16:creationId xmlns:a16="http://schemas.microsoft.com/office/drawing/2014/main" id="{A2C3EF9F-17E2-4882-9F66-D353DF69C7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DDF393-9A68-43AE-9707-466F3226DB8B}"/>
              </a:ext>
            </a:extLst>
          </p:cNvPr>
          <p:cNvSpPr>
            <a:spLocks noGrp="1"/>
          </p:cNvSpPr>
          <p:nvPr>
            <p:ph type="sldNum" sz="quarter" idx="12"/>
          </p:nvPr>
        </p:nvSpPr>
        <p:spPr/>
        <p:txBody>
          <a:bodyPr/>
          <a:lstStyle/>
          <a:p>
            <a:fld id="{232A4DF3-2B82-4300-8B9C-1474A193F216}" type="slidenum">
              <a:rPr lang="en-IN" smtClean="0"/>
              <a:t>‹#›</a:t>
            </a:fld>
            <a:endParaRPr lang="en-IN"/>
          </a:p>
        </p:txBody>
      </p:sp>
    </p:spTree>
    <p:extLst>
      <p:ext uri="{BB962C8B-B14F-4D97-AF65-F5344CB8AC3E}">
        <p14:creationId xmlns:p14="http://schemas.microsoft.com/office/powerpoint/2010/main" val="1125840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E2957-5D34-4F69-A22C-E6D41625EC8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AD048DA-1811-46D9-97CB-7757A836B9D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5A8705-703D-4C05-8587-4442028DCAB4}"/>
              </a:ext>
            </a:extLst>
          </p:cNvPr>
          <p:cNvSpPr>
            <a:spLocks noGrp="1"/>
          </p:cNvSpPr>
          <p:nvPr>
            <p:ph type="dt" sz="half" idx="10"/>
          </p:nvPr>
        </p:nvSpPr>
        <p:spPr/>
        <p:txBody>
          <a:bodyPr/>
          <a:lstStyle/>
          <a:p>
            <a:fld id="{0B98548E-9774-4FDD-9E46-EE491668E635}" type="datetimeFigureOut">
              <a:rPr lang="en-IN" smtClean="0"/>
              <a:t>05-05-2022</a:t>
            </a:fld>
            <a:endParaRPr lang="en-IN"/>
          </a:p>
        </p:txBody>
      </p:sp>
      <p:sp>
        <p:nvSpPr>
          <p:cNvPr id="5" name="Footer Placeholder 4">
            <a:extLst>
              <a:ext uri="{FF2B5EF4-FFF2-40B4-BE49-F238E27FC236}">
                <a16:creationId xmlns:a16="http://schemas.microsoft.com/office/drawing/2014/main" id="{D421FA5B-AB6A-4BB1-847F-A1A4792AFD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70CC7D-5F91-47D8-B3C8-359D0344FE40}"/>
              </a:ext>
            </a:extLst>
          </p:cNvPr>
          <p:cNvSpPr>
            <a:spLocks noGrp="1"/>
          </p:cNvSpPr>
          <p:nvPr>
            <p:ph type="sldNum" sz="quarter" idx="12"/>
          </p:nvPr>
        </p:nvSpPr>
        <p:spPr/>
        <p:txBody>
          <a:bodyPr/>
          <a:lstStyle/>
          <a:p>
            <a:fld id="{232A4DF3-2B82-4300-8B9C-1474A193F216}" type="slidenum">
              <a:rPr lang="en-IN" smtClean="0"/>
              <a:t>‹#›</a:t>
            </a:fld>
            <a:endParaRPr lang="en-IN"/>
          </a:p>
        </p:txBody>
      </p:sp>
    </p:spTree>
    <p:extLst>
      <p:ext uri="{BB962C8B-B14F-4D97-AF65-F5344CB8AC3E}">
        <p14:creationId xmlns:p14="http://schemas.microsoft.com/office/powerpoint/2010/main" val="2455835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595323-52CE-4467-A915-E89D0827358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0D2F91D-3DF5-40D9-84C9-51A65BCD72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9ED57D-D2ED-4238-8C8A-BA341FF4088E}"/>
              </a:ext>
            </a:extLst>
          </p:cNvPr>
          <p:cNvSpPr>
            <a:spLocks noGrp="1"/>
          </p:cNvSpPr>
          <p:nvPr>
            <p:ph type="dt" sz="half" idx="10"/>
          </p:nvPr>
        </p:nvSpPr>
        <p:spPr/>
        <p:txBody>
          <a:bodyPr/>
          <a:lstStyle/>
          <a:p>
            <a:fld id="{0B98548E-9774-4FDD-9E46-EE491668E635}" type="datetimeFigureOut">
              <a:rPr lang="en-IN" smtClean="0"/>
              <a:t>05-05-2022</a:t>
            </a:fld>
            <a:endParaRPr lang="en-IN"/>
          </a:p>
        </p:txBody>
      </p:sp>
      <p:sp>
        <p:nvSpPr>
          <p:cNvPr id="5" name="Footer Placeholder 4">
            <a:extLst>
              <a:ext uri="{FF2B5EF4-FFF2-40B4-BE49-F238E27FC236}">
                <a16:creationId xmlns:a16="http://schemas.microsoft.com/office/drawing/2014/main" id="{9C8E332E-2CDE-4D7C-9A98-670D4C8FB4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7BF073-CAF4-44E8-BC8E-333545987030}"/>
              </a:ext>
            </a:extLst>
          </p:cNvPr>
          <p:cNvSpPr>
            <a:spLocks noGrp="1"/>
          </p:cNvSpPr>
          <p:nvPr>
            <p:ph type="sldNum" sz="quarter" idx="12"/>
          </p:nvPr>
        </p:nvSpPr>
        <p:spPr/>
        <p:txBody>
          <a:bodyPr/>
          <a:lstStyle/>
          <a:p>
            <a:fld id="{232A4DF3-2B82-4300-8B9C-1474A193F216}" type="slidenum">
              <a:rPr lang="en-IN" smtClean="0"/>
              <a:t>‹#›</a:t>
            </a:fld>
            <a:endParaRPr lang="en-IN"/>
          </a:p>
        </p:txBody>
      </p:sp>
    </p:spTree>
    <p:extLst>
      <p:ext uri="{BB962C8B-B14F-4D97-AF65-F5344CB8AC3E}">
        <p14:creationId xmlns:p14="http://schemas.microsoft.com/office/powerpoint/2010/main" val="4124039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45FB3-6DB6-403F-BB68-5ABC4FEE695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CEC3202-0217-4258-AD8F-536097B589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68904D-43D3-4A6E-93A9-89AECD5D3A48}"/>
              </a:ext>
            </a:extLst>
          </p:cNvPr>
          <p:cNvSpPr>
            <a:spLocks noGrp="1"/>
          </p:cNvSpPr>
          <p:nvPr>
            <p:ph type="dt" sz="half" idx="10"/>
          </p:nvPr>
        </p:nvSpPr>
        <p:spPr/>
        <p:txBody>
          <a:bodyPr/>
          <a:lstStyle/>
          <a:p>
            <a:fld id="{0B98548E-9774-4FDD-9E46-EE491668E635}" type="datetimeFigureOut">
              <a:rPr lang="en-IN" smtClean="0"/>
              <a:t>05-05-2022</a:t>
            </a:fld>
            <a:endParaRPr lang="en-IN"/>
          </a:p>
        </p:txBody>
      </p:sp>
      <p:sp>
        <p:nvSpPr>
          <p:cNvPr id="5" name="Footer Placeholder 4">
            <a:extLst>
              <a:ext uri="{FF2B5EF4-FFF2-40B4-BE49-F238E27FC236}">
                <a16:creationId xmlns:a16="http://schemas.microsoft.com/office/drawing/2014/main" id="{8B3AA8C7-0381-4D0B-9034-39C9449DD8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DD77E0-811E-471A-8C03-A0927A445F1D}"/>
              </a:ext>
            </a:extLst>
          </p:cNvPr>
          <p:cNvSpPr>
            <a:spLocks noGrp="1"/>
          </p:cNvSpPr>
          <p:nvPr>
            <p:ph type="sldNum" sz="quarter" idx="12"/>
          </p:nvPr>
        </p:nvSpPr>
        <p:spPr/>
        <p:txBody>
          <a:bodyPr/>
          <a:lstStyle/>
          <a:p>
            <a:fld id="{232A4DF3-2B82-4300-8B9C-1474A193F216}" type="slidenum">
              <a:rPr lang="en-IN" smtClean="0"/>
              <a:t>‹#›</a:t>
            </a:fld>
            <a:endParaRPr lang="en-IN"/>
          </a:p>
        </p:txBody>
      </p:sp>
    </p:spTree>
    <p:extLst>
      <p:ext uri="{BB962C8B-B14F-4D97-AF65-F5344CB8AC3E}">
        <p14:creationId xmlns:p14="http://schemas.microsoft.com/office/powerpoint/2010/main" val="3420971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BA553-4B7B-494E-922D-BBDCF327AE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329636F-B062-47F7-B760-35343A2303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CDF087-A7F3-46BB-B5E4-4E954058C1FB}"/>
              </a:ext>
            </a:extLst>
          </p:cNvPr>
          <p:cNvSpPr>
            <a:spLocks noGrp="1"/>
          </p:cNvSpPr>
          <p:nvPr>
            <p:ph type="dt" sz="half" idx="10"/>
          </p:nvPr>
        </p:nvSpPr>
        <p:spPr/>
        <p:txBody>
          <a:bodyPr/>
          <a:lstStyle/>
          <a:p>
            <a:fld id="{0B98548E-9774-4FDD-9E46-EE491668E635}" type="datetimeFigureOut">
              <a:rPr lang="en-IN" smtClean="0"/>
              <a:t>05-05-2022</a:t>
            </a:fld>
            <a:endParaRPr lang="en-IN"/>
          </a:p>
        </p:txBody>
      </p:sp>
      <p:sp>
        <p:nvSpPr>
          <p:cNvPr id="5" name="Footer Placeholder 4">
            <a:extLst>
              <a:ext uri="{FF2B5EF4-FFF2-40B4-BE49-F238E27FC236}">
                <a16:creationId xmlns:a16="http://schemas.microsoft.com/office/drawing/2014/main" id="{BFAE7C8B-3465-4663-835A-959835A05C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5CF67C-8FDB-4E82-9B6A-662D10F21B1C}"/>
              </a:ext>
            </a:extLst>
          </p:cNvPr>
          <p:cNvSpPr>
            <a:spLocks noGrp="1"/>
          </p:cNvSpPr>
          <p:nvPr>
            <p:ph type="sldNum" sz="quarter" idx="12"/>
          </p:nvPr>
        </p:nvSpPr>
        <p:spPr/>
        <p:txBody>
          <a:bodyPr/>
          <a:lstStyle/>
          <a:p>
            <a:fld id="{232A4DF3-2B82-4300-8B9C-1474A193F216}" type="slidenum">
              <a:rPr lang="en-IN" smtClean="0"/>
              <a:t>‹#›</a:t>
            </a:fld>
            <a:endParaRPr lang="en-IN"/>
          </a:p>
        </p:txBody>
      </p:sp>
    </p:spTree>
    <p:extLst>
      <p:ext uri="{BB962C8B-B14F-4D97-AF65-F5344CB8AC3E}">
        <p14:creationId xmlns:p14="http://schemas.microsoft.com/office/powerpoint/2010/main" val="1394357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A9A7E-EE8E-483C-8F0E-3A8AE101CBB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5DD07E2-2F86-467A-980C-2FF225D66B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51D3B77-815C-485E-A445-C6D99F2BFD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08A34D5-92EA-49F4-9F23-235BEE8E7C64}"/>
              </a:ext>
            </a:extLst>
          </p:cNvPr>
          <p:cNvSpPr>
            <a:spLocks noGrp="1"/>
          </p:cNvSpPr>
          <p:nvPr>
            <p:ph type="dt" sz="half" idx="10"/>
          </p:nvPr>
        </p:nvSpPr>
        <p:spPr/>
        <p:txBody>
          <a:bodyPr/>
          <a:lstStyle/>
          <a:p>
            <a:fld id="{0B98548E-9774-4FDD-9E46-EE491668E635}" type="datetimeFigureOut">
              <a:rPr lang="en-IN" smtClean="0"/>
              <a:t>05-05-2022</a:t>
            </a:fld>
            <a:endParaRPr lang="en-IN"/>
          </a:p>
        </p:txBody>
      </p:sp>
      <p:sp>
        <p:nvSpPr>
          <p:cNvPr id="6" name="Footer Placeholder 5">
            <a:extLst>
              <a:ext uri="{FF2B5EF4-FFF2-40B4-BE49-F238E27FC236}">
                <a16:creationId xmlns:a16="http://schemas.microsoft.com/office/drawing/2014/main" id="{F04994FE-57D3-466C-BAB7-8247434F98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AF69DB-B0E6-434D-A956-374F82E9DE2C}"/>
              </a:ext>
            </a:extLst>
          </p:cNvPr>
          <p:cNvSpPr>
            <a:spLocks noGrp="1"/>
          </p:cNvSpPr>
          <p:nvPr>
            <p:ph type="sldNum" sz="quarter" idx="12"/>
          </p:nvPr>
        </p:nvSpPr>
        <p:spPr/>
        <p:txBody>
          <a:bodyPr/>
          <a:lstStyle/>
          <a:p>
            <a:fld id="{232A4DF3-2B82-4300-8B9C-1474A193F216}" type="slidenum">
              <a:rPr lang="en-IN" smtClean="0"/>
              <a:t>‹#›</a:t>
            </a:fld>
            <a:endParaRPr lang="en-IN"/>
          </a:p>
        </p:txBody>
      </p:sp>
    </p:spTree>
    <p:extLst>
      <p:ext uri="{BB962C8B-B14F-4D97-AF65-F5344CB8AC3E}">
        <p14:creationId xmlns:p14="http://schemas.microsoft.com/office/powerpoint/2010/main" val="607547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BCB4E-2392-4F54-AFE8-4245ED01705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FA2C708-2AFB-420F-B498-561AA130F6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4E8663-20ED-4CE0-9D34-B3243F66AF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D8DC4A9-EDA9-43E5-887C-7D4CB5F02C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0D1A95-3BCB-43F4-8167-B872E13519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6577028-3696-463A-9048-6E28DED19373}"/>
              </a:ext>
            </a:extLst>
          </p:cNvPr>
          <p:cNvSpPr>
            <a:spLocks noGrp="1"/>
          </p:cNvSpPr>
          <p:nvPr>
            <p:ph type="dt" sz="half" idx="10"/>
          </p:nvPr>
        </p:nvSpPr>
        <p:spPr/>
        <p:txBody>
          <a:bodyPr/>
          <a:lstStyle/>
          <a:p>
            <a:fld id="{0B98548E-9774-4FDD-9E46-EE491668E635}" type="datetimeFigureOut">
              <a:rPr lang="en-IN" smtClean="0"/>
              <a:t>05-05-2022</a:t>
            </a:fld>
            <a:endParaRPr lang="en-IN"/>
          </a:p>
        </p:txBody>
      </p:sp>
      <p:sp>
        <p:nvSpPr>
          <p:cNvPr id="8" name="Footer Placeholder 7">
            <a:extLst>
              <a:ext uri="{FF2B5EF4-FFF2-40B4-BE49-F238E27FC236}">
                <a16:creationId xmlns:a16="http://schemas.microsoft.com/office/drawing/2014/main" id="{7C97C8B6-7DBD-4C60-A68C-E5989F4C934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9F6BF7A-03DB-4310-B943-F07CC21559D3}"/>
              </a:ext>
            </a:extLst>
          </p:cNvPr>
          <p:cNvSpPr>
            <a:spLocks noGrp="1"/>
          </p:cNvSpPr>
          <p:nvPr>
            <p:ph type="sldNum" sz="quarter" idx="12"/>
          </p:nvPr>
        </p:nvSpPr>
        <p:spPr/>
        <p:txBody>
          <a:bodyPr/>
          <a:lstStyle/>
          <a:p>
            <a:fld id="{232A4DF3-2B82-4300-8B9C-1474A193F216}" type="slidenum">
              <a:rPr lang="en-IN" smtClean="0"/>
              <a:t>‹#›</a:t>
            </a:fld>
            <a:endParaRPr lang="en-IN"/>
          </a:p>
        </p:txBody>
      </p:sp>
    </p:spTree>
    <p:extLst>
      <p:ext uri="{BB962C8B-B14F-4D97-AF65-F5344CB8AC3E}">
        <p14:creationId xmlns:p14="http://schemas.microsoft.com/office/powerpoint/2010/main" val="2076245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63189-4A93-4808-8892-7BE47FB9622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B850684-E6C9-4BAD-984B-8F6F1DDE4033}"/>
              </a:ext>
            </a:extLst>
          </p:cNvPr>
          <p:cNvSpPr>
            <a:spLocks noGrp="1"/>
          </p:cNvSpPr>
          <p:nvPr>
            <p:ph type="dt" sz="half" idx="10"/>
          </p:nvPr>
        </p:nvSpPr>
        <p:spPr/>
        <p:txBody>
          <a:bodyPr/>
          <a:lstStyle/>
          <a:p>
            <a:fld id="{0B98548E-9774-4FDD-9E46-EE491668E635}" type="datetimeFigureOut">
              <a:rPr lang="en-IN" smtClean="0"/>
              <a:t>05-05-2022</a:t>
            </a:fld>
            <a:endParaRPr lang="en-IN"/>
          </a:p>
        </p:txBody>
      </p:sp>
      <p:sp>
        <p:nvSpPr>
          <p:cNvPr id="4" name="Footer Placeholder 3">
            <a:extLst>
              <a:ext uri="{FF2B5EF4-FFF2-40B4-BE49-F238E27FC236}">
                <a16:creationId xmlns:a16="http://schemas.microsoft.com/office/drawing/2014/main" id="{0E71827A-108C-4BE3-BA4F-9C5FABE5D19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FB45939-2AEA-46A5-8061-B0CD4005FD9C}"/>
              </a:ext>
            </a:extLst>
          </p:cNvPr>
          <p:cNvSpPr>
            <a:spLocks noGrp="1"/>
          </p:cNvSpPr>
          <p:nvPr>
            <p:ph type="sldNum" sz="quarter" idx="12"/>
          </p:nvPr>
        </p:nvSpPr>
        <p:spPr/>
        <p:txBody>
          <a:bodyPr/>
          <a:lstStyle/>
          <a:p>
            <a:fld id="{232A4DF3-2B82-4300-8B9C-1474A193F216}" type="slidenum">
              <a:rPr lang="en-IN" smtClean="0"/>
              <a:t>‹#›</a:t>
            </a:fld>
            <a:endParaRPr lang="en-IN"/>
          </a:p>
        </p:txBody>
      </p:sp>
    </p:spTree>
    <p:extLst>
      <p:ext uri="{BB962C8B-B14F-4D97-AF65-F5344CB8AC3E}">
        <p14:creationId xmlns:p14="http://schemas.microsoft.com/office/powerpoint/2010/main" val="3698785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3895EB-C4B3-4F04-96AD-AE60161BC90E}"/>
              </a:ext>
            </a:extLst>
          </p:cNvPr>
          <p:cNvSpPr>
            <a:spLocks noGrp="1"/>
          </p:cNvSpPr>
          <p:nvPr>
            <p:ph type="dt" sz="half" idx="10"/>
          </p:nvPr>
        </p:nvSpPr>
        <p:spPr/>
        <p:txBody>
          <a:bodyPr/>
          <a:lstStyle/>
          <a:p>
            <a:fld id="{0B98548E-9774-4FDD-9E46-EE491668E635}" type="datetimeFigureOut">
              <a:rPr lang="en-IN" smtClean="0"/>
              <a:t>05-05-2022</a:t>
            </a:fld>
            <a:endParaRPr lang="en-IN"/>
          </a:p>
        </p:txBody>
      </p:sp>
      <p:sp>
        <p:nvSpPr>
          <p:cNvPr id="3" name="Footer Placeholder 2">
            <a:extLst>
              <a:ext uri="{FF2B5EF4-FFF2-40B4-BE49-F238E27FC236}">
                <a16:creationId xmlns:a16="http://schemas.microsoft.com/office/drawing/2014/main" id="{CA9C352E-53A8-4E51-882A-A639C49FEA2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27C6B0D-1683-41C2-BC0D-1A734678648D}"/>
              </a:ext>
            </a:extLst>
          </p:cNvPr>
          <p:cNvSpPr>
            <a:spLocks noGrp="1"/>
          </p:cNvSpPr>
          <p:nvPr>
            <p:ph type="sldNum" sz="quarter" idx="12"/>
          </p:nvPr>
        </p:nvSpPr>
        <p:spPr/>
        <p:txBody>
          <a:bodyPr/>
          <a:lstStyle/>
          <a:p>
            <a:fld id="{232A4DF3-2B82-4300-8B9C-1474A193F216}" type="slidenum">
              <a:rPr lang="en-IN" smtClean="0"/>
              <a:t>‹#›</a:t>
            </a:fld>
            <a:endParaRPr lang="en-IN"/>
          </a:p>
        </p:txBody>
      </p:sp>
    </p:spTree>
    <p:extLst>
      <p:ext uri="{BB962C8B-B14F-4D97-AF65-F5344CB8AC3E}">
        <p14:creationId xmlns:p14="http://schemas.microsoft.com/office/powerpoint/2010/main" val="1741198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75438-CACA-4F65-95A3-189B4216E5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D4DBC76-AD16-4BC2-910A-5E66D75E61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55CD382-F992-4493-B748-3D1FB5CC53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ECF9E9-D7CB-4108-8C75-5F3861A5BA8F}"/>
              </a:ext>
            </a:extLst>
          </p:cNvPr>
          <p:cNvSpPr>
            <a:spLocks noGrp="1"/>
          </p:cNvSpPr>
          <p:nvPr>
            <p:ph type="dt" sz="half" idx="10"/>
          </p:nvPr>
        </p:nvSpPr>
        <p:spPr/>
        <p:txBody>
          <a:bodyPr/>
          <a:lstStyle/>
          <a:p>
            <a:fld id="{0B98548E-9774-4FDD-9E46-EE491668E635}" type="datetimeFigureOut">
              <a:rPr lang="en-IN" smtClean="0"/>
              <a:t>05-05-2022</a:t>
            </a:fld>
            <a:endParaRPr lang="en-IN"/>
          </a:p>
        </p:txBody>
      </p:sp>
      <p:sp>
        <p:nvSpPr>
          <p:cNvPr id="6" name="Footer Placeholder 5">
            <a:extLst>
              <a:ext uri="{FF2B5EF4-FFF2-40B4-BE49-F238E27FC236}">
                <a16:creationId xmlns:a16="http://schemas.microsoft.com/office/drawing/2014/main" id="{D84D65DD-CD88-408C-8128-13483A2250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92B167D-4A64-4E8D-AE23-267F5AF5C6CE}"/>
              </a:ext>
            </a:extLst>
          </p:cNvPr>
          <p:cNvSpPr>
            <a:spLocks noGrp="1"/>
          </p:cNvSpPr>
          <p:nvPr>
            <p:ph type="sldNum" sz="quarter" idx="12"/>
          </p:nvPr>
        </p:nvSpPr>
        <p:spPr/>
        <p:txBody>
          <a:bodyPr/>
          <a:lstStyle/>
          <a:p>
            <a:fld id="{232A4DF3-2B82-4300-8B9C-1474A193F216}" type="slidenum">
              <a:rPr lang="en-IN" smtClean="0"/>
              <a:t>‹#›</a:t>
            </a:fld>
            <a:endParaRPr lang="en-IN"/>
          </a:p>
        </p:txBody>
      </p:sp>
    </p:spTree>
    <p:extLst>
      <p:ext uri="{BB962C8B-B14F-4D97-AF65-F5344CB8AC3E}">
        <p14:creationId xmlns:p14="http://schemas.microsoft.com/office/powerpoint/2010/main" val="3695751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42045-F808-45BF-B893-BEF3586D5A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32AD0A3-09B0-4242-BC82-565F341B21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6CD580B-4917-47E9-A9BD-350E0251C7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66D7F8-3E7E-4A1B-8E86-88E6F32EB9F6}"/>
              </a:ext>
            </a:extLst>
          </p:cNvPr>
          <p:cNvSpPr>
            <a:spLocks noGrp="1"/>
          </p:cNvSpPr>
          <p:nvPr>
            <p:ph type="dt" sz="half" idx="10"/>
          </p:nvPr>
        </p:nvSpPr>
        <p:spPr/>
        <p:txBody>
          <a:bodyPr/>
          <a:lstStyle/>
          <a:p>
            <a:fld id="{0B98548E-9774-4FDD-9E46-EE491668E635}" type="datetimeFigureOut">
              <a:rPr lang="en-IN" smtClean="0"/>
              <a:t>05-05-2022</a:t>
            </a:fld>
            <a:endParaRPr lang="en-IN"/>
          </a:p>
        </p:txBody>
      </p:sp>
      <p:sp>
        <p:nvSpPr>
          <p:cNvPr id="6" name="Footer Placeholder 5">
            <a:extLst>
              <a:ext uri="{FF2B5EF4-FFF2-40B4-BE49-F238E27FC236}">
                <a16:creationId xmlns:a16="http://schemas.microsoft.com/office/drawing/2014/main" id="{EFB4D14D-C291-4985-B3A7-8E28FA909F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0F1C5E8-AAF8-4C93-BD6F-4CA7E9A856B0}"/>
              </a:ext>
            </a:extLst>
          </p:cNvPr>
          <p:cNvSpPr>
            <a:spLocks noGrp="1"/>
          </p:cNvSpPr>
          <p:nvPr>
            <p:ph type="sldNum" sz="quarter" idx="12"/>
          </p:nvPr>
        </p:nvSpPr>
        <p:spPr/>
        <p:txBody>
          <a:bodyPr/>
          <a:lstStyle/>
          <a:p>
            <a:fld id="{232A4DF3-2B82-4300-8B9C-1474A193F216}" type="slidenum">
              <a:rPr lang="en-IN" smtClean="0"/>
              <a:t>‹#›</a:t>
            </a:fld>
            <a:endParaRPr lang="en-IN"/>
          </a:p>
        </p:txBody>
      </p:sp>
    </p:spTree>
    <p:extLst>
      <p:ext uri="{BB962C8B-B14F-4D97-AF65-F5344CB8AC3E}">
        <p14:creationId xmlns:p14="http://schemas.microsoft.com/office/powerpoint/2010/main" val="1804259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A2FEE4-63B9-41C2-B200-6A67EB6444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9C1CCFE-AFD9-4C08-A9F1-E518B07C25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BEE665-5D25-4B99-8263-ADEDD12B3A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98548E-9774-4FDD-9E46-EE491668E635}" type="datetimeFigureOut">
              <a:rPr lang="en-IN" smtClean="0"/>
              <a:t>05-05-2022</a:t>
            </a:fld>
            <a:endParaRPr lang="en-IN"/>
          </a:p>
        </p:txBody>
      </p:sp>
      <p:sp>
        <p:nvSpPr>
          <p:cNvPr id="5" name="Footer Placeholder 4">
            <a:extLst>
              <a:ext uri="{FF2B5EF4-FFF2-40B4-BE49-F238E27FC236}">
                <a16:creationId xmlns:a16="http://schemas.microsoft.com/office/drawing/2014/main" id="{2BC49C69-6373-4585-B91D-CDEA2440E0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383B623-B117-463C-BFB4-57B3756933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2A4DF3-2B82-4300-8B9C-1474A193F216}" type="slidenum">
              <a:rPr lang="en-IN" smtClean="0"/>
              <a:t>‹#›</a:t>
            </a:fld>
            <a:endParaRPr lang="en-IN"/>
          </a:p>
        </p:txBody>
      </p:sp>
    </p:spTree>
    <p:extLst>
      <p:ext uri="{BB962C8B-B14F-4D97-AF65-F5344CB8AC3E}">
        <p14:creationId xmlns:p14="http://schemas.microsoft.com/office/powerpoint/2010/main" val="516552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1F77A-0F9C-4B45-A310-CD88E3D3AEC1}"/>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E7F4CF7C-809F-49B0-8897-A3D796A7E5D3}"/>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947315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1E8CE-0630-46F4-BB53-54F3309632EC}"/>
              </a:ext>
            </a:extLst>
          </p:cNvPr>
          <p:cNvSpPr>
            <a:spLocks noGrp="1"/>
          </p:cNvSpPr>
          <p:nvPr>
            <p:ph type="title"/>
          </p:nvPr>
        </p:nvSpPr>
        <p:spPr/>
        <p:txBody>
          <a:bodyPr/>
          <a:lstStyle/>
          <a:p>
            <a:r>
              <a:rPr lang="en-IN" dirty="0"/>
              <a:t>IMPLEMENTATION</a:t>
            </a:r>
          </a:p>
        </p:txBody>
      </p:sp>
      <p:sp>
        <p:nvSpPr>
          <p:cNvPr id="3" name="Content Placeholder 2">
            <a:extLst>
              <a:ext uri="{FF2B5EF4-FFF2-40B4-BE49-F238E27FC236}">
                <a16:creationId xmlns:a16="http://schemas.microsoft.com/office/drawing/2014/main" id="{081F73FA-3E6D-4079-9BBF-36AAA5F0A13A}"/>
              </a:ext>
            </a:extLst>
          </p:cNvPr>
          <p:cNvSpPr>
            <a:spLocks noGrp="1"/>
          </p:cNvSpPr>
          <p:nvPr>
            <p:ph idx="1"/>
          </p:nvPr>
        </p:nvSpPr>
        <p:spPr/>
        <p:txBody>
          <a:bodyPr/>
          <a:lstStyle/>
          <a:p>
            <a:pPr>
              <a:buFont typeface="Wingdings" panose="05000000000000000000" pitchFamily="2" charset="2"/>
              <a:buChar char="Ø"/>
            </a:pPr>
            <a:r>
              <a:rPr lang="en-IN" dirty="0"/>
              <a:t>Dataflow Diagram</a:t>
            </a:r>
          </a:p>
        </p:txBody>
      </p:sp>
      <p:pic>
        <p:nvPicPr>
          <p:cNvPr id="5" name="Picture 4" descr="Diagram&#10;&#10;Description automatically generated">
            <a:extLst>
              <a:ext uri="{FF2B5EF4-FFF2-40B4-BE49-F238E27FC236}">
                <a16:creationId xmlns:a16="http://schemas.microsoft.com/office/drawing/2014/main" id="{4414C63C-8086-43EB-8F34-01C1781ECA1B}"/>
              </a:ext>
            </a:extLst>
          </p:cNvPr>
          <p:cNvPicPr>
            <a:picLocks noChangeAspect="1"/>
          </p:cNvPicPr>
          <p:nvPr/>
        </p:nvPicPr>
        <p:blipFill rotWithShape="1">
          <a:blip r:embed="rId2">
            <a:extLst>
              <a:ext uri="{28A0092B-C50C-407E-A947-70E740481C1C}">
                <a14:useLocalDpi xmlns:a14="http://schemas.microsoft.com/office/drawing/2010/main" val="0"/>
              </a:ext>
            </a:extLst>
          </a:blip>
          <a:srcRect l="28750" t="30078" r="33529" b="29974"/>
          <a:stretch/>
        </p:blipFill>
        <p:spPr>
          <a:xfrm>
            <a:off x="3182680" y="2725269"/>
            <a:ext cx="6654871" cy="3307977"/>
          </a:xfrm>
          <a:prstGeom prst="rect">
            <a:avLst/>
          </a:prstGeom>
        </p:spPr>
      </p:pic>
    </p:spTree>
    <p:extLst>
      <p:ext uri="{BB962C8B-B14F-4D97-AF65-F5344CB8AC3E}">
        <p14:creationId xmlns:p14="http://schemas.microsoft.com/office/powerpoint/2010/main" val="30600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25E42-849D-42B5-904A-E6DB303A8B96}"/>
              </a:ext>
            </a:extLst>
          </p:cNvPr>
          <p:cNvSpPr>
            <a:spLocks noGrp="1"/>
          </p:cNvSpPr>
          <p:nvPr>
            <p:ph type="title"/>
          </p:nvPr>
        </p:nvSpPr>
        <p:spPr/>
        <p:txBody>
          <a:bodyPr>
            <a:normAutofit/>
          </a:bodyPr>
          <a:lstStyle/>
          <a:p>
            <a:r>
              <a:rPr lang="en-IN" sz="4800" dirty="0"/>
              <a:t>CONCLUSION</a:t>
            </a:r>
          </a:p>
        </p:txBody>
      </p:sp>
      <p:sp>
        <p:nvSpPr>
          <p:cNvPr id="3" name="Content Placeholder 2">
            <a:extLst>
              <a:ext uri="{FF2B5EF4-FFF2-40B4-BE49-F238E27FC236}">
                <a16:creationId xmlns:a16="http://schemas.microsoft.com/office/drawing/2014/main" id="{4255F56D-90CA-467B-8F05-D65AC1945BFA}"/>
              </a:ext>
            </a:extLst>
          </p:cNvPr>
          <p:cNvSpPr>
            <a:spLocks noGrp="1"/>
          </p:cNvSpPr>
          <p:nvPr>
            <p:ph idx="1"/>
          </p:nvPr>
        </p:nvSpPr>
        <p:spPr/>
        <p:txBody>
          <a:bodyPr>
            <a:normAutofit/>
          </a:bodyPr>
          <a:lstStyle/>
          <a:p>
            <a:pPr>
              <a:buFont typeface="Wingdings" panose="05000000000000000000" pitchFamily="2" charset="2"/>
              <a:buChar char="Ø"/>
            </a:pPr>
            <a:r>
              <a:rPr lang="en-US" sz="2000" dirty="0"/>
              <a:t>In this system, we get to classify and cluster to improve the accuracy </a:t>
            </a:r>
            <a:r>
              <a:rPr lang="en-US" sz="2000" dirty="0" err="1"/>
              <a:t>oflocation</a:t>
            </a:r>
            <a:r>
              <a:rPr lang="en-US" sz="2000" dirty="0"/>
              <a:t> and pattern-based crimes. From the clustered results it is easy to identify crime prone areas and can be used to design precaution methods for future.</a:t>
            </a:r>
          </a:p>
          <a:p>
            <a:pPr>
              <a:buFont typeface="Wingdings" panose="05000000000000000000" pitchFamily="2" charset="2"/>
              <a:buChar char="Ø"/>
            </a:pPr>
            <a:r>
              <a:rPr lang="en-US" sz="2000" dirty="0"/>
              <a:t>The classification of data is mainly used to distinguish types of preventive measures to be used for each crime.</a:t>
            </a:r>
          </a:p>
          <a:p>
            <a:pPr>
              <a:buFont typeface="Wingdings" panose="05000000000000000000" pitchFamily="2" charset="2"/>
              <a:buChar char="Ø"/>
            </a:pPr>
            <a:r>
              <a:rPr lang="en-US" sz="2000" dirty="0"/>
              <a:t>Different crimes require different treatment and it can be achieved easily using this application.</a:t>
            </a:r>
          </a:p>
          <a:p>
            <a:pPr>
              <a:buFont typeface="Wingdings" panose="05000000000000000000" pitchFamily="2" charset="2"/>
              <a:buChar char="Ø"/>
            </a:pPr>
            <a:endParaRPr lang="en-US" sz="2000" dirty="0"/>
          </a:p>
          <a:p>
            <a:pPr>
              <a:buFont typeface="Wingdings" panose="05000000000000000000" pitchFamily="2" charset="2"/>
              <a:buChar char="Ø"/>
            </a:pPr>
            <a:endParaRPr lang="en-IN" sz="2000" dirty="0"/>
          </a:p>
        </p:txBody>
      </p:sp>
    </p:spTree>
    <p:extLst>
      <p:ext uri="{BB962C8B-B14F-4D97-AF65-F5344CB8AC3E}">
        <p14:creationId xmlns:p14="http://schemas.microsoft.com/office/powerpoint/2010/main" val="1543249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1303B-1CC1-492E-A28F-CEFC0FBF394E}"/>
              </a:ext>
            </a:extLst>
          </p:cNvPr>
          <p:cNvSpPr>
            <a:spLocks noGrp="1"/>
          </p:cNvSpPr>
          <p:nvPr>
            <p:ph type="title"/>
          </p:nvPr>
        </p:nvSpPr>
        <p:spPr/>
        <p:txBody>
          <a:bodyPr/>
          <a:lstStyle/>
          <a:p>
            <a:r>
              <a:rPr lang="en-IN" dirty="0"/>
              <a:t>FUTURE ENHANCEMENTS</a:t>
            </a:r>
          </a:p>
        </p:txBody>
      </p:sp>
      <p:sp>
        <p:nvSpPr>
          <p:cNvPr id="3" name="Content Placeholder 2">
            <a:extLst>
              <a:ext uri="{FF2B5EF4-FFF2-40B4-BE49-F238E27FC236}">
                <a16:creationId xmlns:a16="http://schemas.microsoft.com/office/drawing/2014/main" id="{094E4D52-37AE-477C-B26D-A6A60A0A7733}"/>
              </a:ext>
            </a:extLst>
          </p:cNvPr>
          <p:cNvSpPr>
            <a:spLocks noGrp="1"/>
          </p:cNvSpPr>
          <p:nvPr>
            <p:ph idx="1"/>
          </p:nvPr>
        </p:nvSpPr>
        <p:spPr/>
        <p:txBody>
          <a:bodyPr>
            <a:normAutofit/>
          </a:bodyPr>
          <a:lstStyle/>
          <a:p>
            <a:pPr>
              <a:buFont typeface="Wingdings" panose="05000000000000000000" pitchFamily="2" charset="2"/>
              <a:buChar char="Ø"/>
            </a:pPr>
            <a:r>
              <a:rPr lang="en-US" sz="2000" dirty="0"/>
              <a:t> From the encouraging results, we believe that crime data mining has a promising future for increasing the effectiveness and efficiency of criminal and intelligence analysis. </a:t>
            </a:r>
          </a:p>
          <a:p>
            <a:pPr>
              <a:buFont typeface="Wingdings" panose="05000000000000000000" pitchFamily="2" charset="2"/>
              <a:buChar char="Ø"/>
            </a:pPr>
            <a:r>
              <a:rPr lang="en-US" sz="2000" dirty="0"/>
              <a:t>Visual and intuitive criminal and intelligence investigation techniques can be developed for crime pattern.</a:t>
            </a:r>
          </a:p>
          <a:p>
            <a:pPr>
              <a:buFont typeface="Wingdings" panose="05000000000000000000" pitchFamily="2" charset="2"/>
              <a:buChar char="Ø"/>
            </a:pPr>
            <a:r>
              <a:rPr lang="en-US" sz="2000" dirty="0"/>
              <a:t>As we have applied clustering technique of data mining for crime analysis we can also perform other techniques of data mining such as classification.</a:t>
            </a:r>
          </a:p>
          <a:p>
            <a:pPr>
              <a:buFont typeface="Wingdings" panose="05000000000000000000" pitchFamily="2" charset="2"/>
              <a:buChar char="Ø"/>
            </a:pPr>
            <a:r>
              <a:rPr lang="en-US" sz="2000" dirty="0"/>
              <a:t>Also we can perform analysis on various dataset such as enterprise survey dataset, poverty dataset, aid effectiveness dataset, etc.</a:t>
            </a:r>
            <a:endParaRPr lang="en-IN" sz="2000" dirty="0"/>
          </a:p>
        </p:txBody>
      </p:sp>
    </p:spTree>
    <p:extLst>
      <p:ext uri="{BB962C8B-B14F-4D97-AF65-F5344CB8AC3E}">
        <p14:creationId xmlns:p14="http://schemas.microsoft.com/office/powerpoint/2010/main" val="2506689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83A2-5C69-40BB-9E9C-12272F67AF2D}"/>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74D5D357-7E03-4A8B-9C23-133007F982B0}"/>
              </a:ext>
            </a:extLst>
          </p:cNvPr>
          <p:cNvSpPr>
            <a:spLocks noGrp="1"/>
          </p:cNvSpPr>
          <p:nvPr>
            <p:ph idx="1"/>
          </p:nvPr>
        </p:nvSpPr>
        <p:spPr/>
        <p:txBody>
          <a:bodyPr>
            <a:noAutofit/>
          </a:bodyPr>
          <a:lstStyle/>
          <a:p>
            <a:pPr>
              <a:buFont typeface="Wingdings" panose="05000000000000000000" pitchFamily="2" charset="2"/>
              <a:buChar char="Ø"/>
            </a:pPr>
            <a:r>
              <a:rPr lang="en-US" sz="2000" dirty="0"/>
              <a:t>Crime analysis and prevention is a systematic approach for identifying and analyzing patterns and trends in crime. By using the concept of Data Mining, we can extract previously unknown useful information from an unstructured data.</a:t>
            </a:r>
          </a:p>
          <a:p>
            <a:pPr>
              <a:buFont typeface="Wingdings" panose="05000000000000000000" pitchFamily="2" charset="2"/>
              <a:buChar char="Ø"/>
            </a:pPr>
            <a:r>
              <a:rPr lang="en-US" sz="2000" dirty="0"/>
              <a:t>Supervised learning uses data sets to train, test and get desired results on them whereas Unsupervised learning divides an inconsistent, unstructured data into classes or clusters.</a:t>
            </a:r>
          </a:p>
          <a:p>
            <a:pPr>
              <a:buFont typeface="Wingdings" panose="05000000000000000000" pitchFamily="2" charset="2"/>
              <a:buChar char="Ø"/>
            </a:pPr>
            <a:r>
              <a:rPr lang="en-US" sz="2000" dirty="0"/>
              <a:t>Decision trees, Naive Bayes and Regression are some of the supervised learning methods in data mining and machine learning on previously collected data and thus used for predicting.</a:t>
            </a:r>
          </a:p>
          <a:p>
            <a:pPr>
              <a:buFont typeface="Wingdings" panose="05000000000000000000" pitchFamily="2" charset="2"/>
              <a:buChar char="Ø"/>
            </a:pPr>
            <a:r>
              <a:rPr lang="en-US" sz="2000" dirty="0"/>
              <a:t>With the increasing advent of computerized systems, crime data analysts can help the Law enforcement officers to speed up the process of solving crimes.</a:t>
            </a:r>
          </a:p>
          <a:p>
            <a:pPr>
              <a:buFont typeface="Wingdings" panose="05000000000000000000" pitchFamily="2" charset="2"/>
              <a:buChar char="Ø"/>
            </a:pPr>
            <a:r>
              <a:rPr lang="en-US" sz="2000" dirty="0"/>
              <a:t>Even though we cannot predict who all may be the victims of crime but can predict the place that has probability for its occurrence.</a:t>
            </a:r>
          </a:p>
          <a:p>
            <a:pPr>
              <a:buFont typeface="Wingdings" panose="05000000000000000000" pitchFamily="2" charset="2"/>
              <a:buChar char="Ø"/>
            </a:pPr>
            <a:r>
              <a:rPr lang="en-US" sz="2000" dirty="0"/>
              <a:t>This system can also be used for any crime departments for reducing the crime and solving the crimes with less time.</a:t>
            </a:r>
            <a:endParaRPr lang="en-IN" sz="2000" dirty="0"/>
          </a:p>
        </p:txBody>
      </p:sp>
    </p:spTree>
    <p:extLst>
      <p:ext uri="{BB962C8B-B14F-4D97-AF65-F5344CB8AC3E}">
        <p14:creationId xmlns:p14="http://schemas.microsoft.com/office/powerpoint/2010/main" val="2304115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21298-2EB8-4B6D-B48C-6772D01E34EA}"/>
              </a:ext>
            </a:extLst>
          </p:cNvPr>
          <p:cNvSpPr>
            <a:spLocks noGrp="1"/>
          </p:cNvSpPr>
          <p:nvPr>
            <p:ph type="title"/>
          </p:nvPr>
        </p:nvSpPr>
        <p:spPr/>
        <p:txBody>
          <a:bodyPr/>
          <a:lstStyle/>
          <a:p>
            <a:r>
              <a:rPr lang="en-IN" dirty="0"/>
              <a:t>AIM OF THE PROJECT</a:t>
            </a:r>
          </a:p>
        </p:txBody>
      </p:sp>
      <p:sp>
        <p:nvSpPr>
          <p:cNvPr id="3" name="Content Placeholder 2">
            <a:extLst>
              <a:ext uri="{FF2B5EF4-FFF2-40B4-BE49-F238E27FC236}">
                <a16:creationId xmlns:a16="http://schemas.microsoft.com/office/drawing/2014/main" id="{3F8DD04A-E7A0-4AD1-9E97-3C8EBAEF50CB}"/>
              </a:ext>
            </a:extLst>
          </p:cNvPr>
          <p:cNvSpPr>
            <a:spLocks noGrp="1"/>
          </p:cNvSpPr>
          <p:nvPr>
            <p:ph idx="1"/>
          </p:nvPr>
        </p:nvSpPr>
        <p:spPr/>
        <p:txBody>
          <a:bodyPr>
            <a:normAutofit fontScale="77500" lnSpcReduction="20000"/>
          </a:bodyPr>
          <a:lstStyle/>
          <a:p>
            <a:pPr marL="0" indent="0">
              <a:buNone/>
            </a:pPr>
            <a:r>
              <a:rPr lang="en-US" b="1" dirty="0"/>
              <a:t>Aim of the project :</a:t>
            </a:r>
          </a:p>
          <a:p>
            <a:pPr>
              <a:buFont typeface="Wingdings" panose="05000000000000000000" pitchFamily="2" charset="2"/>
              <a:buChar char="Ø"/>
            </a:pPr>
            <a:endParaRPr lang="en-US" b="1" dirty="0"/>
          </a:p>
          <a:p>
            <a:pPr>
              <a:buFont typeface="Wingdings" panose="05000000000000000000" pitchFamily="2" charset="2"/>
              <a:buChar char="Ø"/>
            </a:pPr>
            <a:r>
              <a:rPr lang="en-US" dirty="0"/>
              <a:t>The aim of this project is to analyze and predict the crime rate that helps the investigator or police to solve the crime problems from the huge amount of information that is stored in database.</a:t>
            </a:r>
          </a:p>
          <a:p>
            <a:pPr>
              <a:buFont typeface="Wingdings" panose="05000000000000000000" pitchFamily="2" charset="2"/>
              <a:buChar char="Ø"/>
            </a:pPr>
            <a:endParaRPr lang="en-US" dirty="0"/>
          </a:p>
          <a:p>
            <a:pPr>
              <a:buFont typeface="Wingdings" panose="05000000000000000000" pitchFamily="2" charset="2"/>
              <a:buChar char="Ø"/>
            </a:pPr>
            <a:r>
              <a:rPr lang="en-US" dirty="0"/>
              <a:t>Data visualization is also used to represent the output in the forms of images and charts.</a:t>
            </a:r>
          </a:p>
          <a:p>
            <a:pPr>
              <a:buFont typeface="Wingdings" panose="05000000000000000000" pitchFamily="2" charset="2"/>
              <a:buChar char="Ø"/>
            </a:pPr>
            <a:endParaRPr lang="en-US" dirty="0"/>
          </a:p>
          <a:p>
            <a:pPr marL="0" indent="0">
              <a:buNone/>
            </a:pPr>
            <a:r>
              <a:rPr lang="en-US" b="1" dirty="0"/>
              <a:t>Scope of the project:</a:t>
            </a:r>
          </a:p>
          <a:p>
            <a:pPr>
              <a:buFont typeface="Wingdings" panose="05000000000000000000" pitchFamily="2" charset="2"/>
              <a:buChar char="Ø"/>
            </a:pPr>
            <a:endParaRPr lang="en-US" dirty="0"/>
          </a:p>
          <a:p>
            <a:pPr>
              <a:buFont typeface="Wingdings" panose="05000000000000000000" pitchFamily="2" charset="2"/>
              <a:buChar char="Ø"/>
            </a:pPr>
            <a:r>
              <a:rPr lang="en-US" dirty="0"/>
              <a:t>The scope of the project is to prevent crimes or control the crime activities which may occur in the future.</a:t>
            </a:r>
            <a:endParaRPr lang="en-IN" dirty="0"/>
          </a:p>
        </p:txBody>
      </p:sp>
    </p:spTree>
    <p:extLst>
      <p:ext uri="{BB962C8B-B14F-4D97-AF65-F5344CB8AC3E}">
        <p14:creationId xmlns:p14="http://schemas.microsoft.com/office/powerpoint/2010/main" val="2659849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BDD59-A9A3-408E-AB3D-14BB979B6050}"/>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98B6E8F9-55BA-47C6-BE81-0FACF16DE69A}"/>
              </a:ext>
            </a:extLst>
          </p:cNvPr>
          <p:cNvSpPr>
            <a:spLocks noGrp="1"/>
          </p:cNvSpPr>
          <p:nvPr>
            <p:ph idx="1"/>
          </p:nvPr>
        </p:nvSpPr>
        <p:spPr/>
        <p:txBody>
          <a:bodyPr>
            <a:noAutofit/>
          </a:bodyPr>
          <a:lstStyle/>
          <a:p>
            <a:pPr>
              <a:buFont typeface="Wingdings" panose="05000000000000000000" pitchFamily="2" charset="2"/>
              <a:buChar char="Ø"/>
            </a:pPr>
            <a:r>
              <a:rPr lang="en-US" sz="2000" dirty="0"/>
              <a:t>Crime is a violation of humanity, often punishable by law. Criminology is a study of crime, interdisciplinary science that investigates and investigates crime and criminal performance data. </a:t>
            </a:r>
          </a:p>
          <a:p>
            <a:pPr>
              <a:buFont typeface="Wingdings" panose="05000000000000000000" pitchFamily="2" charset="2"/>
              <a:buChar char="Ø"/>
            </a:pPr>
            <a:r>
              <a:rPr lang="en-US" sz="2000" dirty="0"/>
              <a:t>Criminal activity is now high and the police department is responsible for controlling and reducing criminal activity. There has been tremendous increase in machine learning algorithms that have made crime prediction feasible based on past data.</a:t>
            </a:r>
          </a:p>
          <a:p>
            <a:pPr>
              <a:buFont typeface="Wingdings" panose="05000000000000000000" pitchFamily="2" charset="2"/>
              <a:buChar char="Ø"/>
            </a:pPr>
            <a:r>
              <a:rPr lang="en-US" sz="2000" dirty="0"/>
              <a:t>The aim of this project is to perform analysis and prediction of crimes in states using machine learning models. It focuses on creating a model that can help to detect the number of crimes by its type in a particular state. </a:t>
            </a:r>
          </a:p>
          <a:p>
            <a:pPr>
              <a:buFont typeface="Wingdings" panose="05000000000000000000" pitchFamily="2" charset="2"/>
              <a:buChar char="Ø"/>
            </a:pPr>
            <a:r>
              <a:rPr lang="en-US" sz="2000" dirty="0"/>
              <a:t>In this project various machine learning models like linear regression, boosted decision trees will be used to predict crimes. Various visualization techniques and plots are used which can help law enforcement agencies to detect and predict crimes with higher accuracy.</a:t>
            </a:r>
          </a:p>
          <a:p>
            <a:pPr>
              <a:buFont typeface="Wingdings" panose="05000000000000000000" pitchFamily="2" charset="2"/>
              <a:buChar char="Ø"/>
            </a:pPr>
            <a:r>
              <a:rPr lang="en-US" sz="2000" dirty="0"/>
              <a:t>This will indirectly help reduce the rates of crimes and can help to improve securities in such required areas.</a:t>
            </a:r>
            <a:endParaRPr lang="en-IN" sz="2000" dirty="0"/>
          </a:p>
        </p:txBody>
      </p:sp>
    </p:spTree>
    <p:extLst>
      <p:ext uri="{BB962C8B-B14F-4D97-AF65-F5344CB8AC3E}">
        <p14:creationId xmlns:p14="http://schemas.microsoft.com/office/powerpoint/2010/main" val="4001233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533EA-2554-42BB-8D23-94078DECD924}"/>
              </a:ext>
            </a:extLst>
          </p:cNvPr>
          <p:cNvSpPr>
            <a:spLocks noGrp="1"/>
          </p:cNvSpPr>
          <p:nvPr>
            <p:ph type="title"/>
          </p:nvPr>
        </p:nvSpPr>
        <p:spPr/>
        <p:txBody>
          <a:bodyPr/>
          <a:lstStyle/>
          <a:p>
            <a:r>
              <a:rPr lang="en-IN" dirty="0"/>
              <a:t>LITERATURE REVIEW</a:t>
            </a:r>
          </a:p>
        </p:txBody>
      </p:sp>
      <p:sp>
        <p:nvSpPr>
          <p:cNvPr id="3" name="Content Placeholder 2">
            <a:extLst>
              <a:ext uri="{FF2B5EF4-FFF2-40B4-BE49-F238E27FC236}">
                <a16:creationId xmlns:a16="http://schemas.microsoft.com/office/drawing/2014/main" id="{93D4F632-29F1-4B93-A3CA-BEA3C8D2DCC3}"/>
              </a:ext>
            </a:extLst>
          </p:cNvPr>
          <p:cNvSpPr>
            <a:spLocks noGrp="1"/>
          </p:cNvSpPr>
          <p:nvPr>
            <p:ph idx="1"/>
          </p:nvPr>
        </p:nvSpPr>
        <p:spPr/>
        <p:txBody>
          <a:bodyPr>
            <a:noAutofit/>
          </a:bodyPr>
          <a:lstStyle/>
          <a:p>
            <a:pPr>
              <a:buFont typeface="Wingdings" panose="05000000000000000000" pitchFamily="2" charset="2"/>
              <a:buChar char="Ø"/>
            </a:pPr>
            <a:r>
              <a:rPr lang="en-US" sz="2000" dirty="0"/>
              <a:t>Mehmet </a:t>
            </a:r>
            <a:r>
              <a:rPr lang="en-US" sz="2000" dirty="0" err="1"/>
              <a:t>Sait</a:t>
            </a:r>
            <a:r>
              <a:rPr lang="en-US" sz="2000" dirty="0"/>
              <a:t> and Mustafa </a:t>
            </a:r>
            <a:r>
              <a:rPr lang="en-US" sz="2000" dirty="0" err="1"/>
              <a:t>Gok</a:t>
            </a:r>
            <a:r>
              <a:rPr lang="en-US" sz="2000" dirty="0"/>
              <a:t> ,2017, "Criminal prediction using Naïve Bayes theory" Springer 28.9: 2581-2592</a:t>
            </a:r>
          </a:p>
          <a:p>
            <a:pPr marL="0" indent="0">
              <a:buNone/>
            </a:pPr>
            <a:r>
              <a:rPr lang="en-US" sz="2000" dirty="0"/>
              <a:t>The criminal prediction for finding the most probable criminal of a particular offense incident when the suspected list of offenders are provided with the criminal data which is generated synthetically using Gaussian Mixture Model. The authors used Naïve Bayes Classifier and Decision tree for offender prediction method and compared its performance.</a:t>
            </a:r>
          </a:p>
          <a:p>
            <a:pPr>
              <a:buFont typeface="Wingdings" panose="05000000000000000000" pitchFamily="2" charset="2"/>
              <a:buChar char="Ø"/>
            </a:pPr>
            <a:endParaRPr lang="en-US" sz="2000" dirty="0"/>
          </a:p>
          <a:p>
            <a:pPr>
              <a:buFont typeface="Wingdings" panose="05000000000000000000" pitchFamily="2" charset="2"/>
              <a:buChar char="Ø"/>
            </a:pPr>
            <a:r>
              <a:rPr lang="en-US" sz="2000" dirty="0" err="1"/>
              <a:t>Retnowardhani</a:t>
            </a:r>
            <a:r>
              <a:rPr lang="en-US" sz="2000" dirty="0"/>
              <a:t>, </a:t>
            </a:r>
            <a:r>
              <a:rPr lang="en-US" sz="2000" dirty="0" err="1"/>
              <a:t>Triana</a:t>
            </a:r>
            <a:r>
              <a:rPr lang="en-US" sz="2000" dirty="0"/>
              <a:t> YS,2018, "Classify interval range of crime forecasting for crime prevention decision making", IEEE, (pp. 1-6).</a:t>
            </a:r>
          </a:p>
          <a:p>
            <a:pPr marL="0" indent="0">
              <a:buNone/>
            </a:pPr>
            <a:r>
              <a:rPr lang="en-US" sz="2000" dirty="0"/>
              <a:t>Developed </a:t>
            </a:r>
            <a:r>
              <a:rPr lang="en-US" sz="2000" dirty="0" err="1"/>
              <a:t>CreP</a:t>
            </a:r>
            <a:r>
              <a:rPr lang="en-US" sz="2000" dirty="0"/>
              <a:t>-DSS web-based decision support system in PHP that supports law enforcement agency to control and support decision-making tasks for crime prevention. It splits the interval range for predicted crime trend, based on a level of offense for better decision-making to prevent crime.</a:t>
            </a:r>
          </a:p>
          <a:p>
            <a:pPr>
              <a:buFont typeface="Wingdings" panose="05000000000000000000" pitchFamily="2" charset="2"/>
              <a:buChar char="Ø"/>
            </a:pPr>
            <a:endParaRPr lang="en-IN" sz="2000" dirty="0"/>
          </a:p>
        </p:txBody>
      </p:sp>
    </p:spTree>
    <p:extLst>
      <p:ext uri="{BB962C8B-B14F-4D97-AF65-F5344CB8AC3E}">
        <p14:creationId xmlns:p14="http://schemas.microsoft.com/office/powerpoint/2010/main" val="607225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0B858-99BF-4EF0-8B70-6E0EA3851893}"/>
              </a:ext>
            </a:extLst>
          </p:cNvPr>
          <p:cNvSpPr>
            <a:spLocks noGrp="1"/>
          </p:cNvSpPr>
          <p:nvPr>
            <p:ph type="title"/>
          </p:nvPr>
        </p:nvSpPr>
        <p:spPr/>
        <p:txBody>
          <a:bodyPr/>
          <a:lstStyle/>
          <a:p>
            <a:r>
              <a:rPr lang="en-IN" dirty="0"/>
              <a:t>DESIGN AND METHODOLOGIES</a:t>
            </a:r>
          </a:p>
        </p:txBody>
      </p:sp>
      <p:sp>
        <p:nvSpPr>
          <p:cNvPr id="3" name="Content Placeholder 2">
            <a:extLst>
              <a:ext uri="{FF2B5EF4-FFF2-40B4-BE49-F238E27FC236}">
                <a16:creationId xmlns:a16="http://schemas.microsoft.com/office/drawing/2014/main" id="{E607F853-6241-4614-84A8-2FEA69F288B2}"/>
              </a:ext>
            </a:extLst>
          </p:cNvPr>
          <p:cNvSpPr>
            <a:spLocks noGrp="1"/>
          </p:cNvSpPr>
          <p:nvPr>
            <p:ph idx="1"/>
          </p:nvPr>
        </p:nvSpPr>
        <p:spPr/>
        <p:txBody>
          <a:bodyPr>
            <a:noAutofit/>
          </a:bodyPr>
          <a:lstStyle/>
          <a:p>
            <a:pPr>
              <a:buFont typeface="Wingdings" panose="05000000000000000000" pitchFamily="2" charset="2"/>
              <a:buChar char="Ø"/>
            </a:pPr>
            <a:r>
              <a:rPr lang="en-US" sz="2000" dirty="0"/>
              <a:t>Data collection</a:t>
            </a:r>
          </a:p>
          <a:p>
            <a:pPr marL="0" indent="0">
              <a:buNone/>
            </a:pPr>
            <a:r>
              <a:rPr lang="en-US" sz="2000" dirty="0"/>
              <a:t>Data Collection is one of the most important tasks in building a machine learning model. We collect the specific dataset based on requirements from internet. The dataset contains some unwanted data also. So first we need to pre-process the data and obtain perfect data set for algorithm.</a:t>
            </a:r>
          </a:p>
          <a:p>
            <a:pPr>
              <a:buFont typeface="Wingdings" panose="05000000000000000000" pitchFamily="2" charset="2"/>
              <a:buChar char="Ø"/>
            </a:pPr>
            <a:endParaRPr lang="en-US" sz="2000" dirty="0"/>
          </a:p>
          <a:p>
            <a:pPr>
              <a:buFont typeface="Wingdings" panose="05000000000000000000" pitchFamily="2" charset="2"/>
              <a:buChar char="Ø"/>
            </a:pPr>
            <a:r>
              <a:rPr lang="en-US" sz="2000" dirty="0"/>
              <a:t>Pre-Processing</a:t>
            </a:r>
          </a:p>
          <a:p>
            <a:pPr marL="0" indent="0">
              <a:buNone/>
            </a:pPr>
            <a:r>
              <a:rPr lang="en-US" sz="2000" dirty="0"/>
              <a:t>It is the gathering of task related information based on some targeted variables to analyze and produce some valuable outcome. However, some of the data may be noisy, i.e. may contain inaccurate values, incomplete values or incorrect values. Hence, it is must to process the data before </a:t>
            </a:r>
            <a:r>
              <a:rPr lang="en-US" sz="2000" dirty="0" err="1"/>
              <a:t>analysing</a:t>
            </a:r>
            <a:r>
              <a:rPr lang="en-US" sz="2000" dirty="0"/>
              <a:t> it and coming to the results. Data pre processing can be done by data cleaning, data transformation, data selection.</a:t>
            </a:r>
            <a:endParaRPr lang="en-IN" sz="2000" dirty="0"/>
          </a:p>
        </p:txBody>
      </p:sp>
    </p:spTree>
    <p:extLst>
      <p:ext uri="{BB962C8B-B14F-4D97-AF65-F5344CB8AC3E}">
        <p14:creationId xmlns:p14="http://schemas.microsoft.com/office/powerpoint/2010/main" val="3397121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F1A4AD-3D05-4C09-BCCE-591DC34BF471}"/>
              </a:ext>
            </a:extLst>
          </p:cNvPr>
          <p:cNvSpPr>
            <a:spLocks noGrp="1"/>
          </p:cNvSpPr>
          <p:nvPr>
            <p:ph idx="1"/>
          </p:nvPr>
        </p:nvSpPr>
        <p:spPr/>
        <p:txBody>
          <a:bodyPr>
            <a:normAutofit/>
          </a:bodyPr>
          <a:lstStyle/>
          <a:p>
            <a:pPr>
              <a:buFont typeface="Wingdings" panose="05000000000000000000" pitchFamily="2" charset="2"/>
              <a:buChar char="Ø"/>
            </a:pPr>
            <a:r>
              <a:rPr lang="en-US" sz="2000" dirty="0"/>
              <a:t>Data Mining Techniques</a:t>
            </a:r>
          </a:p>
          <a:p>
            <a:pPr marL="0" indent="0">
              <a:buNone/>
            </a:pPr>
            <a:r>
              <a:rPr lang="en-US" sz="2000" dirty="0"/>
              <a:t>Data Collection is one of the most important tasks in building a machine learning model. We collect the specific dataset based on requirements from internet. The dataset contains some unwanted data also. So first we need to pre-process the data and obtain perfect data set r algorithm.</a:t>
            </a:r>
          </a:p>
          <a:p>
            <a:endParaRPr lang="en-US" sz="2000" dirty="0"/>
          </a:p>
          <a:p>
            <a:pPr>
              <a:buFont typeface="Wingdings" panose="05000000000000000000" pitchFamily="2" charset="2"/>
              <a:buChar char="§"/>
            </a:pPr>
            <a:r>
              <a:rPr lang="en-US" sz="2000" dirty="0"/>
              <a:t>Linear regression:</a:t>
            </a:r>
          </a:p>
          <a:p>
            <a:pPr marL="0" indent="0">
              <a:buNone/>
            </a:pPr>
            <a:r>
              <a:rPr lang="en-US" sz="2000" dirty="0"/>
              <a:t>Linear regression is one of the regression models where the variables dependent is either binary is categorical. It cannot handle continuous data.</a:t>
            </a:r>
          </a:p>
          <a:p>
            <a:pPr marL="0" indent="0">
              <a:buNone/>
            </a:pPr>
            <a:endParaRPr lang="en-US" sz="2000" dirty="0"/>
          </a:p>
          <a:p>
            <a:pPr>
              <a:buFont typeface="Wingdings" panose="05000000000000000000" pitchFamily="2" charset="2"/>
              <a:buChar char="§"/>
            </a:pPr>
            <a:r>
              <a:rPr lang="en-US" sz="2000" dirty="0"/>
              <a:t>Decision Trees:</a:t>
            </a:r>
          </a:p>
          <a:p>
            <a:pPr marL="0" indent="0">
              <a:buNone/>
            </a:pPr>
            <a:r>
              <a:rPr lang="en-US" sz="2000" dirty="0"/>
              <a:t>The decision tree was built to predict the target column, after splitting the dataset into random training and test sets. The splitting criterion 'Entropy' was decided upon for splitting the dataset.</a:t>
            </a:r>
          </a:p>
          <a:p>
            <a:endParaRPr lang="en-IN" sz="2000" dirty="0"/>
          </a:p>
        </p:txBody>
      </p:sp>
      <p:sp>
        <p:nvSpPr>
          <p:cNvPr id="4" name="Title 1">
            <a:extLst>
              <a:ext uri="{FF2B5EF4-FFF2-40B4-BE49-F238E27FC236}">
                <a16:creationId xmlns:a16="http://schemas.microsoft.com/office/drawing/2014/main" id="{592C8889-E313-49D4-B9A7-6EE697BF0B69}"/>
              </a:ext>
            </a:extLst>
          </p:cNvPr>
          <p:cNvSpPr>
            <a:spLocks noGrp="1"/>
          </p:cNvSpPr>
          <p:nvPr>
            <p:ph type="title"/>
          </p:nvPr>
        </p:nvSpPr>
        <p:spPr>
          <a:xfrm>
            <a:off x="838200" y="365125"/>
            <a:ext cx="10515600" cy="1325563"/>
          </a:xfrm>
        </p:spPr>
        <p:txBody>
          <a:bodyPr/>
          <a:lstStyle/>
          <a:p>
            <a:r>
              <a:rPr lang="en-IN" dirty="0"/>
              <a:t>DESIGN AND METHODOLOGIES</a:t>
            </a:r>
          </a:p>
        </p:txBody>
      </p:sp>
    </p:spTree>
    <p:extLst>
      <p:ext uri="{BB962C8B-B14F-4D97-AF65-F5344CB8AC3E}">
        <p14:creationId xmlns:p14="http://schemas.microsoft.com/office/powerpoint/2010/main" val="274668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E8CB79-E950-45CA-B958-F5568F4978C7}"/>
              </a:ext>
            </a:extLst>
          </p:cNvPr>
          <p:cNvSpPr>
            <a:spLocks noGrp="1"/>
          </p:cNvSpPr>
          <p:nvPr>
            <p:ph idx="1"/>
          </p:nvPr>
        </p:nvSpPr>
        <p:spPr/>
        <p:txBody>
          <a:bodyPr>
            <a:normAutofit/>
          </a:bodyPr>
          <a:lstStyle/>
          <a:p>
            <a:pPr>
              <a:buFont typeface="Wingdings" panose="05000000000000000000" pitchFamily="2" charset="2"/>
              <a:buChar char="§"/>
            </a:pPr>
            <a:r>
              <a:rPr lang="en-US" sz="2000" dirty="0"/>
              <a:t>Random Forest Classifier:</a:t>
            </a:r>
          </a:p>
          <a:p>
            <a:pPr marL="0" indent="0">
              <a:buNone/>
            </a:pPr>
            <a:r>
              <a:rPr lang="en-US" sz="2000" dirty="0"/>
              <a:t>Random Forests Classifiers correct the decision trees' habit of overfitting the training dataset. It constructs multiple trees at the training time and outputs a mean prediction in regression and mode prediction in classification of data set.</a:t>
            </a:r>
          </a:p>
          <a:p>
            <a:endParaRPr lang="en-US" sz="2000" dirty="0"/>
          </a:p>
          <a:p>
            <a:pPr>
              <a:buFont typeface="Wingdings" panose="05000000000000000000" pitchFamily="2" charset="2"/>
              <a:buChar char="§"/>
            </a:pPr>
            <a:r>
              <a:rPr lang="en-US" sz="2000" dirty="0"/>
              <a:t>Data Visualization</a:t>
            </a:r>
          </a:p>
          <a:p>
            <a:pPr marL="0" indent="0">
              <a:buNone/>
            </a:pPr>
            <a:r>
              <a:rPr lang="en-US" sz="2000" dirty="0"/>
              <a:t>After implementing all scikit learn models. We will use matplotlib library to some data visualization and analysis of crime which are represented in graphs and </a:t>
            </a:r>
            <a:r>
              <a:rPr lang="en-US" sz="2000" dirty="0" err="1"/>
              <a:t>piecharts</a:t>
            </a:r>
            <a:r>
              <a:rPr lang="en-US" sz="2000" dirty="0"/>
              <a:t>.</a:t>
            </a:r>
          </a:p>
          <a:p>
            <a:endParaRPr lang="en-US" sz="2000" dirty="0"/>
          </a:p>
          <a:p>
            <a:endParaRPr lang="en-IN" sz="2000" dirty="0"/>
          </a:p>
        </p:txBody>
      </p:sp>
      <p:sp>
        <p:nvSpPr>
          <p:cNvPr id="4" name="Title 1">
            <a:extLst>
              <a:ext uri="{FF2B5EF4-FFF2-40B4-BE49-F238E27FC236}">
                <a16:creationId xmlns:a16="http://schemas.microsoft.com/office/drawing/2014/main" id="{12609997-AF10-4FF3-858D-96F5F42704EE}"/>
              </a:ext>
            </a:extLst>
          </p:cNvPr>
          <p:cNvSpPr>
            <a:spLocks noGrp="1"/>
          </p:cNvSpPr>
          <p:nvPr>
            <p:ph type="title"/>
          </p:nvPr>
        </p:nvSpPr>
        <p:spPr>
          <a:xfrm>
            <a:off x="838200" y="365125"/>
            <a:ext cx="10515600" cy="1325563"/>
          </a:xfrm>
        </p:spPr>
        <p:txBody>
          <a:bodyPr/>
          <a:lstStyle/>
          <a:p>
            <a:r>
              <a:rPr lang="en-IN" dirty="0"/>
              <a:t>DESIGN AND METHODOLOGIES</a:t>
            </a:r>
          </a:p>
        </p:txBody>
      </p:sp>
    </p:spTree>
    <p:extLst>
      <p:ext uri="{BB962C8B-B14F-4D97-AF65-F5344CB8AC3E}">
        <p14:creationId xmlns:p14="http://schemas.microsoft.com/office/powerpoint/2010/main" val="3789252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C3714-1E40-4199-858F-4B632020584E}"/>
              </a:ext>
            </a:extLst>
          </p:cNvPr>
          <p:cNvSpPr>
            <a:spLocks noGrp="1"/>
          </p:cNvSpPr>
          <p:nvPr>
            <p:ph type="title"/>
          </p:nvPr>
        </p:nvSpPr>
        <p:spPr/>
        <p:txBody>
          <a:bodyPr/>
          <a:lstStyle/>
          <a:p>
            <a:r>
              <a:rPr lang="en-IN" dirty="0"/>
              <a:t>IMPLEMENTATION</a:t>
            </a:r>
          </a:p>
        </p:txBody>
      </p:sp>
      <p:sp>
        <p:nvSpPr>
          <p:cNvPr id="3" name="Content Placeholder 2">
            <a:extLst>
              <a:ext uri="{FF2B5EF4-FFF2-40B4-BE49-F238E27FC236}">
                <a16:creationId xmlns:a16="http://schemas.microsoft.com/office/drawing/2014/main" id="{667278BA-8E5E-4559-8A95-9659F306EDFE}"/>
              </a:ext>
            </a:extLst>
          </p:cNvPr>
          <p:cNvSpPr>
            <a:spLocks noGrp="1"/>
          </p:cNvSpPr>
          <p:nvPr>
            <p:ph idx="1"/>
          </p:nvPr>
        </p:nvSpPr>
        <p:spPr/>
        <p:txBody>
          <a:bodyPr/>
          <a:lstStyle/>
          <a:p>
            <a:pPr>
              <a:buFont typeface="Wingdings" panose="05000000000000000000" pitchFamily="2" charset="2"/>
              <a:buChar char="Ø"/>
            </a:pPr>
            <a:r>
              <a:rPr lang="en-IN" dirty="0"/>
              <a:t>Architecture Diagram</a:t>
            </a:r>
          </a:p>
          <a:p>
            <a:pPr>
              <a:buFont typeface="Wingdings" panose="05000000000000000000" pitchFamily="2" charset="2"/>
              <a:buChar char="Ø"/>
            </a:pPr>
            <a:endParaRPr lang="en-IN" dirty="0"/>
          </a:p>
        </p:txBody>
      </p:sp>
      <p:pic>
        <p:nvPicPr>
          <p:cNvPr id="5" name="Picture 4">
            <a:extLst>
              <a:ext uri="{FF2B5EF4-FFF2-40B4-BE49-F238E27FC236}">
                <a16:creationId xmlns:a16="http://schemas.microsoft.com/office/drawing/2014/main" id="{D88031BB-734B-49BD-B1AC-86D8EC61A94F}"/>
              </a:ext>
            </a:extLst>
          </p:cNvPr>
          <p:cNvPicPr>
            <a:picLocks noChangeAspect="1"/>
          </p:cNvPicPr>
          <p:nvPr/>
        </p:nvPicPr>
        <p:blipFill rotWithShape="1">
          <a:blip r:embed="rId2">
            <a:extLst>
              <a:ext uri="{28A0092B-C50C-407E-A947-70E740481C1C}">
                <a14:useLocalDpi xmlns:a14="http://schemas.microsoft.com/office/drawing/2010/main" val="0"/>
              </a:ext>
            </a:extLst>
          </a:blip>
          <a:srcRect l="28309" t="27457" r="32868" b="22040"/>
          <a:stretch/>
        </p:blipFill>
        <p:spPr>
          <a:xfrm>
            <a:off x="3774143" y="2670035"/>
            <a:ext cx="5273316" cy="3165988"/>
          </a:xfrm>
          <a:prstGeom prst="rect">
            <a:avLst/>
          </a:prstGeom>
        </p:spPr>
      </p:pic>
    </p:spTree>
    <p:extLst>
      <p:ext uri="{BB962C8B-B14F-4D97-AF65-F5344CB8AC3E}">
        <p14:creationId xmlns:p14="http://schemas.microsoft.com/office/powerpoint/2010/main" val="7596751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1095</Words>
  <Application>Microsoft Office PowerPoint</Application>
  <PresentationFormat>Widescreen</PresentationFormat>
  <Paragraphs>63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Wingdings</vt:lpstr>
      <vt:lpstr>Office Theme</vt:lpstr>
      <vt:lpstr>PowerPoint Presentation</vt:lpstr>
      <vt:lpstr>ABSTRACT</vt:lpstr>
      <vt:lpstr>AIM OF THE PROJECT</vt:lpstr>
      <vt:lpstr>INTRODUCTION</vt:lpstr>
      <vt:lpstr>LITERATURE REVIEW</vt:lpstr>
      <vt:lpstr>DESIGN AND METHODOLOGIES</vt:lpstr>
      <vt:lpstr>DESIGN AND METHODOLOGIES</vt:lpstr>
      <vt:lpstr>DESIGN AND METHODOLOGIES</vt:lpstr>
      <vt:lpstr>IMPLEMENTATION</vt:lpstr>
      <vt:lpstr>IMPLEMENTATION</vt:lpstr>
      <vt:lpstr>CONCLUSION</vt:lpstr>
      <vt:lpstr>FUTURE ENHANCEMENTS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Adinath Mahangare</dc:creator>
  <cp:lastModifiedBy>Adinath Mahangare</cp:lastModifiedBy>
  <cp:revision>2</cp:revision>
  <dcterms:created xsi:type="dcterms:W3CDTF">2022-05-05T14:59:21Z</dcterms:created>
  <dcterms:modified xsi:type="dcterms:W3CDTF">2022-05-05T15:39:05Z</dcterms:modified>
</cp:coreProperties>
</file>