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9"/>
  </p:handoutMasterIdLst>
  <p:sldIdLst>
    <p:sldId id="256" r:id="rId6"/>
    <p:sldId id="272" r:id="rId7"/>
    <p:sldId id="271" r:id="rId8"/>
    <p:sldId id="261" r:id="rId9"/>
    <p:sldId id="268" r:id="rId10"/>
    <p:sldId id="275" r:id="rId11"/>
    <p:sldId id="267" r:id="rId12"/>
    <p:sldId id="276" r:id="rId13"/>
    <p:sldId id="269" r:id="rId14"/>
    <p:sldId id="270" r:id="rId15"/>
    <p:sldId id="273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80"/>
    <a:srgbClr val="FFDF7D"/>
    <a:srgbClr val="66B3E4"/>
    <a:srgbClr val="ECECEC"/>
    <a:srgbClr val="7FA3BF"/>
    <a:srgbClr val="595959"/>
    <a:srgbClr val="F9F0E0"/>
    <a:srgbClr val="F2F7FA"/>
    <a:srgbClr val="E7E2CA"/>
    <a:srgbClr val="E1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th Dattatray Mahangare" userId="f8dc94ff-1ad5-4391-a5a5-a886f49f616e" providerId="ADAL" clId="{88F91E54-1389-452A-A2EF-3B132BC7F0A8}"/>
    <pc:docChg chg="undo custSel modSld">
      <pc:chgData name="Adinath Dattatray Mahangare" userId="f8dc94ff-1ad5-4391-a5a5-a886f49f616e" providerId="ADAL" clId="{88F91E54-1389-452A-A2EF-3B132BC7F0A8}" dt="2024-09-23T05:00:51.925" v="239" actId="1076"/>
      <pc:docMkLst>
        <pc:docMk/>
      </pc:docMkLst>
      <pc:sldChg chg="modSp mod">
        <pc:chgData name="Adinath Dattatray Mahangare" userId="f8dc94ff-1ad5-4391-a5a5-a886f49f616e" providerId="ADAL" clId="{88F91E54-1389-452A-A2EF-3B132BC7F0A8}" dt="2024-09-23T05:00:51.925" v="239" actId="1076"/>
        <pc:sldMkLst>
          <pc:docMk/>
          <pc:sldMk cId="3285503349" sldId="265"/>
        </pc:sldMkLst>
        <pc:spChg chg="mod">
          <ac:chgData name="Adinath Dattatray Mahangare" userId="f8dc94ff-1ad5-4391-a5a5-a886f49f616e" providerId="ADAL" clId="{88F91E54-1389-452A-A2EF-3B132BC7F0A8}" dt="2024-09-23T05:00:51.925" v="239" actId="1076"/>
          <ac:spMkLst>
            <pc:docMk/>
            <pc:sldMk cId="3285503349" sldId="265"/>
            <ac:spMk id="6" creationId="{0C2231E3-9529-67C1-4CEA-48C828D42BA3}"/>
          </ac:spMkLst>
        </pc:spChg>
      </pc:sldChg>
      <pc:sldChg chg="modSp mod">
        <pc:chgData name="Adinath Dattatray Mahangare" userId="f8dc94ff-1ad5-4391-a5a5-a886f49f616e" providerId="ADAL" clId="{88F91E54-1389-452A-A2EF-3B132BC7F0A8}" dt="2024-09-23T04:56:12.037" v="24" actId="20577"/>
        <pc:sldMkLst>
          <pc:docMk/>
          <pc:sldMk cId="1489003180" sldId="267"/>
        </pc:sldMkLst>
        <pc:spChg chg="mod">
          <ac:chgData name="Adinath Dattatray Mahangare" userId="f8dc94ff-1ad5-4391-a5a5-a886f49f616e" providerId="ADAL" clId="{88F91E54-1389-452A-A2EF-3B132BC7F0A8}" dt="2024-09-23T04:56:12.037" v="24" actId="20577"/>
          <ac:spMkLst>
            <pc:docMk/>
            <pc:sldMk cId="1489003180" sldId="267"/>
            <ac:spMk id="3" creationId="{3EB4DE83-786C-6A42-2516-55B50419B75C}"/>
          </ac:spMkLst>
        </pc:spChg>
      </pc:sldChg>
      <pc:sldChg chg="modSp mod">
        <pc:chgData name="Adinath Dattatray Mahangare" userId="f8dc94ff-1ad5-4391-a5a5-a886f49f616e" providerId="ADAL" clId="{88F91E54-1389-452A-A2EF-3B132BC7F0A8}" dt="2024-09-23T05:00:41.430" v="237" actId="207"/>
        <pc:sldMkLst>
          <pc:docMk/>
          <pc:sldMk cId="2245999663" sldId="269"/>
        </pc:sldMkLst>
        <pc:spChg chg="mod">
          <ac:chgData name="Adinath Dattatray Mahangare" userId="f8dc94ff-1ad5-4391-a5a5-a886f49f616e" providerId="ADAL" clId="{88F91E54-1389-452A-A2EF-3B132BC7F0A8}" dt="2024-09-23T05:00:41.430" v="237" actId="207"/>
          <ac:spMkLst>
            <pc:docMk/>
            <pc:sldMk cId="2245999663" sldId="269"/>
            <ac:spMk id="8" creationId="{32DDB3FC-0134-9A15-0624-1BACBF2FCBE6}"/>
          </ac:spMkLst>
        </pc:spChg>
      </pc:sldChg>
      <pc:sldChg chg="modSp mod">
        <pc:chgData name="Adinath Dattatray Mahangare" userId="f8dc94ff-1ad5-4391-a5a5-a886f49f616e" providerId="ADAL" clId="{88F91E54-1389-452A-A2EF-3B132BC7F0A8}" dt="2024-09-23T04:56:26.562" v="32" actId="20577"/>
        <pc:sldMkLst>
          <pc:docMk/>
          <pc:sldMk cId="2303813546" sldId="275"/>
        </pc:sldMkLst>
        <pc:spChg chg="mod">
          <ac:chgData name="Adinath Dattatray Mahangare" userId="f8dc94ff-1ad5-4391-a5a5-a886f49f616e" providerId="ADAL" clId="{88F91E54-1389-452A-A2EF-3B132BC7F0A8}" dt="2024-09-23T04:56:26.562" v="32" actId="20577"/>
          <ac:spMkLst>
            <pc:docMk/>
            <pc:sldMk cId="2303813546" sldId="275"/>
            <ac:spMk id="4" creationId="{67FC48B9-3231-6539-AB61-1436B1D35935}"/>
          </ac:spMkLst>
        </pc:spChg>
      </pc:sldChg>
      <pc:sldChg chg="modSp mod">
        <pc:chgData name="Adinath Dattatray Mahangare" userId="f8dc94ff-1ad5-4391-a5a5-a886f49f616e" providerId="ADAL" clId="{88F91E54-1389-452A-A2EF-3B132BC7F0A8}" dt="2024-09-23T04:58:50.307" v="125" actId="20577"/>
        <pc:sldMkLst>
          <pc:docMk/>
          <pc:sldMk cId="620756570" sldId="276"/>
        </pc:sldMkLst>
        <pc:spChg chg="mod">
          <ac:chgData name="Adinath Dattatray Mahangare" userId="f8dc94ff-1ad5-4391-a5a5-a886f49f616e" providerId="ADAL" clId="{88F91E54-1389-452A-A2EF-3B132BC7F0A8}" dt="2024-09-23T04:58:50.307" v="125" actId="20577"/>
          <ac:spMkLst>
            <pc:docMk/>
            <pc:sldMk cId="620756570" sldId="276"/>
            <ac:spMk id="7" creationId="{32DDB3FC-0134-9A15-0624-1BACBF2FCB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/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/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/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Headline goes here</a:t>
            </a:r>
            <a:br>
              <a:rPr lang="en-US"/>
            </a:br>
            <a:r>
              <a:rPr lang="en-US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2330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>
              <a:solidFill>
                <a:schemeClr val="bg2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6" r:id="rId4"/>
    <p:sldLayoutId id="2147483665" r:id="rId5"/>
    <p:sldLayoutId id="2147483651" r:id="rId6"/>
    <p:sldLayoutId id="2147483660" r:id="rId7"/>
    <p:sldLayoutId id="2147483652" r:id="rId8"/>
    <p:sldLayoutId id="2147483653" r:id="rId9"/>
    <p:sldLayoutId id="2147483654" r:id="rId10"/>
    <p:sldLayoutId id="2147483658" r:id="rId11"/>
    <p:sldLayoutId id="2147483656" r:id="rId12"/>
    <p:sldLayoutId id="2147483657" r:id="rId13"/>
    <p:sldLayoutId id="2147483664" r:id="rId14"/>
    <p:sldLayoutId id="2147483663" r:id="rId15"/>
    <p:sldLayoutId id="2147483659" r:id="rId16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411" y="2192020"/>
            <a:ext cx="3817389" cy="2473960"/>
          </a:xfrm>
        </p:spPr>
        <p:txBody>
          <a:bodyPr/>
          <a:lstStyle/>
          <a:p>
            <a:r>
              <a:rPr lang="en-US">
                <a:latin typeface="Frutiger LT Pro 55 Roman" panose="020B0602020204020204"/>
              </a:rPr>
              <a:t>DevOps Milestone 2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584FA-1386-085B-5F10-D75711A5BB2A}"/>
              </a:ext>
            </a:extLst>
          </p:cNvPr>
          <p:cNvSpPr txBox="1"/>
          <p:nvPr/>
        </p:nvSpPr>
        <p:spPr>
          <a:xfrm>
            <a:off x="1134225" y="4490720"/>
            <a:ext cx="3915295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Team: Tech Titans</a:t>
            </a:r>
            <a:endParaRPr lang="en-IN" sz="24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F50D4-4503-1541-F3B3-2E43CD4416E0}"/>
              </a:ext>
            </a:extLst>
          </p:cNvPr>
          <p:cNvSpPr txBox="1"/>
          <p:nvPr/>
        </p:nvSpPr>
        <p:spPr>
          <a:xfrm>
            <a:off x="1134225" y="5029200"/>
            <a:ext cx="2076335" cy="175432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Aniket Manjare</a:t>
            </a:r>
          </a:p>
          <a:p>
            <a:r>
              <a:rPr lang="en-US">
                <a:solidFill>
                  <a:schemeClr val="bg1"/>
                </a:solidFill>
              </a:rPr>
              <a:t>Riddhi </a:t>
            </a:r>
            <a:r>
              <a:rPr lang="en-IN" b="0" i="0">
                <a:solidFill>
                  <a:schemeClr val="bg1"/>
                </a:solidFill>
                <a:effectLst/>
              </a:rPr>
              <a:t>Sansare</a:t>
            </a:r>
          </a:p>
          <a:p>
            <a:r>
              <a:rPr lang="en-IN" b="0" i="0">
                <a:solidFill>
                  <a:schemeClr val="bg1"/>
                </a:solidFill>
                <a:effectLst/>
              </a:rPr>
              <a:t>Jitendra Patel</a:t>
            </a:r>
            <a:endParaRPr lang="en-US">
              <a:solidFill>
                <a:schemeClr val="bg1"/>
              </a:solidFill>
            </a:endParaRPr>
          </a:p>
          <a:p>
            <a:r>
              <a:rPr lang="en-IN" b="0" i="0">
                <a:solidFill>
                  <a:schemeClr val="bg1"/>
                </a:solidFill>
                <a:effectLst/>
              </a:rPr>
              <a:t>Kajal Yadav</a:t>
            </a:r>
            <a:endParaRPr lang="en-US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Srushti Khandade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Adinath Mahangare</a:t>
            </a:r>
          </a:p>
        </p:txBody>
      </p:sp>
    </p:spTree>
    <p:extLst>
      <p:ext uri="{BB962C8B-B14F-4D97-AF65-F5344CB8AC3E}">
        <p14:creationId xmlns:p14="http://schemas.microsoft.com/office/powerpoint/2010/main" val="2458377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87C8FDA4-CB05-D8FE-8777-FBEEA5BAE59B}"/>
              </a:ext>
            </a:extLst>
          </p:cNvPr>
          <p:cNvSpPr>
            <a:spLocks noGrp="1"/>
          </p:cNvSpPr>
          <p:nvPr/>
        </p:nvSpPr>
        <p:spPr>
          <a:xfrm>
            <a:off x="1574800" y="1452880"/>
            <a:ext cx="10027920" cy="387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4450" lvl="3" indent="0" algn="ctr">
              <a:buNone/>
            </a:pPr>
            <a:endParaRPr lang="en-US" sz="4800" b="1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EA18992A-25C4-2F9D-092F-F1A446FCAF82}"/>
              </a:ext>
            </a:extLst>
          </p:cNvPr>
          <p:cNvSpPr txBox="1">
            <a:spLocks/>
          </p:cNvSpPr>
          <p:nvPr/>
        </p:nvSpPr>
        <p:spPr>
          <a:xfrm>
            <a:off x="1206862" y="1614714"/>
            <a:ext cx="10614297" cy="416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/>
              <a:t>Kubernetes is an open-source platform for automating the deployment, scaling and management of containerized applications.</a:t>
            </a:r>
          </a:p>
          <a:p>
            <a:pPr marL="0" lvl="1" indent="0">
              <a:buNone/>
            </a:pPr>
            <a:r>
              <a:rPr lang="en-US" sz="2400"/>
              <a:t>              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32DDB3FC-0134-9A15-0624-1BACBF2FCBE6}"/>
              </a:ext>
            </a:extLst>
          </p:cNvPr>
          <p:cNvSpPr txBox="1">
            <a:spLocks/>
          </p:cNvSpPr>
          <p:nvPr/>
        </p:nvSpPr>
        <p:spPr>
          <a:xfrm>
            <a:off x="1999343" y="2894873"/>
            <a:ext cx="6244046" cy="2885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457200">
              <a:buFont typeface="+mj-lt"/>
              <a:buAutoNum type="arabicPeriod"/>
            </a:pPr>
            <a:r>
              <a:rPr lang="en-US" sz="2400"/>
              <a:t>Cluster creation.</a:t>
            </a:r>
          </a:p>
          <a:p>
            <a:pPr marL="228600" lvl="1" indent="-457200">
              <a:buFont typeface="+mj-lt"/>
              <a:buAutoNum type="arabicPeriod"/>
            </a:pPr>
            <a:r>
              <a:rPr lang="en-US" sz="2400"/>
              <a:t>Jenkins-k8s integration.</a:t>
            </a:r>
          </a:p>
          <a:p>
            <a:pPr marL="228600" lvl="1" indent="-457200">
              <a:buFont typeface="+mj-lt"/>
              <a:buAutoNum type="arabicPeriod"/>
            </a:pPr>
            <a:r>
              <a:rPr lang="en-US" sz="2400"/>
              <a:t>Deployment and service.</a:t>
            </a:r>
          </a:p>
          <a:p>
            <a:pPr marL="228600" lvl="1" indent="-457200">
              <a:buFont typeface="+mj-lt"/>
              <a:buAutoNum type="arabicPeriod"/>
            </a:pPr>
            <a:r>
              <a:rPr lang="en-US" sz="2400"/>
              <a:t>Configuring Jenkins Pipeline.</a:t>
            </a:r>
          </a:p>
          <a:p>
            <a:pPr marL="228600" lvl="1" indent="-457200">
              <a:buFont typeface="+mj-lt"/>
              <a:buAutoNum type="arabicPeriod"/>
            </a:pPr>
            <a:r>
              <a:rPr lang="en-US" sz="2400"/>
              <a:t>Execution </a:t>
            </a:r>
          </a:p>
          <a:p>
            <a:pPr marL="228600" lvl="1" indent="-457200">
              <a:buFont typeface="+mj-lt"/>
              <a:buAutoNum type="arabicPeriod"/>
            </a:pPr>
            <a:r>
              <a:rPr lang="en-US" sz="2400"/>
              <a:t>Accessing the Webapp.</a:t>
            </a:r>
          </a:p>
          <a:p>
            <a:pPr marL="0" lvl="1" indent="0">
              <a:buNone/>
            </a:pPr>
            <a:endParaRPr lang="en-US" sz="2400"/>
          </a:p>
        </p:txBody>
      </p:sp>
      <p:pic>
        <p:nvPicPr>
          <p:cNvPr id="9" name="Picture 8" descr="Revolutionary Tech: Kubernetes Use Cases in Industries | by Sayantan  Samanta | Medium">
            <a:extLst>
              <a:ext uri="{FF2B5EF4-FFF2-40B4-BE49-F238E27FC236}">
                <a16:creationId xmlns:a16="http://schemas.microsoft.com/office/drawing/2014/main" id="{ABEE3924-0409-3B7D-EEAD-E1971628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54" y="3429000"/>
            <a:ext cx="5178328" cy="166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863E97-7BA4-3290-F7AF-2DA8CC48A5BC}"/>
              </a:ext>
            </a:extLst>
          </p:cNvPr>
          <p:cNvSpPr txBox="1"/>
          <p:nvPr/>
        </p:nvSpPr>
        <p:spPr>
          <a:xfrm>
            <a:off x="6611982" y="397302"/>
            <a:ext cx="48768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/>
              <a:t>Kubernetes Server</a:t>
            </a:r>
            <a:endParaRPr lang="en-IN" sz="4800" b="1"/>
          </a:p>
        </p:txBody>
      </p:sp>
    </p:spTree>
    <p:extLst>
      <p:ext uri="{BB962C8B-B14F-4D97-AF65-F5344CB8AC3E}">
        <p14:creationId xmlns:p14="http://schemas.microsoft.com/office/powerpoint/2010/main" val="224401351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87C8FDA4-CB05-D8FE-8777-FBEEA5BAE59B}"/>
              </a:ext>
            </a:extLst>
          </p:cNvPr>
          <p:cNvSpPr>
            <a:spLocks noGrp="1"/>
          </p:cNvSpPr>
          <p:nvPr/>
        </p:nvSpPr>
        <p:spPr>
          <a:xfrm>
            <a:off x="767080" y="1503680"/>
            <a:ext cx="1097788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4450" lvl="3" indent="0" algn="ctr">
              <a:buNone/>
            </a:pPr>
            <a:endParaRPr lang="en-US" sz="4800" b="1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A18992A-25C4-2F9D-092F-F1A446FCAF82}"/>
              </a:ext>
            </a:extLst>
          </p:cNvPr>
          <p:cNvSpPr txBox="1">
            <a:spLocks/>
          </p:cNvSpPr>
          <p:nvPr/>
        </p:nvSpPr>
        <p:spPr>
          <a:xfrm>
            <a:off x="342536" y="1317897"/>
            <a:ext cx="11402424" cy="416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400" dirty="0"/>
              <a:t>The idea behind automating Jenkins builds is to set up Jenkins to automatically</a:t>
            </a:r>
          </a:p>
          <a:p>
            <a:pPr marL="0" lvl="1" indent="0" algn="just">
              <a:buNone/>
            </a:pPr>
            <a:r>
              <a:rPr lang="en-US" sz="2400" dirty="0"/>
              <a:t>       trigger a build whenever changes are pushed to a GitHub repository.  </a:t>
            </a:r>
          </a:p>
          <a:p>
            <a:pPr marL="0" lvl="1" indent="0">
              <a:buNone/>
            </a:pPr>
            <a:r>
              <a:rPr lang="en-US" sz="2400" dirty="0"/>
              <a:t>              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2DDB3FC-0134-9A15-0624-1BACBF2FCBE6}"/>
              </a:ext>
            </a:extLst>
          </p:cNvPr>
          <p:cNvSpPr txBox="1">
            <a:spLocks/>
          </p:cNvSpPr>
          <p:nvPr/>
        </p:nvSpPr>
        <p:spPr>
          <a:xfrm>
            <a:off x="854165" y="2251168"/>
            <a:ext cx="7036527" cy="3103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457200">
              <a:buFont typeface="+mj-lt"/>
              <a:buAutoNum type="arabicPeriod"/>
            </a:pPr>
            <a:r>
              <a:rPr lang="en-US" sz="2400" dirty="0"/>
              <a:t>Source Code Management (SCM).</a:t>
            </a:r>
          </a:p>
          <a:p>
            <a:pPr marL="0" lvl="1" indent="0">
              <a:buNone/>
            </a:pPr>
            <a:r>
              <a:rPr lang="en-US" sz="2400" dirty="0"/>
              <a:t>        -GitHub credentials in Jenkins(Webhook)</a:t>
            </a:r>
          </a:p>
          <a:p>
            <a:pPr marL="0" lvl="1" indent="0">
              <a:buNone/>
            </a:pPr>
            <a:r>
              <a:rPr lang="en-US" sz="2400" dirty="0"/>
              <a:t>        -Jenkins configuration (GIT-</a:t>
            </a:r>
            <a:r>
              <a:rPr lang="en-US" sz="2400" dirty="0" err="1"/>
              <a:t>scm</a:t>
            </a:r>
            <a:r>
              <a:rPr lang="en-US" sz="2400" dirty="0"/>
              <a:t> polling)</a:t>
            </a:r>
          </a:p>
          <a:p>
            <a:pPr marL="457200" lvl="1" indent="-457200">
              <a:buAutoNum type="arabicPeriod" startAt="2"/>
            </a:pPr>
            <a:r>
              <a:rPr lang="en-US" sz="2400" dirty="0"/>
              <a:t>Making changes to the application.</a:t>
            </a:r>
          </a:p>
          <a:p>
            <a:pPr marL="457200" lvl="1" indent="-457200">
              <a:buAutoNum type="arabicPeriod" startAt="2"/>
            </a:pPr>
            <a:r>
              <a:rPr lang="en-US" sz="2400" dirty="0"/>
              <a:t>Automatic build triggers in Jenkins.</a:t>
            </a:r>
          </a:p>
          <a:p>
            <a:pPr marL="0" lvl="1" indent="0">
              <a:buNone/>
            </a:pPr>
            <a:r>
              <a:rPr lang="en-US" sz="2400" dirty="0"/>
              <a:t>        (Webhook notification).</a:t>
            </a:r>
          </a:p>
          <a:p>
            <a:pPr marL="457200" lvl="1" indent="-457200">
              <a:buAutoNum type="arabicPeriod" startAt="4"/>
            </a:pPr>
            <a:r>
              <a:rPr lang="en-US" sz="2400" dirty="0"/>
              <a:t>Pushing Docker Image to ECR.</a:t>
            </a:r>
          </a:p>
          <a:p>
            <a:pPr marL="457200" lvl="1" indent="-457200">
              <a:buAutoNum type="arabicPeriod" startAt="4"/>
            </a:pPr>
            <a:r>
              <a:rPr lang="en-US" sz="2400" dirty="0"/>
              <a:t>Kubernetes Deployment.</a:t>
            </a:r>
          </a:p>
          <a:p>
            <a:pPr marL="457200" lvl="1" indent="-457200">
              <a:buAutoNum type="arabicPeriod" startAt="4"/>
            </a:pPr>
            <a:r>
              <a:rPr lang="en-US" sz="2400" dirty="0"/>
              <a:t>Automatic update in Web app .</a:t>
            </a:r>
          </a:p>
          <a:p>
            <a:pPr marL="0" lvl="1" indent="0">
              <a:buNone/>
            </a:pPr>
            <a:r>
              <a:rPr lang="en-US" sz="2400" dirty="0"/>
              <a:t>        (IP of the service) </a:t>
            </a:r>
          </a:p>
        </p:txBody>
      </p:sp>
      <p:pic>
        <p:nvPicPr>
          <p:cNvPr id="7" name="Picture 6" descr="How automated CI/CD testing help to software development team?">
            <a:extLst>
              <a:ext uri="{FF2B5EF4-FFF2-40B4-BE49-F238E27FC236}">
                <a16:creationId xmlns:a16="http://schemas.microsoft.com/office/drawing/2014/main" id="{51DBC712-0271-7C42-204B-26E4BD05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43" y="2954897"/>
            <a:ext cx="4738008" cy="20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FDA117-D533-338B-10C5-78752F244ECA}"/>
              </a:ext>
            </a:extLst>
          </p:cNvPr>
          <p:cNvSpPr txBox="1"/>
          <p:nvPr/>
        </p:nvSpPr>
        <p:spPr>
          <a:xfrm>
            <a:off x="8524240" y="312702"/>
            <a:ext cx="3220720" cy="83099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Automation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6125878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87C8FDA4-CB05-D8FE-8777-FBEEA5BAE59B}"/>
              </a:ext>
            </a:extLst>
          </p:cNvPr>
          <p:cNvSpPr>
            <a:spLocks noGrp="1"/>
          </p:cNvSpPr>
          <p:nvPr/>
        </p:nvSpPr>
        <p:spPr>
          <a:xfrm>
            <a:off x="370840" y="1422400"/>
            <a:ext cx="1011936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4450" lvl="3" indent="0" algn="ctr">
              <a:buNone/>
            </a:pPr>
            <a:endParaRPr lang="en-US" sz="4800" b="1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A18992A-25C4-2F9D-092F-F1A446FCAF82}"/>
              </a:ext>
            </a:extLst>
          </p:cNvPr>
          <p:cNvSpPr txBox="1">
            <a:spLocks/>
          </p:cNvSpPr>
          <p:nvPr/>
        </p:nvSpPr>
        <p:spPr>
          <a:xfrm>
            <a:off x="1206862" y="1229361"/>
            <a:ext cx="10614297" cy="416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The conclusion of this project highlights the successful creation of an end-to-end    CI/CD pipeline using AWS.  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2DDB3FC-0134-9A15-0624-1BACBF2FCBE6}"/>
              </a:ext>
            </a:extLst>
          </p:cNvPr>
          <p:cNvSpPr txBox="1">
            <a:spLocks/>
          </p:cNvSpPr>
          <p:nvPr/>
        </p:nvSpPr>
        <p:spPr>
          <a:xfrm>
            <a:off x="1701800" y="2144540"/>
            <a:ext cx="6244046" cy="2743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just">
              <a:buFont typeface="+mj-lt"/>
              <a:buAutoNum type="arabicPeriod"/>
            </a:pPr>
            <a:r>
              <a:rPr lang="en-US" sz="2400" b="1" dirty="0"/>
              <a:t>CI (Continuous integration):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Jenkins- automates the build process.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GitHub- SCM and triggering builds.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Maven-  build java web app</a:t>
            </a:r>
          </a:p>
          <a:p>
            <a:pPr lvl="1" indent="-457200" algn="just">
              <a:buFont typeface="+mj-lt"/>
              <a:buAutoNum type="arabicPeriod"/>
            </a:pPr>
            <a:r>
              <a:rPr lang="en-US" sz="2400" b="1" dirty="0"/>
              <a:t>CD (Continuous deployment)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Docker: create containerized images.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Kubernetes: deployed the app.</a:t>
            </a:r>
          </a:p>
          <a:p>
            <a:pPr marL="0" lvl="1" algn="just"/>
            <a:endParaRPr lang="en-US" sz="2400" dirty="0"/>
          </a:p>
        </p:txBody>
      </p:sp>
      <p:pic>
        <p:nvPicPr>
          <p:cNvPr id="7" name="Picture 6" descr="Introduction to CI/CD pipeline - Tech Blogs">
            <a:extLst>
              <a:ext uri="{FF2B5EF4-FFF2-40B4-BE49-F238E27FC236}">
                <a16:creationId xmlns:a16="http://schemas.microsoft.com/office/drawing/2014/main" id="{0DFD6C58-FAA8-4519-BF41-1918A444E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261" y="2144540"/>
            <a:ext cx="4177116" cy="22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5D28E-29F1-AD4A-7357-535681625269}"/>
              </a:ext>
            </a:extLst>
          </p:cNvPr>
          <p:cNvSpPr txBox="1"/>
          <p:nvPr/>
        </p:nvSpPr>
        <p:spPr>
          <a:xfrm>
            <a:off x="8834119" y="317419"/>
            <a:ext cx="2987040" cy="83099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/>
              <a:t>Conclusion</a:t>
            </a:r>
            <a:endParaRPr lang="en-IN" sz="4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F8ADC-5E70-0F55-A195-A68B0CFE3972}"/>
              </a:ext>
            </a:extLst>
          </p:cNvPr>
          <p:cNvSpPr txBox="1"/>
          <p:nvPr/>
        </p:nvSpPr>
        <p:spPr>
          <a:xfrm>
            <a:off x="1701800" y="5038634"/>
            <a:ext cx="9612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Overall, this project showcases the power of automating software development and deployment, bringing together the strengths of CI/CD tools for a smooth, continuous delivery experience.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30679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sz="4800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31E3-9529-67C1-4CEA-48C828D4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092087"/>
            <a:ext cx="4293054" cy="664810"/>
          </a:xfrm>
        </p:spPr>
        <p:txBody>
          <a:bodyPr>
            <a:normAutofit/>
          </a:bodyPr>
          <a:lstStyle/>
          <a:p>
            <a:r>
              <a:rPr lang="en-US" sz="2400"/>
              <a:t>From Team Tech Titans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6EA06-23D6-BDF4-2C99-6B3EFCFFF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4863" y="1509645"/>
            <a:ext cx="5116224" cy="721364"/>
          </a:xfrm>
          <a:ln w="1905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4800"/>
              <a:t>Problem Statement</a:t>
            </a:r>
            <a:endParaRPr lang="en-I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1FCF-1E00-1DA1-076D-8FAE7EF4316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804160" y="2458719"/>
            <a:ext cx="6769007" cy="2468881"/>
          </a:xfrm>
        </p:spPr>
        <p:txBody>
          <a:bodyPr/>
          <a:lstStyle/>
          <a:p>
            <a:pPr marL="0" indent="0" algn="just">
              <a:buNone/>
            </a:pPr>
            <a:r>
              <a:rPr lang="en-US" b="0">
                <a:latin typeface="+mj-lt"/>
              </a:rPr>
              <a:t>Create an </a:t>
            </a:r>
            <a:r>
              <a:rPr lang="en-US">
                <a:latin typeface="+mj-lt"/>
              </a:rPr>
              <a:t>end-to-end CI/CD pipeline</a:t>
            </a:r>
            <a:r>
              <a:rPr lang="en-US" b="0">
                <a:latin typeface="+mj-lt"/>
              </a:rPr>
              <a:t> in AWS platform using </a:t>
            </a:r>
            <a:r>
              <a:rPr lang="en-US">
                <a:latin typeface="+mj-lt"/>
              </a:rPr>
              <a:t>Jenkins</a:t>
            </a:r>
            <a:r>
              <a:rPr lang="en-US" b="0">
                <a:latin typeface="+mj-lt"/>
              </a:rPr>
              <a:t> as the orchestration tool, </a:t>
            </a:r>
            <a:r>
              <a:rPr lang="en-US">
                <a:latin typeface="+mj-lt"/>
              </a:rPr>
              <a:t>GitHub</a:t>
            </a:r>
            <a:r>
              <a:rPr lang="en-US" b="0">
                <a:latin typeface="+mj-lt"/>
              </a:rPr>
              <a:t> as the SCM, </a:t>
            </a:r>
            <a:r>
              <a:rPr lang="en-US">
                <a:latin typeface="+mj-lt"/>
              </a:rPr>
              <a:t>Maven</a:t>
            </a:r>
            <a:r>
              <a:rPr lang="en-US" b="0">
                <a:latin typeface="+mj-lt"/>
              </a:rPr>
              <a:t> as the Build tool, Deploy in a docker instance and create a </a:t>
            </a:r>
            <a:r>
              <a:rPr lang="en-US">
                <a:latin typeface="+mj-lt"/>
              </a:rPr>
              <a:t>Docker image</a:t>
            </a:r>
            <a:r>
              <a:rPr lang="en-US" b="0">
                <a:latin typeface="+mj-lt"/>
              </a:rPr>
              <a:t>, Store the docker image in </a:t>
            </a:r>
            <a:r>
              <a:rPr lang="en-US">
                <a:latin typeface="+mj-lt"/>
              </a:rPr>
              <a:t>ECR</a:t>
            </a:r>
            <a:r>
              <a:rPr lang="en-US" b="0">
                <a:latin typeface="+mj-lt"/>
              </a:rPr>
              <a:t>, Achieve </a:t>
            </a:r>
            <a:r>
              <a:rPr lang="en-US">
                <a:latin typeface="+mj-lt"/>
              </a:rPr>
              <a:t>Kubernetes</a:t>
            </a:r>
            <a:r>
              <a:rPr lang="en-US" b="0">
                <a:latin typeface="+mj-lt"/>
              </a:rPr>
              <a:t> </a:t>
            </a:r>
            <a:r>
              <a:rPr lang="en-US">
                <a:latin typeface="+mj-lt"/>
              </a:rPr>
              <a:t>deployment</a:t>
            </a:r>
            <a:r>
              <a:rPr lang="en-US" b="0">
                <a:latin typeface="+mj-lt"/>
              </a:rPr>
              <a:t> using the ECR image. Build a sample java web app using maven.</a:t>
            </a:r>
          </a:p>
          <a:p>
            <a:endParaRPr lang="en-IN" b="0"/>
          </a:p>
        </p:txBody>
      </p:sp>
    </p:spTree>
    <p:extLst>
      <p:ext uri="{BB962C8B-B14F-4D97-AF65-F5344CB8AC3E}">
        <p14:creationId xmlns:p14="http://schemas.microsoft.com/office/powerpoint/2010/main" val="39167524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7B045-217B-7F4B-0652-21001F31F1EF}"/>
              </a:ext>
            </a:extLst>
          </p:cNvPr>
          <p:cNvCxnSpPr/>
          <p:nvPr/>
        </p:nvCxnSpPr>
        <p:spPr>
          <a:xfrm flipV="1">
            <a:off x="6124287" y="4286992"/>
            <a:ext cx="0" cy="8883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BB8EA7-6A66-9456-C569-FCDA593A258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0362195" y="1481634"/>
            <a:ext cx="0" cy="8567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A65487-18A3-3DD7-C4F8-3B29BB4B6D9B}"/>
              </a:ext>
            </a:extLst>
          </p:cNvPr>
          <p:cNvCxnSpPr>
            <a:cxnSpLocks/>
          </p:cNvCxnSpPr>
          <p:nvPr/>
        </p:nvCxnSpPr>
        <p:spPr>
          <a:xfrm>
            <a:off x="2499360" y="3033618"/>
            <a:ext cx="287986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A3E816-2487-03BE-4DFD-854EC3D973FA}"/>
              </a:ext>
            </a:extLst>
          </p:cNvPr>
          <p:cNvSpPr/>
          <p:nvPr/>
        </p:nvSpPr>
        <p:spPr>
          <a:xfrm>
            <a:off x="9809018" y="205215"/>
            <a:ext cx="1148126" cy="1409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01D5CF71-1DF4-065B-80D1-206EDA69674B}"/>
              </a:ext>
            </a:extLst>
          </p:cNvPr>
          <p:cNvSpPr/>
          <p:nvPr/>
        </p:nvSpPr>
        <p:spPr>
          <a:xfrm>
            <a:off x="5368649" y="247456"/>
            <a:ext cx="1383164" cy="1202591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163FFB9-CBC9-A53D-5EA4-9C364C37BF94}"/>
              </a:ext>
            </a:extLst>
          </p:cNvPr>
          <p:cNvSpPr/>
          <p:nvPr/>
        </p:nvSpPr>
        <p:spPr>
          <a:xfrm>
            <a:off x="9275602" y="2338421"/>
            <a:ext cx="2173185" cy="18288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6E4258E-3CA5-80AD-13DA-D78388BFA6C3}"/>
              </a:ext>
            </a:extLst>
          </p:cNvPr>
          <p:cNvSpPr/>
          <p:nvPr/>
        </p:nvSpPr>
        <p:spPr>
          <a:xfrm>
            <a:off x="5438899" y="2338421"/>
            <a:ext cx="1383165" cy="1948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0597C0-BDFB-39D4-5917-784F8A7F80B8}"/>
              </a:ext>
            </a:extLst>
          </p:cNvPr>
          <p:cNvSpPr/>
          <p:nvPr/>
        </p:nvSpPr>
        <p:spPr>
          <a:xfrm>
            <a:off x="1047361" y="2338421"/>
            <a:ext cx="1583159" cy="15566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6AC975-C04E-2F28-8A10-E9BFAA766916}"/>
              </a:ext>
            </a:extLst>
          </p:cNvPr>
          <p:cNvSpPr/>
          <p:nvPr/>
        </p:nvSpPr>
        <p:spPr>
          <a:xfrm>
            <a:off x="1199408" y="4916384"/>
            <a:ext cx="1415544" cy="13886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353127E9-9ADD-7DC8-0500-C3236C4BB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90" y="205215"/>
            <a:ext cx="1148126" cy="114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9D77F-1DCB-BC9B-CF86-A99ECAE81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8" y="5065566"/>
            <a:ext cx="1937963" cy="1120892"/>
          </a:xfrm>
          <a:prstGeom prst="rect">
            <a:avLst/>
          </a:prstGeom>
        </p:spPr>
      </p:pic>
      <p:pic>
        <p:nvPicPr>
          <p:cNvPr id="7" name="Picture 6" descr="A logo with a cat&#10;&#10;Description automatically generated">
            <a:extLst>
              <a:ext uri="{FF2B5EF4-FFF2-40B4-BE49-F238E27FC236}">
                <a16:creationId xmlns:a16="http://schemas.microsoft.com/office/drawing/2014/main" id="{89D8C8E8-3A76-50E3-9163-0193D0DB3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9" y="2542558"/>
            <a:ext cx="1700802" cy="982120"/>
          </a:xfrm>
          <a:prstGeom prst="rect">
            <a:avLst/>
          </a:prstGeom>
        </p:spPr>
      </p:pic>
      <p:pic>
        <p:nvPicPr>
          <p:cNvPr id="8" name="Picture 7" descr="A cartoon of a waiter&#10;&#10;Description automatically generated">
            <a:extLst>
              <a:ext uri="{FF2B5EF4-FFF2-40B4-BE49-F238E27FC236}">
                <a16:creationId xmlns:a16="http://schemas.microsoft.com/office/drawing/2014/main" id="{A3330FC8-41B3-B473-E206-20FF2990C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39" y="2399686"/>
            <a:ext cx="1102002" cy="1796895"/>
          </a:xfrm>
          <a:prstGeom prst="rect">
            <a:avLst/>
          </a:prstGeom>
        </p:spPr>
      </p:pic>
      <p:pic>
        <p:nvPicPr>
          <p:cNvPr id="9" name="Picture 8" descr="A white ship wheel on a black background&#10;&#10;Description automatically generated">
            <a:extLst>
              <a:ext uri="{FF2B5EF4-FFF2-40B4-BE49-F238E27FC236}">
                <a16:creationId xmlns:a16="http://schemas.microsoft.com/office/drawing/2014/main" id="{3BB405DB-59D5-13D2-73B7-DE38D6B8E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932" y="2832515"/>
            <a:ext cx="1682529" cy="12716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3DE816B-1758-812D-6C5A-C5FFE31F1A55}"/>
              </a:ext>
            </a:extLst>
          </p:cNvPr>
          <p:cNvSpPr/>
          <p:nvPr/>
        </p:nvSpPr>
        <p:spPr>
          <a:xfrm>
            <a:off x="4305647" y="5102146"/>
            <a:ext cx="3637280" cy="1501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D11C80-E146-D658-3716-DEC45E2DC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21" y="5688824"/>
            <a:ext cx="1295074" cy="328085"/>
          </a:xfrm>
          <a:prstGeom prst="rect">
            <a:avLst/>
          </a:prstGeom>
        </p:spPr>
      </p:pic>
      <p:pic>
        <p:nvPicPr>
          <p:cNvPr id="19" name="Picture 18" descr="A yellow cat with black lines on it&#10;&#10;Description automatically generated">
            <a:extLst>
              <a:ext uri="{FF2B5EF4-FFF2-40B4-BE49-F238E27FC236}">
                <a16:creationId xmlns:a16="http://schemas.microsoft.com/office/drawing/2014/main" id="{103D2CD3-2DB2-5AA7-9964-539038F233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93" y="5117475"/>
            <a:ext cx="1506176" cy="15061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0CD93F-924F-7E36-E333-5B0B088DF316}"/>
              </a:ext>
            </a:extLst>
          </p:cNvPr>
          <p:cNvSpPr txBox="1"/>
          <p:nvPr/>
        </p:nvSpPr>
        <p:spPr>
          <a:xfrm>
            <a:off x="323752" y="335182"/>
            <a:ext cx="3055282" cy="1446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4400" b="1"/>
              <a:t>Architecture Diagram</a:t>
            </a:r>
          </a:p>
        </p:txBody>
      </p:sp>
      <p:pic>
        <p:nvPicPr>
          <p:cNvPr id="3" name="Picture 2" descr="A white line on an orange background&#10;&#10;Description automatically generated">
            <a:extLst>
              <a:ext uri="{FF2B5EF4-FFF2-40B4-BE49-F238E27FC236}">
                <a16:creationId xmlns:a16="http://schemas.microsoft.com/office/drawing/2014/main" id="{9C2FF43F-3E23-AB59-7814-3281AAE42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100" y="349184"/>
            <a:ext cx="860187" cy="8601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2AE9B14-19FC-4143-4F3A-73E0E2F1F497}"/>
              </a:ext>
            </a:extLst>
          </p:cNvPr>
          <p:cNvSpPr txBox="1"/>
          <p:nvPr/>
        </p:nvSpPr>
        <p:spPr>
          <a:xfrm>
            <a:off x="10026612" y="1204262"/>
            <a:ext cx="71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ECR</a:t>
            </a:r>
            <a:endParaRPr lang="en-IN" sz="24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6C6298-E2B9-ADF2-8280-84D5272815B4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1838940" y="3895106"/>
            <a:ext cx="1" cy="10212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65AB8F-5CA8-7832-238B-01354AD1F930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6124287" y="1481634"/>
            <a:ext cx="6195" cy="8567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26B6B1-CAE9-0ABC-E5D5-98C89E11C41F}"/>
              </a:ext>
            </a:extLst>
          </p:cNvPr>
          <p:cNvCxnSpPr>
            <a:stCxn id="26" idx="3"/>
          </p:cNvCxnSpPr>
          <p:nvPr/>
        </p:nvCxnSpPr>
        <p:spPr>
          <a:xfrm flipV="1">
            <a:off x="6822064" y="3312706"/>
            <a:ext cx="2903827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641A58-718B-2AD8-21DA-2F1C255B8039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6751813" y="848752"/>
            <a:ext cx="3057205" cy="2143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26090A8-6A9A-63A3-6C22-1947DC816417}"/>
              </a:ext>
            </a:extLst>
          </p:cNvPr>
          <p:cNvSpPr txBox="1"/>
          <p:nvPr/>
        </p:nvSpPr>
        <p:spPr>
          <a:xfrm>
            <a:off x="3360263" y="2664286"/>
            <a:ext cx="11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webhook</a:t>
            </a:r>
            <a:endParaRPr lang="en-IN">
              <a:solidFill>
                <a:schemeClr val="accent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0659D7-629A-BF4D-7C30-7A9ACECF1162}"/>
              </a:ext>
            </a:extLst>
          </p:cNvPr>
          <p:cNvSpPr txBox="1"/>
          <p:nvPr/>
        </p:nvSpPr>
        <p:spPr>
          <a:xfrm>
            <a:off x="8118279" y="2928801"/>
            <a:ext cx="5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ssh</a:t>
            </a:r>
            <a:endParaRPr lang="en-IN">
              <a:solidFill>
                <a:schemeClr val="accent6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4BB767-BF35-FB9D-1D34-144D553A81CC}"/>
              </a:ext>
            </a:extLst>
          </p:cNvPr>
          <p:cNvSpPr txBox="1"/>
          <p:nvPr/>
        </p:nvSpPr>
        <p:spPr>
          <a:xfrm>
            <a:off x="5693734" y="1787009"/>
            <a:ext cx="5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ssh</a:t>
            </a:r>
            <a:endParaRPr lang="en-IN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F9A22C-E2EE-D2A0-9FB5-97E349504F28}"/>
              </a:ext>
            </a:extLst>
          </p:cNvPr>
          <p:cNvSpPr txBox="1"/>
          <p:nvPr/>
        </p:nvSpPr>
        <p:spPr>
          <a:xfrm>
            <a:off x="1390784" y="4259069"/>
            <a:ext cx="5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ssh</a:t>
            </a:r>
            <a:endParaRPr lang="en-IN">
              <a:solidFill>
                <a:schemeClr val="accent6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749353-7755-F113-881E-35DFD5BEA1CD}"/>
              </a:ext>
            </a:extLst>
          </p:cNvPr>
          <p:cNvSpPr txBox="1"/>
          <p:nvPr/>
        </p:nvSpPr>
        <p:spPr>
          <a:xfrm>
            <a:off x="4972189" y="4547258"/>
            <a:ext cx="14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credentials</a:t>
            </a:r>
            <a:endParaRPr lang="en-IN">
              <a:solidFill>
                <a:schemeClr val="accent6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4AA2F1-9080-E066-0AB4-D1D041C7C760}"/>
              </a:ext>
            </a:extLst>
          </p:cNvPr>
          <p:cNvSpPr txBox="1"/>
          <p:nvPr/>
        </p:nvSpPr>
        <p:spPr>
          <a:xfrm>
            <a:off x="7435160" y="475098"/>
            <a:ext cx="210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aws access key</a:t>
            </a:r>
            <a:endParaRPr lang="en-IN">
              <a:solidFill>
                <a:schemeClr val="accent6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D9FCBB-B93A-86F8-8CD5-7FE2A27BA952}"/>
              </a:ext>
            </a:extLst>
          </p:cNvPr>
          <p:cNvSpPr txBox="1"/>
          <p:nvPr/>
        </p:nvSpPr>
        <p:spPr>
          <a:xfrm>
            <a:off x="8854238" y="1739806"/>
            <a:ext cx="210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aws access key</a:t>
            </a:r>
            <a:endParaRPr lang="en-IN">
              <a:solidFill>
                <a:schemeClr val="accent6"/>
              </a:solidFill>
            </a:endParaRPr>
          </a:p>
        </p:txBody>
      </p:sp>
      <p:sp>
        <p:nvSpPr>
          <p:cNvPr id="77" name="Plus Sign 76">
            <a:extLst>
              <a:ext uri="{FF2B5EF4-FFF2-40B4-BE49-F238E27FC236}">
                <a16:creationId xmlns:a16="http://schemas.microsoft.com/office/drawing/2014/main" id="{3795B205-B4B5-956D-FDA6-A768D4B573C5}"/>
              </a:ext>
            </a:extLst>
          </p:cNvPr>
          <p:cNvSpPr/>
          <p:nvPr/>
        </p:nvSpPr>
        <p:spPr>
          <a:xfrm>
            <a:off x="5952183" y="5676759"/>
            <a:ext cx="287634" cy="309261"/>
          </a:xfrm>
          <a:prstGeom prst="mathPlu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192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585B8E-356B-ECE8-5509-109D12D4306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393440" y="1270000"/>
            <a:ext cx="8493760" cy="5323839"/>
          </a:xfrm>
        </p:spPr>
        <p:txBody>
          <a:bodyPr>
            <a:noAutofit/>
          </a:bodyPr>
          <a:lstStyle/>
          <a:p>
            <a:pPr marL="0" indent="0" algn="just" rtl="0">
              <a:buNone/>
            </a:pPr>
            <a:r>
              <a:rPr lang="en-US" b="0"/>
              <a:t>Git is a distributed </a:t>
            </a:r>
            <a:r>
              <a:rPr lang="en-US"/>
              <a:t>version control system</a:t>
            </a:r>
            <a:r>
              <a:rPr lang="en-US" b="0"/>
              <a:t> used to manage and track changes in the  source code.</a:t>
            </a:r>
          </a:p>
          <a:p>
            <a:pPr marL="0" indent="0" algn="just" rtl="0">
              <a:buNone/>
            </a:pPr>
            <a:endParaRPr lang="en-US" b="0"/>
          </a:p>
          <a:p>
            <a:pPr marL="0" indent="0" algn="just" rtl="0">
              <a:buNone/>
            </a:pPr>
            <a:r>
              <a:rPr lang="en-US" b="0"/>
              <a:t>Developer server is used by developers to </a:t>
            </a:r>
            <a:r>
              <a:rPr lang="en-US"/>
              <a:t>build, test and improve</a:t>
            </a:r>
            <a:r>
              <a:rPr lang="en-US" b="0"/>
              <a:t> software before pushing to production.</a:t>
            </a:r>
          </a:p>
          <a:p>
            <a:pPr marL="0" indent="0" algn="just" rtl="0">
              <a:buNone/>
            </a:pPr>
            <a:endParaRPr lang="en-US" b="0"/>
          </a:p>
          <a:p>
            <a:pPr marL="1257300" lvl="2" indent="-457200" algn="just">
              <a:buFont typeface="+mj-lt"/>
              <a:buAutoNum type="arabicPeriod"/>
            </a:pPr>
            <a:r>
              <a:rPr lang="en-US" sz="2400"/>
              <a:t>Set up </a:t>
            </a:r>
            <a:r>
              <a:rPr lang="en-US" sz="2400" b="1"/>
              <a:t>Git</a:t>
            </a:r>
            <a:r>
              <a:rPr lang="en-US" sz="2400"/>
              <a:t> on dev-server </a:t>
            </a:r>
          </a:p>
          <a:p>
            <a:pPr marL="1257300" lvl="2" indent="-457200" algn="just">
              <a:buFont typeface="+mj-lt"/>
              <a:buAutoNum type="arabicPeriod"/>
            </a:pPr>
            <a:r>
              <a:rPr lang="en-US" sz="2400"/>
              <a:t>Connection between Dev-Server and GitHub using </a:t>
            </a:r>
            <a:r>
              <a:rPr lang="en-US" sz="2400" b="1"/>
              <a:t>ssh-key</a:t>
            </a:r>
          </a:p>
          <a:p>
            <a:pPr marL="1257300" lvl="2" indent="-457200" algn="just">
              <a:buFont typeface="+mj-lt"/>
              <a:buAutoNum type="arabicPeriod"/>
            </a:pPr>
            <a:r>
              <a:rPr lang="en-US" sz="2400"/>
              <a:t>Connection between Local and Remote Repository using </a:t>
            </a:r>
            <a:r>
              <a:rPr lang="en-US" sz="2400" b="1"/>
              <a:t>remote</a:t>
            </a:r>
            <a:r>
              <a:rPr lang="en-US" sz="2400"/>
              <a:t> (origin)</a:t>
            </a:r>
          </a:p>
          <a:p>
            <a:pPr marL="1257300" lvl="2" indent="-457200" algn="just">
              <a:buFont typeface="+mj-lt"/>
              <a:buAutoNum type="arabicPeriod"/>
            </a:pPr>
            <a:r>
              <a:rPr lang="en-US" sz="2400"/>
              <a:t>Add &gt;&gt; Commit &gt;&gt; </a:t>
            </a:r>
            <a:r>
              <a:rPr lang="en-US" sz="2400" b="1"/>
              <a:t>Push</a:t>
            </a:r>
          </a:p>
          <a:p>
            <a:pPr marL="800100" lvl="2" indent="0" algn="just">
              <a:buNone/>
            </a:pPr>
            <a:endParaRPr lang="en-US" sz="240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8F5D48-7A5F-06D1-12C2-C9B05042E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6525" y="264161"/>
            <a:ext cx="4570675" cy="766127"/>
          </a:xfrm>
          <a:ln w="19050"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4800"/>
              <a:t>Developer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18317-71D9-D801-23D9-C336BF61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5" y="4109629"/>
            <a:ext cx="2773485" cy="16053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326D44-2822-D99C-E790-94637D71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86" y="1496933"/>
            <a:ext cx="1938696" cy="1121761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1A113B9-087B-1854-67D6-35FAD41A6467}"/>
              </a:ext>
            </a:extLst>
          </p:cNvPr>
          <p:cNvSpPr/>
          <p:nvPr/>
        </p:nvSpPr>
        <p:spPr>
          <a:xfrm>
            <a:off x="1214314" y="2868119"/>
            <a:ext cx="497840" cy="1121761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973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7FC48B9-3231-6539-AB61-1436B1D359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304394" y="1636160"/>
            <a:ext cx="8186566" cy="44707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+mn-lt"/>
              </a:rPr>
              <a:t>Jenkins is an open-source automation server that facilitates software projects’ continuous integration and delivery</a:t>
            </a:r>
          </a:p>
          <a:p>
            <a:pPr marL="0" indent="0" algn="just">
              <a:buNone/>
            </a:pPr>
            <a:endParaRPr lang="en-IN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+mn-lt"/>
              </a:rPr>
              <a:t>Jenkins server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+mn-lt"/>
              </a:rPr>
              <a:t>SSH key for authentication (connected Jenkins-server to local machine)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+mn-lt"/>
              </a:rPr>
              <a:t>Pre-requisites packages : git and java installed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+mn-lt"/>
              </a:rPr>
              <a:t>Installed Jenkins and started the Jenkins dashboard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+mn-lt"/>
              </a:rPr>
              <a:t>Installed all necessary plugins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+mn-lt"/>
              </a:rPr>
              <a:t>Webhook: notify Jenkins of repository changes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B7ECD9D-4934-1588-91C9-1044924E8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82285" y="538877"/>
            <a:ext cx="3808675" cy="71120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4800"/>
              <a:t>Jenkins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4AB17-60AF-07E9-D47E-9746CC31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9" y="2173581"/>
            <a:ext cx="1959105" cy="31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415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7FC48B9-3231-6539-AB61-1436B1D359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260851" y="1001486"/>
            <a:ext cx="8186566" cy="52577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Maven is a tool that is used for building and managing any Java-based project. </a:t>
            </a:r>
          </a:p>
          <a:p>
            <a:pPr marL="0" indent="0" algn="just">
              <a:buNone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1. Plugin: Maven Integration Plugin installed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2. Tools section: Java &amp; Maven Installation paths added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3. Changed configuration of already installed GitHub Plugin</a:t>
            </a:r>
          </a:p>
          <a:p>
            <a:pPr marL="0" indent="0" algn="just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4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. Created maven project &amp; added GitHub repository</a:t>
            </a:r>
          </a:p>
          <a:p>
            <a:pPr marL="0" indent="0" algn="just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5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. For automatic build: enabled GitHub hook trigger</a:t>
            </a:r>
          </a:p>
          <a:p>
            <a:pPr marL="0" indent="0" algn="just">
              <a:buNone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Build successfully!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B7ECD9D-4934-1588-91C9-1044924E8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24446" y="290282"/>
            <a:ext cx="1984229" cy="71120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Maven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3566F-10C0-883E-1979-E73CD656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" y="3309184"/>
            <a:ext cx="3846963" cy="9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35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FE516565-FB96-9A61-EB56-65D6E803F82D}"/>
              </a:ext>
            </a:extLst>
          </p:cNvPr>
          <p:cNvSpPr>
            <a:spLocks noGrp="1"/>
          </p:cNvSpPr>
          <p:nvPr/>
        </p:nvSpPr>
        <p:spPr>
          <a:xfrm>
            <a:off x="7699304" y="449610"/>
            <a:ext cx="3889980" cy="761781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Tomcat Server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3EB4DE83-786C-6A42-2516-55B50419B75C}"/>
              </a:ext>
            </a:extLst>
          </p:cNvPr>
          <p:cNvSpPr>
            <a:spLocks noGrp="1"/>
          </p:cNvSpPr>
          <p:nvPr/>
        </p:nvSpPr>
        <p:spPr>
          <a:xfrm>
            <a:off x="3721376" y="1385485"/>
            <a:ext cx="7955856" cy="5022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Tomcat is an open-source web server and also a servlet container that is used to deploy Java-based web applications. Primarily used for hosting Java-based web applications</a:t>
            </a:r>
          </a:p>
          <a:p>
            <a:pPr algn="just"/>
            <a:endParaRPr lang="en-US" sz="2400" dirty="0"/>
          </a:p>
          <a:p>
            <a:pPr marL="457200" indent="-457200" algn="just">
              <a:buFontTx/>
              <a:buAutoNum type="arabicPeriod"/>
            </a:pPr>
            <a:r>
              <a:rPr lang="en-US" sz="2400" b="0" dirty="0"/>
              <a:t>Created a EC2 Instances named Tomcat-server</a:t>
            </a:r>
          </a:p>
          <a:p>
            <a:pPr marL="457200" indent="-457200" algn="just">
              <a:buAutoNum type="arabicPeriod"/>
            </a:pPr>
            <a:r>
              <a:rPr lang="en-US" sz="2400" b="0" dirty="0"/>
              <a:t>Java Installation and Tomcat Installation</a:t>
            </a:r>
          </a:p>
          <a:p>
            <a:pPr marL="457200" indent="-457200" algn="just">
              <a:buAutoNum type="arabicPeriod"/>
            </a:pPr>
            <a:r>
              <a:rPr lang="en-US" sz="2400" b="0" dirty="0"/>
              <a:t>Configuration ( added users and roles in tomcat-users.xml)</a:t>
            </a:r>
          </a:p>
          <a:p>
            <a:pPr marL="457200" indent="-457200" algn="just">
              <a:buAutoNum type="arabicPeriod"/>
            </a:pPr>
            <a:r>
              <a:rPr lang="en-US" sz="2400" b="0" dirty="0"/>
              <a:t>Integration and Deployment in Jenkins</a:t>
            </a:r>
          </a:p>
          <a:p>
            <a:pPr marL="457200" indent="-457200" algn="just">
              <a:buAutoNum type="arabicPeriod"/>
            </a:pPr>
            <a:r>
              <a:rPr lang="en-US" sz="2400" b="0" dirty="0"/>
              <a:t>Post-Build Actions (Configured Jenkins to deploy WAR files)</a:t>
            </a:r>
          </a:p>
          <a:p>
            <a:pPr marL="457200" indent="-457200" algn="just">
              <a:buAutoNum type="arabicPeriod"/>
            </a:pPr>
            <a:r>
              <a:rPr lang="en-US" sz="2400" b="0" dirty="0"/>
              <a:t>Build and Successfully deployed and accessed the Java web application via Tomcat's webapps URL</a:t>
            </a:r>
          </a:p>
          <a:p>
            <a:pPr marL="457200" indent="-457200" algn="just">
              <a:buAutoNum type="arabicPeriod"/>
            </a:pPr>
            <a:endParaRPr lang="en-US" b="0" dirty="0"/>
          </a:p>
          <a:p>
            <a:pPr marL="457200" indent="-457200" algn="just">
              <a:buAutoNum type="arabicPeriod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4" name="Picture 3" descr="What is Apache Tomcat Web Server? [Explained in Simple Terms]">
            <a:extLst>
              <a:ext uri="{FF2B5EF4-FFF2-40B4-BE49-F238E27FC236}">
                <a16:creationId xmlns:a16="http://schemas.microsoft.com/office/drawing/2014/main" id="{DE7DF360-68DF-33A7-AD7B-A17745B9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8" y="2005246"/>
            <a:ext cx="2809369" cy="25057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031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F9BA234F-5D9E-26BE-A8DB-71FD8F393F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5805" y="447437"/>
            <a:ext cx="3778195" cy="802243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Docker Server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87C8FDA4-CB05-D8FE-8777-FBEEA5BAE59B}"/>
              </a:ext>
            </a:extLst>
          </p:cNvPr>
          <p:cNvSpPr>
            <a:spLocks noGrp="1"/>
          </p:cNvSpPr>
          <p:nvPr/>
        </p:nvSpPr>
        <p:spPr>
          <a:xfrm>
            <a:off x="173672" y="569686"/>
            <a:ext cx="10119360" cy="571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4450" lvl="3" indent="0" algn="ctr">
              <a:buNone/>
            </a:pPr>
            <a:endParaRPr lang="en-US" sz="4800" b="1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EA18992A-25C4-2F9D-092F-F1A446FCAF82}"/>
              </a:ext>
            </a:extLst>
          </p:cNvPr>
          <p:cNvSpPr txBox="1">
            <a:spLocks/>
          </p:cNvSpPr>
          <p:nvPr/>
        </p:nvSpPr>
        <p:spPr>
          <a:xfrm>
            <a:off x="1009694" y="1614714"/>
            <a:ext cx="10614297" cy="416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latin typeface="Frutiger 45 Light"/>
                <a:cs typeface="Calibri"/>
              </a:rPr>
              <a:t>Docker is an open-source platform that enables developers to automate the deployment, scaling and management of applications in lightweight ,portable containers that includes all necessary dependencies </a:t>
            </a:r>
            <a:r>
              <a:rPr lang="en-US" dirty="0">
                <a:latin typeface="Frutiger 45 Light"/>
                <a:cs typeface="Calibri"/>
              </a:rPr>
              <a:t> </a:t>
            </a:r>
            <a:endParaRPr lang="en-US" sz="2400" dirty="0"/>
          </a:p>
          <a:p>
            <a:pPr marL="0" lvl="1" indent="0">
              <a:buNone/>
            </a:pPr>
            <a:r>
              <a:rPr lang="en-US" sz="2400" dirty="0">
                <a:latin typeface="Frutiger 45 Light"/>
                <a:cs typeface="Calibri"/>
              </a:rPr>
              <a:t>              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2DDB3FC-0134-9A15-0624-1BACBF2FCBE6}"/>
              </a:ext>
            </a:extLst>
          </p:cNvPr>
          <p:cNvSpPr txBox="1">
            <a:spLocks/>
          </p:cNvSpPr>
          <p:nvPr/>
        </p:nvSpPr>
        <p:spPr>
          <a:xfrm>
            <a:off x="5538836" y="3763869"/>
            <a:ext cx="6288905" cy="2585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457200">
              <a:buAutoNum type="arabicPeriod"/>
            </a:pPr>
            <a:r>
              <a:rPr lang="en-US" sz="2400" dirty="0">
                <a:latin typeface="Frutiger 45 Light"/>
                <a:cs typeface="Calibri"/>
              </a:rPr>
              <a:t>Ec2 instance creation</a:t>
            </a:r>
            <a:endParaRPr lang="en-US" dirty="0"/>
          </a:p>
          <a:p>
            <a:pPr marL="228600" lvl="1" indent="-457200">
              <a:buAutoNum type="arabicPeriod"/>
            </a:pPr>
            <a:r>
              <a:rPr lang="en-US" sz="2400" dirty="0">
                <a:latin typeface="Frutiger 45 Light"/>
                <a:cs typeface="Calibri"/>
              </a:rPr>
              <a:t>Docker and Jenkin integration</a:t>
            </a:r>
          </a:p>
          <a:p>
            <a:pPr marL="228600" lvl="1" indent="-457200">
              <a:buAutoNum type="arabicPeriod"/>
            </a:pPr>
            <a:r>
              <a:rPr lang="en-US" sz="2400" dirty="0">
                <a:latin typeface="Frutiger 45 Light"/>
                <a:cs typeface="Calibri"/>
              </a:rPr>
              <a:t>Added publish over SSH</a:t>
            </a:r>
          </a:p>
          <a:p>
            <a:pPr marL="228600" lvl="1" indent="-457200">
              <a:buAutoNum type="arabicPeriod"/>
            </a:pPr>
            <a:r>
              <a:rPr lang="en-US" sz="2400" dirty="0">
                <a:latin typeface="Frutiger 45 Light"/>
                <a:cs typeface="Calibri"/>
              </a:rPr>
              <a:t>Added Jenkins and Docker ssh-servers </a:t>
            </a:r>
            <a:endParaRPr lang="en-US" dirty="0"/>
          </a:p>
          <a:p>
            <a:pPr marL="228600" lvl="1" indent="-457200">
              <a:buAutoNum type="arabicPeriod"/>
            </a:pPr>
            <a:r>
              <a:rPr lang="en-US" sz="2400" dirty="0">
                <a:latin typeface="Frutiger 45 Light"/>
                <a:cs typeface="Calibri"/>
              </a:rPr>
              <a:t>setup Jenkins to transfer artifacts  securely </a:t>
            </a:r>
          </a:p>
          <a:p>
            <a:pPr marL="457200" lvl="1" indent="-457200">
              <a:buAutoNum type="arabicPeriod" startAt="2"/>
            </a:pPr>
            <a:endParaRPr lang="en-US" sz="2400" dirty="0"/>
          </a:p>
          <a:p>
            <a:pPr marL="457200" lvl="1" indent="-457200">
              <a:buAutoNum type="arabicPeriod"/>
            </a:pPr>
            <a:endParaRPr lang="en-US" sz="2400" dirty="0"/>
          </a:p>
          <a:p>
            <a:pPr marL="457200" lvl="1" indent="-457200">
              <a:buAutoNum type="arabicPeriod" startAt="4"/>
            </a:pPr>
            <a:endParaRPr lang="en-US" sz="2400" dirty="0"/>
          </a:p>
        </p:txBody>
      </p:sp>
      <p:pic>
        <p:nvPicPr>
          <p:cNvPr id="8" name="Picture 7" descr="A cartoon of a person holding a bowl of water&#10;&#10;Description automatically generated">
            <a:extLst>
              <a:ext uri="{FF2B5EF4-FFF2-40B4-BE49-F238E27FC236}">
                <a16:creationId xmlns:a16="http://schemas.microsoft.com/office/drawing/2014/main" id="{51DBC712-0271-7C42-204B-26E4BD05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846" y="3513692"/>
            <a:ext cx="4777740" cy="238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565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9FDA573-A649-E742-B0C9-03F4769AB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9201" y="447437"/>
            <a:ext cx="6654800" cy="802243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Elastic Container Registry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87C8FDA4-CB05-D8FE-8777-FBEEA5BAE59B}"/>
              </a:ext>
            </a:extLst>
          </p:cNvPr>
          <p:cNvSpPr>
            <a:spLocks noGrp="1"/>
          </p:cNvSpPr>
          <p:nvPr/>
        </p:nvSpPr>
        <p:spPr>
          <a:xfrm>
            <a:off x="164396" y="569686"/>
            <a:ext cx="10119360" cy="571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4450" lvl="3" indent="0" algn="ctr">
              <a:buNone/>
            </a:pPr>
            <a:endParaRPr lang="en-US" sz="4800" b="1" dirty="0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EA18992A-25C4-2F9D-092F-F1A446FCAF82}"/>
              </a:ext>
            </a:extLst>
          </p:cNvPr>
          <p:cNvSpPr txBox="1">
            <a:spLocks/>
          </p:cNvSpPr>
          <p:nvPr/>
        </p:nvSpPr>
        <p:spPr>
          <a:xfrm>
            <a:off x="916048" y="1691529"/>
            <a:ext cx="10614297" cy="3849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latin typeface="Frutiger 45 Light"/>
                <a:cs typeface="Calibri"/>
              </a:rPr>
              <a:t>ECR is fully managed container registry, to store and manage Docker images, enabling seamless integration and deployment within our CI/CD pipeline.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32DDB3FC-0134-9A15-0624-1BACBF2FCBE6}"/>
              </a:ext>
            </a:extLst>
          </p:cNvPr>
          <p:cNvSpPr txBox="1">
            <a:spLocks/>
          </p:cNvSpPr>
          <p:nvPr/>
        </p:nvSpPr>
        <p:spPr>
          <a:xfrm>
            <a:off x="5904767" y="3017123"/>
            <a:ext cx="6545970" cy="28854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2400" dirty="0"/>
          </a:p>
          <a:p>
            <a:pPr marL="228600" lvl="1" indent="-457200">
              <a:buAutoNum type="arabicPeriod"/>
            </a:pPr>
            <a:r>
              <a:rPr lang="en-US" sz="2400" dirty="0">
                <a:latin typeface="Frutiger 45 Light"/>
                <a:cs typeface="Calibri"/>
              </a:rPr>
              <a:t>Create repository in AWS ECR</a:t>
            </a:r>
          </a:p>
          <a:p>
            <a:pPr marL="228600" lvl="1" indent="-457200">
              <a:buAutoNum type="arabicPeriod"/>
            </a:pPr>
            <a:r>
              <a:rPr lang="en-US" sz="2400" dirty="0">
                <a:latin typeface="Frutiger 45 Light"/>
                <a:cs typeface="Calibri"/>
              </a:rPr>
              <a:t>Add User configure with Docker Server</a:t>
            </a:r>
          </a:p>
          <a:p>
            <a:pPr marL="228600" lvl="1" indent="-457200">
              <a:buAutoNum type="arabicPeriod"/>
            </a:pPr>
            <a:r>
              <a:rPr lang="en-US" sz="2400" dirty="0">
                <a:latin typeface="Frutiger 45 Light"/>
                <a:cs typeface="Calibri"/>
              </a:rPr>
              <a:t>Build Docker image and push it to ECR</a:t>
            </a:r>
            <a:endParaRPr lang="en-US" sz="2400" dirty="0">
              <a:solidFill>
                <a:srgbClr val="000000"/>
              </a:solidFill>
              <a:latin typeface="Frutiger 45 Light"/>
              <a:cs typeface="Calibri"/>
            </a:endParaRPr>
          </a:p>
          <a:p>
            <a:pPr marL="228600" lvl="1" indent="-457200">
              <a:buAutoNum type="arabicPeriod"/>
            </a:pPr>
            <a:endParaRPr lang="en-US" sz="2400" dirty="0">
              <a:latin typeface="Frutiger 45 Light"/>
              <a:cs typeface="Calibri"/>
            </a:endParaRPr>
          </a:p>
          <a:p>
            <a:pPr marL="228600" lvl="1" indent="-457200">
              <a:buAutoNum type="arabicPeriod"/>
            </a:pPr>
            <a:endParaRPr lang="en-US" sz="2400" dirty="0"/>
          </a:p>
          <a:p>
            <a:pPr marL="228600" lvl="1" indent="-457200">
              <a:buFont typeface="+mj-lt"/>
              <a:buAutoNum type="arabicPeriod"/>
            </a:pPr>
            <a:endParaRPr lang="en-US" sz="2400" dirty="0">
              <a:latin typeface="Frutiger 45 Light"/>
              <a:cs typeface="Calibri"/>
            </a:endParaRPr>
          </a:p>
          <a:p>
            <a:pPr marL="0" lvl="1" indent="0">
              <a:buNone/>
            </a:pPr>
            <a:endParaRPr lang="en-US" sz="2400" dirty="0"/>
          </a:p>
        </p:txBody>
      </p:sp>
      <p:pic>
        <p:nvPicPr>
          <p:cNvPr id="9" name="Picture 8" descr="A diagram of a blue whale and a hexagon&#10;&#10;Description automatically generated">
            <a:extLst>
              <a:ext uri="{FF2B5EF4-FFF2-40B4-BE49-F238E27FC236}">
                <a16:creationId xmlns:a16="http://schemas.microsoft.com/office/drawing/2014/main" id="{7191DF8C-4491-1C43-6B1D-3DB08320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48" y="3017123"/>
            <a:ext cx="4475133" cy="22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996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 PowerPoint Template" id="{4D1DD686-E56D-4D9B-80DD-7CA07E73BD9C}" vid="{C0376D13-7DC0-4679-A0E3-E30F48C26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3" ma:contentTypeDescription="Create a new document." ma:contentTypeScope="" ma:versionID="4294c225a3417baf4b70885d580e1778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4f00704ce9a2416b2cdaa5d136de8e77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C55CB52-33A3-4B47-8C1D-0EE24875E3DC}">
  <ds:schemaRefs>
    <ds:schemaRef ds:uri="88563cb8-e9e3-40d4-951f-126d0c29510d"/>
    <ds:schemaRef ds:uri="dc0ddbac-d92f-4135-ae82-46af643a22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CBCD0B-8E49-473F-9B37-931C1D23841D}">
  <ds:schemaRefs>
    <ds:schemaRef ds:uri="88563cb8-e9e3-40d4-951f-126d0c29510d"/>
    <ds:schemaRef ds:uri="dc0ddbac-d92f-4135-ae82-46af643a22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 PowerPoint Template</Template>
  <TotalTime>40</TotalTime>
  <Words>692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Frutiger 45 bold</vt:lpstr>
      <vt:lpstr>Frutiger 45 Light</vt:lpstr>
      <vt:lpstr>Frutiger LT Pro 45 Light</vt:lpstr>
      <vt:lpstr>Frutiger LT Pro 55 Roman</vt:lpstr>
      <vt:lpstr>Symbol</vt:lpstr>
      <vt:lpstr>Wingdings</vt:lpstr>
      <vt:lpstr>Office Theme</vt:lpstr>
      <vt:lpstr>DevOps Milestone 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Adinath Dattatray Mahangare</dc:creator>
  <cp:lastModifiedBy>Adinath Dattatray Mahangare</cp:lastModifiedBy>
  <cp:revision>2</cp:revision>
  <dcterms:created xsi:type="dcterms:W3CDTF">2024-09-21T17:01:31Z</dcterms:created>
  <dcterms:modified xsi:type="dcterms:W3CDTF">2024-09-23T05:01:00Z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</Properties>
</file>