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5"/>
  </p:notesMasterIdLst>
  <p:sldIdLst>
    <p:sldId id="330" r:id="rId3"/>
    <p:sldId id="332" r:id="rId4"/>
    <p:sldId id="338" r:id="rId5"/>
    <p:sldId id="342" r:id="rId6"/>
    <p:sldId id="343" r:id="rId7"/>
    <p:sldId id="344" r:id="rId8"/>
    <p:sldId id="345" r:id="rId9"/>
    <p:sldId id="346" r:id="rId10"/>
    <p:sldId id="339" r:id="rId11"/>
    <p:sldId id="340" r:id="rId12"/>
    <p:sldId id="341" r:id="rId13"/>
    <p:sldId id="273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 showGuides="1">
      <p:cViewPr>
        <p:scale>
          <a:sx n="84" d="100"/>
          <a:sy n="84" d="100"/>
        </p:scale>
        <p:origin x="-966" y="240"/>
      </p:cViewPr>
      <p:guideLst>
        <p:guide orient="horz" pos="2196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  <a:pPr lvl="0" algn="r" eaLnBrk="1" hangingPunct="1"/>
              <a:t>‹#›</a:t>
            </a:fld>
            <a:endParaRPr 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/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(c) National Centre for Software Technology</a:t>
            </a:r>
          </a:p>
        </p:txBody>
      </p:sp>
      <p:sp>
        <p:nvSpPr>
          <p:cNvPr id="16387" name="Rectangle 3"/>
          <p:cNvSpPr txBox="1">
            <a:spLocks noGrp="1"/>
          </p:cNvSpPr>
          <p:nvPr>
            <p:ph type="dt" sz="half"/>
          </p:nvPr>
        </p:nvSpPr>
        <p:spPr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BB962C8B-B14F-4D97-AF65-F5344CB8AC3E}" type="datetime4">
              <a:rPr lang="en-US" altLang="x-none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pPr lvl="0" algn="r"/>
              <a:t>November 11, 2020</a:t>
            </a:fld>
            <a:endParaRPr lang="en-US" altLang="x-none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l"/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Object Oriented Analysis and Design</a:t>
            </a:r>
          </a:p>
        </p:txBody>
      </p:sp>
      <p:sp>
        <p:nvSpPr>
          <p:cNvPr id="163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pPr lvl="0" algn="r"/>
              <a:t>1</a:t>
            </a:fld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91" name="Rectangle 3"/>
          <p:cNvSpPr>
            <a:spLocks noGrp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</p:spPr>
        <p:txBody>
          <a:bodyPr wrap="square" lIns="91440" tIns="45720" rIns="91440" bIns="45720" anchor="t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  <a:pPr lvl="0" algn="r" eaLnBrk="1" hangingPunct="1"/>
              <a:t>12</a:t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>
              <a:buNone/>
            </a:pPr>
            <a:fld id="{9A0DB2DC-4C9A-4742-B13C-FB6460FD3503}" type="slidenum">
              <a:rPr lang="zh-CN" altLang="en-US" dirty="0"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None/>
            </a:pPr>
            <a:fld id="{9A0DB2DC-4C9A-4742-B13C-FB6460FD3503}" type="slidenum">
              <a:rPr lang="zh-CN" altLang="en-US" dirty="0"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None/>
            </a:pPr>
            <a:fld id="{9A0DB2DC-4C9A-4742-B13C-FB6460FD3503}" type="slidenum">
              <a:rPr lang="zh-CN" altLang="en-US" dirty="0"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1752600"/>
          </a:xfrm>
          <a:effectLst>
            <a:outerShdw dist="53882" dir="2700000" algn="ctr" rotWithShape="0">
              <a:srgbClr val="000066"/>
            </a:outerShdw>
          </a:effectLst>
        </p:spPr>
        <p:txBody>
          <a:bodyPr/>
          <a:lstStyle>
            <a:lvl1pPr algn="ctr">
              <a:defRPr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533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3700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038" y="13700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None/>
            </a:pPr>
            <a:fld id="{9A0DB2DC-4C9A-4742-B13C-FB6460FD3503}" type="slidenum">
              <a:rPr lang="zh-CN" altLang="en-US" dirty="0"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Monotype Sorts" pitchFamily="2" charset="2"/>
              <a:buNone/>
              <a:defRPr/>
            </a:pPr>
            <a:endParaRPr kumimoji="0" lang="en-GB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7013"/>
            <a:ext cx="2152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7013"/>
            <a:ext cx="6308725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None/>
            </a:pPr>
            <a:fld id="{9A0DB2DC-4C9A-4742-B13C-FB6460FD3503}" type="slidenum">
              <a:rPr lang="zh-CN" altLang="en-US" dirty="0"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None/>
            </a:pPr>
            <a:fld id="{9A0DB2DC-4C9A-4742-B13C-FB6460FD3503}" type="slidenum">
              <a:rPr lang="zh-CN" altLang="en-US" dirty="0"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None/>
            </a:pPr>
            <a:fld id="{9A0DB2DC-4C9A-4742-B13C-FB6460FD3503}" type="slidenum">
              <a:rPr lang="zh-CN" altLang="en-US" dirty="0"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None/>
            </a:pPr>
            <a:fld id="{9A0DB2DC-4C9A-4742-B13C-FB6460FD3503}" type="slidenum">
              <a:rPr lang="zh-CN" altLang="en-US" dirty="0"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None/>
            </a:pPr>
            <a:fld id="{9A0DB2DC-4C9A-4742-B13C-FB6460FD3503}" type="slidenum">
              <a:rPr lang="zh-CN" altLang="en-US" dirty="0">
                <a:solidFill>
                  <a:srgbClr val="FFFFFF"/>
                </a:solidFill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solidFill>
                <a:srgbClr val="FFFFFF"/>
              </a:solidFill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None/>
            </a:pPr>
            <a:fld id="{9A0DB2DC-4C9A-4742-B13C-FB6460FD3503}" type="slidenum">
              <a:rPr lang="zh-CN" altLang="en-US" dirty="0"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a typeface="方正舒体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None/>
            </a:pPr>
            <a:fld id="{9A0DB2DC-4C9A-4742-B13C-FB6460FD3503}" type="slidenum">
              <a:rPr lang="zh-CN" altLang="en-US" dirty="0">
                <a:ea typeface="方正舒体"/>
              </a:rPr>
              <a:pPr algn="ctr">
                <a:buNone/>
              </a:pPr>
              <a:t>‹#›</a:t>
            </a:fld>
            <a:endParaRPr lang="zh-CN" altLang="en-US" dirty="0">
              <a:ea typeface="方正舒体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hangingPunct="1">
              <a:buNone/>
            </a:pP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 eaLnBrk="1" hangingPunct="1">
              <a:buNone/>
            </a:pP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00009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01625" y="227013"/>
            <a:ext cx="8613775" cy="6667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28638" y="13700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355600" y="1143000"/>
            <a:ext cx="8382000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FF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FF6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FF6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FF6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FF6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FF66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FF66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FF66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FF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913130" indent="-45593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+"/>
        <a:defRPr sz="2800">
          <a:solidFill>
            <a:schemeClr val="bg1"/>
          </a:solidFill>
          <a:latin typeface="+mn-lt"/>
        </a:defRPr>
      </a:lvl2pPr>
      <a:lvl3pPr marL="1317625" indent="-29083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000">
          <a:solidFill>
            <a:schemeClr val="bg1"/>
          </a:solidFill>
          <a:latin typeface="+mn-lt"/>
        </a:defRPr>
      </a:lvl3pPr>
      <a:lvl4pPr marL="1660525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>
          <a:solidFill>
            <a:schemeClr val="bg1"/>
          </a:solidFill>
          <a:latin typeface="+mn-lt"/>
        </a:defRPr>
      </a:lvl4pPr>
      <a:lvl5pPr marL="2003425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1600">
          <a:solidFill>
            <a:schemeClr val="bg1"/>
          </a:solidFill>
          <a:latin typeface="+mn-lt"/>
        </a:defRPr>
      </a:lvl5pPr>
      <a:lvl6pPr marL="2460625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1600">
          <a:solidFill>
            <a:schemeClr val="bg1"/>
          </a:solidFill>
          <a:latin typeface="+mn-lt"/>
        </a:defRPr>
      </a:lvl6pPr>
      <a:lvl7pPr marL="2917825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1600">
          <a:solidFill>
            <a:schemeClr val="bg1"/>
          </a:solidFill>
          <a:latin typeface="+mn-lt"/>
        </a:defRPr>
      </a:lvl7pPr>
      <a:lvl8pPr marL="3375025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1600">
          <a:solidFill>
            <a:schemeClr val="bg1"/>
          </a:solidFill>
          <a:latin typeface="+mn-lt"/>
        </a:defRPr>
      </a:lvl8pPr>
      <a:lvl9pPr marL="3832225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UML_tools" TargetMode="External"/><Relationship Id="rId7" Type="http://schemas.openxmlformats.org/officeDocument/2006/relationships/hyperlink" Target="http://www.borland.com/together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agsoft.com/" TargetMode="External"/><Relationship Id="rId5" Type="http://schemas.openxmlformats.org/officeDocument/2006/relationships/hyperlink" Target="http://www.rational.com/" TargetMode="External"/><Relationship Id="rId4" Type="http://schemas.openxmlformats.org/officeDocument/2006/relationships/hyperlink" Target="http://argouml.tigri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25" y="2057400"/>
            <a:ext cx="9144000" cy="1828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  <a:t>Activity</a:t>
            </a:r>
            <a:b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</a:b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  <a:t>Diagram</a:t>
            </a:r>
          </a:p>
        </p:txBody>
      </p:sp>
      <p:sp>
        <p:nvSpPr>
          <p:cNvPr id="3075" name="Line 7"/>
          <p:cNvSpPr/>
          <p:nvPr/>
        </p:nvSpPr>
        <p:spPr>
          <a:xfrm>
            <a:off x="458788" y="6172200"/>
            <a:ext cx="8228012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076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8400"/>
            <a:ext cx="1219200" cy="1219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667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8" name="Text Box 12"/>
          <p:cNvSpPr txBox="1"/>
          <p:nvPr/>
        </p:nvSpPr>
        <p:spPr>
          <a:xfrm>
            <a:off x="1447800" y="6400800"/>
            <a:ext cx="6324600" cy="366713"/>
          </a:xfrm>
          <a:prstGeom prst="rect">
            <a:avLst/>
          </a:prstGeom>
          <a:noFill/>
          <a:ln w="15875">
            <a:noFill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endParaRPr lang="en-AU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"/>
          <p:cNvGrpSpPr/>
          <p:nvPr/>
        </p:nvGrpSpPr>
        <p:grpSpPr>
          <a:xfrm>
            <a:off x="6248400" y="1198563"/>
            <a:ext cx="2438400" cy="5278437"/>
            <a:chOff x="3936" y="755"/>
            <a:chExt cx="1536" cy="3325"/>
          </a:xfrm>
        </p:grpSpPr>
        <p:sp>
          <p:nvSpPr>
            <p:cNvPr id="13346" name="Rectangle 101"/>
            <p:cNvSpPr/>
            <p:nvPr/>
          </p:nvSpPr>
          <p:spPr>
            <a:xfrm>
              <a:off x="3936" y="768"/>
              <a:ext cx="1536" cy="3312"/>
            </a:xfrm>
            <a:prstGeom prst="rect">
              <a:avLst/>
            </a:prstGeom>
            <a:solidFill>
              <a:schemeClr val="tx1"/>
            </a:solidFill>
            <a:ln w="15875">
              <a:noFill/>
            </a:ln>
          </p:spPr>
          <p:txBody>
            <a:bodyPr wrap="none" lIns="0" rIns="0" anchor="ctr"/>
            <a:lstStyle/>
            <a:p>
              <a:endParaRPr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47" name="Text Box 102"/>
            <p:cNvSpPr txBox="1"/>
            <p:nvPr/>
          </p:nvSpPr>
          <p:spPr>
            <a:xfrm>
              <a:off x="4286" y="755"/>
              <a:ext cx="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x-none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Inventory</a:t>
              </a:r>
            </a:p>
          </p:txBody>
        </p:sp>
      </p:grpSp>
      <p:sp>
        <p:nvSpPr>
          <p:cNvPr id="13315" name="Rectangle 6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x-none" dirty="0"/>
              <a:t>Swimlanes: Example</a:t>
            </a:r>
          </a:p>
        </p:txBody>
      </p:sp>
      <p:grpSp>
        <p:nvGrpSpPr>
          <p:cNvPr id="3" name="Group 99"/>
          <p:cNvGrpSpPr/>
          <p:nvPr/>
        </p:nvGrpSpPr>
        <p:grpSpPr>
          <a:xfrm>
            <a:off x="1143000" y="1198563"/>
            <a:ext cx="2743200" cy="5278437"/>
            <a:chOff x="720" y="755"/>
            <a:chExt cx="1728" cy="3325"/>
          </a:xfrm>
        </p:grpSpPr>
        <p:sp>
          <p:nvSpPr>
            <p:cNvPr id="13344" name="Rectangle 96"/>
            <p:cNvSpPr/>
            <p:nvPr/>
          </p:nvSpPr>
          <p:spPr>
            <a:xfrm>
              <a:off x="720" y="768"/>
              <a:ext cx="1728" cy="3312"/>
            </a:xfrm>
            <a:prstGeom prst="rect">
              <a:avLst/>
            </a:prstGeom>
            <a:solidFill>
              <a:srgbClr val="006600"/>
            </a:solidFill>
            <a:ln w="15875">
              <a:noFill/>
            </a:ln>
          </p:spPr>
          <p:txBody>
            <a:bodyPr wrap="none" lIns="0" rIns="0" anchor="ctr"/>
            <a:lstStyle/>
            <a:p>
              <a:endParaRPr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45" name="Text Box 59"/>
            <p:cNvSpPr txBox="1"/>
            <p:nvPr/>
          </p:nvSpPr>
          <p:spPr>
            <a:xfrm>
              <a:off x="1152" y="755"/>
              <a:ext cx="8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x-none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Customer</a:t>
              </a:r>
            </a:p>
          </p:txBody>
        </p:sp>
      </p:grpSp>
      <p:grpSp>
        <p:nvGrpSpPr>
          <p:cNvPr id="4" name="Group 103"/>
          <p:cNvGrpSpPr/>
          <p:nvPr/>
        </p:nvGrpSpPr>
        <p:grpSpPr>
          <a:xfrm>
            <a:off x="3886200" y="1198563"/>
            <a:ext cx="2362200" cy="5278437"/>
            <a:chOff x="2448" y="755"/>
            <a:chExt cx="1488" cy="3325"/>
          </a:xfrm>
        </p:grpSpPr>
        <p:sp>
          <p:nvSpPr>
            <p:cNvPr id="13342" name="Rectangle 97"/>
            <p:cNvSpPr/>
            <p:nvPr/>
          </p:nvSpPr>
          <p:spPr>
            <a:xfrm>
              <a:off x="2448" y="768"/>
              <a:ext cx="1488" cy="3312"/>
            </a:xfrm>
            <a:prstGeom prst="rect">
              <a:avLst/>
            </a:prstGeom>
            <a:solidFill>
              <a:srgbClr val="990000"/>
            </a:solidFill>
            <a:ln w="15875">
              <a:noFill/>
            </a:ln>
          </p:spPr>
          <p:txBody>
            <a:bodyPr wrap="none" lIns="0" rIns="0" anchor="ctr"/>
            <a:lstStyle/>
            <a:p>
              <a:endParaRPr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43" name="Text Box 60"/>
            <p:cNvSpPr txBox="1"/>
            <p:nvPr/>
          </p:nvSpPr>
          <p:spPr>
            <a:xfrm>
              <a:off x="2925" y="755"/>
              <a:ext cx="53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x-none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Sales</a:t>
              </a:r>
            </a:p>
          </p:txBody>
        </p:sp>
      </p:grpSp>
      <p:sp>
        <p:nvSpPr>
          <p:cNvPr id="13318" name="Oval 64"/>
          <p:cNvSpPr/>
          <p:nvPr/>
        </p:nvSpPr>
        <p:spPr>
          <a:xfrm>
            <a:off x="2324100" y="1676400"/>
            <a:ext cx="228600" cy="228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3319" name="Line 65"/>
          <p:cNvSpPr/>
          <p:nvPr/>
        </p:nvSpPr>
        <p:spPr>
          <a:xfrm>
            <a:off x="2438400" y="19050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3320" name="Line 66"/>
          <p:cNvSpPr/>
          <p:nvPr/>
        </p:nvSpPr>
        <p:spPr>
          <a:xfrm>
            <a:off x="2438400" y="57150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3321" name="Line 67"/>
          <p:cNvSpPr/>
          <p:nvPr/>
        </p:nvSpPr>
        <p:spPr>
          <a:xfrm>
            <a:off x="2438400" y="2705100"/>
            <a:ext cx="0" cy="3048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2" name="Line 68"/>
          <p:cNvSpPr/>
          <p:nvPr/>
        </p:nvSpPr>
        <p:spPr>
          <a:xfrm>
            <a:off x="2209800" y="3022600"/>
            <a:ext cx="4572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3" name="Line 69"/>
          <p:cNvSpPr/>
          <p:nvPr/>
        </p:nvSpPr>
        <p:spPr>
          <a:xfrm>
            <a:off x="6019800" y="3733800"/>
            <a:ext cx="762000" cy="2286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3324" name="Line 70"/>
          <p:cNvSpPr/>
          <p:nvPr/>
        </p:nvSpPr>
        <p:spPr>
          <a:xfrm flipH="1">
            <a:off x="3429000" y="5334000"/>
            <a:ext cx="762000" cy="2286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3325" name="AutoShape 71"/>
          <p:cNvSpPr/>
          <p:nvPr/>
        </p:nvSpPr>
        <p:spPr>
          <a:xfrm>
            <a:off x="1524000" y="23368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Request Service</a:t>
            </a:r>
          </a:p>
        </p:txBody>
      </p:sp>
      <p:sp>
        <p:nvSpPr>
          <p:cNvPr id="13326" name="AutoShape 72"/>
          <p:cNvSpPr/>
          <p:nvPr/>
        </p:nvSpPr>
        <p:spPr>
          <a:xfrm>
            <a:off x="6705600" y="39624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Fill Order</a:t>
            </a:r>
          </a:p>
        </p:txBody>
      </p:sp>
      <p:grpSp>
        <p:nvGrpSpPr>
          <p:cNvPr id="13327" name="Group 73"/>
          <p:cNvGrpSpPr/>
          <p:nvPr/>
        </p:nvGrpSpPr>
        <p:grpSpPr>
          <a:xfrm>
            <a:off x="1524000" y="3048000"/>
            <a:ext cx="4495800" cy="1235075"/>
            <a:chOff x="912" y="1776"/>
            <a:chExt cx="2832" cy="778"/>
          </a:xfrm>
        </p:grpSpPr>
        <p:sp>
          <p:nvSpPr>
            <p:cNvPr id="13338" name="Line 74"/>
            <p:cNvSpPr/>
            <p:nvPr/>
          </p:nvSpPr>
          <p:spPr>
            <a:xfrm>
              <a:off x="1488" y="1776"/>
              <a:ext cx="0" cy="52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3339" name="Line 75"/>
            <p:cNvSpPr/>
            <p:nvPr/>
          </p:nvSpPr>
          <p:spPr>
            <a:xfrm rot="2100000" flipV="1">
              <a:off x="1469" y="1789"/>
              <a:ext cx="1075" cy="30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3340" name="AutoShape 76"/>
            <p:cNvSpPr/>
            <p:nvPr/>
          </p:nvSpPr>
          <p:spPr>
            <a:xfrm>
              <a:off x="2592" y="2016"/>
              <a:ext cx="1152" cy="202"/>
            </a:xfrm>
            <a:prstGeom prst="flowChartTerminator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Take Order</a:t>
              </a:r>
            </a:p>
          </p:txBody>
        </p:sp>
        <p:sp>
          <p:nvSpPr>
            <p:cNvPr id="13341" name="AutoShape 77"/>
            <p:cNvSpPr/>
            <p:nvPr/>
          </p:nvSpPr>
          <p:spPr>
            <a:xfrm>
              <a:off x="912" y="2352"/>
              <a:ext cx="1152" cy="202"/>
            </a:xfrm>
            <a:prstGeom prst="flowChartTerminator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Pay</a:t>
              </a:r>
            </a:p>
          </p:txBody>
        </p:sp>
      </p:grpSp>
      <p:grpSp>
        <p:nvGrpSpPr>
          <p:cNvPr id="13328" name="Group 78"/>
          <p:cNvGrpSpPr/>
          <p:nvPr/>
        </p:nvGrpSpPr>
        <p:grpSpPr>
          <a:xfrm>
            <a:off x="3352800" y="4114800"/>
            <a:ext cx="3314700" cy="1311275"/>
            <a:chOff x="2064" y="2448"/>
            <a:chExt cx="2088" cy="826"/>
          </a:xfrm>
        </p:grpSpPr>
        <p:sp>
          <p:nvSpPr>
            <p:cNvPr id="13333" name="Line 79"/>
            <p:cNvSpPr/>
            <p:nvPr/>
          </p:nvSpPr>
          <p:spPr>
            <a:xfrm>
              <a:off x="3024" y="2896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4" name="Line 80"/>
            <p:cNvSpPr/>
            <p:nvPr/>
          </p:nvSpPr>
          <p:spPr>
            <a:xfrm flipH="1">
              <a:off x="3216" y="2496"/>
              <a:ext cx="936" cy="33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3335" name="Line 81"/>
            <p:cNvSpPr/>
            <p:nvPr/>
          </p:nvSpPr>
          <p:spPr>
            <a:xfrm>
              <a:off x="2064" y="2448"/>
              <a:ext cx="1008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3336" name="Line 82"/>
            <p:cNvSpPr/>
            <p:nvPr/>
          </p:nvSpPr>
          <p:spPr>
            <a:xfrm>
              <a:off x="3168" y="2896"/>
              <a:ext cx="0" cy="1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3337" name="AutoShape 83"/>
            <p:cNvSpPr/>
            <p:nvPr/>
          </p:nvSpPr>
          <p:spPr>
            <a:xfrm>
              <a:off x="2592" y="3072"/>
              <a:ext cx="1152" cy="202"/>
            </a:xfrm>
            <a:prstGeom prst="flowChartTerminator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Deliver Order</a:t>
              </a:r>
            </a:p>
          </p:txBody>
        </p:sp>
      </p:grpSp>
      <p:sp>
        <p:nvSpPr>
          <p:cNvPr id="13329" name="AutoShape 84"/>
          <p:cNvSpPr/>
          <p:nvPr/>
        </p:nvSpPr>
        <p:spPr>
          <a:xfrm>
            <a:off x="1524000" y="54102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Accept Delivery</a:t>
            </a:r>
          </a:p>
        </p:txBody>
      </p:sp>
      <p:grpSp>
        <p:nvGrpSpPr>
          <p:cNvPr id="13330" name="Group 85"/>
          <p:cNvGrpSpPr/>
          <p:nvPr/>
        </p:nvGrpSpPr>
        <p:grpSpPr>
          <a:xfrm>
            <a:off x="2324100" y="6126163"/>
            <a:ext cx="228600" cy="228600"/>
            <a:chOff x="1416" y="3715"/>
            <a:chExt cx="144" cy="144"/>
          </a:xfrm>
        </p:grpSpPr>
        <p:sp>
          <p:nvSpPr>
            <p:cNvPr id="13331" name="Oval 86"/>
            <p:cNvSpPr/>
            <p:nvPr/>
          </p:nvSpPr>
          <p:spPr>
            <a:xfrm>
              <a:off x="1416" y="3715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32" name="Oval 87"/>
            <p:cNvSpPr/>
            <p:nvPr/>
          </p:nvSpPr>
          <p:spPr>
            <a:xfrm>
              <a:off x="1459" y="3758"/>
              <a:ext cx="58" cy="5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"/>
          <p:cNvGrpSpPr/>
          <p:nvPr/>
        </p:nvGrpSpPr>
        <p:grpSpPr>
          <a:xfrm>
            <a:off x="6248400" y="1198563"/>
            <a:ext cx="2438400" cy="5278437"/>
            <a:chOff x="3936" y="755"/>
            <a:chExt cx="1536" cy="3325"/>
          </a:xfrm>
        </p:grpSpPr>
        <p:sp>
          <p:nvSpPr>
            <p:cNvPr id="13346" name="Rectangle 101"/>
            <p:cNvSpPr/>
            <p:nvPr/>
          </p:nvSpPr>
          <p:spPr>
            <a:xfrm>
              <a:off x="3936" y="768"/>
              <a:ext cx="1536" cy="3312"/>
            </a:xfrm>
            <a:prstGeom prst="rect">
              <a:avLst/>
            </a:prstGeom>
            <a:solidFill>
              <a:schemeClr val="tx1"/>
            </a:solidFill>
            <a:ln w="15875">
              <a:noFill/>
            </a:ln>
          </p:spPr>
          <p:txBody>
            <a:bodyPr wrap="none" lIns="0" rIns="0" anchor="ctr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47" name="Text Box 102"/>
            <p:cNvSpPr txBox="1"/>
            <p:nvPr/>
          </p:nvSpPr>
          <p:spPr>
            <a:xfrm>
              <a:off x="4286" y="755"/>
              <a:ext cx="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x-none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Inventory</a:t>
              </a:r>
            </a:p>
          </p:txBody>
        </p:sp>
      </p:grpSp>
      <p:grpSp>
        <p:nvGrpSpPr>
          <p:cNvPr id="4" name="Group 99"/>
          <p:cNvGrpSpPr/>
          <p:nvPr/>
        </p:nvGrpSpPr>
        <p:grpSpPr>
          <a:xfrm>
            <a:off x="1143000" y="1198563"/>
            <a:ext cx="2743200" cy="5278437"/>
            <a:chOff x="720" y="755"/>
            <a:chExt cx="1728" cy="3325"/>
          </a:xfrm>
        </p:grpSpPr>
        <p:sp>
          <p:nvSpPr>
            <p:cNvPr id="13344" name="Rectangle 96"/>
            <p:cNvSpPr/>
            <p:nvPr/>
          </p:nvSpPr>
          <p:spPr>
            <a:xfrm>
              <a:off x="720" y="768"/>
              <a:ext cx="1728" cy="3312"/>
            </a:xfrm>
            <a:prstGeom prst="rect">
              <a:avLst/>
            </a:prstGeom>
            <a:solidFill>
              <a:srgbClr val="006600"/>
            </a:solidFill>
            <a:ln w="15875">
              <a:noFill/>
            </a:ln>
          </p:spPr>
          <p:txBody>
            <a:bodyPr wrap="none" lIns="0" rIns="0" anchor="ctr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45" name="Text Box 59"/>
            <p:cNvSpPr txBox="1"/>
            <p:nvPr/>
          </p:nvSpPr>
          <p:spPr>
            <a:xfrm>
              <a:off x="1152" y="755"/>
              <a:ext cx="8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x-none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Customer</a:t>
              </a:r>
            </a:p>
          </p:txBody>
        </p:sp>
      </p:grpSp>
      <p:grpSp>
        <p:nvGrpSpPr>
          <p:cNvPr id="5" name="Group 103"/>
          <p:cNvGrpSpPr/>
          <p:nvPr/>
        </p:nvGrpSpPr>
        <p:grpSpPr>
          <a:xfrm>
            <a:off x="3886200" y="1198563"/>
            <a:ext cx="2362200" cy="5278437"/>
            <a:chOff x="2448" y="755"/>
            <a:chExt cx="1488" cy="3325"/>
          </a:xfrm>
        </p:grpSpPr>
        <p:sp>
          <p:nvSpPr>
            <p:cNvPr id="13342" name="Rectangle 97"/>
            <p:cNvSpPr/>
            <p:nvPr/>
          </p:nvSpPr>
          <p:spPr>
            <a:xfrm>
              <a:off x="2448" y="768"/>
              <a:ext cx="1488" cy="3312"/>
            </a:xfrm>
            <a:prstGeom prst="rect">
              <a:avLst/>
            </a:prstGeom>
            <a:solidFill>
              <a:srgbClr val="990000"/>
            </a:solidFill>
            <a:ln w="15875">
              <a:noFill/>
            </a:ln>
          </p:spPr>
          <p:txBody>
            <a:bodyPr wrap="none" lIns="0" rIns="0" anchor="ctr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43" name="Text Box 60"/>
            <p:cNvSpPr txBox="1"/>
            <p:nvPr/>
          </p:nvSpPr>
          <p:spPr>
            <a:xfrm>
              <a:off x="2925" y="755"/>
              <a:ext cx="53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x-none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Sales</a:t>
              </a:r>
            </a:p>
          </p:txBody>
        </p:sp>
      </p:grpSp>
      <p:sp>
        <p:nvSpPr>
          <p:cNvPr id="1433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x-none" dirty="0"/>
              <a:t>Object Flows: Example</a:t>
            </a:r>
          </a:p>
        </p:txBody>
      </p:sp>
      <p:sp>
        <p:nvSpPr>
          <p:cNvPr id="14339" name="Oval 12"/>
          <p:cNvSpPr/>
          <p:nvPr/>
        </p:nvSpPr>
        <p:spPr>
          <a:xfrm>
            <a:off x="2324100" y="1676400"/>
            <a:ext cx="228600" cy="228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13"/>
          <p:cNvSpPr/>
          <p:nvPr/>
        </p:nvSpPr>
        <p:spPr>
          <a:xfrm>
            <a:off x="2438400" y="19050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4341" name="Line 14"/>
          <p:cNvSpPr/>
          <p:nvPr/>
        </p:nvSpPr>
        <p:spPr>
          <a:xfrm>
            <a:off x="2438400" y="57150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4342" name="Line 15"/>
          <p:cNvSpPr/>
          <p:nvPr/>
        </p:nvSpPr>
        <p:spPr>
          <a:xfrm>
            <a:off x="2438400" y="2705100"/>
            <a:ext cx="0" cy="3048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3" name="Line 16"/>
          <p:cNvSpPr/>
          <p:nvPr/>
        </p:nvSpPr>
        <p:spPr>
          <a:xfrm>
            <a:off x="2209800" y="3022600"/>
            <a:ext cx="4572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4" name="AutoShape 19"/>
          <p:cNvSpPr/>
          <p:nvPr/>
        </p:nvSpPr>
        <p:spPr>
          <a:xfrm>
            <a:off x="1524000" y="23368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Request Service</a:t>
            </a:r>
          </a:p>
        </p:txBody>
      </p:sp>
      <p:sp>
        <p:nvSpPr>
          <p:cNvPr id="14345" name="AutoShape 20"/>
          <p:cNvSpPr/>
          <p:nvPr/>
        </p:nvSpPr>
        <p:spPr>
          <a:xfrm>
            <a:off x="6705600" y="39624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Fill Order</a:t>
            </a:r>
          </a:p>
        </p:txBody>
      </p:sp>
      <p:sp>
        <p:nvSpPr>
          <p:cNvPr id="14346" name="Line 22"/>
          <p:cNvSpPr/>
          <p:nvPr/>
        </p:nvSpPr>
        <p:spPr>
          <a:xfrm>
            <a:off x="2438400" y="3048000"/>
            <a:ext cx="0" cy="8382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4347" name="AutoShape 24"/>
          <p:cNvSpPr/>
          <p:nvPr/>
        </p:nvSpPr>
        <p:spPr>
          <a:xfrm>
            <a:off x="4191000" y="34290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Take Order</a:t>
            </a:r>
          </a:p>
        </p:txBody>
      </p:sp>
      <p:sp>
        <p:nvSpPr>
          <p:cNvPr id="14348" name="AutoShape 25"/>
          <p:cNvSpPr/>
          <p:nvPr/>
        </p:nvSpPr>
        <p:spPr>
          <a:xfrm>
            <a:off x="1524000" y="39624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Pay</a:t>
            </a:r>
          </a:p>
        </p:txBody>
      </p:sp>
      <p:sp>
        <p:nvSpPr>
          <p:cNvPr id="14349" name="AutoShape 31"/>
          <p:cNvSpPr/>
          <p:nvPr/>
        </p:nvSpPr>
        <p:spPr>
          <a:xfrm>
            <a:off x="4191000" y="51054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Deliver Order</a:t>
            </a:r>
          </a:p>
        </p:txBody>
      </p:sp>
      <p:sp>
        <p:nvSpPr>
          <p:cNvPr id="14350" name="AutoShape 32"/>
          <p:cNvSpPr/>
          <p:nvPr/>
        </p:nvSpPr>
        <p:spPr>
          <a:xfrm>
            <a:off x="1524000" y="54102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Accept Delivery</a:t>
            </a:r>
          </a:p>
        </p:txBody>
      </p:sp>
      <p:grpSp>
        <p:nvGrpSpPr>
          <p:cNvPr id="14351" name="Group 33"/>
          <p:cNvGrpSpPr/>
          <p:nvPr/>
        </p:nvGrpSpPr>
        <p:grpSpPr>
          <a:xfrm>
            <a:off x="2324100" y="6126163"/>
            <a:ext cx="228600" cy="228600"/>
            <a:chOff x="1416" y="3715"/>
            <a:chExt cx="144" cy="144"/>
          </a:xfrm>
        </p:grpSpPr>
        <p:sp>
          <p:nvSpPr>
            <p:cNvPr id="14368" name="Oval 34"/>
            <p:cNvSpPr/>
            <p:nvPr/>
          </p:nvSpPr>
          <p:spPr>
            <a:xfrm>
              <a:off x="1416" y="3715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9" name="Oval 35"/>
            <p:cNvSpPr/>
            <p:nvPr/>
          </p:nvSpPr>
          <p:spPr>
            <a:xfrm>
              <a:off x="1459" y="3758"/>
              <a:ext cx="58" cy="5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3220" name="Rectangle 36"/>
          <p:cNvSpPr/>
          <p:nvPr/>
        </p:nvSpPr>
        <p:spPr>
          <a:xfrm>
            <a:off x="2971800" y="3124200"/>
            <a:ext cx="838200" cy="533400"/>
          </a:xfrm>
          <a:prstGeom prst="rect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Order [placed]</a:t>
            </a:r>
          </a:p>
        </p:txBody>
      </p:sp>
      <p:sp>
        <p:nvSpPr>
          <p:cNvPr id="93221" name="Line 37"/>
          <p:cNvSpPr/>
          <p:nvPr/>
        </p:nvSpPr>
        <p:spPr>
          <a:xfrm>
            <a:off x="2438400" y="3048000"/>
            <a:ext cx="457200" cy="304800"/>
          </a:xfrm>
          <a:prstGeom prst="line">
            <a:avLst/>
          </a:prstGeom>
          <a:ln w="15875" cap="rnd" cmpd="sng">
            <a:solidFill>
              <a:schemeClr val="bg1"/>
            </a:solidFill>
            <a:prstDash val="sysDot"/>
            <a:headEnd type="none" w="med" len="med"/>
            <a:tailEnd type="arrow" w="med" len="lg"/>
          </a:ln>
        </p:spPr>
      </p:sp>
      <p:sp>
        <p:nvSpPr>
          <p:cNvPr id="93222" name="Line 38"/>
          <p:cNvSpPr/>
          <p:nvPr/>
        </p:nvSpPr>
        <p:spPr>
          <a:xfrm>
            <a:off x="3810000" y="3505200"/>
            <a:ext cx="381000" cy="152400"/>
          </a:xfrm>
          <a:prstGeom prst="line">
            <a:avLst/>
          </a:prstGeom>
          <a:ln w="15875" cap="rnd" cmpd="sng">
            <a:solidFill>
              <a:schemeClr val="bg1"/>
            </a:solidFill>
            <a:prstDash val="sysDot"/>
            <a:headEnd type="none" w="med" len="med"/>
            <a:tailEnd type="arrow" w="med" len="lg"/>
          </a:ln>
        </p:spPr>
      </p:sp>
      <p:sp>
        <p:nvSpPr>
          <p:cNvPr id="93223" name="Rectangle 39"/>
          <p:cNvSpPr/>
          <p:nvPr/>
        </p:nvSpPr>
        <p:spPr>
          <a:xfrm>
            <a:off x="7162800" y="2895600"/>
            <a:ext cx="838200" cy="533400"/>
          </a:xfrm>
          <a:prstGeom prst="rect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Order [placed]</a:t>
            </a:r>
          </a:p>
        </p:txBody>
      </p:sp>
      <p:sp>
        <p:nvSpPr>
          <p:cNvPr id="93224" name="Line 40"/>
          <p:cNvSpPr/>
          <p:nvPr/>
        </p:nvSpPr>
        <p:spPr>
          <a:xfrm flipV="1">
            <a:off x="6019800" y="3200400"/>
            <a:ext cx="1066800" cy="304800"/>
          </a:xfrm>
          <a:prstGeom prst="line">
            <a:avLst/>
          </a:prstGeom>
          <a:ln w="15875" cap="rnd" cmpd="sng">
            <a:solidFill>
              <a:schemeClr val="bg1"/>
            </a:solidFill>
            <a:prstDash val="sysDot"/>
            <a:headEnd type="none" w="med" len="med"/>
            <a:tailEnd type="arrow" w="med" len="lg"/>
          </a:ln>
        </p:spPr>
      </p:sp>
      <p:sp>
        <p:nvSpPr>
          <p:cNvPr id="93225" name="Line 41"/>
          <p:cNvSpPr/>
          <p:nvPr/>
        </p:nvSpPr>
        <p:spPr>
          <a:xfrm>
            <a:off x="7620000" y="3505200"/>
            <a:ext cx="0" cy="381000"/>
          </a:xfrm>
          <a:prstGeom prst="line">
            <a:avLst/>
          </a:prstGeom>
          <a:ln w="15875" cap="rnd" cmpd="sng">
            <a:solidFill>
              <a:schemeClr val="bg1"/>
            </a:solidFill>
            <a:prstDash val="sysDot"/>
            <a:headEnd type="none" w="med" len="med"/>
            <a:tailEnd type="arrow" w="med" len="lg"/>
          </a:ln>
        </p:spPr>
      </p:sp>
      <p:grpSp>
        <p:nvGrpSpPr>
          <p:cNvPr id="3" name="Group 52"/>
          <p:cNvGrpSpPr/>
          <p:nvPr/>
        </p:nvGrpSpPr>
        <p:grpSpPr>
          <a:xfrm>
            <a:off x="3352800" y="4114800"/>
            <a:ext cx="3352800" cy="914400"/>
            <a:chOff x="2112" y="2592"/>
            <a:chExt cx="2112" cy="576"/>
          </a:xfrm>
        </p:grpSpPr>
        <p:sp>
          <p:nvSpPr>
            <p:cNvPr id="14362" name="Rectangle 42"/>
            <p:cNvSpPr/>
            <p:nvPr/>
          </p:nvSpPr>
          <p:spPr>
            <a:xfrm>
              <a:off x="3408" y="2640"/>
              <a:ext cx="528" cy="336"/>
            </a:xfrm>
            <a:prstGeom prst="rect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Order [placed]</a:t>
              </a:r>
            </a:p>
          </p:txBody>
        </p:sp>
        <p:sp>
          <p:nvSpPr>
            <p:cNvPr id="14363" name="Rectangle 43"/>
            <p:cNvSpPr/>
            <p:nvPr/>
          </p:nvSpPr>
          <p:spPr>
            <a:xfrm>
              <a:off x="2448" y="2640"/>
              <a:ext cx="528" cy="336"/>
            </a:xfrm>
            <a:prstGeom prst="rect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Receipt [issued]</a:t>
              </a:r>
            </a:p>
          </p:txBody>
        </p:sp>
        <p:sp>
          <p:nvSpPr>
            <p:cNvPr id="14364" name="Line 44"/>
            <p:cNvSpPr/>
            <p:nvPr/>
          </p:nvSpPr>
          <p:spPr>
            <a:xfrm flipH="1">
              <a:off x="3984" y="2640"/>
              <a:ext cx="240" cy="192"/>
            </a:xfrm>
            <a:prstGeom prst="line">
              <a:avLst/>
            </a:prstGeom>
            <a:ln w="15875" cap="rnd" cmpd="sng">
              <a:solidFill>
                <a:schemeClr val="bg1"/>
              </a:solidFill>
              <a:prstDash val="sysDot"/>
              <a:headEnd type="none" w="med" len="med"/>
              <a:tailEnd type="arrow" w="med" len="lg"/>
            </a:ln>
          </p:spPr>
        </p:sp>
        <p:sp>
          <p:nvSpPr>
            <p:cNvPr id="14365" name="Line 45"/>
            <p:cNvSpPr/>
            <p:nvPr/>
          </p:nvSpPr>
          <p:spPr>
            <a:xfrm flipH="1">
              <a:off x="3264" y="2976"/>
              <a:ext cx="144" cy="192"/>
            </a:xfrm>
            <a:prstGeom prst="line">
              <a:avLst/>
            </a:prstGeom>
            <a:ln w="15875" cap="rnd" cmpd="sng">
              <a:solidFill>
                <a:schemeClr val="bg1"/>
              </a:solidFill>
              <a:prstDash val="sysDot"/>
              <a:headEnd type="none" w="med" len="med"/>
              <a:tailEnd type="arrow" w="med" len="lg"/>
            </a:ln>
          </p:spPr>
        </p:sp>
        <p:sp>
          <p:nvSpPr>
            <p:cNvPr id="14366" name="Line 46"/>
            <p:cNvSpPr/>
            <p:nvPr/>
          </p:nvSpPr>
          <p:spPr>
            <a:xfrm>
              <a:off x="2976" y="2976"/>
              <a:ext cx="144" cy="192"/>
            </a:xfrm>
            <a:prstGeom prst="line">
              <a:avLst/>
            </a:prstGeom>
            <a:ln w="15875" cap="rnd" cmpd="sng">
              <a:solidFill>
                <a:schemeClr val="bg1"/>
              </a:solidFill>
              <a:prstDash val="sysDot"/>
              <a:headEnd type="none" w="med" len="med"/>
              <a:tailEnd type="arrow" w="med" len="lg"/>
            </a:ln>
          </p:spPr>
        </p:sp>
        <p:sp>
          <p:nvSpPr>
            <p:cNvPr id="14367" name="Line 47"/>
            <p:cNvSpPr/>
            <p:nvPr/>
          </p:nvSpPr>
          <p:spPr>
            <a:xfrm>
              <a:off x="2112" y="2592"/>
              <a:ext cx="288" cy="192"/>
            </a:xfrm>
            <a:prstGeom prst="line">
              <a:avLst/>
            </a:prstGeom>
            <a:ln w="15875" cap="rnd" cmpd="sng">
              <a:solidFill>
                <a:schemeClr val="bg1"/>
              </a:solidFill>
              <a:prstDash val="sysDot"/>
              <a:headEnd type="none" w="med" len="med"/>
              <a:tailEnd type="arrow" w="med" len="lg"/>
            </a:ln>
          </p:spPr>
        </p:sp>
      </p:grpSp>
      <p:sp>
        <p:nvSpPr>
          <p:cNvPr id="93232" name="Rectangle 48"/>
          <p:cNvSpPr/>
          <p:nvPr/>
        </p:nvSpPr>
        <p:spPr>
          <a:xfrm>
            <a:off x="2590800" y="4572000"/>
            <a:ext cx="838200" cy="533400"/>
          </a:xfrm>
          <a:prstGeom prst="rect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Receipt [issued]</a:t>
            </a:r>
          </a:p>
        </p:txBody>
      </p:sp>
      <p:sp>
        <p:nvSpPr>
          <p:cNvPr id="93233" name="Line 49"/>
          <p:cNvSpPr/>
          <p:nvPr/>
        </p:nvSpPr>
        <p:spPr>
          <a:xfrm flipH="1" flipV="1">
            <a:off x="3505200" y="5029200"/>
            <a:ext cx="685800" cy="228600"/>
          </a:xfrm>
          <a:prstGeom prst="line">
            <a:avLst/>
          </a:prstGeom>
          <a:ln w="15875" cap="rnd" cmpd="sng">
            <a:solidFill>
              <a:schemeClr val="bg1"/>
            </a:solidFill>
            <a:prstDash val="sysDot"/>
            <a:headEnd type="none" w="med" len="med"/>
            <a:tailEnd type="arrow" w="med" len="lg"/>
          </a:ln>
        </p:spPr>
      </p:sp>
      <p:sp>
        <p:nvSpPr>
          <p:cNvPr id="93234" name="Line 50"/>
          <p:cNvSpPr/>
          <p:nvPr/>
        </p:nvSpPr>
        <p:spPr>
          <a:xfrm flipH="1">
            <a:off x="2286000" y="4876800"/>
            <a:ext cx="228600" cy="381000"/>
          </a:xfrm>
          <a:prstGeom prst="line">
            <a:avLst/>
          </a:prstGeom>
          <a:ln w="15875" cap="rnd" cmpd="sng">
            <a:solidFill>
              <a:schemeClr val="bg1"/>
            </a:solidFill>
            <a:prstDash val="sysDot"/>
            <a:headEnd type="none" w="med" len="med"/>
            <a:tailEnd type="arrow" w="med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0" grpId="0" bldLvl="0" animBg="1"/>
      <p:bldP spid="93223" grpId="0" bldLvl="0" animBg="1"/>
      <p:bldP spid="9323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559435" y="190500"/>
            <a:ext cx="8229600" cy="582613"/>
          </a:xfrm>
          <a:ln/>
        </p:spPr>
        <p:txBody>
          <a:bodyPr vert="horz" wrap="square" anchor="b"/>
          <a:lstStyle/>
          <a:p>
            <a:r>
              <a:rPr kumimoji="0" lang="en-US" altLang="zh-CN" sz="3200" kern="1200" dirty="0">
                <a:latin typeface="+mj-lt"/>
                <a:ea typeface="SimSun" panose="02010600030101010101" pitchFamily="2" charset="-122"/>
                <a:cs typeface="+mj-cs"/>
              </a:rPr>
              <a:t>What UML Modeling tools we use today?</a:t>
            </a:r>
            <a:endParaRPr kumimoji="0" lang="zh-CN" altLang="en-US" sz="3200" kern="1200" dirty="0"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  <a:ln/>
        </p:spPr>
        <p:txBody>
          <a:bodyPr vert="horz" wrap="square" anchor="t"/>
          <a:lstStyle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List of UML tools </a:t>
            </a: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hlinkClick r:id="rId3"/>
              </a:rPr>
              <a:t>http://en.wikipedia.org/wiki/List_of_UML_tools</a:t>
            </a: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ArgoUML:  </a:t>
            </a: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hlinkClick r:id="rId4"/>
              </a:rPr>
              <a:t>http://argouml.tigris.org/</a:t>
            </a: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GB" altLang="x-none" sz="1800" dirty="0">
                <a:latin typeface="Arial" panose="020B0604020202020204" pitchFamily="34" charset="0"/>
              </a:rPr>
              <a:t>Rational Rose (</a:t>
            </a:r>
            <a:r>
              <a:rPr lang="en-GB" altLang="x-none" sz="1800" dirty="0">
                <a:solidFill>
                  <a:srgbClr val="A3C145"/>
                </a:solidFill>
                <a:latin typeface="Arial" panose="020B0604020202020204" pitchFamily="34" charset="0"/>
                <a:hlinkClick r:id="rId5"/>
              </a:rPr>
              <a:t>www.rational.com</a:t>
            </a:r>
            <a:r>
              <a:rPr lang="en-GB" altLang="x-none" sz="1800" dirty="0">
                <a:latin typeface="Arial" panose="020B0604020202020204" pitchFamily="34" charset="0"/>
              </a:rPr>
              <a:t>) by IBM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en-GB" altLang="x-none" sz="1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GB" altLang="x-none" sz="1800" dirty="0">
                <a:latin typeface="Arial" panose="020B0604020202020204" pitchFamily="34" charset="0"/>
              </a:rPr>
              <a:t>UML Studio 7.1 ( </a:t>
            </a:r>
            <a:r>
              <a:rPr lang="en-GB" altLang="x-none" sz="1800" dirty="0">
                <a:solidFill>
                  <a:srgbClr val="A3C145"/>
                </a:solidFill>
                <a:latin typeface="Arial" panose="020B0604020202020204" pitchFamily="34" charset="0"/>
                <a:hlinkClick r:id="rId6"/>
              </a:rPr>
              <a:t>http://www.pragsoft.com/</a:t>
            </a:r>
            <a:r>
              <a:rPr lang="en-GB" altLang="x-none" sz="1800" dirty="0">
                <a:latin typeface="Arial" panose="020B0604020202020204" pitchFamily="34" charset="0"/>
              </a:rPr>
              <a:t>)  by Pragsoft Corporation:  Capable of handling very large models (tens of thousands of classes). Educational License US$ 125.00; Freeware version. 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en-GB" altLang="x-none" sz="1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GB" altLang="x-none" sz="1800" dirty="0">
                <a:latin typeface="Arial" panose="020B0604020202020204" pitchFamily="34" charset="0"/>
              </a:rPr>
              <a:t>TogetherSoft Control Center; TogetherSoft Solo (</a:t>
            </a:r>
            <a:r>
              <a:rPr lang="en-GB" altLang="x-none" sz="1800" dirty="0">
                <a:solidFill>
                  <a:srgbClr val="A3C145"/>
                </a:solidFill>
                <a:latin typeface="Arial" panose="020B0604020202020204" pitchFamily="34" charset="0"/>
                <a:hlinkClick r:id="rId7"/>
              </a:rPr>
              <a:t>http://www.borland.com/together/index.html</a:t>
            </a:r>
            <a:r>
              <a:rPr lang="en-GB" altLang="x-none" sz="1800" dirty="0">
                <a:latin typeface="Arial" panose="020B0604020202020204" pitchFamily="34" charset="0"/>
              </a:rPr>
              <a:t>)  by Borland</a:t>
            </a:r>
          </a:p>
          <a:p>
            <a:pPr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x-none" dirty="0"/>
              <a:t>Example - Activity Diagram</a:t>
            </a:r>
          </a:p>
        </p:txBody>
      </p:sp>
      <p:sp>
        <p:nvSpPr>
          <p:cNvPr id="72713" name="Oval 9"/>
          <p:cNvSpPr/>
          <p:nvPr/>
        </p:nvSpPr>
        <p:spPr>
          <a:xfrm>
            <a:off x="2247900" y="1447800"/>
            <a:ext cx="228600" cy="228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2714" name="Line 10"/>
          <p:cNvSpPr/>
          <p:nvPr/>
        </p:nvSpPr>
        <p:spPr>
          <a:xfrm>
            <a:off x="2362200" y="1676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2748" name="Line 44"/>
          <p:cNvSpPr/>
          <p:nvPr/>
        </p:nvSpPr>
        <p:spPr>
          <a:xfrm>
            <a:off x="2362200" y="5486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2750" name="Line 46"/>
          <p:cNvSpPr/>
          <p:nvPr/>
        </p:nvSpPr>
        <p:spPr>
          <a:xfrm>
            <a:off x="2362200" y="2476500"/>
            <a:ext cx="0" cy="3048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51" name="Line 47"/>
          <p:cNvSpPr/>
          <p:nvPr/>
        </p:nvSpPr>
        <p:spPr>
          <a:xfrm>
            <a:off x="2133600" y="2794000"/>
            <a:ext cx="4572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54" name="Line 50"/>
          <p:cNvSpPr/>
          <p:nvPr/>
        </p:nvSpPr>
        <p:spPr>
          <a:xfrm>
            <a:off x="5943600" y="3505200"/>
            <a:ext cx="762000" cy="2286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2759" name="Line 55"/>
          <p:cNvSpPr/>
          <p:nvPr/>
        </p:nvSpPr>
        <p:spPr>
          <a:xfrm flipH="1">
            <a:off x="3352800" y="5105400"/>
            <a:ext cx="762000" cy="2286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72763" name="AutoShape 59"/>
          <p:cNvSpPr/>
          <p:nvPr/>
        </p:nvSpPr>
        <p:spPr>
          <a:xfrm>
            <a:off x="1447800" y="21082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Request Service</a:t>
            </a:r>
          </a:p>
        </p:txBody>
      </p:sp>
      <p:sp>
        <p:nvSpPr>
          <p:cNvPr id="72765" name="AutoShape 61"/>
          <p:cNvSpPr/>
          <p:nvPr/>
        </p:nvSpPr>
        <p:spPr>
          <a:xfrm>
            <a:off x="6629400" y="37338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Fill Order</a:t>
            </a:r>
          </a:p>
        </p:txBody>
      </p:sp>
      <p:grpSp>
        <p:nvGrpSpPr>
          <p:cNvPr id="2" name="Group 67"/>
          <p:cNvGrpSpPr/>
          <p:nvPr/>
        </p:nvGrpSpPr>
        <p:grpSpPr>
          <a:xfrm>
            <a:off x="1447800" y="2819400"/>
            <a:ext cx="4495800" cy="1235075"/>
            <a:chOff x="912" y="1776"/>
            <a:chExt cx="2832" cy="778"/>
          </a:xfrm>
        </p:grpSpPr>
        <p:sp>
          <p:nvSpPr>
            <p:cNvPr id="5143" name="Line 48"/>
            <p:cNvSpPr/>
            <p:nvPr/>
          </p:nvSpPr>
          <p:spPr>
            <a:xfrm>
              <a:off x="1488" y="1776"/>
              <a:ext cx="0" cy="52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5144" name="Line 49"/>
            <p:cNvSpPr/>
            <p:nvPr/>
          </p:nvSpPr>
          <p:spPr>
            <a:xfrm rot="2100000" flipV="1">
              <a:off x="1469" y="1789"/>
              <a:ext cx="1075" cy="30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5145" name="AutoShape 60"/>
            <p:cNvSpPr/>
            <p:nvPr/>
          </p:nvSpPr>
          <p:spPr>
            <a:xfrm>
              <a:off x="2592" y="2016"/>
              <a:ext cx="1152" cy="202"/>
            </a:xfrm>
            <a:prstGeom prst="flowChartTerminator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Take Order</a:t>
              </a:r>
            </a:p>
          </p:txBody>
        </p:sp>
        <p:sp>
          <p:nvSpPr>
            <p:cNvPr id="5146" name="AutoShape 62"/>
            <p:cNvSpPr/>
            <p:nvPr/>
          </p:nvSpPr>
          <p:spPr>
            <a:xfrm>
              <a:off x="912" y="2352"/>
              <a:ext cx="1152" cy="202"/>
            </a:xfrm>
            <a:prstGeom prst="flowChartTerminator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Pay</a:t>
              </a:r>
            </a:p>
          </p:txBody>
        </p:sp>
      </p:grpSp>
      <p:grpSp>
        <p:nvGrpSpPr>
          <p:cNvPr id="3" name="Group 68"/>
          <p:cNvGrpSpPr/>
          <p:nvPr/>
        </p:nvGrpSpPr>
        <p:grpSpPr>
          <a:xfrm>
            <a:off x="3276600" y="3886200"/>
            <a:ext cx="3314700" cy="1311275"/>
            <a:chOff x="2064" y="2448"/>
            <a:chExt cx="2088" cy="826"/>
          </a:xfrm>
        </p:grpSpPr>
        <p:sp>
          <p:nvSpPr>
            <p:cNvPr id="5138" name="Line 51"/>
            <p:cNvSpPr/>
            <p:nvPr/>
          </p:nvSpPr>
          <p:spPr>
            <a:xfrm>
              <a:off x="3024" y="2896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9" name="Line 52"/>
            <p:cNvSpPr/>
            <p:nvPr/>
          </p:nvSpPr>
          <p:spPr>
            <a:xfrm flipH="1">
              <a:off x="3216" y="2496"/>
              <a:ext cx="936" cy="33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5140" name="Line 53"/>
            <p:cNvSpPr/>
            <p:nvPr/>
          </p:nvSpPr>
          <p:spPr>
            <a:xfrm>
              <a:off x="2064" y="2448"/>
              <a:ext cx="1008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5141" name="Line 54"/>
            <p:cNvSpPr/>
            <p:nvPr/>
          </p:nvSpPr>
          <p:spPr>
            <a:xfrm>
              <a:off x="3168" y="2896"/>
              <a:ext cx="0" cy="1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5142" name="AutoShape 63"/>
            <p:cNvSpPr/>
            <p:nvPr/>
          </p:nvSpPr>
          <p:spPr>
            <a:xfrm>
              <a:off x="2592" y="3072"/>
              <a:ext cx="1152" cy="202"/>
            </a:xfrm>
            <a:prstGeom prst="flowChartTerminator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Deliver Order</a:t>
              </a:r>
            </a:p>
          </p:txBody>
        </p:sp>
      </p:grpSp>
      <p:sp>
        <p:nvSpPr>
          <p:cNvPr id="72768" name="AutoShape 64"/>
          <p:cNvSpPr/>
          <p:nvPr/>
        </p:nvSpPr>
        <p:spPr>
          <a:xfrm>
            <a:off x="1447800" y="51816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Accept Delivery</a:t>
            </a:r>
          </a:p>
        </p:txBody>
      </p:sp>
      <p:grpSp>
        <p:nvGrpSpPr>
          <p:cNvPr id="4" name="Group 66"/>
          <p:cNvGrpSpPr/>
          <p:nvPr/>
        </p:nvGrpSpPr>
        <p:grpSpPr>
          <a:xfrm>
            <a:off x="2247900" y="5897563"/>
            <a:ext cx="228600" cy="228600"/>
            <a:chOff x="1416" y="3715"/>
            <a:chExt cx="144" cy="144"/>
          </a:xfrm>
        </p:grpSpPr>
        <p:sp>
          <p:nvSpPr>
            <p:cNvPr id="5136" name="Oval 42"/>
            <p:cNvSpPr/>
            <p:nvPr/>
          </p:nvSpPr>
          <p:spPr>
            <a:xfrm>
              <a:off x="1416" y="3715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137" name="Oval 65"/>
            <p:cNvSpPr/>
            <p:nvPr/>
          </p:nvSpPr>
          <p:spPr>
            <a:xfrm>
              <a:off x="1459" y="3758"/>
              <a:ext cx="58" cy="5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 bldLvl="0" animBg="1"/>
      <p:bldP spid="72763" grpId="0" bldLvl="0" animBg="1"/>
      <p:bldP spid="72765" grpId="0" bldLvl="0" animBg="1"/>
      <p:bldP spid="7276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x-none" dirty="0"/>
              <a:t>Example - Activity Diagram</a:t>
            </a:r>
          </a:p>
        </p:txBody>
      </p:sp>
      <p:sp>
        <p:nvSpPr>
          <p:cNvPr id="11267" name="Oval 2051"/>
          <p:cNvSpPr/>
          <p:nvPr/>
        </p:nvSpPr>
        <p:spPr>
          <a:xfrm>
            <a:off x="2324100" y="1676400"/>
            <a:ext cx="228600" cy="228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1268" name="Line 2052"/>
          <p:cNvSpPr/>
          <p:nvPr/>
        </p:nvSpPr>
        <p:spPr>
          <a:xfrm>
            <a:off x="2438400" y="19050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1269" name="Line 2053"/>
          <p:cNvSpPr/>
          <p:nvPr/>
        </p:nvSpPr>
        <p:spPr>
          <a:xfrm>
            <a:off x="2438400" y="57150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1270" name="Line 2054"/>
          <p:cNvSpPr/>
          <p:nvPr/>
        </p:nvSpPr>
        <p:spPr>
          <a:xfrm>
            <a:off x="2438400" y="2705100"/>
            <a:ext cx="0" cy="3048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1" name="Line 2055"/>
          <p:cNvSpPr/>
          <p:nvPr/>
        </p:nvSpPr>
        <p:spPr>
          <a:xfrm>
            <a:off x="2209800" y="3022600"/>
            <a:ext cx="4572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Line 2056"/>
          <p:cNvSpPr/>
          <p:nvPr/>
        </p:nvSpPr>
        <p:spPr>
          <a:xfrm>
            <a:off x="6019800" y="3733800"/>
            <a:ext cx="762000" cy="2286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1273" name="Line 2057"/>
          <p:cNvSpPr/>
          <p:nvPr/>
        </p:nvSpPr>
        <p:spPr>
          <a:xfrm flipH="1">
            <a:off x="3429000" y="5334000"/>
            <a:ext cx="762000" cy="2286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1274" name="AutoShape 2058"/>
          <p:cNvSpPr/>
          <p:nvPr/>
        </p:nvSpPr>
        <p:spPr>
          <a:xfrm>
            <a:off x="1524000" y="23368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Request Service</a:t>
            </a:r>
          </a:p>
        </p:txBody>
      </p:sp>
      <p:sp>
        <p:nvSpPr>
          <p:cNvPr id="11275" name="AutoShape 2059"/>
          <p:cNvSpPr/>
          <p:nvPr/>
        </p:nvSpPr>
        <p:spPr>
          <a:xfrm>
            <a:off x="6705600" y="39624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Fill Order</a:t>
            </a:r>
          </a:p>
        </p:txBody>
      </p:sp>
      <p:grpSp>
        <p:nvGrpSpPr>
          <p:cNvPr id="11276" name="Group 2060"/>
          <p:cNvGrpSpPr/>
          <p:nvPr/>
        </p:nvGrpSpPr>
        <p:grpSpPr>
          <a:xfrm>
            <a:off x="1524000" y="3048000"/>
            <a:ext cx="4495800" cy="1235075"/>
            <a:chOff x="912" y="1776"/>
            <a:chExt cx="2832" cy="778"/>
          </a:xfrm>
        </p:grpSpPr>
        <p:sp>
          <p:nvSpPr>
            <p:cNvPr id="11295" name="Line 2061"/>
            <p:cNvSpPr/>
            <p:nvPr/>
          </p:nvSpPr>
          <p:spPr>
            <a:xfrm>
              <a:off x="1488" y="1776"/>
              <a:ext cx="0" cy="52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1296" name="Line 2062"/>
            <p:cNvSpPr/>
            <p:nvPr/>
          </p:nvSpPr>
          <p:spPr>
            <a:xfrm rot="2100000" flipV="1">
              <a:off x="1469" y="1789"/>
              <a:ext cx="1075" cy="30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1297" name="AutoShape 2063"/>
            <p:cNvSpPr/>
            <p:nvPr/>
          </p:nvSpPr>
          <p:spPr>
            <a:xfrm>
              <a:off x="2592" y="2016"/>
              <a:ext cx="1152" cy="202"/>
            </a:xfrm>
            <a:prstGeom prst="flowChartTerminator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Take Order</a:t>
              </a:r>
            </a:p>
          </p:txBody>
        </p:sp>
        <p:sp>
          <p:nvSpPr>
            <p:cNvPr id="11298" name="AutoShape 2064"/>
            <p:cNvSpPr/>
            <p:nvPr/>
          </p:nvSpPr>
          <p:spPr>
            <a:xfrm>
              <a:off x="912" y="2352"/>
              <a:ext cx="1152" cy="202"/>
            </a:xfrm>
            <a:prstGeom prst="flowChartTerminator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Pay</a:t>
              </a:r>
            </a:p>
          </p:txBody>
        </p:sp>
      </p:grpSp>
      <p:grpSp>
        <p:nvGrpSpPr>
          <p:cNvPr id="11277" name="Group 2065"/>
          <p:cNvGrpSpPr/>
          <p:nvPr/>
        </p:nvGrpSpPr>
        <p:grpSpPr>
          <a:xfrm>
            <a:off x="3352800" y="4114800"/>
            <a:ext cx="3314700" cy="1311275"/>
            <a:chOff x="2064" y="2448"/>
            <a:chExt cx="2088" cy="826"/>
          </a:xfrm>
        </p:grpSpPr>
        <p:sp>
          <p:nvSpPr>
            <p:cNvPr id="11290" name="Line 2066"/>
            <p:cNvSpPr/>
            <p:nvPr/>
          </p:nvSpPr>
          <p:spPr>
            <a:xfrm>
              <a:off x="3024" y="2896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1" name="Line 2067"/>
            <p:cNvSpPr/>
            <p:nvPr/>
          </p:nvSpPr>
          <p:spPr>
            <a:xfrm flipH="1">
              <a:off x="3216" y="2496"/>
              <a:ext cx="936" cy="33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1292" name="Line 2068"/>
            <p:cNvSpPr/>
            <p:nvPr/>
          </p:nvSpPr>
          <p:spPr>
            <a:xfrm>
              <a:off x="2064" y="2448"/>
              <a:ext cx="1008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1293" name="Line 2069"/>
            <p:cNvSpPr/>
            <p:nvPr/>
          </p:nvSpPr>
          <p:spPr>
            <a:xfrm>
              <a:off x="3168" y="2896"/>
              <a:ext cx="0" cy="1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1294" name="AutoShape 2070"/>
            <p:cNvSpPr/>
            <p:nvPr/>
          </p:nvSpPr>
          <p:spPr>
            <a:xfrm>
              <a:off x="2592" y="3072"/>
              <a:ext cx="1152" cy="202"/>
            </a:xfrm>
            <a:prstGeom prst="flowChartTerminator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/>
            <a:lstStyle/>
            <a:p>
              <a:r>
                <a:rPr lang="en-US" altLang="x-none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Deliver Order</a:t>
              </a:r>
            </a:p>
          </p:txBody>
        </p:sp>
      </p:grpSp>
      <p:sp>
        <p:nvSpPr>
          <p:cNvPr id="11278" name="AutoShape 2071"/>
          <p:cNvSpPr/>
          <p:nvPr/>
        </p:nvSpPr>
        <p:spPr>
          <a:xfrm>
            <a:off x="1524000" y="5410200"/>
            <a:ext cx="1828800" cy="320675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Accept Delivery</a:t>
            </a:r>
          </a:p>
        </p:txBody>
      </p:sp>
      <p:grpSp>
        <p:nvGrpSpPr>
          <p:cNvPr id="11279" name="Group 2072"/>
          <p:cNvGrpSpPr/>
          <p:nvPr/>
        </p:nvGrpSpPr>
        <p:grpSpPr>
          <a:xfrm>
            <a:off x="2324100" y="6126163"/>
            <a:ext cx="228600" cy="228600"/>
            <a:chOff x="1416" y="3715"/>
            <a:chExt cx="144" cy="144"/>
          </a:xfrm>
        </p:grpSpPr>
        <p:sp>
          <p:nvSpPr>
            <p:cNvPr id="11288" name="Oval 2073"/>
            <p:cNvSpPr/>
            <p:nvPr/>
          </p:nvSpPr>
          <p:spPr>
            <a:xfrm>
              <a:off x="1416" y="3715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289" name="Oval 2074"/>
            <p:cNvSpPr/>
            <p:nvPr/>
          </p:nvSpPr>
          <p:spPr>
            <a:xfrm>
              <a:off x="1459" y="3758"/>
              <a:ext cx="58" cy="5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92187" name="Text Box 2075"/>
          <p:cNvSpPr txBox="1"/>
          <p:nvPr/>
        </p:nvSpPr>
        <p:spPr>
          <a:xfrm>
            <a:off x="762000" y="1219200"/>
            <a:ext cx="685800" cy="641350"/>
          </a:xfrm>
          <a:prstGeom prst="rect">
            <a:avLst/>
          </a:prstGeom>
          <a:noFill/>
          <a:ln w="15875">
            <a:noFill/>
          </a:ln>
        </p:spPr>
        <p:txBody>
          <a:bodyPr lIns="0" rIns="0" anchor="ctr">
            <a:spAutoFit/>
          </a:bodyPr>
          <a:lstStyle/>
          <a:p>
            <a:pPr algn="l"/>
            <a:r>
              <a:rPr lang="en-US" altLang="x-none" b="1" dirty="0">
                <a:solidFill>
                  <a:srgbClr val="FF9900"/>
                </a:solidFill>
                <a:latin typeface="Arial" panose="020B0604020202020204" pitchFamily="34" charset="0"/>
              </a:rPr>
              <a:t>Initial State</a:t>
            </a:r>
          </a:p>
        </p:txBody>
      </p:sp>
      <p:sp>
        <p:nvSpPr>
          <p:cNvPr id="92189" name="Freeform 2077"/>
          <p:cNvSpPr/>
          <p:nvPr/>
        </p:nvSpPr>
        <p:spPr>
          <a:xfrm>
            <a:off x="1524000" y="1346200"/>
            <a:ext cx="939800" cy="254000"/>
          </a:xfrm>
          <a:custGeom>
            <a:avLst/>
            <a:gdLst>
              <a:gd name="txL" fmla="*/ 0 w 592"/>
              <a:gd name="txT" fmla="*/ 0 h 160"/>
              <a:gd name="txR" fmla="*/ 592 w 592"/>
              <a:gd name="txB" fmla="*/ 160 h 160"/>
            </a:gdLst>
            <a:ahLst/>
            <a:cxnLst>
              <a:cxn ang="0">
                <a:pos x="0" y="16"/>
              </a:cxn>
              <a:cxn ang="0">
                <a:pos x="480" y="16"/>
              </a:cxn>
              <a:cxn ang="0">
                <a:pos x="576" y="112"/>
              </a:cxn>
              <a:cxn ang="0">
                <a:pos x="576" y="160"/>
              </a:cxn>
            </a:cxnLst>
            <a:rect l="txL" t="txT" r="txR" b="txB"/>
            <a:pathLst>
              <a:path w="592" h="160">
                <a:moveTo>
                  <a:pt x="0" y="16"/>
                </a:moveTo>
                <a:cubicBezTo>
                  <a:pt x="192" y="8"/>
                  <a:pt x="384" y="0"/>
                  <a:pt x="480" y="16"/>
                </a:cubicBezTo>
                <a:cubicBezTo>
                  <a:pt x="576" y="32"/>
                  <a:pt x="560" y="88"/>
                  <a:pt x="576" y="112"/>
                </a:cubicBezTo>
                <a:cubicBezTo>
                  <a:pt x="592" y="136"/>
                  <a:pt x="584" y="148"/>
                  <a:pt x="576" y="160"/>
                </a:cubicBezTo>
              </a:path>
            </a:pathLst>
          </a:custGeom>
          <a:noFill/>
          <a:ln w="19050" cap="flat" cmpd="sng">
            <a:solidFill>
              <a:srgbClr val="FF9900">
                <a:alpha val="100000"/>
              </a:srgbClr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0" name="Text Box 2078"/>
          <p:cNvSpPr txBox="1"/>
          <p:nvPr/>
        </p:nvSpPr>
        <p:spPr>
          <a:xfrm>
            <a:off x="4000500" y="1600200"/>
            <a:ext cx="762000" cy="641350"/>
          </a:xfrm>
          <a:prstGeom prst="rect">
            <a:avLst/>
          </a:prstGeom>
          <a:noFill/>
          <a:ln w="15875">
            <a:noFill/>
          </a:ln>
        </p:spPr>
        <p:txBody>
          <a:bodyPr lIns="0" rIns="0" anchor="ctr">
            <a:spAutoFit/>
          </a:bodyPr>
          <a:lstStyle/>
          <a:p>
            <a:pPr algn="l"/>
            <a:r>
              <a:rPr lang="en-US" altLang="x-none" b="1" dirty="0">
                <a:solidFill>
                  <a:srgbClr val="FF9900"/>
                </a:solidFill>
                <a:latin typeface="Arial" panose="020B0604020202020204" pitchFamily="34" charset="0"/>
              </a:rPr>
              <a:t>ActionState</a:t>
            </a:r>
          </a:p>
        </p:txBody>
      </p:sp>
      <p:sp>
        <p:nvSpPr>
          <p:cNvPr id="92191" name="Freeform 2079"/>
          <p:cNvSpPr/>
          <p:nvPr/>
        </p:nvSpPr>
        <p:spPr>
          <a:xfrm>
            <a:off x="3505200" y="2286000"/>
            <a:ext cx="736600" cy="223838"/>
          </a:xfrm>
          <a:custGeom>
            <a:avLst/>
            <a:gdLst>
              <a:gd name="txL" fmla="*/ 0 w 464"/>
              <a:gd name="txT" fmla="*/ 0 h 141"/>
              <a:gd name="txR" fmla="*/ 464 w 464"/>
              <a:gd name="txB" fmla="*/ 141 h 141"/>
            </a:gdLst>
            <a:ahLst/>
            <a:cxnLst>
              <a:cxn ang="0">
                <a:pos x="452" y="0"/>
              </a:cxn>
              <a:cxn ang="0">
                <a:pos x="446" y="39"/>
              </a:cxn>
              <a:cxn ang="0">
                <a:pos x="342" y="127"/>
              </a:cxn>
              <a:cxn ang="0">
                <a:pos x="0" y="123"/>
              </a:cxn>
            </a:cxnLst>
            <a:rect l="txL" t="txT" r="txR" b="txB"/>
            <a:pathLst>
              <a:path w="464" h="141">
                <a:moveTo>
                  <a:pt x="452" y="0"/>
                </a:moveTo>
                <a:cubicBezTo>
                  <a:pt x="451" y="8"/>
                  <a:pt x="464" y="18"/>
                  <a:pt x="446" y="39"/>
                </a:cubicBezTo>
                <a:cubicBezTo>
                  <a:pt x="428" y="60"/>
                  <a:pt x="416" y="113"/>
                  <a:pt x="342" y="127"/>
                </a:cubicBezTo>
                <a:cubicBezTo>
                  <a:pt x="268" y="141"/>
                  <a:pt x="71" y="124"/>
                  <a:pt x="0" y="123"/>
                </a:cubicBezTo>
              </a:path>
            </a:pathLst>
          </a:custGeom>
          <a:noFill/>
          <a:ln w="19050" cap="flat" cmpd="sng">
            <a:solidFill>
              <a:srgbClr val="FF9900">
                <a:alpha val="100000"/>
              </a:srgbClr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2" name="Text Box 2080"/>
          <p:cNvSpPr txBox="1"/>
          <p:nvPr/>
        </p:nvSpPr>
        <p:spPr>
          <a:xfrm>
            <a:off x="6172200" y="2330450"/>
            <a:ext cx="762000" cy="641350"/>
          </a:xfrm>
          <a:prstGeom prst="rect">
            <a:avLst/>
          </a:prstGeom>
          <a:noFill/>
          <a:ln w="15875">
            <a:noFill/>
          </a:ln>
        </p:spPr>
        <p:txBody>
          <a:bodyPr lIns="0" rIns="0" anchor="ctr">
            <a:spAutoFit/>
          </a:bodyPr>
          <a:lstStyle/>
          <a:p>
            <a:pPr algn="l"/>
            <a:r>
              <a:rPr lang="en-US" altLang="x-none" b="1" dirty="0">
                <a:solidFill>
                  <a:srgbClr val="FF9900"/>
                </a:solidFill>
                <a:latin typeface="Arial" panose="020B0604020202020204" pitchFamily="34" charset="0"/>
              </a:rPr>
              <a:t>ActionFlow</a:t>
            </a:r>
          </a:p>
        </p:txBody>
      </p:sp>
      <p:sp>
        <p:nvSpPr>
          <p:cNvPr id="92193" name="Line 2081"/>
          <p:cNvSpPr/>
          <p:nvPr/>
        </p:nvSpPr>
        <p:spPr>
          <a:xfrm>
            <a:off x="6400800" y="2971800"/>
            <a:ext cx="0" cy="762000"/>
          </a:xfrm>
          <a:prstGeom prst="line">
            <a:avLst/>
          </a:prstGeom>
          <a:ln w="15875" cap="flat" cmpd="sng">
            <a:solidFill>
              <a:srgbClr val="FF9900"/>
            </a:solidFill>
            <a:prstDash val="solid"/>
            <a:headEnd type="none" w="med" len="med"/>
            <a:tailEnd type="oval" w="med" len="med"/>
          </a:ln>
        </p:spPr>
      </p:sp>
      <p:sp>
        <p:nvSpPr>
          <p:cNvPr id="92194" name="Text Box 2082"/>
          <p:cNvSpPr txBox="1"/>
          <p:nvPr/>
        </p:nvSpPr>
        <p:spPr>
          <a:xfrm>
            <a:off x="762000" y="5791200"/>
            <a:ext cx="685800" cy="641350"/>
          </a:xfrm>
          <a:prstGeom prst="rect">
            <a:avLst/>
          </a:prstGeom>
          <a:noFill/>
          <a:ln w="15875">
            <a:noFill/>
          </a:ln>
        </p:spPr>
        <p:txBody>
          <a:bodyPr lIns="0" rIns="0" anchor="ctr">
            <a:spAutoFit/>
          </a:bodyPr>
          <a:lstStyle/>
          <a:p>
            <a:pPr algn="l"/>
            <a:r>
              <a:rPr lang="en-US" altLang="x-none" b="1" dirty="0">
                <a:solidFill>
                  <a:srgbClr val="FF9900"/>
                </a:solidFill>
                <a:latin typeface="Arial" panose="020B0604020202020204" pitchFamily="34" charset="0"/>
              </a:rPr>
              <a:t>Final State</a:t>
            </a:r>
          </a:p>
        </p:txBody>
      </p:sp>
      <p:sp>
        <p:nvSpPr>
          <p:cNvPr id="92195" name="Line 2083"/>
          <p:cNvSpPr/>
          <p:nvPr/>
        </p:nvSpPr>
        <p:spPr>
          <a:xfrm>
            <a:off x="1524000" y="6248400"/>
            <a:ext cx="685800" cy="0"/>
          </a:xfrm>
          <a:prstGeom prst="line">
            <a:avLst/>
          </a:prstGeom>
          <a:ln w="15875" cap="flat" cmpd="sng">
            <a:solidFill>
              <a:srgbClr val="FF9900"/>
            </a:solidFill>
            <a:prstDash val="solid"/>
            <a:headEnd type="none" w="med" len="med"/>
            <a:tailEnd type="oval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7" grpId="0"/>
      <p:bldP spid="92190" grpId="0"/>
      <p:bldP spid="92192" grpId="0"/>
      <p:bldP spid="92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x-none" dirty="0"/>
              <a:t>Activity Diagram Elements</a:t>
            </a:r>
          </a:p>
        </p:txBody>
      </p:sp>
      <p:sp>
        <p:nvSpPr>
          <p:cNvPr id="6147" name="Rectangle 5"/>
          <p:cNvSpPr>
            <a:spLocks noGrp="1"/>
          </p:cNvSpPr>
          <p:nvPr>
            <p:ph idx="1"/>
          </p:nvPr>
        </p:nvSpPr>
        <p:spPr>
          <a:xfrm>
            <a:off x="528638" y="1370013"/>
            <a:ext cx="7772400" cy="3201987"/>
          </a:xfrm>
        </p:spPr>
        <p:txBody>
          <a:bodyPr vert="horz" wrap="square" lIns="91440" tIns="45720" rIns="91440" bIns="45720" anchor="t"/>
          <a:lstStyle/>
          <a:p>
            <a:r>
              <a:rPr lang="en-US" altLang="x-none" dirty="0"/>
              <a:t>Initial State</a:t>
            </a:r>
          </a:p>
          <a:p>
            <a:r>
              <a:rPr lang="en-US" altLang="x-none" dirty="0"/>
              <a:t>Final State</a:t>
            </a:r>
          </a:p>
          <a:p>
            <a:r>
              <a:rPr lang="en-US" altLang="x-none" dirty="0"/>
              <a:t>Action states</a:t>
            </a:r>
          </a:p>
          <a:p>
            <a:r>
              <a:rPr lang="en-US" altLang="x-none" dirty="0"/>
              <a:t>Action flows</a:t>
            </a:r>
          </a:p>
          <a:p>
            <a:r>
              <a:rPr lang="en-US" altLang="x-none" dirty="0"/>
              <a:t>Object flows</a:t>
            </a:r>
          </a:p>
          <a:p>
            <a:r>
              <a:rPr lang="en-US" altLang="x-none" dirty="0"/>
              <a:t>Swimlanes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x-none" dirty="0"/>
              <a:t>Action States</a:t>
            </a:r>
          </a:p>
        </p:txBody>
      </p:sp>
      <p:sp>
        <p:nvSpPr>
          <p:cNvPr id="7171" name="Rectangle 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x-none" dirty="0"/>
              <a:t>Action States</a:t>
            </a:r>
          </a:p>
          <a:p>
            <a:pPr lvl="1"/>
            <a:r>
              <a:rPr lang="en-US" altLang="x-none" dirty="0"/>
              <a:t>represent execution of atomic actions or steps in the execution of an algorithm</a:t>
            </a:r>
          </a:p>
          <a:p>
            <a:pPr lvl="1"/>
            <a:r>
              <a:rPr lang="en-US" altLang="x-none" dirty="0"/>
              <a:t>each action state labeled by an action-expression</a:t>
            </a:r>
          </a:p>
          <a:p>
            <a:pPr lvl="1"/>
            <a:r>
              <a:rPr lang="en-US" altLang="x-none" dirty="0"/>
              <a:t>completion of the action in the state implicitly triggers outgoing transition</a:t>
            </a:r>
          </a:p>
          <a:p>
            <a:pPr lvl="1"/>
            <a:r>
              <a:rPr lang="en-US" altLang="x-none" dirty="0"/>
              <a:t>outgoing transitions may include guard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x-none" dirty="0"/>
              <a:t>Action Flows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x-none" dirty="0"/>
              <a:t>Action Flows</a:t>
            </a:r>
          </a:p>
          <a:p>
            <a:pPr lvl="1"/>
            <a:r>
              <a:rPr lang="en-US" altLang="x-none" dirty="0"/>
              <a:t>represent flow of control between action states</a:t>
            </a:r>
          </a:p>
          <a:p>
            <a:pPr lvl="1"/>
            <a:r>
              <a:rPr lang="en-US" altLang="x-none" dirty="0"/>
              <a:t>are triggered by the completion of actions in action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x-none" dirty="0"/>
              <a:t>Object Flows</a:t>
            </a:r>
          </a:p>
        </p:txBody>
      </p:sp>
      <p:sp>
        <p:nvSpPr>
          <p:cNvPr id="9219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x-none" dirty="0"/>
              <a:t>Object Flows</a:t>
            </a:r>
          </a:p>
          <a:p>
            <a:pPr lvl="1"/>
            <a:r>
              <a:rPr lang="en-US" altLang="x-none" dirty="0"/>
              <a:t>show the flow of objects between action states</a:t>
            </a:r>
          </a:p>
          <a:p>
            <a:pPr lvl="1"/>
            <a:r>
              <a:rPr lang="en-US" altLang="x-none" dirty="0"/>
              <a:t>shows objects that are input/output of actions</a:t>
            </a:r>
          </a:p>
          <a:p>
            <a:pPr lvl="1"/>
            <a:r>
              <a:rPr lang="en-US" altLang="x-none" dirty="0"/>
              <a:t>denoted by dashed lines between action states and object boxes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x-none" dirty="0"/>
              <a:t>Swimlanes</a:t>
            </a:r>
          </a:p>
        </p:txBody>
      </p:sp>
      <p:sp>
        <p:nvSpPr>
          <p:cNvPr id="10243" name="Rectangle 102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x-none" dirty="0"/>
              <a:t>Swimlanes</a:t>
            </a:r>
          </a:p>
          <a:p>
            <a:pPr lvl="1"/>
            <a:r>
              <a:rPr lang="en-US" altLang="x-none" dirty="0"/>
              <a:t>partition action states into groups (called swimlanes)</a:t>
            </a:r>
          </a:p>
          <a:p>
            <a:pPr lvl="1"/>
            <a:r>
              <a:rPr lang="en-US" altLang="x-none" dirty="0"/>
              <a:t>assign responsibility for activities in a swimlane to an object </a:t>
            </a:r>
          </a:p>
          <a:p>
            <a:pPr lvl="1"/>
            <a:r>
              <a:rPr lang="en-US" altLang="x-none" dirty="0"/>
              <a:t>in a business model, swimlanes represent organizational units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x-none" dirty="0"/>
              <a:t>Decisions (Branching)</a:t>
            </a:r>
          </a:p>
        </p:txBody>
      </p:sp>
      <p:sp>
        <p:nvSpPr>
          <p:cNvPr id="12291" name="Line 23"/>
          <p:cNvSpPr/>
          <p:nvPr/>
        </p:nvSpPr>
        <p:spPr>
          <a:xfrm>
            <a:off x="2743200" y="3657600"/>
            <a:ext cx="9906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grpSp>
        <p:nvGrpSpPr>
          <p:cNvPr id="12292" name="Group 33"/>
          <p:cNvGrpSpPr/>
          <p:nvPr/>
        </p:nvGrpSpPr>
        <p:grpSpPr>
          <a:xfrm>
            <a:off x="3771900" y="3505200"/>
            <a:ext cx="457200" cy="304800"/>
            <a:chOff x="912" y="2880"/>
            <a:chExt cx="288" cy="192"/>
          </a:xfrm>
        </p:grpSpPr>
        <p:sp>
          <p:nvSpPr>
            <p:cNvPr id="12302" name="Line 26"/>
            <p:cNvSpPr/>
            <p:nvPr/>
          </p:nvSpPr>
          <p:spPr>
            <a:xfrm flipH="1" flipV="1">
              <a:off x="1056" y="2880"/>
              <a:ext cx="144" cy="9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3" name="Line 28"/>
            <p:cNvSpPr/>
            <p:nvPr/>
          </p:nvSpPr>
          <p:spPr>
            <a:xfrm flipH="1">
              <a:off x="912" y="2880"/>
              <a:ext cx="144" cy="9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4" name="Line 31"/>
            <p:cNvSpPr/>
            <p:nvPr/>
          </p:nvSpPr>
          <p:spPr>
            <a:xfrm flipH="1">
              <a:off x="1056" y="2976"/>
              <a:ext cx="144" cy="9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5" name="Line 32"/>
            <p:cNvSpPr/>
            <p:nvPr/>
          </p:nvSpPr>
          <p:spPr>
            <a:xfrm flipH="1" flipV="1">
              <a:off x="912" y="2976"/>
              <a:ext cx="144" cy="9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293" name="Line 34"/>
          <p:cNvSpPr/>
          <p:nvPr/>
        </p:nvSpPr>
        <p:spPr>
          <a:xfrm>
            <a:off x="4229100" y="3657600"/>
            <a:ext cx="12573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2294" name="Line 35"/>
          <p:cNvSpPr/>
          <p:nvPr/>
        </p:nvSpPr>
        <p:spPr>
          <a:xfrm>
            <a:off x="4000500" y="3810000"/>
            <a:ext cx="0" cy="1524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5" name="Line 36"/>
          <p:cNvSpPr/>
          <p:nvPr/>
        </p:nvSpPr>
        <p:spPr>
          <a:xfrm>
            <a:off x="4000500" y="5334000"/>
            <a:ext cx="14859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2296" name="Text Box 37"/>
          <p:cNvSpPr txBox="1"/>
          <p:nvPr/>
        </p:nvSpPr>
        <p:spPr>
          <a:xfrm>
            <a:off x="4191000" y="3287713"/>
            <a:ext cx="124301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[cost &lt; 500]</a:t>
            </a:r>
          </a:p>
        </p:txBody>
      </p:sp>
      <p:sp>
        <p:nvSpPr>
          <p:cNvPr id="12297" name="Text Box 38"/>
          <p:cNvSpPr txBox="1"/>
          <p:nvPr/>
        </p:nvSpPr>
        <p:spPr>
          <a:xfrm>
            <a:off x="4076700" y="4951413"/>
            <a:ext cx="13620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x-none" sz="1600" dirty="0">
                <a:solidFill>
                  <a:schemeClr val="bg1"/>
                </a:solidFill>
                <a:latin typeface="Arial" panose="020B0604020202020204" pitchFamily="34" charset="0"/>
              </a:rPr>
              <a:t>[cost &gt;= 500]</a:t>
            </a:r>
          </a:p>
        </p:txBody>
      </p:sp>
      <p:sp>
        <p:nvSpPr>
          <p:cNvPr id="12298" name="Rectangle 40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x-none" dirty="0"/>
              <a:t>depicted by diamond shape icon, with one or more incoming arrows and two or more outgoing arrows, each labeled by a distinct guard condition</a:t>
            </a:r>
          </a:p>
        </p:txBody>
      </p:sp>
      <p:sp>
        <p:nvSpPr>
          <p:cNvPr id="12299" name="AutoShape 41"/>
          <p:cNvSpPr/>
          <p:nvPr/>
        </p:nvSpPr>
        <p:spPr>
          <a:xfrm>
            <a:off x="914400" y="3352800"/>
            <a:ext cx="1828800" cy="609600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2000" dirty="0">
                <a:solidFill>
                  <a:schemeClr val="bg1"/>
                </a:solidFill>
                <a:latin typeface="Arial" panose="020B0604020202020204" pitchFamily="34" charset="0"/>
              </a:rPr>
              <a:t>Calculate Total Cost</a:t>
            </a:r>
          </a:p>
        </p:txBody>
      </p:sp>
      <p:sp>
        <p:nvSpPr>
          <p:cNvPr id="12300" name="AutoShape 42"/>
          <p:cNvSpPr/>
          <p:nvPr/>
        </p:nvSpPr>
        <p:spPr>
          <a:xfrm>
            <a:off x="5562600" y="3340100"/>
            <a:ext cx="1828800" cy="609600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2000" dirty="0">
                <a:solidFill>
                  <a:schemeClr val="bg1"/>
                </a:solidFill>
                <a:latin typeface="Arial" panose="020B0604020202020204" pitchFamily="34" charset="0"/>
              </a:rPr>
              <a:t>Issue Item</a:t>
            </a:r>
          </a:p>
        </p:txBody>
      </p:sp>
      <p:sp>
        <p:nvSpPr>
          <p:cNvPr id="12301" name="AutoShape 43"/>
          <p:cNvSpPr/>
          <p:nvPr/>
        </p:nvSpPr>
        <p:spPr>
          <a:xfrm>
            <a:off x="5562600" y="5029200"/>
            <a:ext cx="1828800" cy="609600"/>
          </a:xfrm>
          <a:prstGeom prst="flowChartTerminator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/>
          <a:lstStyle/>
          <a:p>
            <a:r>
              <a:rPr lang="en-US" altLang="x-none" sz="2000" dirty="0">
                <a:solidFill>
                  <a:schemeClr val="bg1"/>
                </a:solidFill>
                <a:latin typeface="Arial" panose="020B0604020202020204" pitchFamily="34" charset="0"/>
              </a:rPr>
              <a:t>Get Approval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rnd" cmpd="sng" algn="ctr">
          <a:solidFill>
            <a:schemeClr val="bg1"/>
          </a:solidFill>
          <a:prstDash val="sysDot"/>
          <a:round/>
          <a:headEnd type="none" w="med" len="med"/>
          <a:tailEnd type="arrow" w="med" len="lg"/>
        </a:ln>
      </a:spPr>
      <a:bodyPr vert="horz" wrap="none" lIns="0" tIns="45720" rIns="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rnd" cmpd="sng" algn="ctr">
          <a:solidFill>
            <a:schemeClr val="bg1"/>
          </a:solidFill>
          <a:prstDash val="sysDot"/>
          <a:round/>
          <a:headEnd type="none" w="med" len="med"/>
          <a:tailEnd type="arrow" w="med" len="lg"/>
        </a:ln>
      </a:spPr>
      <a:bodyPr vert="horz" wrap="none" lIns="0" tIns="45720" rIns="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</TotalTime>
  <Words>365</Words>
  <Application>WPS Presentation</Application>
  <PresentationFormat>On-screen Show (4:3)</PresentationFormat>
  <Paragraphs>93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Communications and Dialogues</vt:lpstr>
      <vt:lpstr>Default Design</vt:lpstr>
      <vt:lpstr>Activity Diagram</vt:lpstr>
      <vt:lpstr>Example - Activity Diagram</vt:lpstr>
      <vt:lpstr>Example - Activity Diagram</vt:lpstr>
      <vt:lpstr>Activity Diagram Elements</vt:lpstr>
      <vt:lpstr>Action States</vt:lpstr>
      <vt:lpstr>Action Flows</vt:lpstr>
      <vt:lpstr>Object Flows</vt:lpstr>
      <vt:lpstr>Swimlanes</vt:lpstr>
      <vt:lpstr>Decisions (Branching)</vt:lpstr>
      <vt:lpstr>Swimlanes: Example</vt:lpstr>
      <vt:lpstr>Object Flows: Example</vt:lpstr>
      <vt:lpstr>What UML Modeling tools we use today?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Ricira</dc:creator>
  <cp:lastModifiedBy>Evelin</cp:lastModifiedBy>
  <cp:revision>47</cp:revision>
  <dcterms:created xsi:type="dcterms:W3CDTF">2020-04-07T14:32:42Z</dcterms:created>
  <dcterms:modified xsi:type="dcterms:W3CDTF">2020-11-11T07:12:06Z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