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8288000" cy="10287000"/>
  <p:notesSz cx="6858000" cy="9144000"/>
  <p:embeddedFontLst>
    <p:embeddedFont>
      <p:font typeface="Open Sauce Bold" charset="1" panose="00000800000000000000"/>
      <p:regular r:id="rId24"/>
    </p:embeddedFont>
    <p:embeddedFont>
      <p:font typeface="Public Sans Bold" charset="1" panose="00000000000000000000"/>
      <p:regular r:id="rId25"/>
    </p:embeddedFont>
    <p:embeddedFont>
      <p:font typeface="Open Sauce" charset="1" panose="00000500000000000000"/>
      <p:regular r:id="rId26"/>
    </p:embeddedFont>
    <p:embeddedFont>
      <p:font typeface="Open Sauce Heavy" charset="1" panose="00000A0000000000000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png" Type="http://schemas.openxmlformats.org/officeDocument/2006/relationships/image"/><Relationship Id="rId4" Target="../media/image19.png" Type="http://schemas.openxmlformats.org/officeDocument/2006/relationships/image"/><Relationship Id="rId5" Target="../media/image20.png" Type="http://schemas.openxmlformats.org/officeDocument/2006/relationships/image"/><Relationship Id="rId6" Target="../media/image21.png" Type="http://schemas.openxmlformats.org/officeDocument/2006/relationships/image"/><Relationship Id="rId7" Target="../media/image22.png" Type="http://schemas.openxmlformats.org/officeDocument/2006/relationships/image"/><Relationship Id="rId8" Target="../media/image23.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png" Type="http://schemas.openxmlformats.org/officeDocument/2006/relationships/image"/><Relationship Id="rId4" Target="../media/image26.png" Type="http://schemas.openxmlformats.org/officeDocument/2006/relationships/image"/><Relationship Id="rId5" Target="../media/image27.png" Type="http://schemas.openxmlformats.org/officeDocument/2006/relationships/image"/><Relationship Id="rId6" Target="../media/image28.png" Type="http://schemas.openxmlformats.org/officeDocument/2006/relationships/image"/><Relationship Id="rId7" Target="../media/image29.png" Type="http://schemas.openxmlformats.org/officeDocument/2006/relationships/image"/><Relationship Id="rId8" Target="../media/image30.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3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png" Type="http://schemas.openxmlformats.org/officeDocument/2006/relationships/image"/><Relationship Id="rId6" Target="../media/image11.png" Type="http://schemas.openxmlformats.org/officeDocument/2006/relationships/image"/><Relationship Id="rId7" Target="../media/image12.png" Type="http://schemas.openxmlformats.org/officeDocument/2006/relationships/image"/><Relationship Id="rId8" Target="../media/image13.png" Type="http://schemas.openxmlformats.org/officeDocument/2006/relationships/image"/><Relationship Id="rId9" Target="../media/image1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BE8D8"/>
        </a:solidFill>
      </p:bgPr>
    </p:bg>
    <p:spTree>
      <p:nvGrpSpPr>
        <p:cNvPr id="1" name=""/>
        <p:cNvGrpSpPr/>
        <p:nvPr/>
      </p:nvGrpSpPr>
      <p:grpSpPr>
        <a:xfrm>
          <a:off x="0" y="0"/>
          <a:ext cx="0" cy="0"/>
          <a:chOff x="0" y="0"/>
          <a:chExt cx="0" cy="0"/>
        </a:xfrm>
      </p:grpSpPr>
      <p:sp>
        <p:nvSpPr>
          <p:cNvPr name="Freeform 2" id="2"/>
          <p:cNvSpPr/>
          <p:nvPr/>
        </p:nvSpPr>
        <p:spPr>
          <a:xfrm flipH="false" flipV="false" rot="0">
            <a:off x="11074805" y="0"/>
            <a:ext cx="7213195" cy="10287000"/>
          </a:xfrm>
          <a:custGeom>
            <a:avLst/>
            <a:gdLst/>
            <a:ahLst/>
            <a:cxnLst/>
            <a:rect r="r" b="b" t="t" l="l"/>
            <a:pathLst>
              <a:path h="10287000" w="7213195">
                <a:moveTo>
                  <a:pt x="0" y="0"/>
                </a:moveTo>
                <a:lnTo>
                  <a:pt x="7213195" y="0"/>
                </a:lnTo>
                <a:lnTo>
                  <a:pt x="7213195" y="10287000"/>
                </a:lnTo>
                <a:lnTo>
                  <a:pt x="0" y="1028700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2567940"/>
            <a:ext cx="10761288" cy="1913761"/>
          </a:xfrm>
          <a:prstGeom prst="rect">
            <a:avLst/>
          </a:prstGeom>
        </p:spPr>
        <p:txBody>
          <a:bodyPr anchor="t" rtlCol="false" tIns="0" lIns="0" bIns="0" rIns="0">
            <a:spAutoFit/>
          </a:bodyPr>
          <a:lstStyle/>
          <a:p>
            <a:pPr algn="l">
              <a:lnSpc>
                <a:spcPts val="7611"/>
              </a:lnSpc>
            </a:pPr>
            <a:r>
              <a:rPr lang="en-US" sz="5900" b="true">
                <a:solidFill>
                  <a:srgbClr val="253532"/>
                </a:solidFill>
                <a:latin typeface="Open Sauce Bold"/>
                <a:ea typeface="Open Sauce Bold"/>
                <a:cs typeface="Open Sauce Bold"/>
                <a:sym typeface="Open Sauce Bold"/>
              </a:rPr>
              <a:t>CARDIOVASCULAR DISEASE</a:t>
            </a:r>
          </a:p>
          <a:p>
            <a:pPr algn="l">
              <a:lnSpc>
                <a:spcPts val="7611"/>
              </a:lnSpc>
            </a:pPr>
            <a:r>
              <a:rPr lang="en-US" sz="5900" b="true">
                <a:solidFill>
                  <a:srgbClr val="253532"/>
                </a:solidFill>
                <a:latin typeface="Public Sans Bold"/>
                <a:ea typeface="Public Sans Bold"/>
                <a:cs typeface="Public Sans Bold"/>
                <a:sym typeface="Public Sans Bold"/>
              </a:rPr>
              <a:t>CLASSIFICATION</a:t>
            </a:r>
          </a:p>
        </p:txBody>
      </p:sp>
      <p:sp>
        <p:nvSpPr>
          <p:cNvPr name="TextBox 4" id="4"/>
          <p:cNvSpPr txBox="true"/>
          <p:nvPr/>
        </p:nvSpPr>
        <p:spPr>
          <a:xfrm rot="0">
            <a:off x="1028700" y="5057775"/>
            <a:ext cx="8629650" cy="688974"/>
          </a:xfrm>
          <a:prstGeom prst="rect">
            <a:avLst/>
          </a:prstGeom>
        </p:spPr>
        <p:txBody>
          <a:bodyPr anchor="t" rtlCol="false" tIns="0" lIns="0" bIns="0" rIns="0">
            <a:spAutoFit/>
          </a:bodyPr>
          <a:lstStyle/>
          <a:p>
            <a:pPr algn="l">
              <a:lnSpc>
                <a:spcPts val="5600"/>
              </a:lnSpc>
              <a:spcBef>
                <a:spcPct val="0"/>
              </a:spcBef>
            </a:pPr>
            <a:r>
              <a:rPr lang="en-US" sz="4000" spc="80">
                <a:solidFill>
                  <a:srgbClr val="253532"/>
                </a:solidFill>
                <a:latin typeface="Open Sauce"/>
                <a:ea typeface="Open Sauce"/>
                <a:cs typeface="Open Sauce"/>
                <a:sym typeface="Open Sauce"/>
              </a:rPr>
              <a:t>Mock Presentation</a:t>
            </a:r>
          </a:p>
        </p:txBody>
      </p:sp>
      <p:sp>
        <p:nvSpPr>
          <p:cNvPr name="TextBox 5" id="5"/>
          <p:cNvSpPr txBox="true"/>
          <p:nvPr/>
        </p:nvSpPr>
        <p:spPr>
          <a:xfrm rot="0">
            <a:off x="1028700" y="6917989"/>
            <a:ext cx="7596334" cy="1590675"/>
          </a:xfrm>
          <a:prstGeom prst="rect">
            <a:avLst/>
          </a:prstGeom>
        </p:spPr>
        <p:txBody>
          <a:bodyPr anchor="t" rtlCol="false" tIns="0" lIns="0" bIns="0" rIns="0">
            <a:spAutoFit/>
          </a:bodyPr>
          <a:lstStyle/>
          <a:p>
            <a:pPr algn="l">
              <a:lnSpc>
                <a:spcPts val="4200"/>
              </a:lnSpc>
            </a:pPr>
            <a:r>
              <a:rPr lang="en-US" sz="3000" spc="60" b="true">
                <a:solidFill>
                  <a:srgbClr val="253532"/>
                </a:solidFill>
                <a:latin typeface="Open Sauce Bold"/>
                <a:ea typeface="Open Sauce Bold"/>
                <a:cs typeface="Open Sauce Bold"/>
                <a:sym typeface="Open Sauce Bold"/>
              </a:rPr>
              <a:t>Group 4:</a:t>
            </a:r>
          </a:p>
          <a:p>
            <a:pPr algn="l">
              <a:lnSpc>
                <a:spcPts val="4200"/>
              </a:lnSpc>
            </a:pPr>
            <a:r>
              <a:rPr lang="en-US" sz="3000" spc="60">
                <a:solidFill>
                  <a:srgbClr val="253532"/>
                </a:solidFill>
                <a:latin typeface="Open Sauce"/>
                <a:ea typeface="Open Sauce"/>
                <a:cs typeface="Open Sauce"/>
                <a:sym typeface="Open Sauce"/>
              </a:rPr>
              <a:t>Aditya Nayak</a:t>
            </a:r>
          </a:p>
          <a:p>
            <a:pPr algn="l">
              <a:lnSpc>
                <a:spcPts val="4200"/>
              </a:lnSpc>
              <a:spcBef>
                <a:spcPct val="0"/>
              </a:spcBef>
            </a:pPr>
            <a:r>
              <a:rPr lang="en-US" sz="3000" spc="60">
                <a:solidFill>
                  <a:srgbClr val="253532"/>
                </a:solidFill>
                <a:latin typeface="Open Sauce"/>
                <a:ea typeface="Open Sauce"/>
                <a:cs typeface="Open Sauce"/>
                <a:sym typeface="Open Sauce"/>
              </a:rPr>
              <a:t>Charith Govardhanam</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BE8D8"/>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556591"/>
            <a:ext cx="3231220" cy="1104490"/>
          </a:xfrm>
          <a:custGeom>
            <a:avLst/>
            <a:gdLst/>
            <a:ahLst/>
            <a:cxnLst/>
            <a:rect r="r" b="b" t="t" l="l"/>
            <a:pathLst>
              <a:path h="1104490" w="3231220">
                <a:moveTo>
                  <a:pt x="0" y="0"/>
                </a:moveTo>
                <a:lnTo>
                  <a:pt x="3231220" y="0"/>
                </a:lnTo>
                <a:lnTo>
                  <a:pt x="3231220" y="1104489"/>
                </a:lnTo>
                <a:lnTo>
                  <a:pt x="0" y="11044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316662"/>
            <a:ext cx="3038033" cy="573435"/>
          </a:xfrm>
          <a:prstGeom prst="rect">
            <a:avLst/>
          </a:prstGeom>
        </p:spPr>
        <p:txBody>
          <a:bodyPr anchor="t" rtlCol="false" tIns="0" lIns="0" bIns="0" rIns="0">
            <a:spAutoFit/>
          </a:bodyPr>
          <a:lstStyle/>
          <a:p>
            <a:pPr algn="ctr">
              <a:lnSpc>
                <a:spcPts val="4618"/>
              </a:lnSpc>
            </a:pPr>
            <a:r>
              <a:rPr lang="en-US" sz="3298" b="true">
                <a:solidFill>
                  <a:srgbClr val="253532"/>
                </a:solidFill>
                <a:latin typeface="Open Sauce Bold"/>
                <a:ea typeface="Open Sauce Bold"/>
                <a:cs typeface="Open Sauce Bold"/>
                <a:sym typeface="Open Sauce Bold"/>
              </a:rPr>
              <a:t>Data Modeling</a:t>
            </a:r>
          </a:p>
        </p:txBody>
      </p:sp>
      <p:sp>
        <p:nvSpPr>
          <p:cNvPr name="TextBox 4" id="4"/>
          <p:cNvSpPr txBox="true"/>
          <p:nvPr/>
        </p:nvSpPr>
        <p:spPr>
          <a:xfrm rot="0">
            <a:off x="898663" y="6803040"/>
            <a:ext cx="15757600" cy="1737361"/>
          </a:xfrm>
          <a:prstGeom prst="rect">
            <a:avLst/>
          </a:prstGeom>
        </p:spPr>
        <p:txBody>
          <a:bodyPr anchor="t" rtlCol="false" tIns="0" lIns="0" bIns="0" rIns="0">
            <a:spAutoFit/>
          </a:bodyPr>
          <a:lstStyle/>
          <a:p>
            <a:pPr algn="just" marL="388620" indent="-194310" lvl="1">
              <a:lnSpc>
                <a:spcPts val="2880"/>
              </a:lnSpc>
              <a:buFont typeface="Arial"/>
              <a:buChar char="•"/>
            </a:pPr>
            <a:r>
              <a:rPr lang="en-US" b="true" sz="1800" spc="18">
                <a:solidFill>
                  <a:srgbClr val="253532"/>
                </a:solidFill>
                <a:latin typeface="Open Sauce Bold"/>
                <a:ea typeface="Open Sauce Bold"/>
                <a:cs typeface="Open Sauce Bold"/>
                <a:sym typeface="Open Sauce Bold"/>
              </a:rPr>
              <a:t>Random Forest: </a:t>
            </a:r>
            <a:r>
              <a:rPr lang="en-US" sz="1800" spc="18">
                <a:solidFill>
                  <a:srgbClr val="253532"/>
                </a:solidFill>
                <a:latin typeface="Open Sauce"/>
                <a:ea typeface="Open Sauce"/>
                <a:cs typeface="Open Sauce"/>
                <a:sym typeface="Open Sauce"/>
              </a:rPr>
              <a:t>Ensemble method combining multiple decision trees for robust and accurate predictions.</a:t>
            </a:r>
          </a:p>
          <a:p>
            <a:pPr algn="just">
              <a:lnSpc>
                <a:spcPts val="800"/>
              </a:lnSpc>
            </a:pPr>
          </a:p>
          <a:p>
            <a:pPr algn="just" marL="388620" indent="-194310" lvl="1">
              <a:lnSpc>
                <a:spcPts val="2880"/>
              </a:lnSpc>
              <a:buFont typeface="Arial"/>
              <a:buChar char="•"/>
            </a:pPr>
            <a:r>
              <a:rPr lang="en-US" b="true" sz="1800" spc="18">
                <a:solidFill>
                  <a:srgbClr val="253532"/>
                </a:solidFill>
                <a:latin typeface="Open Sauce Bold"/>
                <a:ea typeface="Open Sauce Bold"/>
                <a:cs typeface="Open Sauce Bold"/>
                <a:sym typeface="Open Sauce Bold"/>
              </a:rPr>
              <a:t>XGBoost:</a:t>
            </a:r>
            <a:r>
              <a:rPr lang="en-US" sz="1800" spc="18">
                <a:solidFill>
                  <a:srgbClr val="253532"/>
                </a:solidFill>
                <a:latin typeface="Open Sauce"/>
                <a:ea typeface="Open Sauce"/>
                <a:cs typeface="Open Sauce"/>
                <a:sym typeface="Open Sauce"/>
              </a:rPr>
              <a:t> Optimized gradient boosting implementation offering speed, performance, and regularization for structured data.</a:t>
            </a:r>
          </a:p>
          <a:p>
            <a:pPr algn="just">
              <a:lnSpc>
                <a:spcPts val="800"/>
              </a:lnSpc>
            </a:pPr>
          </a:p>
          <a:p>
            <a:pPr algn="just" marL="388620" indent="-194310" lvl="1">
              <a:lnSpc>
                <a:spcPts val="2880"/>
              </a:lnSpc>
              <a:buFont typeface="Arial"/>
              <a:buChar char="•"/>
            </a:pPr>
            <a:r>
              <a:rPr lang="en-US" b="true" sz="1800" spc="18">
                <a:solidFill>
                  <a:srgbClr val="253532"/>
                </a:solidFill>
                <a:latin typeface="Open Sauce Bold"/>
                <a:ea typeface="Open Sauce Bold"/>
                <a:cs typeface="Open Sauce Bold"/>
                <a:sym typeface="Open Sauce Bold"/>
              </a:rPr>
              <a:t>Multilayer Perceptron (MLP):</a:t>
            </a:r>
            <a:r>
              <a:rPr lang="en-US" sz="1800" spc="18">
                <a:solidFill>
                  <a:srgbClr val="253532"/>
                </a:solidFill>
                <a:latin typeface="Open Sauce"/>
                <a:ea typeface="Open Sauce"/>
                <a:cs typeface="Open Sauce"/>
                <a:sym typeface="Open Sauce"/>
              </a:rPr>
              <a:t> Neural network with multiple layers capable of learning complex patterns in data.</a:t>
            </a:r>
          </a:p>
          <a:p>
            <a:pPr algn="just">
              <a:lnSpc>
                <a:spcPts val="800"/>
              </a:lnSpc>
            </a:pPr>
          </a:p>
          <a:p>
            <a:pPr algn="just" marL="388620" indent="-194310" lvl="1">
              <a:lnSpc>
                <a:spcPts val="2880"/>
              </a:lnSpc>
              <a:buFont typeface="Arial"/>
              <a:buChar char="•"/>
            </a:pPr>
            <a:r>
              <a:rPr lang="en-US" b="true" sz="1800" spc="18">
                <a:solidFill>
                  <a:srgbClr val="253532"/>
                </a:solidFill>
                <a:latin typeface="Open Sauce Bold"/>
                <a:ea typeface="Open Sauce Bold"/>
                <a:cs typeface="Open Sauce Bold"/>
                <a:sym typeface="Open Sauce Bold"/>
              </a:rPr>
              <a:t>Gradient Boosting:</a:t>
            </a:r>
            <a:r>
              <a:rPr lang="en-US" sz="1800" spc="18">
                <a:solidFill>
                  <a:srgbClr val="253532"/>
                </a:solidFill>
                <a:latin typeface="Open Sauce"/>
                <a:ea typeface="Open Sauce"/>
                <a:cs typeface="Open Sauce"/>
                <a:sym typeface="Open Sauce"/>
              </a:rPr>
              <a:t> Sequential ensemble learning technique correcting errors of previous models for high accuracy.</a:t>
            </a:r>
          </a:p>
        </p:txBody>
      </p:sp>
      <p:sp>
        <p:nvSpPr>
          <p:cNvPr name="TextBox 5" id="5"/>
          <p:cNvSpPr txBox="true"/>
          <p:nvPr/>
        </p:nvSpPr>
        <p:spPr>
          <a:xfrm rot="0">
            <a:off x="1028700" y="5951954"/>
            <a:ext cx="4462531" cy="573435"/>
          </a:xfrm>
          <a:prstGeom prst="rect">
            <a:avLst/>
          </a:prstGeom>
        </p:spPr>
        <p:txBody>
          <a:bodyPr anchor="t" rtlCol="false" tIns="0" lIns="0" bIns="0" rIns="0">
            <a:spAutoFit/>
          </a:bodyPr>
          <a:lstStyle/>
          <a:p>
            <a:pPr algn="ctr">
              <a:lnSpc>
                <a:spcPts val="4618"/>
              </a:lnSpc>
            </a:pPr>
            <a:r>
              <a:rPr lang="en-US" sz="3298" b="true">
                <a:solidFill>
                  <a:srgbClr val="253532"/>
                </a:solidFill>
                <a:latin typeface="Open Sauce Bold"/>
                <a:ea typeface="Open Sauce Bold"/>
                <a:cs typeface="Open Sauce Bold"/>
                <a:sym typeface="Open Sauce Bold"/>
              </a:rPr>
              <a:t>Why these models??</a:t>
            </a:r>
          </a:p>
        </p:txBody>
      </p:sp>
      <p:sp>
        <p:nvSpPr>
          <p:cNvPr name="Freeform 6" id="6"/>
          <p:cNvSpPr/>
          <p:nvPr/>
        </p:nvSpPr>
        <p:spPr>
          <a:xfrm flipH="false" flipV="false" rot="0">
            <a:off x="5206690" y="2556591"/>
            <a:ext cx="3231220" cy="1104490"/>
          </a:xfrm>
          <a:custGeom>
            <a:avLst/>
            <a:gdLst/>
            <a:ahLst/>
            <a:cxnLst/>
            <a:rect r="r" b="b" t="t" l="l"/>
            <a:pathLst>
              <a:path h="1104490" w="3231220">
                <a:moveTo>
                  <a:pt x="0" y="0"/>
                </a:moveTo>
                <a:lnTo>
                  <a:pt x="3231220" y="0"/>
                </a:lnTo>
                <a:lnTo>
                  <a:pt x="3231220" y="1104489"/>
                </a:lnTo>
                <a:lnTo>
                  <a:pt x="0" y="11044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9380885" y="2556591"/>
            <a:ext cx="3231220" cy="1104490"/>
          </a:xfrm>
          <a:custGeom>
            <a:avLst/>
            <a:gdLst/>
            <a:ahLst/>
            <a:cxnLst/>
            <a:rect r="r" b="b" t="t" l="l"/>
            <a:pathLst>
              <a:path h="1104490" w="3231220">
                <a:moveTo>
                  <a:pt x="0" y="0"/>
                </a:moveTo>
                <a:lnTo>
                  <a:pt x="3231220" y="0"/>
                </a:lnTo>
                <a:lnTo>
                  <a:pt x="3231220" y="1104489"/>
                </a:lnTo>
                <a:lnTo>
                  <a:pt x="0" y="11044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3555080" y="2556591"/>
            <a:ext cx="3231220" cy="1104490"/>
          </a:xfrm>
          <a:custGeom>
            <a:avLst/>
            <a:gdLst/>
            <a:ahLst/>
            <a:cxnLst/>
            <a:rect r="r" b="b" t="t" l="l"/>
            <a:pathLst>
              <a:path h="1104490" w="3231220">
                <a:moveTo>
                  <a:pt x="0" y="0"/>
                </a:moveTo>
                <a:lnTo>
                  <a:pt x="3231220" y="0"/>
                </a:lnTo>
                <a:lnTo>
                  <a:pt x="3231220" y="1104489"/>
                </a:lnTo>
                <a:lnTo>
                  <a:pt x="0" y="11044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028700" y="4039010"/>
            <a:ext cx="3231220" cy="1104490"/>
          </a:xfrm>
          <a:custGeom>
            <a:avLst/>
            <a:gdLst/>
            <a:ahLst/>
            <a:cxnLst/>
            <a:rect r="r" b="b" t="t" l="l"/>
            <a:pathLst>
              <a:path h="1104490" w="3231220">
                <a:moveTo>
                  <a:pt x="0" y="0"/>
                </a:moveTo>
                <a:lnTo>
                  <a:pt x="3231220" y="0"/>
                </a:lnTo>
                <a:lnTo>
                  <a:pt x="3231220" y="1104490"/>
                </a:lnTo>
                <a:lnTo>
                  <a:pt x="0" y="11044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5206690" y="4039010"/>
            <a:ext cx="3231220" cy="1104490"/>
          </a:xfrm>
          <a:custGeom>
            <a:avLst/>
            <a:gdLst/>
            <a:ahLst/>
            <a:cxnLst/>
            <a:rect r="r" b="b" t="t" l="l"/>
            <a:pathLst>
              <a:path h="1104490" w="3231220">
                <a:moveTo>
                  <a:pt x="0" y="0"/>
                </a:moveTo>
                <a:lnTo>
                  <a:pt x="3231220" y="0"/>
                </a:lnTo>
                <a:lnTo>
                  <a:pt x="3231220" y="1104490"/>
                </a:lnTo>
                <a:lnTo>
                  <a:pt x="0" y="11044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9380885" y="4039010"/>
            <a:ext cx="3231220" cy="1104490"/>
          </a:xfrm>
          <a:custGeom>
            <a:avLst/>
            <a:gdLst/>
            <a:ahLst/>
            <a:cxnLst/>
            <a:rect r="r" b="b" t="t" l="l"/>
            <a:pathLst>
              <a:path h="1104490" w="3231220">
                <a:moveTo>
                  <a:pt x="0" y="0"/>
                </a:moveTo>
                <a:lnTo>
                  <a:pt x="3231220" y="0"/>
                </a:lnTo>
                <a:lnTo>
                  <a:pt x="3231220" y="1104490"/>
                </a:lnTo>
                <a:lnTo>
                  <a:pt x="0" y="11044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13555080" y="4039010"/>
            <a:ext cx="3231220" cy="1104490"/>
          </a:xfrm>
          <a:custGeom>
            <a:avLst/>
            <a:gdLst/>
            <a:ahLst/>
            <a:cxnLst/>
            <a:rect r="r" b="b" t="t" l="l"/>
            <a:pathLst>
              <a:path h="1104490" w="3231220">
                <a:moveTo>
                  <a:pt x="0" y="0"/>
                </a:moveTo>
                <a:lnTo>
                  <a:pt x="3231220" y="0"/>
                </a:lnTo>
                <a:lnTo>
                  <a:pt x="3231220" y="1104490"/>
                </a:lnTo>
                <a:lnTo>
                  <a:pt x="0" y="11044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3" id="13"/>
          <p:cNvSpPr txBox="true"/>
          <p:nvPr/>
        </p:nvSpPr>
        <p:spPr>
          <a:xfrm rot="0">
            <a:off x="1616581" y="2903413"/>
            <a:ext cx="2071092" cy="372745"/>
          </a:xfrm>
          <a:prstGeom prst="rect">
            <a:avLst/>
          </a:prstGeom>
        </p:spPr>
        <p:txBody>
          <a:bodyPr anchor="t" rtlCol="false" tIns="0" lIns="0" bIns="0" rIns="0">
            <a:spAutoFit/>
          </a:bodyPr>
          <a:lstStyle/>
          <a:p>
            <a:pPr algn="ctr">
              <a:lnSpc>
                <a:spcPts val="3079"/>
              </a:lnSpc>
            </a:pPr>
            <a:r>
              <a:rPr lang="en-US" sz="2199">
                <a:solidFill>
                  <a:srgbClr val="EBE8D8"/>
                </a:solidFill>
                <a:latin typeface="Open Sauce"/>
                <a:ea typeface="Open Sauce"/>
                <a:cs typeface="Open Sauce"/>
                <a:sym typeface="Open Sauce"/>
              </a:rPr>
              <a:t>Random Forest</a:t>
            </a:r>
          </a:p>
        </p:txBody>
      </p:sp>
      <p:sp>
        <p:nvSpPr>
          <p:cNvPr name="TextBox 14" id="14"/>
          <p:cNvSpPr txBox="true"/>
          <p:nvPr/>
        </p:nvSpPr>
        <p:spPr>
          <a:xfrm rot="0">
            <a:off x="6210964" y="2903413"/>
            <a:ext cx="1222673" cy="372745"/>
          </a:xfrm>
          <a:prstGeom prst="rect">
            <a:avLst/>
          </a:prstGeom>
        </p:spPr>
        <p:txBody>
          <a:bodyPr anchor="t" rtlCol="false" tIns="0" lIns="0" bIns="0" rIns="0">
            <a:spAutoFit/>
          </a:bodyPr>
          <a:lstStyle/>
          <a:p>
            <a:pPr algn="ctr">
              <a:lnSpc>
                <a:spcPts val="3079"/>
              </a:lnSpc>
            </a:pPr>
            <a:r>
              <a:rPr lang="en-US" sz="2199">
                <a:solidFill>
                  <a:srgbClr val="EBE8D8"/>
                </a:solidFill>
                <a:latin typeface="Open Sauce"/>
                <a:ea typeface="Open Sauce"/>
                <a:cs typeface="Open Sauce"/>
                <a:sym typeface="Open Sauce"/>
              </a:rPr>
              <a:t>XGBoost</a:t>
            </a:r>
          </a:p>
        </p:txBody>
      </p:sp>
      <p:sp>
        <p:nvSpPr>
          <p:cNvPr name="TextBox 15" id="15"/>
          <p:cNvSpPr txBox="true"/>
          <p:nvPr/>
        </p:nvSpPr>
        <p:spPr>
          <a:xfrm rot="0">
            <a:off x="9603017" y="2893888"/>
            <a:ext cx="2786955" cy="365760"/>
          </a:xfrm>
          <a:prstGeom prst="rect">
            <a:avLst/>
          </a:prstGeom>
        </p:spPr>
        <p:txBody>
          <a:bodyPr anchor="t" rtlCol="false" tIns="0" lIns="0" bIns="0" rIns="0">
            <a:spAutoFit/>
          </a:bodyPr>
          <a:lstStyle/>
          <a:p>
            <a:pPr algn="ctr">
              <a:lnSpc>
                <a:spcPts val="2939"/>
              </a:lnSpc>
            </a:pPr>
            <a:r>
              <a:rPr lang="en-US" sz="2099">
                <a:solidFill>
                  <a:srgbClr val="EBE8D8"/>
                </a:solidFill>
                <a:latin typeface="Open Sauce"/>
                <a:ea typeface="Open Sauce"/>
                <a:cs typeface="Open Sauce"/>
                <a:sym typeface="Open Sauce"/>
              </a:rPr>
              <a:t>Multilayer Perceptron</a:t>
            </a:r>
          </a:p>
        </p:txBody>
      </p:sp>
      <p:sp>
        <p:nvSpPr>
          <p:cNvPr name="TextBox 16" id="16"/>
          <p:cNvSpPr txBox="true"/>
          <p:nvPr/>
        </p:nvSpPr>
        <p:spPr>
          <a:xfrm rot="0">
            <a:off x="14369251" y="2903413"/>
            <a:ext cx="1602879" cy="372745"/>
          </a:xfrm>
          <a:prstGeom prst="rect">
            <a:avLst/>
          </a:prstGeom>
        </p:spPr>
        <p:txBody>
          <a:bodyPr anchor="t" rtlCol="false" tIns="0" lIns="0" bIns="0" rIns="0">
            <a:spAutoFit/>
          </a:bodyPr>
          <a:lstStyle/>
          <a:p>
            <a:pPr algn="ctr">
              <a:lnSpc>
                <a:spcPts val="3079"/>
              </a:lnSpc>
            </a:pPr>
            <a:r>
              <a:rPr lang="en-US" sz="2199">
                <a:solidFill>
                  <a:srgbClr val="EBE8D8"/>
                </a:solidFill>
                <a:latin typeface="Open Sauce"/>
                <a:ea typeface="Open Sauce"/>
                <a:cs typeface="Open Sauce"/>
                <a:sym typeface="Open Sauce"/>
              </a:rPr>
              <a:t>TensorFlow</a:t>
            </a:r>
          </a:p>
        </p:txBody>
      </p:sp>
      <p:sp>
        <p:nvSpPr>
          <p:cNvPr name="TextBox 17" id="17"/>
          <p:cNvSpPr txBox="true"/>
          <p:nvPr/>
        </p:nvSpPr>
        <p:spPr>
          <a:xfrm rot="0">
            <a:off x="1313539" y="4385832"/>
            <a:ext cx="2661543" cy="372745"/>
          </a:xfrm>
          <a:prstGeom prst="rect">
            <a:avLst/>
          </a:prstGeom>
        </p:spPr>
        <p:txBody>
          <a:bodyPr anchor="t" rtlCol="false" tIns="0" lIns="0" bIns="0" rIns="0">
            <a:spAutoFit/>
          </a:bodyPr>
          <a:lstStyle/>
          <a:p>
            <a:pPr algn="ctr">
              <a:lnSpc>
                <a:spcPts val="3079"/>
              </a:lnSpc>
            </a:pPr>
            <a:r>
              <a:rPr lang="en-US" sz="2199">
                <a:solidFill>
                  <a:srgbClr val="EBE8D8"/>
                </a:solidFill>
                <a:latin typeface="Open Sauce"/>
                <a:ea typeface="Open Sauce"/>
                <a:cs typeface="Open Sauce"/>
                <a:sym typeface="Open Sauce"/>
              </a:rPr>
              <a:t>Logistic Regression</a:t>
            </a:r>
          </a:p>
        </p:txBody>
      </p:sp>
      <p:sp>
        <p:nvSpPr>
          <p:cNvPr name="TextBox 18" id="18"/>
          <p:cNvSpPr txBox="true"/>
          <p:nvPr/>
        </p:nvSpPr>
        <p:spPr>
          <a:xfrm rot="0">
            <a:off x="5491231" y="4385832"/>
            <a:ext cx="2662138" cy="372745"/>
          </a:xfrm>
          <a:prstGeom prst="rect">
            <a:avLst/>
          </a:prstGeom>
        </p:spPr>
        <p:txBody>
          <a:bodyPr anchor="t" rtlCol="false" tIns="0" lIns="0" bIns="0" rIns="0">
            <a:spAutoFit/>
          </a:bodyPr>
          <a:lstStyle/>
          <a:p>
            <a:pPr algn="ctr">
              <a:lnSpc>
                <a:spcPts val="3079"/>
              </a:lnSpc>
            </a:pPr>
            <a:r>
              <a:rPr lang="en-US" sz="2199">
                <a:solidFill>
                  <a:srgbClr val="EBE8D8"/>
                </a:solidFill>
                <a:latin typeface="Open Sauce"/>
                <a:ea typeface="Open Sauce"/>
                <a:cs typeface="Open Sauce"/>
                <a:sym typeface="Open Sauce"/>
              </a:rPr>
              <a:t>K-Nearest Neigbour</a:t>
            </a:r>
          </a:p>
        </p:txBody>
      </p:sp>
      <p:sp>
        <p:nvSpPr>
          <p:cNvPr name="TextBox 19" id="19"/>
          <p:cNvSpPr txBox="true"/>
          <p:nvPr/>
        </p:nvSpPr>
        <p:spPr>
          <a:xfrm rot="0">
            <a:off x="9770598" y="4385832"/>
            <a:ext cx="2451795" cy="372745"/>
          </a:xfrm>
          <a:prstGeom prst="rect">
            <a:avLst/>
          </a:prstGeom>
        </p:spPr>
        <p:txBody>
          <a:bodyPr anchor="t" rtlCol="false" tIns="0" lIns="0" bIns="0" rIns="0">
            <a:spAutoFit/>
          </a:bodyPr>
          <a:lstStyle/>
          <a:p>
            <a:pPr algn="ctr">
              <a:lnSpc>
                <a:spcPts val="3079"/>
              </a:lnSpc>
            </a:pPr>
            <a:r>
              <a:rPr lang="en-US" sz="2199">
                <a:solidFill>
                  <a:srgbClr val="EBE8D8"/>
                </a:solidFill>
                <a:latin typeface="Open Sauce"/>
                <a:ea typeface="Open Sauce"/>
                <a:cs typeface="Open Sauce"/>
                <a:sym typeface="Open Sauce"/>
              </a:rPr>
              <a:t>Gradient Boosting</a:t>
            </a:r>
          </a:p>
        </p:txBody>
      </p:sp>
      <p:sp>
        <p:nvSpPr>
          <p:cNvPr name="TextBox 20" id="20"/>
          <p:cNvSpPr txBox="true"/>
          <p:nvPr/>
        </p:nvSpPr>
        <p:spPr>
          <a:xfrm rot="0">
            <a:off x="14369251" y="4385832"/>
            <a:ext cx="1664593" cy="372745"/>
          </a:xfrm>
          <a:prstGeom prst="rect">
            <a:avLst/>
          </a:prstGeom>
        </p:spPr>
        <p:txBody>
          <a:bodyPr anchor="t" rtlCol="false" tIns="0" lIns="0" bIns="0" rIns="0">
            <a:spAutoFit/>
          </a:bodyPr>
          <a:lstStyle/>
          <a:p>
            <a:pPr algn="ctr">
              <a:lnSpc>
                <a:spcPts val="3079"/>
              </a:lnSpc>
            </a:pPr>
            <a:r>
              <a:rPr lang="en-US" sz="2199">
                <a:solidFill>
                  <a:srgbClr val="EBE8D8"/>
                </a:solidFill>
                <a:latin typeface="Open Sauce"/>
                <a:ea typeface="Open Sauce"/>
                <a:cs typeface="Open Sauce"/>
                <a:sym typeface="Open Sauce"/>
              </a:rPr>
              <a:t>Naive Bayes</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253532"/>
        </a:solidFill>
      </p:bgPr>
    </p:bg>
    <p:spTree>
      <p:nvGrpSpPr>
        <p:cNvPr id="1" name=""/>
        <p:cNvGrpSpPr/>
        <p:nvPr/>
      </p:nvGrpSpPr>
      <p:grpSpPr>
        <a:xfrm>
          <a:off x="0" y="0"/>
          <a:ext cx="0" cy="0"/>
          <a:chOff x="0" y="0"/>
          <a:chExt cx="0" cy="0"/>
        </a:xfrm>
      </p:grpSpPr>
      <p:sp>
        <p:nvSpPr>
          <p:cNvPr name="TextBox 2" id="2"/>
          <p:cNvSpPr txBox="true"/>
          <p:nvPr/>
        </p:nvSpPr>
        <p:spPr>
          <a:xfrm rot="0">
            <a:off x="1028700" y="8108950"/>
            <a:ext cx="11679355" cy="1149350"/>
          </a:xfrm>
          <a:prstGeom prst="rect">
            <a:avLst/>
          </a:prstGeom>
        </p:spPr>
        <p:txBody>
          <a:bodyPr anchor="t" rtlCol="false" tIns="0" lIns="0" bIns="0" rIns="0">
            <a:spAutoFit/>
          </a:bodyPr>
          <a:lstStyle/>
          <a:p>
            <a:pPr algn="ctr" marL="0" indent="0" lvl="0">
              <a:lnSpc>
                <a:spcPts val="8800"/>
              </a:lnSpc>
            </a:pPr>
            <a:r>
              <a:rPr lang="en-US" b="true" sz="8000">
                <a:solidFill>
                  <a:srgbClr val="EBE8D8"/>
                </a:solidFill>
                <a:latin typeface="Open Sauce Heavy"/>
                <a:ea typeface="Open Sauce Heavy"/>
                <a:cs typeface="Open Sauce Heavy"/>
                <a:sym typeface="Open Sauce Heavy"/>
              </a:rPr>
              <a:t>RESULTS &amp; ANALYSIS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BE8D8"/>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rot="0">
            <a:off x="1194191" y="5837597"/>
            <a:ext cx="1473204" cy="1473204"/>
          </a:xfrm>
          <a:prstGeom prst="rect">
            <a:avLst/>
          </a:prstGeom>
        </p:spPr>
      </p:pic>
      <p:pic>
        <p:nvPicPr>
          <p:cNvPr name="Picture 3" id="3"/>
          <p:cNvPicPr>
            <a:picLocks noChangeAspect="true"/>
          </p:cNvPicPr>
          <p:nvPr/>
        </p:nvPicPr>
        <p:blipFill>
          <a:blip r:embed="rId3"/>
          <a:stretch>
            <a:fillRect/>
          </a:stretch>
        </p:blipFill>
        <p:spPr>
          <a:xfrm rot="0">
            <a:off x="3573974" y="5837597"/>
            <a:ext cx="1473204" cy="1473204"/>
          </a:xfrm>
          <a:prstGeom prst="rect">
            <a:avLst/>
          </a:prstGeom>
        </p:spPr>
      </p:pic>
      <p:pic>
        <p:nvPicPr>
          <p:cNvPr name="Picture 4" id="4"/>
          <p:cNvPicPr>
            <a:picLocks noChangeAspect="true"/>
          </p:cNvPicPr>
          <p:nvPr/>
        </p:nvPicPr>
        <p:blipFill>
          <a:blip r:embed="rId4"/>
          <a:stretch>
            <a:fillRect/>
          </a:stretch>
        </p:blipFill>
        <p:spPr>
          <a:xfrm rot="0">
            <a:off x="5954169" y="5837597"/>
            <a:ext cx="1473204" cy="1473204"/>
          </a:xfrm>
          <a:prstGeom prst="rect">
            <a:avLst/>
          </a:prstGeom>
        </p:spPr>
      </p:pic>
      <p:pic>
        <p:nvPicPr>
          <p:cNvPr name="Picture 5" id="5"/>
          <p:cNvPicPr>
            <a:picLocks noChangeAspect="true"/>
          </p:cNvPicPr>
          <p:nvPr/>
        </p:nvPicPr>
        <p:blipFill>
          <a:blip r:embed="rId5"/>
          <a:stretch>
            <a:fillRect/>
          </a:stretch>
        </p:blipFill>
        <p:spPr>
          <a:xfrm rot="0">
            <a:off x="13094753" y="5837597"/>
            <a:ext cx="1473204" cy="1473204"/>
          </a:xfrm>
          <a:prstGeom prst="rect">
            <a:avLst/>
          </a:prstGeom>
        </p:spPr>
      </p:pic>
      <p:pic>
        <p:nvPicPr>
          <p:cNvPr name="Picture 6" id="6"/>
          <p:cNvPicPr>
            <a:picLocks noChangeAspect="true"/>
          </p:cNvPicPr>
          <p:nvPr/>
        </p:nvPicPr>
        <p:blipFill>
          <a:blip r:embed="rId6"/>
          <a:stretch>
            <a:fillRect/>
          </a:stretch>
        </p:blipFill>
        <p:spPr>
          <a:xfrm rot="0">
            <a:off x="10714558" y="5837597"/>
            <a:ext cx="1473204" cy="1473204"/>
          </a:xfrm>
          <a:prstGeom prst="rect">
            <a:avLst/>
          </a:prstGeom>
        </p:spPr>
      </p:pic>
      <p:pic>
        <p:nvPicPr>
          <p:cNvPr name="Picture 7" id="7"/>
          <p:cNvPicPr>
            <a:picLocks noChangeAspect="true"/>
          </p:cNvPicPr>
          <p:nvPr/>
        </p:nvPicPr>
        <p:blipFill>
          <a:blip r:embed="rId7"/>
          <a:stretch>
            <a:fillRect/>
          </a:stretch>
        </p:blipFill>
        <p:spPr>
          <a:xfrm rot="0">
            <a:off x="8334364" y="5837597"/>
            <a:ext cx="1473204" cy="1473204"/>
          </a:xfrm>
          <a:prstGeom prst="rect">
            <a:avLst/>
          </a:prstGeom>
        </p:spPr>
      </p:pic>
      <p:pic>
        <p:nvPicPr>
          <p:cNvPr name="Picture 8" id="8"/>
          <p:cNvPicPr>
            <a:picLocks noChangeAspect="true"/>
          </p:cNvPicPr>
          <p:nvPr/>
        </p:nvPicPr>
        <p:blipFill>
          <a:blip r:embed="rId8"/>
          <a:stretch>
            <a:fillRect/>
          </a:stretch>
        </p:blipFill>
        <p:spPr>
          <a:xfrm rot="0">
            <a:off x="15474948" y="5837597"/>
            <a:ext cx="1473204" cy="1473204"/>
          </a:xfrm>
          <a:prstGeom prst="rect">
            <a:avLst/>
          </a:prstGeom>
        </p:spPr>
      </p:pic>
      <p:sp>
        <p:nvSpPr>
          <p:cNvPr name="TextBox 9" id="9"/>
          <p:cNvSpPr txBox="true"/>
          <p:nvPr/>
        </p:nvSpPr>
        <p:spPr>
          <a:xfrm rot="0">
            <a:off x="1044441" y="952500"/>
            <a:ext cx="6736316" cy="573435"/>
          </a:xfrm>
          <a:prstGeom prst="rect">
            <a:avLst/>
          </a:prstGeom>
        </p:spPr>
        <p:txBody>
          <a:bodyPr anchor="t" rtlCol="false" tIns="0" lIns="0" bIns="0" rIns="0">
            <a:spAutoFit/>
          </a:bodyPr>
          <a:lstStyle/>
          <a:p>
            <a:pPr algn="l">
              <a:lnSpc>
                <a:spcPts val="4618"/>
              </a:lnSpc>
            </a:pPr>
            <a:r>
              <a:rPr lang="en-US" sz="3298" b="true">
                <a:solidFill>
                  <a:srgbClr val="253532"/>
                </a:solidFill>
                <a:latin typeface="Open Sauce Bold"/>
                <a:ea typeface="Open Sauce Bold"/>
                <a:cs typeface="Open Sauce Bold"/>
                <a:sym typeface="Open Sauce Bold"/>
              </a:rPr>
              <a:t>Results for the Originial Dataset</a:t>
            </a:r>
          </a:p>
        </p:txBody>
      </p:sp>
      <p:sp>
        <p:nvSpPr>
          <p:cNvPr name="TextBox 10" id="10"/>
          <p:cNvSpPr txBox="true"/>
          <p:nvPr/>
        </p:nvSpPr>
        <p:spPr>
          <a:xfrm rot="0">
            <a:off x="1044441" y="2208969"/>
            <a:ext cx="2371122" cy="368808"/>
          </a:xfrm>
          <a:prstGeom prst="rect">
            <a:avLst/>
          </a:prstGeom>
        </p:spPr>
        <p:txBody>
          <a:bodyPr anchor="t" rtlCol="false" tIns="0" lIns="0" bIns="0" rIns="0">
            <a:spAutoFit/>
          </a:bodyPr>
          <a:lstStyle/>
          <a:p>
            <a:pPr algn="just">
              <a:lnSpc>
                <a:spcPts val="3035"/>
              </a:lnSpc>
            </a:pPr>
            <a:r>
              <a:rPr lang="en-US" b="true" sz="2199" spc="21">
                <a:solidFill>
                  <a:srgbClr val="253532"/>
                </a:solidFill>
                <a:latin typeface="Open Sauce Bold"/>
                <a:ea typeface="Open Sauce Bold"/>
                <a:cs typeface="Open Sauce Bold"/>
                <a:sym typeface="Open Sauce Bold"/>
              </a:rPr>
              <a:t>Why this model?</a:t>
            </a:r>
          </a:p>
        </p:txBody>
      </p:sp>
      <p:sp>
        <p:nvSpPr>
          <p:cNvPr name="TextBox 11" id="11"/>
          <p:cNvSpPr txBox="true"/>
          <p:nvPr/>
        </p:nvSpPr>
        <p:spPr>
          <a:xfrm rot="0">
            <a:off x="1044441" y="5105400"/>
            <a:ext cx="1400211" cy="368808"/>
          </a:xfrm>
          <a:prstGeom prst="rect">
            <a:avLst/>
          </a:prstGeom>
        </p:spPr>
        <p:txBody>
          <a:bodyPr anchor="t" rtlCol="false" tIns="0" lIns="0" bIns="0" rIns="0">
            <a:spAutoFit/>
          </a:bodyPr>
          <a:lstStyle/>
          <a:p>
            <a:pPr algn="just">
              <a:lnSpc>
                <a:spcPts val="3035"/>
              </a:lnSpc>
            </a:pPr>
            <a:r>
              <a:rPr lang="en-US" b="true" sz="2199" spc="21">
                <a:solidFill>
                  <a:srgbClr val="253532"/>
                </a:solidFill>
                <a:latin typeface="Open Sauce Bold"/>
                <a:ea typeface="Open Sauce Bold"/>
                <a:cs typeface="Open Sauce Bold"/>
                <a:sym typeface="Open Sauce Bold"/>
              </a:rPr>
              <a:t>Accuracy</a:t>
            </a:r>
          </a:p>
        </p:txBody>
      </p:sp>
      <p:sp>
        <p:nvSpPr>
          <p:cNvPr name="TextBox 12" id="12"/>
          <p:cNvSpPr txBox="true"/>
          <p:nvPr/>
        </p:nvSpPr>
        <p:spPr>
          <a:xfrm rot="0">
            <a:off x="1060182" y="7578559"/>
            <a:ext cx="1808173" cy="306705"/>
          </a:xfrm>
          <a:prstGeom prst="rect">
            <a:avLst/>
          </a:prstGeom>
        </p:spPr>
        <p:txBody>
          <a:bodyPr anchor="t" rtlCol="false" tIns="0" lIns="0" bIns="0" rIns="0">
            <a:spAutoFit/>
          </a:bodyPr>
          <a:lstStyle/>
          <a:p>
            <a:pPr algn="ctr">
              <a:lnSpc>
                <a:spcPts val="2520"/>
              </a:lnSpc>
            </a:pPr>
            <a:r>
              <a:rPr lang="en-US" sz="1800">
                <a:solidFill>
                  <a:srgbClr val="253532"/>
                </a:solidFill>
                <a:latin typeface="Open Sauce"/>
                <a:ea typeface="Open Sauce"/>
                <a:cs typeface="Open Sauce"/>
                <a:sym typeface="Open Sauce"/>
              </a:rPr>
              <a:t>Random Forest</a:t>
            </a:r>
          </a:p>
        </p:txBody>
      </p:sp>
      <p:sp>
        <p:nvSpPr>
          <p:cNvPr name="TextBox 13" id="13"/>
          <p:cNvSpPr txBox="true"/>
          <p:nvPr/>
        </p:nvSpPr>
        <p:spPr>
          <a:xfrm rot="0">
            <a:off x="3696741" y="7578559"/>
            <a:ext cx="1166233" cy="306705"/>
          </a:xfrm>
          <a:prstGeom prst="rect">
            <a:avLst/>
          </a:prstGeom>
        </p:spPr>
        <p:txBody>
          <a:bodyPr anchor="t" rtlCol="false" tIns="0" lIns="0" bIns="0" rIns="0">
            <a:spAutoFit/>
          </a:bodyPr>
          <a:lstStyle/>
          <a:p>
            <a:pPr algn="ctr">
              <a:lnSpc>
                <a:spcPts val="2520"/>
              </a:lnSpc>
            </a:pPr>
            <a:r>
              <a:rPr lang="en-US" sz="1800">
                <a:solidFill>
                  <a:srgbClr val="253532"/>
                </a:solidFill>
                <a:latin typeface="Open Sauce"/>
                <a:ea typeface="Open Sauce"/>
                <a:cs typeface="Open Sauce"/>
                <a:sym typeface="Open Sauce"/>
              </a:rPr>
              <a:t>XGBoost</a:t>
            </a:r>
          </a:p>
        </p:txBody>
      </p:sp>
      <p:sp>
        <p:nvSpPr>
          <p:cNvPr name="TextBox 14" id="14"/>
          <p:cNvSpPr txBox="true"/>
          <p:nvPr/>
        </p:nvSpPr>
        <p:spPr>
          <a:xfrm rot="0">
            <a:off x="5931810" y="7421397"/>
            <a:ext cx="1517921" cy="621030"/>
          </a:xfrm>
          <a:prstGeom prst="rect">
            <a:avLst/>
          </a:prstGeom>
        </p:spPr>
        <p:txBody>
          <a:bodyPr anchor="t" rtlCol="false" tIns="0" lIns="0" bIns="0" rIns="0">
            <a:spAutoFit/>
          </a:bodyPr>
          <a:lstStyle/>
          <a:p>
            <a:pPr algn="ctr">
              <a:lnSpc>
                <a:spcPts val="2520"/>
              </a:lnSpc>
            </a:pPr>
            <a:r>
              <a:rPr lang="en-US" sz="1800">
                <a:solidFill>
                  <a:srgbClr val="253532"/>
                </a:solidFill>
                <a:latin typeface="Open Sauce"/>
                <a:ea typeface="Open Sauce"/>
                <a:cs typeface="Open Sauce"/>
                <a:sym typeface="Open Sauce"/>
              </a:rPr>
              <a:t>Multilayer Perceptron</a:t>
            </a:r>
          </a:p>
        </p:txBody>
      </p:sp>
      <p:sp>
        <p:nvSpPr>
          <p:cNvPr name="TextBox 15" id="15"/>
          <p:cNvSpPr txBox="true"/>
          <p:nvPr/>
        </p:nvSpPr>
        <p:spPr>
          <a:xfrm rot="0">
            <a:off x="8312005" y="7421397"/>
            <a:ext cx="1517921" cy="621030"/>
          </a:xfrm>
          <a:prstGeom prst="rect">
            <a:avLst/>
          </a:prstGeom>
        </p:spPr>
        <p:txBody>
          <a:bodyPr anchor="t" rtlCol="false" tIns="0" lIns="0" bIns="0" rIns="0">
            <a:spAutoFit/>
          </a:bodyPr>
          <a:lstStyle/>
          <a:p>
            <a:pPr algn="ctr">
              <a:lnSpc>
                <a:spcPts val="2520"/>
              </a:lnSpc>
            </a:pPr>
            <a:r>
              <a:rPr lang="en-US" sz="1800">
                <a:solidFill>
                  <a:srgbClr val="253532"/>
                </a:solidFill>
                <a:latin typeface="Open Sauce"/>
                <a:ea typeface="Open Sauce"/>
                <a:cs typeface="Open Sauce"/>
                <a:sym typeface="Open Sauce"/>
              </a:rPr>
              <a:t>Logistic Regression</a:t>
            </a:r>
          </a:p>
        </p:txBody>
      </p:sp>
      <p:sp>
        <p:nvSpPr>
          <p:cNvPr name="TextBox 16" id="16"/>
          <p:cNvSpPr txBox="true"/>
          <p:nvPr/>
        </p:nvSpPr>
        <p:spPr>
          <a:xfrm rot="0">
            <a:off x="10692200" y="7421397"/>
            <a:ext cx="1517921" cy="621030"/>
          </a:xfrm>
          <a:prstGeom prst="rect">
            <a:avLst/>
          </a:prstGeom>
        </p:spPr>
        <p:txBody>
          <a:bodyPr anchor="t" rtlCol="false" tIns="0" lIns="0" bIns="0" rIns="0">
            <a:spAutoFit/>
          </a:bodyPr>
          <a:lstStyle/>
          <a:p>
            <a:pPr algn="ctr">
              <a:lnSpc>
                <a:spcPts val="2520"/>
              </a:lnSpc>
            </a:pPr>
            <a:r>
              <a:rPr lang="en-US" sz="1800">
                <a:solidFill>
                  <a:srgbClr val="253532"/>
                </a:solidFill>
                <a:latin typeface="Open Sauce"/>
                <a:ea typeface="Open Sauce"/>
                <a:cs typeface="Open Sauce"/>
                <a:sym typeface="Open Sauce"/>
              </a:rPr>
              <a:t>K-Nearest Neighbour</a:t>
            </a:r>
          </a:p>
        </p:txBody>
      </p:sp>
      <p:sp>
        <p:nvSpPr>
          <p:cNvPr name="TextBox 17" id="17"/>
          <p:cNvSpPr txBox="true"/>
          <p:nvPr/>
        </p:nvSpPr>
        <p:spPr>
          <a:xfrm rot="0">
            <a:off x="12792599" y="7578559"/>
            <a:ext cx="2077513" cy="306705"/>
          </a:xfrm>
          <a:prstGeom prst="rect">
            <a:avLst/>
          </a:prstGeom>
        </p:spPr>
        <p:txBody>
          <a:bodyPr anchor="t" rtlCol="false" tIns="0" lIns="0" bIns="0" rIns="0">
            <a:spAutoFit/>
          </a:bodyPr>
          <a:lstStyle/>
          <a:p>
            <a:pPr algn="ctr">
              <a:lnSpc>
                <a:spcPts val="2520"/>
              </a:lnSpc>
            </a:pPr>
            <a:r>
              <a:rPr lang="en-US" sz="1800">
                <a:solidFill>
                  <a:srgbClr val="253532"/>
                </a:solidFill>
                <a:latin typeface="Open Sauce"/>
                <a:ea typeface="Open Sauce"/>
                <a:cs typeface="Open Sauce"/>
                <a:sym typeface="Open Sauce"/>
              </a:rPr>
              <a:t>Gradient Boosting</a:t>
            </a:r>
          </a:p>
        </p:txBody>
      </p:sp>
      <p:sp>
        <p:nvSpPr>
          <p:cNvPr name="TextBox 18" id="18"/>
          <p:cNvSpPr txBox="true"/>
          <p:nvPr/>
        </p:nvSpPr>
        <p:spPr>
          <a:xfrm rot="0">
            <a:off x="15307464" y="7578559"/>
            <a:ext cx="1808173" cy="306705"/>
          </a:xfrm>
          <a:prstGeom prst="rect">
            <a:avLst/>
          </a:prstGeom>
        </p:spPr>
        <p:txBody>
          <a:bodyPr anchor="t" rtlCol="false" tIns="0" lIns="0" bIns="0" rIns="0">
            <a:spAutoFit/>
          </a:bodyPr>
          <a:lstStyle/>
          <a:p>
            <a:pPr algn="ctr">
              <a:lnSpc>
                <a:spcPts val="2520"/>
              </a:lnSpc>
            </a:pPr>
            <a:r>
              <a:rPr lang="en-US" sz="1800">
                <a:solidFill>
                  <a:srgbClr val="253532"/>
                </a:solidFill>
                <a:latin typeface="Open Sauce"/>
                <a:ea typeface="Open Sauce"/>
                <a:cs typeface="Open Sauce"/>
                <a:sym typeface="Open Sauce"/>
              </a:rPr>
              <a:t>Naive Bayes</a:t>
            </a:r>
          </a:p>
        </p:txBody>
      </p:sp>
      <p:sp>
        <p:nvSpPr>
          <p:cNvPr name="TextBox 19" id="19"/>
          <p:cNvSpPr txBox="true"/>
          <p:nvPr/>
        </p:nvSpPr>
        <p:spPr>
          <a:xfrm rot="0">
            <a:off x="875656" y="2809151"/>
            <a:ext cx="16383644" cy="1431714"/>
          </a:xfrm>
          <a:prstGeom prst="rect">
            <a:avLst/>
          </a:prstGeom>
        </p:spPr>
        <p:txBody>
          <a:bodyPr anchor="t" rtlCol="false" tIns="0" lIns="0" bIns="0" rIns="0">
            <a:spAutoFit/>
          </a:bodyPr>
          <a:lstStyle/>
          <a:p>
            <a:pPr algn="just" marL="388620" indent="-194310" lvl="1">
              <a:lnSpc>
                <a:spcPts val="2520"/>
              </a:lnSpc>
              <a:buFont typeface="Arial"/>
              <a:buChar char="•"/>
            </a:pPr>
            <a:r>
              <a:rPr lang="en-US" sz="1800">
                <a:solidFill>
                  <a:srgbClr val="253532"/>
                </a:solidFill>
                <a:latin typeface="Open Sauce"/>
                <a:ea typeface="Open Sauce"/>
                <a:cs typeface="Open Sauce"/>
                <a:sym typeface="Open Sauce"/>
              </a:rPr>
              <a:t>Multilayer Perceptron is </a:t>
            </a:r>
            <a:r>
              <a:rPr lang="en-US" sz="1800">
                <a:solidFill>
                  <a:srgbClr val="253532"/>
                </a:solidFill>
                <a:latin typeface="Open Sauce"/>
                <a:ea typeface="Open Sauce"/>
                <a:cs typeface="Open Sauce"/>
                <a:sym typeface="Open Sauce"/>
              </a:rPr>
              <a:t>chosen for its capability to learn complex patterns in data, making it suitable for tasks requiring nonlinear relationships between features and target variables. </a:t>
            </a:r>
          </a:p>
          <a:p>
            <a:pPr algn="just">
              <a:lnSpc>
                <a:spcPts val="700"/>
              </a:lnSpc>
            </a:pPr>
          </a:p>
          <a:p>
            <a:pPr algn="just" marL="388620" indent="-194310" lvl="1">
              <a:lnSpc>
                <a:spcPts val="2520"/>
              </a:lnSpc>
              <a:spcBef>
                <a:spcPct val="0"/>
              </a:spcBef>
              <a:buFont typeface="Arial"/>
              <a:buChar char="•"/>
            </a:pPr>
            <a:r>
              <a:rPr lang="en-US" sz="1800">
                <a:solidFill>
                  <a:srgbClr val="253532"/>
                </a:solidFill>
                <a:latin typeface="Open Sauce"/>
                <a:ea typeface="Open Sauce"/>
                <a:cs typeface="Open Sauce"/>
                <a:sym typeface="Open Sauce"/>
              </a:rPr>
              <a:t>Its multiple layers of interconnected nodes allow for hierarchical feature representation, enabling it to capture intricate relationships. </a:t>
            </a:r>
          </a:p>
          <a:p>
            <a:pPr algn="just">
              <a:lnSpc>
                <a:spcPts val="700"/>
              </a:lnSpc>
              <a:spcBef>
                <a:spcPct val="0"/>
              </a:spcBef>
            </a:pPr>
          </a:p>
          <a:p>
            <a:pPr algn="just" marL="388620" indent="-194310" lvl="1">
              <a:lnSpc>
                <a:spcPts val="2520"/>
              </a:lnSpc>
              <a:spcBef>
                <a:spcPct val="0"/>
              </a:spcBef>
              <a:buFont typeface="Arial"/>
              <a:buChar char="•"/>
            </a:pPr>
            <a:r>
              <a:rPr lang="en-US" sz="1800">
                <a:solidFill>
                  <a:srgbClr val="253532"/>
                </a:solidFill>
                <a:latin typeface="Open Sauce"/>
                <a:ea typeface="Open Sauce"/>
                <a:cs typeface="Open Sauce"/>
                <a:sym typeface="Open Sauce"/>
              </a:rPr>
              <a:t>Additionally, MLPs are highly adaptable to various types of data and can be effectively trained using techniques like backpropagation.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253532"/>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rot="0">
            <a:off x="1194191" y="5837597"/>
            <a:ext cx="1473204" cy="1473204"/>
          </a:xfrm>
          <a:prstGeom prst="rect">
            <a:avLst/>
          </a:prstGeom>
        </p:spPr>
      </p:pic>
      <p:pic>
        <p:nvPicPr>
          <p:cNvPr name="Picture 3" id="3"/>
          <p:cNvPicPr>
            <a:picLocks noChangeAspect="true"/>
          </p:cNvPicPr>
          <p:nvPr/>
        </p:nvPicPr>
        <p:blipFill>
          <a:blip r:embed="rId3"/>
          <a:stretch>
            <a:fillRect/>
          </a:stretch>
        </p:blipFill>
        <p:spPr>
          <a:xfrm rot="0">
            <a:off x="3573974" y="5837597"/>
            <a:ext cx="1473204" cy="1473204"/>
          </a:xfrm>
          <a:prstGeom prst="rect">
            <a:avLst/>
          </a:prstGeom>
        </p:spPr>
      </p:pic>
      <p:pic>
        <p:nvPicPr>
          <p:cNvPr name="Picture 4" id="4"/>
          <p:cNvPicPr>
            <a:picLocks noChangeAspect="true"/>
          </p:cNvPicPr>
          <p:nvPr/>
        </p:nvPicPr>
        <p:blipFill>
          <a:blip r:embed="rId4"/>
          <a:stretch>
            <a:fillRect/>
          </a:stretch>
        </p:blipFill>
        <p:spPr>
          <a:xfrm rot="0">
            <a:off x="5954169" y="5837597"/>
            <a:ext cx="1473204" cy="1473204"/>
          </a:xfrm>
          <a:prstGeom prst="rect">
            <a:avLst/>
          </a:prstGeom>
        </p:spPr>
      </p:pic>
      <p:pic>
        <p:nvPicPr>
          <p:cNvPr name="Picture 5" id="5"/>
          <p:cNvPicPr>
            <a:picLocks noChangeAspect="true"/>
          </p:cNvPicPr>
          <p:nvPr/>
        </p:nvPicPr>
        <p:blipFill>
          <a:blip r:embed="rId5"/>
          <a:stretch>
            <a:fillRect/>
          </a:stretch>
        </p:blipFill>
        <p:spPr>
          <a:xfrm rot="0">
            <a:off x="13094753" y="5837597"/>
            <a:ext cx="1473204" cy="1473204"/>
          </a:xfrm>
          <a:prstGeom prst="rect">
            <a:avLst/>
          </a:prstGeom>
        </p:spPr>
      </p:pic>
      <p:pic>
        <p:nvPicPr>
          <p:cNvPr name="Picture 6" id="6"/>
          <p:cNvPicPr>
            <a:picLocks noChangeAspect="true"/>
          </p:cNvPicPr>
          <p:nvPr/>
        </p:nvPicPr>
        <p:blipFill>
          <a:blip r:embed="rId6"/>
          <a:stretch>
            <a:fillRect/>
          </a:stretch>
        </p:blipFill>
        <p:spPr>
          <a:xfrm rot="0">
            <a:off x="10714558" y="5837597"/>
            <a:ext cx="1473204" cy="1473204"/>
          </a:xfrm>
          <a:prstGeom prst="rect">
            <a:avLst/>
          </a:prstGeom>
        </p:spPr>
      </p:pic>
      <p:pic>
        <p:nvPicPr>
          <p:cNvPr name="Picture 7" id="7"/>
          <p:cNvPicPr>
            <a:picLocks noChangeAspect="true"/>
          </p:cNvPicPr>
          <p:nvPr/>
        </p:nvPicPr>
        <p:blipFill>
          <a:blip r:embed="rId7"/>
          <a:stretch>
            <a:fillRect/>
          </a:stretch>
        </p:blipFill>
        <p:spPr>
          <a:xfrm rot="0">
            <a:off x="8334364" y="5837597"/>
            <a:ext cx="1473204" cy="1473204"/>
          </a:xfrm>
          <a:prstGeom prst="rect">
            <a:avLst/>
          </a:prstGeom>
        </p:spPr>
      </p:pic>
      <p:pic>
        <p:nvPicPr>
          <p:cNvPr name="Picture 8" id="8"/>
          <p:cNvPicPr>
            <a:picLocks noChangeAspect="true"/>
          </p:cNvPicPr>
          <p:nvPr/>
        </p:nvPicPr>
        <p:blipFill>
          <a:blip r:embed="rId8"/>
          <a:stretch>
            <a:fillRect/>
          </a:stretch>
        </p:blipFill>
        <p:spPr>
          <a:xfrm rot="0">
            <a:off x="15474948" y="5837597"/>
            <a:ext cx="1473204" cy="1473204"/>
          </a:xfrm>
          <a:prstGeom prst="rect">
            <a:avLst/>
          </a:prstGeom>
        </p:spPr>
      </p:pic>
      <p:sp>
        <p:nvSpPr>
          <p:cNvPr name="TextBox 9" id="9"/>
          <p:cNvSpPr txBox="true"/>
          <p:nvPr/>
        </p:nvSpPr>
        <p:spPr>
          <a:xfrm rot="0">
            <a:off x="1044441" y="952500"/>
            <a:ext cx="9448510" cy="573435"/>
          </a:xfrm>
          <a:prstGeom prst="rect">
            <a:avLst/>
          </a:prstGeom>
        </p:spPr>
        <p:txBody>
          <a:bodyPr anchor="t" rtlCol="false" tIns="0" lIns="0" bIns="0" rIns="0">
            <a:spAutoFit/>
          </a:bodyPr>
          <a:lstStyle/>
          <a:p>
            <a:pPr algn="l">
              <a:lnSpc>
                <a:spcPts val="4618"/>
              </a:lnSpc>
            </a:pPr>
            <a:r>
              <a:rPr lang="en-US" sz="3298" b="true">
                <a:solidFill>
                  <a:srgbClr val="EBE8D8"/>
                </a:solidFill>
                <a:latin typeface="Open Sauce Bold"/>
                <a:ea typeface="Open Sauce Bold"/>
                <a:cs typeface="Open Sauce Bold"/>
                <a:sym typeface="Open Sauce Bold"/>
              </a:rPr>
              <a:t>Results for the Deep Learning Model Dataset</a:t>
            </a:r>
          </a:p>
        </p:txBody>
      </p:sp>
      <p:sp>
        <p:nvSpPr>
          <p:cNvPr name="TextBox 10" id="10"/>
          <p:cNvSpPr txBox="true"/>
          <p:nvPr/>
        </p:nvSpPr>
        <p:spPr>
          <a:xfrm rot="0">
            <a:off x="1044441" y="2208969"/>
            <a:ext cx="2371122" cy="368808"/>
          </a:xfrm>
          <a:prstGeom prst="rect">
            <a:avLst/>
          </a:prstGeom>
        </p:spPr>
        <p:txBody>
          <a:bodyPr anchor="t" rtlCol="false" tIns="0" lIns="0" bIns="0" rIns="0">
            <a:spAutoFit/>
          </a:bodyPr>
          <a:lstStyle/>
          <a:p>
            <a:pPr algn="just">
              <a:lnSpc>
                <a:spcPts val="3035"/>
              </a:lnSpc>
            </a:pPr>
            <a:r>
              <a:rPr lang="en-US" b="true" sz="2199" spc="21">
                <a:solidFill>
                  <a:srgbClr val="EBE8D8"/>
                </a:solidFill>
                <a:latin typeface="Open Sauce Bold"/>
                <a:ea typeface="Open Sauce Bold"/>
                <a:cs typeface="Open Sauce Bold"/>
                <a:sym typeface="Open Sauce Bold"/>
              </a:rPr>
              <a:t>Why this model?</a:t>
            </a:r>
          </a:p>
        </p:txBody>
      </p:sp>
      <p:sp>
        <p:nvSpPr>
          <p:cNvPr name="TextBox 11" id="11"/>
          <p:cNvSpPr txBox="true"/>
          <p:nvPr/>
        </p:nvSpPr>
        <p:spPr>
          <a:xfrm rot="0">
            <a:off x="1044441" y="5105400"/>
            <a:ext cx="1400211" cy="368808"/>
          </a:xfrm>
          <a:prstGeom prst="rect">
            <a:avLst/>
          </a:prstGeom>
        </p:spPr>
        <p:txBody>
          <a:bodyPr anchor="t" rtlCol="false" tIns="0" lIns="0" bIns="0" rIns="0">
            <a:spAutoFit/>
          </a:bodyPr>
          <a:lstStyle/>
          <a:p>
            <a:pPr algn="just">
              <a:lnSpc>
                <a:spcPts val="3035"/>
              </a:lnSpc>
            </a:pPr>
            <a:r>
              <a:rPr lang="en-US" b="true" sz="2199" spc="21">
                <a:solidFill>
                  <a:srgbClr val="EBE8D8"/>
                </a:solidFill>
                <a:latin typeface="Open Sauce Bold"/>
                <a:ea typeface="Open Sauce Bold"/>
                <a:cs typeface="Open Sauce Bold"/>
                <a:sym typeface="Open Sauce Bold"/>
              </a:rPr>
              <a:t>Accuracy</a:t>
            </a:r>
          </a:p>
        </p:txBody>
      </p:sp>
      <p:sp>
        <p:nvSpPr>
          <p:cNvPr name="TextBox 12" id="12"/>
          <p:cNvSpPr txBox="true"/>
          <p:nvPr/>
        </p:nvSpPr>
        <p:spPr>
          <a:xfrm rot="0">
            <a:off x="1060182" y="7578559"/>
            <a:ext cx="1808173" cy="306705"/>
          </a:xfrm>
          <a:prstGeom prst="rect">
            <a:avLst/>
          </a:prstGeom>
        </p:spPr>
        <p:txBody>
          <a:bodyPr anchor="t" rtlCol="false" tIns="0" lIns="0" bIns="0" rIns="0">
            <a:spAutoFit/>
          </a:bodyPr>
          <a:lstStyle/>
          <a:p>
            <a:pPr algn="ctr">
              <a:lnSpc>
                <a:spcPts val="2520"/>
              </a:lnSpc>
            </a:pPr>
            <a:r>
              <a:rPr lang="en-US" sz="1800">
                <a:solidFill>
                  <a:srgbClr val="EBE8D8"/>
                </a:solidFill>
                <a:latin typeface="Open Sauce"/>
                <a:ea typeface="Open Sauce"/>
                <a:cs typeface="Open Sauce"/>
                <a:sym typeface="Open Sauce"/>
              </a:rPr>
              <a:t>Random Forest</a:t>
            </a:r>
          </a:p>
        </p:txBody>
      </p:sp>
      <p:sp>
        <p:nvSpPr>
          <p:cNvPr name="TextBox 13" id="13"/>
          <p:cNvSpPr txBox="true"/>
          <p:nvPr/>
        </p:nvSpPr>
        <p:spPr>
          <a:xfrm rot="0">
            <a:off x="3696741" y="7578559"/>
            <a:ext cx="1166233" cy="306705"/>
          </a:xfrm>
          <a:prstGeom prst="rect">
            <a:avLst/>
          </a:prstGeom>
        </p:spPr>
        <p:txBody>
          <a:bodyPr anchor="t" rtlCol="false" tIns="0" lIns="0" bIns="0" rIns="0">
            <a:spAutoFit/>
          </a:bodyPr>
          <a:lstStyle/>
          <a:p>
            <a:pPr algn="ctr">
              <a:lnSpc>
                <a:spcPts val="2520"/>
              </a:lnSpc>
            </a:pPr>
            <a:r>
              <a:rPr lang="en-US" sz="1800">
                <a:solidFill>
                  <a:srgbClr val="EBE8D8"/>
                </a:solidFill>
                <a:latin typeface="Open Sauce"/>
                <a:ea typeface="Open Sauce"/>
                <a:cs typeface="Open Sauce"/>
                <a:sym typeface="Open Sauce"/>
              </a:rPr>
              <a:t>XGBoost</a:t>
            </a:r>
          </a:p>
        </p:txBody>
      </p:sp>
      <p:sp>
        <p:nvSpPr>
          <p:cNvPr name="TextBox 14" id="14"/>
          <p:cNvSpPr txBox="true"/>
          <p:nvPr/>
        </p:nvSpPr>
        <p:spPr>
          <a:xfrm rot="0">
            <a:off x="5931810" y="7421397"/>
            <a:ext cx="1517921" cy="621030"/>
          </a:xfrm>
          <a:prstGeom prst="rect">
            <a:avLst/>
          </a:prstGeom>
        </p:spPr>
        <p:txBody>
          <a:bodyPr anchor="t" rtlCol="false" tIns="0" lIns="0" bIns="0" rIns="0">
            <a:spAutoFit/>
          </a:bodyPr>
          <a:lstStyle/>
          <a:p>
            <a:pPr algn="ctr">
              <a:lnSpc>
                <a:spcPts val="2520"/>
              </a:lnSpc>
            </a:pPr>
            <a:r>
              <a:rPr lang="en-US" sz="1800">
                <a:solidFill>
                  <a:srgbClr val="EBE8D8"/>
                </a:solidFill>
                <a:latin typeface="Open Sauce"/>
                <a:ea typeface="Open Sauce"/>
                <a:cs typeface="Open Sauce"/>
                <a:sym typeface="Open Sauce"/>
              </a:rPr>
              <a:t>Multilayer Perceptron</a:t>
            </a:r>
          </a:p>
        </p:txBody>
      </p:sp>
      <p:sp>
        <p:nvSpPr>
          <p:cNvPr name="TextBox 15" id="15"/>
          <p:cNvSpPr txBox="true"/>
          <p:nvPr/>
        </p:nvSpPr>
        <p:spPr>
          <a:xfrm rot="0">
            <a:off x="8312005" y="7421397"/>
            <a:ext cx="1517921" cy="621030"/>
          </a:xfrm>
          <a:prstGeom prst="rect">
            <a:avLst/>
          </a:prstGeom>
        </p:spPr>
        <p:txBody>
          <a:bodyPr anchor="t" rtlCol="false" tIns="0" lIns="0" bIns="0" rIns="0">
            <a:spAutoFit/>
          </a:bodyPr>
          <a:lstStyle/>
          <a:p>
            <a:pPr algn="ctr">
              <a:lnSpc>
                <a:spcPts val="2520"/>
              </a:lnSpc>
            </a:pPr>
            <a:r>
              <a:rPr lang="en-US" sz="1800">
                <a:solidFill>
                  <a:srgbClr val="EBE8D8"/>
                </a:solidFill>
                <a:latin typeface="Open Sauce"/>
                <a:ea typeface="Open Sauce"/>
                <a:cs typeface="Open Sauce"/>
                <a:sym typeface="Open Sauce"/>
              </a:rPr>
              <a:t>Logistic Regression</a:t>
            </a:r>
          </a:p>
        </p:txBody>
      </p:sp>
      <p:sp>
        <p:nvSpPr>
          <p:cNvPr name="TextBox 16" id="16"/>
          <p:cNvSpPr txBox="true"/>
          <p:nvPr/>
        </p:nvSpPr>
        <p:spPr>
          <a:xfrm rot="0">
            <a:off x="10692200" y="7421397"/>
            <a:ext cx="1517921" cy="621030"/>
          </a:xfrm>
          <a:prstGeom prst="rect">
            <a:avLst/>
          </a:prstGeom>
        </p:spPr>
        <p:txBody>
          <a:bodyPr anchor="t" rtlCol="false" tIns="0" lIns="0" bIns="0" rIns="0">
            <a:spAutoFit/>
          </a:bodyPr>
          <a:lstStyle/>
          <a:p>
            <a:pPr algn="ctr">
              <a:lnSpc>
                <a:spcPts val="2520"/>
              </a:lnSpc>
            </a:pPr>
            <a:r>
              <a:rPr lang="en-US" sz="1800">
                <a:solidFill>
                  <a:srgbClr val="EBE8D8"/>
                </a:solidFill>
                <a:latin typeface="Open Sauce"/>
                <a:ea typeface="Open Sauce"/>
                <a:cs typeface="Open Sauce"/>
                <a:sym typeface="Open Sauce"/>
              </a:rPr>
              <a:t>K-Nearest Neighbour</a:t>
            </a:r>
          </a:p>
        </p:txBody>
      </p:sp>
      <p:sp>
        <p:nvSpPr>
          <p:cNvPr name="TextBox 17" id="17"/>
          <p:cNvSpPr txBox="true"/>
          <p:nvPr/>
        </p:nvSpPr>
        <p:spPr>
          <a:xfrm rot="0">
            <a:off x="12792599" y="7578559"/>
            <a:ext cx="2077513" cy="306705"/>
          </a:xfrm>
          <a:prstGeom prst="rect">
            <a:avLst/>
          </a:prstGeom>
        </p:spPr>
        <p:txBody>
          <a:bodyPr anchor="t" rtlCol="false" tIns="0" lIns="0" bIns="0" rIns="0">
            <a:spAutoFit/>
          </a:bodyPr>
          <a:lstStyle/>
          <a:p>
            <a:pPr algn="ctr">
              <a:lnSpc>
                <a:spcPts val="2520"/>
              </a:lnSpc>
            </a:pPr>
            <a:r>
              <a:rPr lang="en-US" sz="1800">
                <a:solidFill>
                  <a:srgbClr val="EBE8D8"/>
                </a:solidFill>
                <a:latin typeface="Open Sauce"/>
                <a:ea typeface="Open Sauce"/>
                <a:cs typeface="Open Sauce"/>
                <a:sym typeface="Open Sauce"/>
              </a:rPr>
              <a:t>Gradient Boosting</a:t>
            </a:r>
          </a:p>
        </p:txBody>
      </p:sp>
      <p:sp>
        <p:nvSpPr>
          <p:cNvPr name="TextBox 18" id="18"/>
          <p:cNvSpPr txBox="true"/>
          <p:nvPr/>
        </p:nvSpPr>
        <p:spPr>
          <a:xfrm rot="0">
            <a:off x="15307464" y="7578559"/>
            <a:ext cx="1808173" cy="306705"/>
          </a:xfrm>
          <a:prstGeom prst="rect">
            <a:avLst/>
          </a:prstGeom>
        </p:spPr>
        <p:txBody>
          <a:bodyPr anchor="t" rtlCol="false" tIns="0" lIns="0" bIns="0" rIns="0">
            <a:spAutoFit/>
          </a:bodyPr>
          <a:lstStyle/>
          <a:p>
            <a:pPr algn="ctr">
              <a:lnSpc>
                <a:spcPts val="2520"/>
              </a:lnSpc>
            </a:pPr>
            <a:r>
              <a:rPr lang="en-US" sz="1800">
                <a:solidFill>
                  <a:srgbClr val="EBE8D8"/>
                </a:solidFill>
                <a:latin typeface="Open Sauce"/>
                <a:ea typeface="Open Sauce"/>
                <a:cs typeface="Open Sauce"/>
                <a:sym typeface="Open Sauce"/>
              </a:rPr>
              <a:t>Naive Bayes</a:t>
            </a:r>
          </a:p>
        </p:txBody>
      </p:sp>
      <p:sp>
        <p:nvSpPr>
          <p:cNvPr name="TextBox 19" id="19"/>
          <p:cNvSpPr txBox="true"/>
          <p:nvPr/>
        </p:nvSpPr>
        <p:spPr>
          <a:xfrm rot="0">
            <a:off x="875656" y="2809151"/>
            <a:ext cx="16383644" cy="1431714"/>
          </a:xfrm>
          <a:prstGeom prst="rect">
            <a:avLst/>
          </a:prstGeom>
        </p:spPr>
        <p:txBody>
          <a:bodyPr anchor="t" rtlCol="false" tIns="0" lIns="0" bIns="0" rIns="0">
            <a:spAutoFit/>
          </a:bodyPr>
          <a:lstStyle/>
          <a:p>
            <a:pPr algn="just" marL="388620" indent="-194310" lvl="1">
              <a:lnSpc>
                <a:spcPts val="2520"/>
              </a:lnSpc>
              <a:buFont typeface="Arial"/>
              <a:buChar char="•"/>
            </a:pPr>
            <a:r>
              <a:rPr lang="en-US" sz="1800">
                <a:solidFill>
                  <a:srgbClr val="EBE8D8"/>
                </a:solidFill>
                <a:latin typeface="Open Sauce"/>
                <a:ea typeface="Open Sauce"/>
                <a:cs typeface="Open Sauce"/>
                <a:sym typeface="Open Sauce"/>
              </a:rPr>
              <a:t>The XGBoost model is a top choice due to its optimized implementation of gradient boosting, offering superior speed, performance, and regularization for structured data. </a:t>
            </a:r>
          </a:p>
          <a:p>
            <a:pPr algn="just">
              <a:lnSpc>
                <a:spcPts val="700"/>
              </a:lnSpc>
            </a:pPr>
          </a:p>
          <a:p>
            <a:pPr algn="just" marL="388620" indent="-194310" lvl="1">
              <a:lnSpc>
                <a:spcPts val="2520"/>
              </a:lnSpc>
              <a:spcBef>
                <a:spcPct val="0"/>
              </a:spcBef>
              <a:buFont typeface="Arial"/>
              <a:buChar char="•"/>
            </a:pPr>
            <a:r>
              <a:rPr lang="en-US" sz="1800">
                <a:solidFill>
                  <a:srgbClr val="EBE8D8"/>
                </a:solidFill>
                <a:latin typeface="Open Sauce"/>
                <a:ea typeface="Open Sauce"/>
                <a:cs typeface="Open Sauce"/>
                <a:sym typeface="Open Sauce"/>
              </a:rPr>
              <a:t>It excels in handling missing values and can automatically handle feature interactions. </a:t>
            </a:r>
          </a:p>
          <a:p>
            <a:pPr algn="just">
              <a:lnSpc>
                <a:spcPts val="700"/>
              </a:lnSpc>
              <a:spcBef>
                <a:spcPct val="0"/>
              </a:spcBef>
            </a:pPr>
          </a:p>
          <a:p>
            <a:pPr algn="just" marL="388620" indent="-194310" lvl="1">
              <a:lnSpc>
                <a:spcPts val="2520"/>
              </a:lnSpc>
              <a:spcBef>
                <a:spcPct val="0"/>
              </a:spcBef>
              <a:buFont typeface="Arial"/>
              <a:buChar char="•"/>
            </a:pPr>
            <a:r>
              <a:rPr lang="en-US" sz="1800">
                <a:solidFill>
                  <a:srgbClr val="EBE8D8"/>
                </a:solidFill>
                <a:latin typeface="Open Sauce"/>
                <a:ea typeface="Open Sauce"/>
                <a:cs typeface="Open Sauce"/>
                <a:sym typeface="Open Sauce"/>
              </a:rPr>
              <a:t>Its ensemble learning approach sequentially corrects errors of previous models, resulting in high predictive accuracy. </a:t>
            </a: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253532"/>
        </a:solidFill>
      </p:bgPr>
    </p:bg>
    <p:spTree>
      <p:nvGrpSpPr>
        <p:cNvPr id="1" name=""/>
        <p:cNvGrpSpPr/>
        <p:nvPr/>
      </p:nvGrpSpPr>
      <p:grpSpPr>
        <a:xfrm>
          <a:off x="0" y="0"/>
          <a:ext cx="0" cy="0"/>
          <a:chOff x="0" y="0"/>
          <a:chExt cx="0" cy="0"/>
        </a:xfrm>
      </p:grpSpPr>
      <p:sp>
        <p:nvSpPr>
          <p:cNvPr name="TextBox 2" id="2"/>
          <p:cNvSpPr txBox="true"/>
          <p:nvPr/>
        </p:nvSpPr>
        <p:spPr>
          <a:xfrm rot="0">
            <a:off x="1028700" y="8108950"/>
            <a:ext cx="7414359" cy="1149350"/>
          </a:xfrm>
          <a:prstGeom prst="rect">
            <a:avLst/>
          </a:prstGeom>
        </p:spPr>
        <p:txBody>
          <a:bodyPr anchor="t" rtlCol="false" tIns="0" lIns="0" bIns="0" rIns="0">
            <a:spAutoFit/>
          </a:bodyPr>
          <a:lstStyle/>
          <a:p>
            <a:pPr algn="ctr" marL="0" indent="0" lvl="0">
              <a:lnSpc>
                <a:spcPts val="8800"/>
              </a:lnSpc>
            </a:pPr>
            <a:r>
              <a:rPr lang="en-US" b="true" sz="8000">
                <a:solidFill>
                  <a:srgbClr val="EBE8D8"/>
                </a:solidFill>
                <a:latin typeface="Open Sauce Heavy"/>
                <a:ea typeface="Open Sauce Heavy"/>
                <a:cs typeface="Open Sauce Heavy"/>
                <a:sym typeface="Open Sauce Heavy"/>
              </a:rPr>
              <a:t>CONCLUSION</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EBE8D8"/>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920960"/>
            <a:ext cx="4443143" cy="1018303"/>
          </a:xfrm>
          <a:custGeom>
            <a:avLst/>
            <a:gdLst/>
            <a:ahLst/>
            <a:cxnLst/>
            <a:rect r="r" b="b" t="t" l="l"/>
            <a:pathLst>
              <a:path h="1018303" w="4443143">
                <a:moveTo>
                  <a:pt x="0" y="0"/>
                </a:moveTo>
                <a:lnTo>
                  <a:pt x="4443143" y="0"/>
                </a:lnTo>
                <a:lnTo>
                  <a:pt x="4443143" y="1018303"/>
                </a:lnTo>
                <a:lnTo>
                  <a:pt x="0" y="10183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464880" y="3118208"/>
            <a:ext cx="3570783" cy="573405"/>
          </a:xfrm>
          <a:prstGeom prst="rect">
            <a:avLst/>
          </a:prstGeom>
        </p:spPr>
        <p:txBody>
          <a:bodyPr anchor="t" rtlCol="false" tIns="0" lIns="0" bIns="0" rIns="0">
            <a:spAutoFit/>
          </a:bodyPr>
          <a:lstStyle/>
          <a:p>
            <a:pPr algn="ctr">
              <a:lnSpc>
                <a:spcPts val="4620"/>
              </a:lnSpc>
            </a:pPr>
            <a:r>
              <a:rPr lang="en-US" sz="3300" b="true">
                <a:solidFill>
                  <a:srgbClr val="EBE8D8"/>
                </a:solidFill>
                <a:latin typeface="Open Sauce Bold"/>
                <a:ea typeface="Open Sauce Bold"/>
                <a:cs typeface="Open Sauce Bold"/>
                <a:sym typeface="Open Sauce Bold"/>
              </a:rPr>
              <a:t>Conclusion </a:t>
            </a:r>
          </a:p>
        </p:txBody>
      </p:sp>
      <p:sp>
        <p:nvSpPr>
          <p:cNvPr name="TextBox 4" id="4"/>
          <p:cNvSpPr txBox="true"/>
          <p:nvPr/>
        </p:nvSpPr>
        <p:spPr>
          <a:xfrm rot="0">
            <a:off x="875656" y="4262158"/>
            <a:ext cx="16383644" cy="3103882"/>
          </a:xfrm>
          <a:prstGeom prst="rect">
            <a:avLst/>
          </a:prstGeom>
        </p:spPr>
        <p:txBody>
          <a:bodyPr anchor="t" rtlCol="false" tIns="0" lIns="0" bIns="0" rIns="0">
            <a:spAutoFit/>
          </a:bodyPr>
          <a:lstStyle/>
          <a:p>
            <a:pPr algn="just" marL="388620" indent="-194310" lvl="1">
              <a:lnSpc>
                <a:spcPts val="2520"/>
              </a:lnSpc>
              <a:buFont typeface="Arial"/>
              <a:buChar char="•"/>
            </a:pPr>
            <a:r>
              <a:rPr lang="en-US" sz="1800">
                <a:solidFill>
                  <a:srgbClr val="253532"/>
                </a:solidFill>
                <a:latin typeface="Open Sauce"/>
                <a:ea typeface="Open Sauce"/>
                <a:cs typeface="Open Sauce"/>
                <a:sym typeface="Open Sauce"/>
              </a:rPr>
              <a:t>Through extensive exploratory data analysis (EDA) and model experimentation, we have evaluated various machine learning algorithms, prioritizing accuracy as our primary metric.</a:t>
            </a:r>
          </a:p>
          <a:p>
            <a:pPr algn="just">
              <a:lnSpc>
                <a:spcPts val="700"/>
              </a:lnSpc>
            </a:pPr>
          </a:p>
          <a:p>
            <a:pPr algn="just" marL="388620" indent="-194310" lvl="1">
              <a:lnSpc>
                <a:spcPts val="2520"/>
              </a:lnSpc>
              <a:buFont typeface="Arial"/>
              <a:buChar char="•"/>
            </a:pPr>
            <a:r>
              <a:rPr lang="en-US" sz="1800">
                <a:solidFill>
                  <a:srgbClr val="253532"/>
                </a:solidFill>
                <a:latin typeface="Open Sauce"/>
                <a:ea typeface="Open Sauce"/>
                <a:cs typeface="Open Sauce"/>
                <a:sym typeface="Open Sauce"/>
              </a:rPr>
              <a:t>Our findings indicate that for the original dataset, the Multilayer Perceptron (MLP) model emerges as the best choice, demonstrating superior performance in capturing complex patterns and achieving high accuracy.</a:t>
            </a:r>
          </a:p>
          <a:p>
            <a:pPr algn="just">
              <a:lnSpc>
                <a:spcPts val="700"/>
              </a:lnSpc>
            </a:pPr>
          </a:p>
          <a:p>
            <a:pPr algn="just" marL="388620" indent="-194310" lvl="1">
              <a:lnSpc>
                <a:spcPts val="2520"/>
              </a:lnSpc>
              <a:buFont typeface="Arial"/>
              <a:buChar char="•"/>
            </a:pPr>
            <a:r>
              <a:rPr lang="en-US" sz="1800">
                <a:solidFill>
                  <a:srgbClr val="253532"/>
                </a:solidFill>
                <a:latin typeface="Open Sauce"/>
                <a:ea typeface="Open Sauce"/>
                <a:cs typeface="Open Sauce"/>
                <a:sym typeface="Open Sauce"/>
              </a:rPr>
              <a:t>Whereas for the deep learning model dataset, XGBoost stands out as the preferred model, utilizing its optimized implementation of gradient boosting to excel in predictive accuracy and scalability.</a:t>
            </a:r>
          </a:p>
          <a:p>
            <a:pPr algn="just">
              <a:lnSpc>
                <a:spcPts val="700"/>
              </a:lnSpc>
            </a:pPr>
          </a:p>
          <a:p>
            <a:pPr algn="just" marL="388620" indent="-194310" lvl="1">
              <a:lnSpc>
                <a:spcPts val="2520"/>
              </a:lnSpc>
              <a:buFont typeface="Arial"/>
              <a:buChar char="•"/>
            </a:pPr>
            <a:r>
              <a:rPr lang="en-US" sz="1800">
                <a:solidFill>
                  <a:srgbClr val="253532"/>
                </a:solidFill>
                <a:latin typeface="Open Sauce"/>
                <a:ea typeface="Open Sauce"/>
                <a:cs typeface="Open Sauce"/>
                <a:sym typeface="Open Sauce"/>
              </a:rPr>
              <a:t>Overall, our comprehensive approach, thorough EDA and model evaluation of different models highlight how the importance of selecting appropriate algorithms that match the data characteristics and task requirements which leads to strong and reliable predictions.</a:t>
            </a:r>
          </a:p>
          <a:p>
            <a:pPr algn="just">
              <a:lnSpc>
                <a:spcPts val="2520"/>
              </a:lnSpc>
              <a:spcBef>
                <a:spcPct val="0"/>
              </a:spcBef>
            </a:pPr>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253532"/>
        </a:solidFill>
      </p:bgPr>
    </p:bg>
    <p:spTree>
      <p:nvGrpSpPr>
        <p:cNvPr id="1" name=""/>
        <p:cNvGrpSpPr/>
        <p:nvPr/>
      </p:nvGrpSpPr>
      <p:grpSpPr>
        <a:xfrm>
          <a:off x="0" y="0"/>
          <a:ext cx="0" cy="0"/>
          <a:chOff x="0" y="0"/>
          <a:chExt cx="0" cy="0"/>
        </a:xfrm>
      </p:grpSpPr>
      <p:sp>
        <p:nvSpPr>
          <p:cNvPr name="TextBox 2" id="2"/>
          <p:cNvSpPr txBox="true"/>
          <p:nvPr/>
        </p:nvSpPr>
        <p:spPr>
          <a:xfrm rot="0">
            <a:off x="1028700" y="8108950"/>
            <a:ext cx="7414359" cy="1149350"/>
          </a:xfrm>
          <a:prstGeom prst="rect">
            <a:avLst/>
          </a:prstGeom>
        </p:spPr>
        <p:txBody>
          <a:bodyPr anchor="t" rtlCol="false" tIns="0" lIns="0" bIns="0" rIns="0">
            <a:spAutoFit/>
          </a:bodyPr>
          <a:lstStyle/>
          <a:p>
            <a:pPr algn="ctr" marL="0" indent="0" lvl="0">
              <a:lnSpc>
                <a:spcPts val="8800"/>
              </a:lnSpc>
            </a:pPr>
            <a:r>
              <a:rPr lang="en-US" b="true" sz="8000">
                <a:solidFill>
                  <a:srgbClr val="EBE8D8"/>
                </a:solidFill>
                <a:latin typeface="Open Sauce Heavy"/>
                <a:ea typeface="Open Sauce Heavy"/>
                <a:cs typeface="Open Sauce Heavy"/>
                <a:sym typeface="Open Sauce Heavy"/>
              </a:rPr>
              <a:t>REFERENCES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EBE8D8"/>
        </a:solidFill>
      </p:bgPr>
    </p:bg>
    <p:spTree>
      <p:nvGrpSpPr>
        <p:cNvPr id="1" name=""/>
        <p:cNvGrpSpPr/>
        <p:nvPr/>
      </p:nvGrpSpPr>
      <p:grpSpPr>
        <a:xfrm>
          <a:off x="0" y="0"/>
          <a:ext cx="0" cy="0"/>
          <a:chOff x="0" y="0"/>
          <a:chExt cx="0" cy="0"/>
        </a:xfrm>
      </p:grpSpPr>
      <p:sp>
        <p:nvSpPr>
          <p:cNvPr name="TextBox 2" id="2"/>
          <p:cNvSpPr txBox="true"/>
          <p:nvPr/>
        </p:nvSpPr>
        <p:spPr>
          <a:xfrm rot="0">
            <a:off x="1028700" y="2409083"/>
            <a:ext cx="16230600" cy="6252210"/>
          </a:xfrm>
          <a:prstGeom prst="rect">
            <a:avLst/>
          </a:prstGeom>
        </p:spPr>
        <p:txBody>
          <a:bodyPr anchor="t" rtlCol="false" tIns="0" lIns="0" bIns="0" rIns="0">
            <a:spAutoFit/>
          </a:bodyPr>
          <a:lstStyle/>
          <a:p>
            <a:pPr algn="just" marL="388620" indent="-194310" lvl="1">
              <a:lnSpc>
                <a:spcPts val="3330"/>
              </a:lnSpc>
              <a:buFont typeface="Arial"/>
              <a:buChar char="•"/>
            </a:pPr>
            <a:r>
              <a:rPr lang="en-US" sz="1800">
                <a:solidFill>
                  <a:srgbClr val="253532"/>
                </a:solidFill>
                <a:latin typeface="Open Sauce"/>
                <a:ea typeface="Open Sauce"/>
                <a:cs typeface="Open Sauce"/>
                <a:sym typeface="Open Sauce"/>
              </a:rPr>
              <a:t>World Heart Federation. (2023, August 10). Cardiovascular Disease (CVD) | World Heart Federation.</a:t>
            </a:r>
          </a:p>
          <a:p>
            <a:pPr algn="just">
              <a:lnSpc>
                <a:spcPts val="3330"/>
              </a:lnSpc>
            </a:pPr>
            <a:r>
              <a:rPr lang="en-US" sz="1800">
                <a:solidFill>
                  <a:srgbClr val="253532"/>
                </a:solidFill>
                <a:latin typeface="Open Sauce"/>
                <a:ea typeface="Open Sauce"/>
                <a:cs typeface="Open Sauce"/>
                <a:sym typeface="Open Sauce"/>
              </a:rPr>
              <a:t>https://world-heart-federation.org/what-is-cvd/</a:t>
            </a:r>
          </a:p>
          <a:p>
            <a:pPr algn="just">
              <a:lnSpc>
                <a:spcPts val="3330"/>
              </a:lnSpc>
            </a:pPr>
          </a:p>
          <a:p>
            <a:pPr algn="just" marL="388620" indent="-194310" lvl="1">
              <a:lnSpc>
                <a:spcPts val="3330"/>
              </a:lnSpc>
              <a:buFont typeface="Arial"/>
              <a:buChar char="•"/>
            </a:pPr>
            <a:r>
              <a:rPr lang="en-US" sz="1800">
                <a:solidFill>
                  <a:srgbClr val="253532"/>
                </a:solidFill>
                <a:latin typeface="Open Sauce"/>
                <a:ea typeface="Open Sauce"/>
                <a:cs typeface="Open Sauce"/>
                <a:sym typeface="Open Sauce"/>
              </a:rPr>
              <a:t>Yang, L., Wu, H., Jin, X., Zheng, P., Hu, S., Xu, X., Yu, W., &amp; Yan, J. (2020). Study of cardiovascular</a:t>
            </a:r>
          </a:p>
          <a:p>
            <a:pPr algn="just">
              <a:lnSpc>
                <a:spcPts val="3330"/>
              </a:lnSpc>
            </a:pPr>
            <a:r>
              <a:rPr lang="en-US" sz="1800">
                <a:solidFill>
                  <a:srgbClr val="253532"/>
                </a:solidFill>
                <a:latin typeface="Open Sauce"/>
                <a:ea typeface="Open Sauce"/>
                <a:cs typeface="Open Sauce"/>
                <a:sym typeface="Open Sauce"/>
              </a:rPr>
              <a:t>disease prediction model based on random forest in eastern China. Scientific Reports, 10(1).</a:t>
            </a:r>
          </a:p>
          <a:p>
            <a:pPr algn="just">
              <a:lnSpc>
                <a:spcPts val="3330"/>
              </a:lnSpc>
            </a:pPr>
            <a:r>
              <a:rPr lang="en-US" sz="1800">
                <a:solidFill>
                  <a:srgbClr val="253532"/>
                </a:solidFill>
                <a:latin typeface="Open Sauce"/>
                <a:ea typeface="Open Sauce"/>
                <a:cs typeface="Open Sauce"/>
                <a:sym typeface="Open Sauce"/>
              </a:rPr>
              <a:t>https://doi.org/10.1038/s41598-020-62133-5</a:t>
            </a:r>
          </a:p>
          <a:p>
            <a:pPr algn="just">
              <a:lnSpc>
                <a:spcPts val="3330"/>
              </a:lnSpc>
            </a:pPr>
          </a:p>
          <a:p>
            <a:pPr algn="just" marL="388620" indent="-194310" lvl="1">
              <a:lnSpc>
                <a:spcPts val="3330"/>
              </a:lnSpc>
              <a:buFont typeface="Arial"/>
              <a:buChar char="•"/>
            </a:pPr>
            <a:r>
              <a:rPr lang="en-US" sz="1800">
                <a:solidFill>
                  <a:srgbClr val="253532"/>
                </a:solidFill>
                <a:latin typeface="Open Sauce"/>
                <a:ea typeface="Open Sauce"/>
                <a:cs typeface="Open Sauce"/>
                <a:sym typeface="Open Sauce"/>
              </a:rPr>
              <a:t>Alaa, A. M., Bolton, T., Di Angelantonio, E., Rudd, J. H., &amp; Van Der Schaar, M. (2019). Cardiovascular</a:t>
            </a:r>
          </a:p>
          <a:p>
            <a:pPr algn="just">
              <a:lnSpc>
                <a:spcPts val="3330"/>
              </a:lnSpc>
            </a:pPr>
            <a:r>
              <a:rPr lang="en-US" sz="1800">
                <a:solidFill>
                  <a:srgbClr val="253532"/>
                </a:solidFill>
                <a:latin typeface="Open Sauce"/>
                <a:ea typeface="Open Sauce"/>
                <a:cs typeface="Open Sauce"/>
                <a:sym typeface="Open Sauce"/>
              </a:rPr>
              <a:t>disease risk prediction using automated machine learning: A prospective study of 423,604 UK Biobank</a:t>
            </a:r>
          </a:p>
          <a:p>
            <a:pPr algn="just">
              <a:lnSpc>
                <a:spcPts val="3330"/>
              </a:lnSpc>
            </a:pPr>
            <a:r>
              <a:rPr lang="en-US" sz="1800">
                <a:solidFill>
                  <a:srgbClr val="253532"/>
                </a:solidFill>
                <a:latin typeface="Open Sauce"/>
                <a:ea typeface="Open Sauce"/>
                <a:cs typeface="Open Sauce"/>
                <a:sym typeface="Open Sauce"/>
              </a:rPr>
              <a:t>participants. PLOS ONE, 14(5), e0213653. https://doi.org/10.1371/journal.pone.0213653</a:t>
            </a:r>
          </a:p>
          <a:p>
            <a:pPr algn="just">
              <a:lnSpc>
                <a:spcPts val="3330"/>
              </a:lnSpc>
            </a:pPr>
          </a:p>
          <a:p>
            <a:pPr algn="just" marL="388620" indent="-194310" lvl="1">
              <a:lnSpc>
                <a:spcPts val="3330"/>
              </a:lnSpc>
              <a:buFont typeface="Arial"/>
              <a:buChar char="•"/>
            </a:pPr>
            <a:r>
              <a:rPr lang="en-US" sz="1800">
                <a:solidFill>
                  <a:srgbClr val="253532"/>
                </a:solidFill>
                <a:latin typeface="Open Sauce"/>
                <a:ea typeface="Open Sauce"/>
                <a:cs typeface="Open Sauce"/>
                <a:sym typeface="Open Sauce"/>
              </a:rPr>
              <a:t>Jarett D. Berry, M.D., Alan Dyer, Ph.D., Xuan Cai, M.S., Daniel B. Garside, B.S., Hongyan Ning, M.D.,</a:t>
            </a:r>
          </a:p>
          <a:p>
            <a:pPr algn="just">
              <a:lnSpc>
                <a:spcPts val="3330"/>
              </a:lnSpc>
            </a:pPr>
            <a:r>
              <a:rPr lang="en-US" sz="1800">
                <a:solidFill>
                  <a:srgbClr val="253532"/>
                </a:solidFill>
                <a:latin typeface="Open Sauce"/>
                <a:ea typeface="Open Sauce"/>
                <a:cs typeface="Open Sauce"/>
                <a:sym typeface="Open Sauce"/>
              </a:rPr>
              <a:t>Avis Thomas, M.S., Philip Greenland, M.D., Linda Van Horn, R.D., Ph.D., Russell P. Tracy, Ph.D., and</a:t>
            </a:r>
          </a:p>
          <a:p>
            <a:pPr algn="just">
              <a:lnSpc>
                <a:spcPts val="3330"/>
              </a:lnSpc>
            </a:pPr>
            <a:r>
              <a:rPr lang="en-US" sz="1800">
                <a:solidFill>
                  <a:srgbClr val="253532"/>
                </a:solidFill>
                <a:latin typeface="Open Sauce"/>
                <a:ea typeface="Open Sauce"/>
                <a:cs typeface="Open Sauce"/>
                <a:sym typeface="Open Sauce"/>
              </a:rPr>
              <a:t>Donald M. Lloyd-Jones, M.D. Lifetime Risks of Cardiovascular Disease.</a:t>
            </a:r>
          </a:p>
          <a:p>
            <a:pPr algn="just">
              <a:lnSpc>
                <a:spcPts val="3330"/>
              </a:lnSpc>
            </a:pPr>
            <a:r>
              <a:rPr lang="en-US" sz="1800">
                <a:solidFill>
                  <a:srgbClr val="253532"/>
                </a:solidFill>
                <a:latin typeface="Open Sauce"/>
                <a:ea typeface="Open Sauce"/>
                <a:cs typeface="Open Sauce"/>
                <a:sym typeface="Open Sauce"/>
              </a:rPr>
              <a:t>https://www.nejm.org/doi/full/10.1056/NEJMoa1012848</a:t>
            </a:r>
          </a:p>
        </p:txBody>
      </p:sp>
      <p:sp>
        <p:nvSpPr>
          <p:cNvPr name="Freeform 3" id="3"/>
          <p:cNvSpPr/>
          <p:nvPr/>
        </p:nvSpPr>
        <p:spPr>
          <a:xfrm flipH="false" flipV="false" rot="0">
            <a:off x="1067599" y="1028700"/>
            <a:ext cx="3750663" cy="859597"/>
          </a:xfrm>
          <a:custGeom>
            <a:avLst/>
            <a:gdLst/>
            <a:ahLst/>
            <a:cxnLst/>
            <a:rect r="r" b="b" t="t" l="l"/>
            <a:pathLst>
              <a:path h="859597" w="3750663">
                <a:moveTo>
                  <a:pt x="0" y="0"/>
                </a:moveTo>
                <a:lnTo>
                  <a:pt x="3750663" y="0"/>
                </a:lnTo>
                <a:lnTo>
                  <a:pt x="3750663" y="859597"/>
                </a:lnTo>
                <a:lnTo>
                  <a:pt x="0" y="8595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703021" y="1133681"/>
            <a:ext cx="2479818" cy="573435"/>
          </a:xfrm>
          <a:prstGeom prst="rect">
            <a:avLst/>
          </a:prstGeom>
        </p:spPr>
        <p:txBody>
          <a:bodyPr anchor="t" rtlCol="false" tIns="0" lIns="0" bIns="0" rIns="0">
            <a:spAutoFit/>
          </a:bodyPr>
          <a:lstStyle/>
          <a:p>
            <a:pPr algn="ctr">
              <a:lnSpc>
                <a:spcPts val="4618"/>
              </a:lnSpc>
            </a:pPr>
            <a:r>
              <a:rPr lang="en-US" sz="3298" b="true">
                <a:solidFill>
                  <a:srgbClr val="EBE8D8"/>
                </a:solidFill>
                <a:latin typeface="Open Sauce Bold"/>
                <a:ea typeface="Open Sauce Bold"/>
                <a:cs typeface="Open Sauce Bold"/>
                <a:sym typeface="Open Sauce Bold"/>
              </a:rPr>
              <a:t>References</a:t>
            </a:r>
          </a:p>
        </p:txBody>
      </p:sp>
      <p:sp>
        <p:nvSpPr>
          <p:cNvPr name="Freeform 5" id="5"/>
          <p:cNvSpPr/>
          <p:nvPr/>
        </p:nvSpPr>
        <p:spPr>
          <a:xfrm flipH="false" flipV="false" rot="2700000">
            <a:off x="6977762" y="890658"/>
            <a:ext cx="19981292" cy="4579419"/>
          </a:xfrm>
          <a:custGeom>
            <a:avLst/>
            <a:gdLst/>
            <a:ahLst/>
            <a:cxnLst/>
            <a:rect r="r" b="b" t="t" l="l"/>
            <a:pathLst>
              <a:path h="4579419" w="19981292">
                <a:moveTo>
                  <a:pt x="0" y="0"/>
                </a:moveTo>
                <a:lnTo>
                  <a:pt x="19981292" y="0"/>
                </a:lnTo>
                <a:lnTo>
                  <a:pt x="19981292" y="4579418"/>
                </a:lnTo>
                <a:lnTo>
                  <a:pt x="0" y="4579418"/>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253532"/>
        </a:solidFill>
      </p:bgPr>
    </p:bg>
    <p:spTree>
      <p:nvGrpSpPr>
        <p:cNvPr id="1" name=""/>
        <p:cNvGrpSpPr/>
        <p:nvPr/>
      </p:nvGrpSpPr>
      <p:grpSpPr>
        <a:xfrm>
          <a:off x="0" y="0"/>
          <a:ext cx="0" cy="0"/>
          <a:chOff x="0" y="0"/>
          <a:chExt cx="0" cy="0"/>
        </a:xfrm>
      </p:grpSpPr>
      <p:sp>
        <p:nvSpPr>
          <p:cNvPr name="Freeform 2" id="2"/>
          <p:cNvSpPr/>
          <p:nvPr/>
        </p:nvSpPr>
        <p:spPr>
          <a:xfrm flipH="false" flipV="false" rot="0">
            <a:off x="4006080" y="3835666"/>
            <a:ext cx="10275840" cy="2615668"/>
          </a:xfrm>
          <a:custGeom>
            <a:avLst/>
            <a:gdLst/>
            <a:ahLst/>
            <a:cxnLst/>
            <a:rect r="r" b="b" t="t" l="l"/>
            <a:pathLst>
              <a:path h="2615668" w="10275840">
                <a:moveTo>
                  <a:pt x="0" y="0"/>
                </a:moveTo>
                <a:lnTo>
                  <a:pt x="10275840" y="0"/>
                </a:lnTo>
                <a:lnTo>
                  <a:pt x="10275840" y="2615668"/>
                </a:lnTo>
                <a:lnTo>
                  <a:pt x="0" y="26156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p:cSld>
    <p:bg>
      <p:bgPr>
        <a:solidFill>
          <a:srgbClr val="253532"/>
        </a:solidFill>
      </p:bgPr>
    </p:bg>
    <p:spTree>
      <p:nvGrpSpPr>
        <p:cNvPr id="1" name=""/>
        <p:cNvGrpSpPr/>
        <p:nvPr/>
      </p:nvGrpSpPr>
      <p:grpSpPr>
        <a:xfrm>
          <a:off x="0" y="0"/>
          <a:ext cx="0" cy="0"/>
          <a:chOff x="0" y="0"/>
          <a:chExt cx="0" cy="0"/>
        </a:xfrm>
      </p:grpSpPr>
      <p:sp>
        <p:nvSpPr>
          <p:cNvPr name="TextBox 2" id="2"/>
          <p:cNvSpPr txBox="true"/>
          <p:nvPr/>
        </p:nvSpPr>
        <p:spPr>
          <a:xfrm rot="0">
            <a:off x="1028700" y="8108950"/>
            <a:ext cx="8309763" cy="1149350"/>
          </a:xfrm>
          <a:prstGeom prst="rect">
            <a:avLst/>
          </a:prstGeom>
        </p:spPr>
        <p:txBody>
          <a:bodyPr anchor="t" rtlCol="false" tIns="0" lIns="0" bIns="0" rIns="0">
            <a:spAutoFit/>
          </a:bodyPr>
          <a:lstStyle/>
          <a:p>
            <a:pPr algn="ctr" marL="0" indent="0" lvl="0">
              <a:lnSpc>
                <a:spcPts val="8800"/>
              </a:lnSpc>
            </a:pPr>
            <a:r>
              <a:rPr lang="en-US" b="true" sz="8000">
                <a:solidFill>
                  <a:srgbClr val="EBE8D8"/>
                </a:solidFill>
                <a:latin typeface="Open Sauce Heavy"/>
                <a:ea typeface="Open Sauce Heavy"/>
                <a:cs typeface="Open Sauce Heavy"/>
                <a:sym typeface="Open Sauce Heavy"/>
              </a:rPr>
              <a:t>INTRODUCTION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BE8D8"/>
        </a:solidFill>
      </p:bgPr>
    </p:bg>
    <p:spTree>
      <p:nvGrpSpPr>
        <p:cNvPr id="1" name=""/>
        <p:cNvGrpSpPr/>
        <p:nvPr/>
      </p:nvGrpSpPr>
      <p:grpSpPr>
        <a:xfrm>
          <a:off x="0" y="0"/>
          <a:ext cx="0" cy="0"/>
          <a:chOff x="0" y="0"/>
          <a:chExt cx="0" cy="0"/>
        </a:xfrm>
      </p:grpSpPr>
      <p:grpSp>
        <p:nvGrpSpPr>
          <p:cNvPr name="Group 2" id="2"/>
          <p:cNvGrpSpPr/>
          <p:nvPr/>
        </p:nvGrpSpPr>
        <p:grpSpPr>
          <a:xfrm rot="0">
            <a:off x="2256452" y="1635631"/>
            <a:ext cx="13775097" cy="3157050"/>
            <a:chOff x="0" y="0"/>
            <a:chExt cx="18366795" cy="4209400"/>
          </a:xfrm>
        </p:grpSpPr>
        <p:sp>
          <p:nvSpPr>
            <p:cNvPr name="Freeform 3" id="3"/>
            <p:cNvSpPr/>
            <p:nvPr/>
          </p:nvSpPr>
          <p:spPr>
            <a:xfrm flipH="false" flipV="false" rot="0">
              <a:off x="0" y="0"/>
              <a:ext cx="18366795" cy="4209400"/>
            </a:xfrm>
            <a:custGeom>
              <a:avLst/>
              <a:gdLst/>
              <a:ahLst/>
              <a:cxnLst/>
              <a:rect r="r" b="b" t="t" l="l"/>
              <a:pathLst>
                <a:path h="4209400" w="18366795">
                  <a:moveTo>
                    <a:pt x="0" y="0"/>
                  </a:moveTo>
                  <a:lnTo>
                    <a:pt x="18366795" y="0"/>
                  </a:lnTo>
                  <a:lnTo>
                    <a:pt x="18366795" y="4209400"/>
                  </a:lnTo>
                  <a:lnTo>
                    <a:pt x="0" y="4209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383789" y="1162671"/>
              <a:ext cx="17599218" cy="2336927"/>
            </a:xfrm>
            <a:prstGeom prst="rect">
              <a:avLst/>
            </a:prstGeom>
          </p:spPr>
          <p:txBody>
            <a:bodyPr anchor="t" rtlCol="false" tIns="0" lIns="0" bIns="0" rIns="0">
              <a:spAutoFit/>
            </a:bodyPr>
            <a:lstStyle/>
            <a:p>
              <a:pPr algn="ctr">
                <a:lnSpc>
                  <a:spcPts val="3588"/>
                </a:lnSpc>
                <a:spcBef>
                  <a:spcPct val="0"/>
                </a:spcBef>
              </a:pPr>
              <a:r>
                <a:rPr lang="en-US" b="true" sz="2600" spc="26">
                  <a:solidFill>
                    <a:srgbClr val="EBE8D8"/>
                  </a:solidFill>
                  <a:latin typeface="Open Sauce Bold"/>
                  <a:ea typeface="Open Sauce Bold"/>
                  <a:cs typeface="Open Sauce Bold"/>
                  <a:sym typeface="Open Sauce Bold"/>
                </a:rPr>
                <a:t>Problem Statement:</a:t>
              </a:r>
              <a:r>
                <a:rPr lang="en-US" sz="2600" spc="26">
                  <a:solidFill>
                    <a:srgbClr val="EBE8D8"/>
                  </a:solidFill>
                  <a:latin typeface="Open Sauce"/>
                  <a:ea typeface="Open Sauce"/>
                  <a:cs typeface="Open Sauce"/>
                  <a:sym typeface="Open Sauce"/>
                </a:rPr>
                <a:t> Identifying individuals at risk of Cardiovascular Disease (CVD) remains challenging due to limitations in current risk prediction models, which often rely on a narrow set of predictors and fail to accurately assess lifetime risk.</a:t>
              </a:r>
            </a:p>
          </p:txBody>
        </p:sp>
      </p:grpSp>
      <p:sp>
        <p:nvSpPr>
          <p:cNvPr name="Freeform 5" id="5"/>
          <p:cNvSpPr/>
          <p:nvPr/>
        </p:nvSpPr>
        <p:spPr>
          <a:xfrm flipH="false" flipV="false" rot="0">
            <a:off x="2256452" y="5361653"/>
            <a:ext cx="13775097" cy="3157050"/>
          </a:xfrm>
          <a:custGeom>
            <a:avLst/>
            <a:gdLst/>
            <a:ahLst/>
            <a:cxnLst/>
            <a:rect r="r" b="b" t="t" l="l"/>
            <a:pathLst>
              <a:path h="3157050" w="13775097">
                <a:moveTo>
                  <a:pt x="0" y="0"/>
                </a:moveTo>
                <a:lnTo>
                  <a:pt x="13775096" y="0"/>
                </a:lnTo>
                <a:lnTo>
                  <a:pt x="13775096" y="3157050"/>
                </a:lnTo>
                <a:lnTo>
                  <a:pt x="0" y="31570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2544293" y="6231134"/>
            <a:ext cx="13199414" cy="1759839"/>
          </a:xfrm>
          <a:prstGeom prst="rect">
            <a:avLst/>
          </a:prstGeom>
        </p:spPr>
        <p:txBody>
          <a:bodyPr anchor="t" rtlCol="false" tIns="0" lIns="0" bIns="0" rIns="0">
            <a:spAutoFit/>
          </a:bodyPr>
          <a:lstStyle/>
          <a:p>
            <a:pPr algn="ctr">
              <a:lnSpc>
                <a:spcPts val="3588"/>
              </a:lnSpc>
              <a:spcBef>
                <a:spcPct val="0"/>
              </a:spcBef>
            </a:pPr>
            <a:r>
              <a:rPr lang="en-US" b="true" sz="2600" spc="26">
                <a:solidFill>
                  <a:srgbClr val="EBE8D8"/>
                </a:solidFill>
                <a:latin typeface="Open Sauce Bold"/>
                <a:ea typeface="Open Sauce Bold"/>
                <a:cs typeface="Open Sauce Bold"/>
                <a:sym typeface="Open Sauce Bold"/>
              </a:rPr>
              <a:t>Problem Elaboration:</a:t>
            </a:r>
            <a:r>
              <a:rPr lang="en-US" sz="2600" spc="26">
                <a:solidFill>
                  <a:srgbClr val="EBE8D8"/>
                </a:solidFill>
                <a:latin typeface="Open Sauce"/>
                <a:ea typeface="Open Sauce"/>
                <a:cs typeface="Open Sauce"/>
                <a:sym typeface="Open Sauce"/>
              </a:rPr>
              <a:t> Traditional CVD risk models may underestimate risk for low-risk individuals. ML methods offer promise by identifying novel risk factors and improving long-term risk assessments. However, research on ML's role in CVD prediction is currently limited.</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BE8D8"/>
        </a:solidFill>
      </p:bgPr>
    </p:bg>
    <p:spTree>
      <p:nvGrpSpPr>
        <p:cNvPr id="1" name=""/>
        <p:cNvGrpSpPr/>
        <p:nvPr/>
      </p:nvGrpSpPr>
      <p:grpSpPr>
        <a:xfrm>
          <a:off x="0" y="0"/>
          <a:ext cx="0" cy="0"/>
          <a:chOff x="0" y="0"/>
          <a:chExt cx="0" cy="0"/>
        </a:xfrm>
      </p:grpSpPr>
      <p:sp>
        <p:nvSpPr>
          <p:cNvPr name="Freeform 2" id="2"/>
          <p:cNvSpPr/>
          <p:nvPr/>
        </p:nvSpPr>
        <p:spPr>
          <a:xfrm flipH="false" flipV="false" rot="0">
            <a:off x="2256452" y="1635631"/>
            <a:ext cx="13775097" cy="3157050"/>
          </a:xfrm>
          <a:custGeom>
            <a:avLst/>
            <a:gdLst/>
            <a:ahLst/>
            <a:cxnLst/>
            <a:rect r="r" b="b" t="t" l="l"/>
            <a:pathLst>
              <a:path h="3157050" w="13775097">
                <a:moveTo>
                  <a:pt x="0" y="0"/>
                </a:moveTo>
                <a:lnTo>
                  <a:pt x="13775096" y="0"/>
                </a:lnTo>
                <a:lnTo>
                  <a:pt x="13775096" y="3157049"/>
                </a:lnTo>
                <a:lnTo>
                  <a:pt x="0" y="31570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544293" y="2500490"/>
            <a:ext cx="13199414" cy="1312164"/>
          </a:xfrm>
          <a:prstGeom prst="rect">
            <a:avLst/>
          </a:prstGeom>
        </p:spPr>
        <p:txBody>
          <a:bodyPr anchor="t" rtlCol="false" tIns="0" lIns="0" bIns="0" rIns="0">
            <a:spAutoFit/>
          </a:bodyPr>
          <a:lstStyle/>
          <a:p>
            <a:pPr algn="ctr">
              <a:lnSpc>
                <a:spcPts val="3588"/>
              </a:lnSpc>
              <a:spcBef>
                <a:spcPct val="0"/>
              </a:spcBef>
            </a:pPr>
            <a:r>
              <a:rPr lang="en-US" b="true" sz="2600" spc="26">
                <a:solidFill>
                  <a:srgbClr val="EBE8D8"/>
                </a:solidFill>
                <a:latin typeface="Open Sauce Bold"/>
                <a:ea typeface="Open Sauce Bold"/>
                <a:cs typeface="Open Sauce Bold"/>
                <a:sym typeface="Open Sauce Bold"/>
              </a:rPr>
              <a:t>Project Scope:</a:t>
            </a:r>
            <a:r>
              <a:rPr lang="en-US" sz="2600" spc="26">
                <a:solidFill>
                  <a:srgbClr val="EBE8D8"/>
                </a:solidFill>
                <a:latin typeface="Open Sauce"/>
                <a:ea typeface="Open Sauce"/>
                <a:cs typeface="Open Sauce"/>
                <a:sym typeface="Open Sauce"/>
              </a:rPr>
              <a:t> Developing a classification Machine Learning (ML) model for Cardiovascular Disease (CVD) risk prediction, aiming to improve accuracy by identifying novel risk factors and understanding their complex relationships.</a:t>
            </a:r>
          </a:p>
        </p:txBody>
      </p:sp>
      <p:sp>
        <p:nvSpPr>
          <p:cNvPr name="Freeform 4" id="4"/>
          <p:cNvSpPr/>
          <p:nvPr/>
        </p:nvSpPr>
        <p:spPr>
          <a:xfrm flipH="false" flipV="false" rot="0">
            <a:off x="2256452" y="5361653"/>
            <a:ext cx="13775097" cy="3157050"/>
          </a:xfrm>
          <a:custGeom>
            <a:avLst/>
            <a:gdLst/>
            <a:ahLst/>
            <a:cxnLst/>
            <a:rect r="r" b="b" t="t" l="l"/>
            <a:pathLst>
              <a:path h="3157050" w="13775097">
                <a:moveTo>
                  <a:pt x="0" y="0"/>
                </a:moveTo>
                <a:lnTo>
                  <a:pt x="13775096" y="0"/>
                </a:lnTo>
                <a:lnTo>
                  <a:pt x="13775096" y="3157050"/>
                </a:lnTo>
                <a:lnTo>
                  <a:pt x="0" y="31570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2544293" y="5859090"/>
            <a:ext cx="13199414" cy="2125218"/>
          </a:xfrm>
          <a:prstGeom prst="rect">
            <a:avLst/>
          </a:prstGeom>
        </p:spPr>
        <p:txBody>
          <a:bodyPr anchor="t" rtlCol="false" tIns="0" lIns="0" bIns="0" rIns="0">
            <a:spAutoFit/>
          </a:bodyPr>
          <a:lstStyle/>
          <a:p>
            <a:pPr algn="ctr">
              <a:lnSpc>
                <a:spcPts val="3381"/>
              </a:lnSpc>
            </a:pPr>
            <a:r>
              <a:rPr lang="en-US" b="true" sz="2450" spc="24">
                <a:solidFill>
                  <a:srgbClr val="EBE8D8"/>
                </a:solidFill>
                <a:latin typeface="Open Sauce Bold"/>
                <a:ea typeface="Open Sauce Bold"/>
                <a:cs typeface="Open Sauce Bold"/>
                <a:sym typeface="Open Sauce Bold"/>
              </a:rPr>
              <a:t>Motivation</a:t>
            </a:r>
          </a:p>
          <a:p>
            <a:pPr algn="just" marL="528956" indent="-264478" lvl="1">
              <a:lnSpc>
                <a:spcPts val="3381"/>
              </a:lnSpc>
              <a:buFont typeface="Arial"/>
              <a:buChar char="•"/>
            </a:pPr>
            <a:r>
              <a:rPr lang="en-US" b="true" sz="2450" spc="24">
                <a:solidFill>
                  <a:srgbClr val="EBE8D8"/>
                </a:solidFill>
                <a:latin typeface="Open Sauce Bold"/>
                <a:ea typeface="Open Sauce Bold"/>
                <a:cs typeface="Open Sauce Bold"/>
                <a:sym typeface="Open Sauce Bold"/>
              </a:rPr>
              <a:t>Enhancing Precision in Risk Assessment: </a:t>
            </a:r>
            <a:r>
              <a:rPr lang="en-US" sz="2450" spc="24">
                <a:solidFill>
                  <a:srgbClr val="EBE8D8"/>
                </a:solidFill>
                <a:latin typeface="Open Sauce"/>
                <a:ea typeface="Open Sauce"/>
                <a:cs typeface="Open Sauce"/>
                <a:sym typeface="Open Sauce"/>
              </a:rPr>
              <a:t>Identifying CVD risk crucial for timely prevention and better outcomes.</a:t>
            </a:r>
          </a:p>
          <a:p>
            <a:pPr algn="just" marL="528956" indent="-264478" lvl="1">
              <a:lnSpc>
                <a:spcPts val="3381"/>
              </a:lnSpc>
              <a:buFont typeface="Arial"/>
              <a:buChar char="•"/>
            </a:pPr>
            <a:r>
              <a:rPr lang="en-US" b="true" sz="2450" spc="24">
                <a:solidFill>
                  <a:srgbClr val="EBE8D8"/>
                </a:solidFill>
                <a:latin typeface="Open Sauce Bold"/>
                <a:ea typeface="Open Sauce Bold"/>
                <a:cs typeface="Open Sauce Bold"/>
                <a:sym typeface="Open Sauce Bold"/>
              </a:rPr>
              <a:t>Addressing Limitations of Current Approaches: </a:t>
            </a:r>
            <a:r>
              <a:rPr lang="en-US" sz="2450" spc="24">
                <a:solidFill>
                  <a:srgbClr val="EBE8D8"/>
                </a:solidFill>
                <a:latin typeface="Open Sauce"/>
                <a:ea typeface="Open Sauce"/>
                <a:cs typeface="Open Sauce"/>
                <a:sym typeface="Open Sauce"/>
              </a:rPr>
              <a:t>Traditional CVD risk models overlook factors, needing more sophisticated methodologies.</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253532"/>
        </a:solidFill>
      </p:bgPr>
    </p:bg>
    <p:spTree>
      <p:nvGrpSpPr>
        <p:cNvPr id="1" name=""/>
        <p:cNvGrpSpPr/>
        <p:nvPr/>
      </p:nvGrpSpPr>
      <p:grpSpPr>
        <a:xfrm>
          <a:off x="0" y="0"/>
          <a:ext cx="0" cy="0"/>
          <a:chOff x="0" y="0"/>
          <a:chExt cx="0" cy="0"/>
        </a:xfrm>
      </p:grpSpPr>
      <p:sp>
        <p:nvSpPr>
          <p:cNvPr name="TextBox 2" id="2"/>
          <p:cNvSpPr txBox="true"/>
          <p:nvPr/>
        </p:nvSpPr>
        <p:spPr>
          <a:xfrm rot="0">
            <a:off x="1028700" y="8108950"/>
            <a:ext cx="10809111" cy="1149350"/>
          </a:xfrm>
          <a:prstGeom prst="rect">
            <a:avLst/>
          </a:prstGeom>
        </p:spPr>
        <p:txBody>
          <a:bodyPr anchor="t" rtlCol="false" tIns="0" lIns="0" bIns="0" rIns="0">
            <a:spAutoFit/>
          </a:bodyPr>
          <a:lstStyle/>
          <a:p>
            <a:pPr algn="ctr" marL="0" indent="0" lvl="0">
              <a:lnSpc>
                <a:spcPts val="8800"/>
              </a:lnSpc>
            </a:pPr>
            <a:r>
              <a:rPr lang="en-US" b="true" sz="8000">
                <a:solidFill>
                  <a:srgbClr val="EBE8D8"/>
                </a:solidFill>
                <a:latin typeface="Open Sauce Heavy"/>
                <a:ea typeface="Open Sauce Heavy"/>
                <a:cs typeface="Open Sauce Heavy"/>
                <a:sym typeface="Open Sauce Heavy"/>
              </a:rPr>
              <a:t>LITERATURE REVIEW</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BE8D8"/>
        </a:solidFill>
      </p:bgPr>
    </p:bg>
    <p:spTree>
      <p:nvGrpSpPr>
        <p:cNvPr id="1" name=""/>
        <p:cNvGrpSpPr/>
        <p:nvPr/>
      </p:nvGrpSpPr>
      <p:grpSpPr>
        <a:xfrm>
          <a:off x="0" y="0"/>
          <a:ext cx="0" cy="0"/>
          <a:chOff x="0" y="0"/>
          <a:chExt cx="0" cy="0"/>
        </a:xfrm>
      </p:grpSpPr>
      <p:sp>
        <p:nvSpPr>
          <p:cNvPr name="Freeform 2" id="2"/>
          <p:cNvSpPr/>
          <p:nvPr/>
        </p:nvSpPr>
        <p:spPr>
          <a:xfrm flipH="false" flipV="false" rot="0">
            <a:off x="1238225" y="779940"/>
            <a:ext cx="12178222" cy="2791070"/>
          </a:xfrm>
          <a:custGeom>
            <a:avLst/>
            <a:gdLst/>
            <a:ahLst/>
            <a:cxnLst/>
            <a:rect r="r" b="b" t="t" l="l"/>
            <a:pathLst>
              <a:path h="2791070" w="12178222">
                <a:moveTo>
                  <a:pt x="0" y="0"/>
                </a:moveTo>
                <a:lnTo>
                  <a:pt x="12178222" y="0"/>
                </a:lnTo>
                <a:lnTo>
                  <a:pt x="12178222" y="2791069"/>
                </a:lnTo>
                <a:lnTo>
                  <a:pt x="0" y="27910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390238" y="1605381"/>
            <a:ext cx="11883371" cy="1249680"/>
          </a:xfrm>
          <a:prstGeom prst="rect">
            <a:avLst/>
          </a:prstGeom>
        </p:spPr>
        <p:txBody>
          <a:bodyPr anchor="t" rtlCol="false" tIns="0" lIns="0" bIns="0" rIns="0">
            <a:spAutoFit/>
          </a:bodyPr>
          <a:lstStyle/>
          <a:p>
            <a:pPr algn="ctr">
              <a:lnSpc>
                <a:spcPts val="2520"/>
              </a:lnSpc>
            </a:pPr>
            <a:r>
              <a:rPr lang="en-US" sz="1800" b="true">
                <a:solidFill>
                  <a:srgbClr val="EBE8D8"/>
                </a:solidFill>
                <a:latin typeface="Open Sauce Heavy"/>
                <a:ea typeface="Open Sauce Heavy"/>
                <a:cs typeface="Open Sauce Heavy"/>
                <a:sym typeface="Open Sauce Heavy"/>
              </a:rPr>
              <a:t>Study of cardiovascular disease prediction model based on random forest in eastern China</a:t>
            </a:r>
          </a:p>
          <a:p>
            <a:pPr algn="ctr">
              <a:lnSpc>
                <a:spcPts val="2520"/>
              </a:lnSpc>
            </a:pPr>
            <a:r>
              <a:rPr lang="en-US" sz="1800">
                <a:solidFill>
                  <a:srgbClr val="EBE8D8"/>
                </a:solidFill>
                <a:latin typeface="Open Sauce"/>
                <a:ea typeface="Open Sauce"/>
                <a:cs typeface="Open Sauce"/>
                <a:sym typeface="Open Sauce"/>
              </a:rPr>
              <a:t>The study tailored a CVD prediction model for eastern China, identifying 30 risk indicators. Random Forest outperformed benchmarks with an AUC of 0.787. These findings highlight ML's potential for personalized risk assessment and targeted interventions in CVD prevention in China.</a:t>
            </a:r>
          </a:p>
        </p:txBody>
      </p:sp>
      <p:sp>
        <p:nvSpPr>
          <p:cNvPr name="Freeform 4" id="4"/>
          <p:cNvSpPr/>
          <p:nvPr/>
        </p:nvSpPr>
        <p:spPr>
          <a:xfrm flipH="false" flipV="false" rot="0">
            <a:off x="4695914" y="3623585"/>
            <a:ext cx="12178222" cy="2791070"/>
          </a:xfrm>
          <a:custGeom>
            <a:avLst/>
            <a:gdLst/>
            <a:ahLst/>
            <a:cxnLst/>
            <a:rect r="r" b="b" t="t" l="l"/>
            <a:pathLst>
              <a:path h="2791070" w="12178222">
                <a:moveTo>
                  <a:pt x="0" y="0"/>
                </a:moveTo>
                <a:lnTo>
                  <a:pt x="12178222" y="0"/>
                </a:lnTo>
                <a:lnTo>
                  <a:pt x="12178222" y="2791070"/>
                </a:lnTo>
                <a:lnTo>
                  <a:pt x="0" y="27910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4843340" y="4218068"/>
            <a:ext cx="11883371" cy="1564005"/>
          </a:xfrm>
          <a:prstGeom prst="rect">
            <a:avLst/>
          </a:prstGeom>
        </p:spPr>
        <p:txBody>
          <a:bodyPr anchor="t" rtlCol="false" tIns="0" lIns="0" bIns="0" rIns="0">
            <a:spAutoFit/>
          </a:bodyPr>
          <a:lstStyle/>
          <a:p>
            <a:pPr algn="ctr">
              <a:lnSpc>
                <a:spcPts val="2520"/>
              </a:lnSpc>
            </a:pPr>
            <a:r>
              <a:rPr lang="en-US" sz="1800" b="true">
                <a:solidFill>
                  <a:srgbClr val="EBE8D8"/>
                </a:solidFill>
                <a:latin typeface="Open Sauce Heavy"/>
                <a:ea typeface="Open Sauce Heavy"/>
                <a:cs typeface="Open Sauce Heavy"/>
                <a:sym typeface="Open Sauce Heavy"/>
              </a:rPr>
              <a:t>Cardiovascular disease risk prediction using automated machine learning</a:t>
            </a:r>
          </a:p>
          <a:p>
            <a:pPr algn="ctr">
              <a:lnSpc>
                <a:spcPts val="2520"/>
              </a:lnSpc>
            </a:pPr>
            <a:r>
              <a:rPr lang="en-US" sz="1800">
                <a:solidFill>
                  <a:srgbClr val="EBE8D8"/>
                </a:solidFill>
                <a:latin typeface="Open Sauce"/>
                <a:ea typeface="Open Sauce"/>
                <a:cs typeface="Open Sauce"/>
                <a:sym typeface="Open Sauce"/>
              </a:rPr>
              <a:t>AutoPrognosis, an ML technique, significantly outperformed traditional methods in CVD risk prediction, achieving an AUC-ROC of 0.774. By incorporating novel variables like walking pace, it improves risk assessment, particularly for underserved patient subgroups like those with diabetes, indicating promising avenues for enhanced prediction.</a:t>
            </a:r>
          </a:p>
        </p:txBody>
      </p:sp>
      <p:sp>
        <p:nvSpPr>
          <p:cNvPr name="Freeform 6" id="6"/>
          <p:cNvSpPr/>
          <p:nvPr/>
        </p:nvSpPr>
        <p:spPr>
          <a:xfrm flipH="false" flipV="false" rot="0">
            <a:off x="1238225" y="6467230"/>
            <a:ext cx="12178222" cy="2791070"/>
          </a:xfrm>
          <a:custGeom>
            <a:avLst/>
            <a:gdLst/>
            <a:ahLst/>
            <a:cxnLst/>
            <a:rect r="r" b="b" t="t" l="l"/>
            <a:pathLst>
              <a:path h="2791070" w="12178222">
                <a:moveTo>
                  <a:pt x="0" y="0"/>
                </a:moveTo>
                <a:lnTo>
                  <a:pt x="12178222" y="0"/>
                </a:lnTo>
                <a:lnTo>
                  <a:pt x="12178222" y="2791070"/>
                </a:lnTo>
                <a:lnTo>
                  <a:pt x="0" y="27910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1385651" y="7218875"/>
            <a:ext cx="11883371" cy="1249680"/>
          </a:xfrm>
          <a:prstGeom prst="rect">
            <a:avLst/>
          </a:prstGeom>
        </p:spPr>
        <p:txBody>
          <a:bodyPr anchor="t" rtlCol="false" tIns="0" lIns="0" bIns="0" rIns="0">
            <a:spAutoFit/>
          </a:bodyPr>
          <a:lstStyle/>
          <a:p>
            <a:pPr algn="ctr">
              <a:lnSpc>
                <a:spcPts val="2520"/>
              </a:lnSpc>
            </a:pPr>
            <a:r>
              <a:rPr lang="en-US" sz="1800" b="true">
                <a:solidFill>
                  <a:srgbClr val="EBE8D8"/>
                </a:solidFill>
                <a:latin typeface="Open Sauce Heavy"/>
                <a:ea typeface="Open Sauce Heavy"/>
                <a:cs typeface="Open Sauce Heavy"/>
                <a:sym typeface="Open Sauce Heavy"/>
              </a:rPr>
              <a:t>Lifetime Risks of Cardiovascular Disease</a:t>
            </a:r>
          </a:p>
          <a:p>
            <a:pPr algn="ctr">
              <a:lnSpc>
                <a:spcPts val="2520"/>
              </a:lnSpc>
            </a:pPr>
            <a:r>
              <a:rPr lang="en-US" sz="1800">
                <a:solidFill>
                  <a:srgbClr val="EBE8D8"/>
                </a:solidFill>
                <a:latin typeface="Open Sauce"/>
                <a:ea typeface="Open Sauce"/>
                <a:cs typeface="Open Sauce"/>
                <a:sym typeface="Open Sauce"/>
              </a:rPr>
              <a:t>The study explored lifetime CVD risks across age groups and races, finding healthier habits significantly reduce heart disease risk compared to risk factors like high blood pressure or smoking, consistent across demographics. Early prevention of such factors is vital for long-term heart health improvements.</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253532"/>
        </a:solidFill>
      </p:bgPr>
    </p:bg>
    <p:spTree>
      <p:nvGrpSpPr>
        <p:cNvPr id="1" name=""/>
        <p:cNvGrpSpPr/>
        <p:nvPr/>
      </p:nvGrpSpPr>
      <p:grpSpPr>
        <a:xfrm>
          <a:off x="0" y="0"/>
          <a:ext cx="0" cy="0"/>
          <a:chOff x="0" y="0"/>
          <a:chExt cx="0" cy="0"/>
        </a:xfrm>
      </p:grpSpPr>
      <p:sp>
        <p:nvSpPr>
          <p:cNvPr name="TextBox 2" id="2"/>
          <p:cNvSpPr txBox="true"/>
          <p:nvPr/>
        </p:nvSpPr>
        <p:spPr>
          <a:xfrm rot="0">
            <a:off x="1028700" y="8108950"/>
            <a:ext cx="8417887" cy="1149350"/>
          </a:xfrm>
          <a:prstGeom prst="rect">
            <a:avLst/>
          </a:prstGeom>
        </p:spPr>
        <p:txBody>
          <a:bodyPr anchor="t" rtlCol="false" tIns="0" lIns="0" bIns="0" rIns="0">
            <a:spAutoFit/>
          </a:bodyPr>
          <a:lstStyle/>
          <a:p>
            <a:pPr algn="ctr" marL="0" indent="0" lvl="0">
              <a:lnSpc>
                <a:spcPts val="8800"/>
              </a:lnSpc>
            </a:pPr>
            <a:r>
              <a:rPr lang="en-US" b="true" sz="8000">
                <a:solidFill>
                  <a:srgbClr val="EBE8D8"/>
                </a:solidFill>
                <a:latin typeface="Open Sauce Heavy"/>
                <a:ea typeface="Open Sauce Heavy"/>
                <a:cs typeface="Open Sauce Heavy"/>
                <a:sym typeface="Open Sauce Heavy"/>
              </a:rPr>
              <a:t>METHODOLOGY</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BE8D8"/>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028700"/>
            <a:ext cx="4443143" cy="1018303"/>
          </a:xfrm>
          <a:custGeom>
            <a:avLst/>
            <a:gdLst/>
            <a:ahLst/>
            <a:cxnLst/>
            <a:rect r="r" b="b" t="t" l="l"/>
            <a:pathLst>
              <a:path h="1018303" w="4443143">
                <a:moveTo>
                  <a:pt x="0" y="0"/>
                </a:moveTo>
                <a:lnTo>
                  <a:pt x="4443143" y="0"/>
                </a:lnTo>
                <a:lnTo>
                  <a:pt x="4443143" y="1018303"/>
                </a:lnTo>
                <a:lnTo>
                  <a:pt x="0" y="10183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6264110"/>
            <a:ext cx="4443143" cy="1018303"/>
          </a:xfrm>
          <a:custGeom>
            <a:avLst/>
            <a:gdLst/>
            <a:ahLst/>
            <a:cxnLst/>
            <a:rect r="r" b="b" t="t" l="l"/>
            <a:pathLst>
              <a:path h="1018303" w="4443143">
                <a:moveTo>
                  <a:pt x="0" y="0"/>
                </a:moveTo>
                <a:lnTo>
                  <a:pt x="4443143" y="0"/>
                </a:lnTo>
                <a:lnTo>
                  <a:pt x="4443143" y="1018303"/>
                </a:lnTo>
                <a:lnTo>
                  <a:pt x="0" y="10183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2700000">
            <a:off x="6977762" y="890658"/>
            <a:ext cx="19981292" cy="4579419"/>
          </a:xfrm>
          <a:custGeom>
            <a:avLst/>
            <a:gdLst/>
            <a:ahLst/>
            <a:cxnLst/>
            <a:rect r="r" b="b" t="t" l="l"/>
            <a:pathLst>
              <a:path h="4579419" w="19981292">
                <a:moveTo>
                  <a:pt x="0" y="0"/>
                </a:moveTo>
                <a:lnTo>
                  <a:pt x="19981292" y="0"/>
                </a:lnTo>
                <a:lnTo>
                  <a:pt x="19981292" y="4579418"/>
                </a:lnTo>
                <a:lnTo>
                  <a:pt x="0" y="4579418"/>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464880" y="1225948"/>
            <a:ext cx="3570783" cy="573405"/>
          </a:xfrm>
          <a:prstGeom prst="rect">
            <a:avLst/>
          </a:prstGeom>
        </p:spPr>
        <p:txBody>
          <a:bodyPr anchor="t" rtlCol="false" tIns="0" lIns="0" bIns="0" rIns="0">
            <a:spAutoFit/>
          </a:bodyPr>
          <a:lstStyle/>
          <a:p>
            <a:pPr algn="ctr">
              <a:lnSpc>
                <a:spcPts val="4620"/>
              </a:lnSpc>
            </a:pPr>
            <a:r>
              <a:rPr lang="en-US" sz="3300" b="true">
                <a:solidFill>
                  <a:srgbClr val="EBE8D8"/>
                </a:solidFill>
                <a:latin typeface="Open Sauce Bold"/>
                <a:ea typeface="Open Sauce Bold"/>
                <a:cs typeface="Open Sauce Bold"/>
                <a:sym typeface="Open Sauce Bold"/>
              </a:rPr>
              <a:t>Data Description</a:t>
            </a:r>
          </a:p>
        </p:txBody>
      </p:sp>
      <p:sp>
        <p:nvSpPr>
          <p:cNvPr name="TextBox 6" id="6"/>
          <p:cNvSpPr txBox="true"/>
          <p:nvPr/>
        </p:nvSpPr>
        <p:spPr>
          <a:xfrm rot="0">
            <a:off x="1028700" y="7644363"/>
            <a:ext cx="10320486" cy="1249680"/>
          </a:xfrm>
          <a:prstGeom prst="rect">
            <a:avLst/>
          </a:prstGeom>
        </p:spPr>
        <p:txBody>
          <a:bodyPr anchor="t" rtlCol="false" tIns="0" lIns="0" bIns="0" rIns="0">
            <a:spAutoFit/>
          </a:bodyPr>
          <a:lstStyle/>
          <a:p>
            <a:pPr algn="just" marL="388620" indent="-194310" lvl="1">
              <a:lnSpc>
                <a:spcPts val="2520"/>
              </a:lnSpc>
              <a:buFont typeface="Arial"/>
              <a:buChar char="•"/>
            </a:pPr>
            <a:r>
              <a:rPr lang="en-US" sz="1800">
                <a:solidFill>
                  <a:srgbClr val="253532"/>
                </a:solidFill>
                <a:latin typeface="Open Sauce"/>
                <a:ea typeface="Open Sauce"/>
                <a:cs typeface="Open Sauce"/>
                <a:sym typeface="Open Sauce"/>
              </a:rPr>
              <a:t>Conducted through a web platform survey.</a:t>
            </a:r>
          </a:p>
          <a:p>
            <a:pPr algn="just" marL="388620" indent="-194310" lvl="1">
              <a:lnSpc>
                <a:spcPts val="2520"/>
              </a:lnSpc>
              <a:buFont typeface="Arial"/>
              <a:buChar char="•"/>
            </a:pPr>
            <a:r>
              <a:rPr lang="en-US" sz="1800">
                <a:solidFill>
                  <a:srgbClr val="253532"/>
                </a:solidFill>
                <a:latin typeface="Open Sauce"/>
                <a:ea typeface="Open Sauce"/>
                <a:cs typeface="Open Sauce"/>
                <a:sym typeface="Open Sauce"/>
              </a:rPr>
              <a:t>Participants were anonymous users who responded to a series of questions.</a:t>
            </a:r>
          </a:p>
          <a:p>
            <a:pPr algn="just" marL="388620" indent="-194310" lvl="1">
              <a:lnSpc>
                <a:spcPts val="2520"/>
              </a:lnSpc>
              <a:buFont typeface="Arial"/>
              <a:buChar char="•"/>
            </a:pPr>
            <a:r>
              <a:rPr lang="en-US" sz="1800">
                <a:solidFill>
                  <a:srgbClr val="253532"/>
                </a:solidFill>
                <a:latin typeface="Open Sauce"/>
                <a:ea typeface="Open Sauce"/>
                <a:cs typeface="Open Sauce"/>
                <a:sym typeface="Open Sauce"/>
              </a:rPr>
              <a:t>Survey included questions related to eating habits, physical condition, and demographics.</a:t>
            </a:r>
          </a:p>
          <a:p>
            <a:pPr algn="just" marL="388620" indent="-194310" lvl="1">
              <a:lnSpc>
                <a:spcPts val="2520"/>
              </a:lnSpc>
              <a:buFont typeface="Arial"/>
              <a:buChar char="•"/>
            </a:pPr>
            <a:r>
              <a:rPr lang="en-US" sz="1800">
                <a:solidFill>
                  <a:srgbClr val="253532"/>
                </a:solidFill>
                <a:latin typeface="Open Sauce"/>
                <a:ea typeface="Open Sauce"/>
                <a:cs typeface="Open Sauce"/>
                <a:sym typeface="Open Sauce"/>
              </a:rPr>
              <a:t>Responses were collected and processed to generate the dataset.</a:t>
            </a:r>
          </a:p>
        </p:txBody>
      </p:sp>
      <p:sp>
        <p:nvSpPr>
          <p:cNvPr name="TextBox 7" id="7"/>
          <p:cNvSpPr txBox="true"/>
          <p:nvPr/>
        </p:nvSpPr>
        <p:spPr>
          <a:xfrm rot="0">
            <a:off x="1028700" y="2389338"/>
            <a:ext cx="6245245" cy="3227072"/>
          </a:xfrm>
          <a:prstGeom prst="rect">
            <a:avLst/>
          </a:prstGeom>
        </p:spPr>
        <p:txBody>
          <a:bodyPr anchor="t" rtlCol="false" tIns="0" lIns="0" bIns="0" rIns="0">
            <a:spAutoFit/>
          </a:bodyPr>
          <a:lstStyle/>
          <a:p>
            <a:pPr algn="l">
              <a:lnSpc>
                <a:spcPts val="2700"/>
              </a:lnSpc>
            </a:pPr>
            <a:r>
              <a:rPr lang="en-US" b="true" sz="1800" spc="18">
                <a:solidFill>
                  <a:srgbClr val="253532"/>
                </a:solidFill>
                <a:latin typeface="Open Sauce Bold"/>
                <a:ea typeface="Open Sauce Bold"/>
                <a:cs typeface="Open Sauce Bold"/>
                <a:sym typeface="Open Sauce Bold"/>
              </a:rPr>
              <a:t>17 Attributes </a:t>
            </a:r>
          </a:p>
          <a:p>
            <a:pPr algn="l" marL="388620" indent="-194310" lvl="1">
              <a:lnSpc>
                <a:spcPts val="2700"/>
              </a:lnSpc>
              <a:buFont typeface="Arial"/>
              <a:buChar char="•"/>
            </a:pPr>
            <a:r>
              <a:rPr lang="en-US" sz="1800" spc="18">
                <a:solidFill>
                  <a:srgbClr val="253532"/>
                </a:solidFill>
                <a:latin typeface="Open Sauce"/>
                <a:ea typeface="Open Sauce"/>
                <a:cs typeface="Open Sauce"/>
                <a:sym typeface="Open Sauce"/>
              </a:rPr>
              <a:t>Eating Habits</a:t>
            </a:r>
          </a:p>
          <a:p>
            <a:pPr algn="l" marL="388620" indent="-194310" lvl="1">
              <a:lnSpc>
                <a:spcPts val="2700"/>
              </a:lnSpc>
              <a:buFont typeface="Arial"/>
              <a:buChar char="•"/>
            </a:pPr>
            <a:r>
              <a:rPr lang="en-US" sz="1800" spc="18">
                <a:solidFill>
                  <a:srgbClr val="253532"/>
                </a:solidFill>
                <a:latin typeface="Open Sauce"/>
                <a:ea typeface="Open Sauce"/>
                <a:cs typeface="Open Sauce"/>
                <a:sym typeface="Open Sauce"/>
              </a:rPr>
              <a:t>Physical Condition</a:t>
            </a:r>
          </a:p>
          <a:p>
            <a:pPr algn="l" marL="388620" indent="-194310" lvl="1">
              <a:lnSpc>
                <a:spcPts val="2700"/>
              </a:lnSpc>
              <a:buFont typeface="Arial"/>
              <a:buChar char="•"/>
            </a:pPr>
            <a:r>
              <a:rPr lang="en-US" sz="1800" spc="18">
                <a:solidFill>
                  <a:srgbClr val="253532"/>
                </a:solidFill>
                <a:latin typeface="Open Sauce"/>
                <a:ea typeface="Open Sauce"/>
                <a:cs typeface="Open Sauce"/>
                <a:sym typeface="Open Sauce"/>
              </a:rPr>
              <a:t>Other Attributes</a:t>
            </a:r>
          </a:p>
          <a:p>
            <a:pPr algn="l">
              <a:lnSpc>
                <a:spcPts val="750"/>
              </a:lnSpc>
            </a:pPr>
          </a:p>
          <a:p>
            <a:pPr algn="l">
              <a:lnSpc>
                <a:spcPts val="2700"/>
              </a:lnSpc>
            </a:pPr>
            <a:r>
              <a:rPr lang="en-US" b="true" sz="1800" spc="18">
                <a:solidFill>
                  <a:srgbClr val="253532"/>
                </a:solidFill>
                <a:latin typeface="Open Sauce Bold"/>
                <a:ea typeface="Open Sauce Bold"/>
                <a:cs typeface="Open Sauce Bold"/>
                <a:sym typeface="Open Sauce Bold"/>
              </a:rPr>
              <a:t>Target Variable:</a:t>
            </a:r>
            <a:r>
              <a:rPr lang="en-US" sz="1800" spc="18">
                <a:solidFill>
                  <a:srgbClr val="253532"/>
                </a:solidFill>
                <a:latin typeface="Open Sauce"/>
                <a:ea typeface="Open Sauce"/>
                <a:cs typeface="Open Sauce"/>
                <a:sym typeface="Open Sauce"/>
              </a:rPr>
              <a:t> NObeyesdad (Obesity level deducted)</a:t>
            </a:r>
          </a:p>
          <a:p>
            <a:pPr algn="l">
              <a:lnSpc>
                <a:spcPts val="750"/>
              </a:lnSpc>
            </a:pPr>
          </a:p>
          <a:p>
            <a:pPr algn="l">
              <a:lnSpc>
                <a:spcPts val="2700"/>
              </a:lnSpc>
            </a:pPr>
            <a:r>
              <a:rPr lang="en-US" b="true" sz="1800" spc="18">
                <a:solidFill>
                  <a:srgbClr val="253532"/>
                </a:solidFill>
                <a:latin typeface="Open Sauce Bold"/>
                <a:ea typeface="Open Sauce Bold"/>
                <a:cs typeface="Open Sauce Bold"/>
                <a:sym typeface="Open Sauce Bold"/>
              </a:rPr>
              <a:t>Files</a:t>
            </a:r>
          </a:p>
          <a:p>
            <a:pPr algn="l" marL="388620" indent="-194310" lvl="1">
              <a:lnSpc>
                <a:spcPts val="2700"/>
              </a:lnSpc>
              <a:buFont typeface="Arial"/>
              <a:buChar char="•"/>
            </a:pPr>
            <a:r>
              <a:rPr lang="en-US" sz="1800" spc="18">
                <a:solidFill>
                  <a:srgbClr val="253532"/>
                </a:solidFill>
                <a:latin typeface="Open Sauce"/>
                <a:ea typeface="Open Sauce"/>
                <a:cs typeface="Open Sauce"/>
                <a:sym typeface="Open Sauce"/>
              </a:rPr>
              <a:t>ObesityDataSet.csv (2111 records)</a:t>
            </a:r>
          </a:p>
          <a:p>
            <a:pPr algn="l" marL="388620" indent="-194310" lvl="1">
              <a:lnSpc>
                <a:spcPts val="2700"/>
              </a:lnSpc>
              <a:buFont typeface="Arial"/>
              <a:buChar char="•"/>
            </a:pPr>
            <a:r>
              <a:rPr lang="en-US" sz="1800" spc="18">
                <a:solidFill>
                  <a:srgbClr val="253532"/>
                </a:solidFill>
                <a:latin typeface="Open Sauce"/>
                <a:ea typeface="Open Sauce"/>
                <a:cs typeface="Open Sauce"/>
                <a:sym typeface="Open Sauce"/>
              </a:rPr>
              <a:t>train_dlm.csv (20,758 records)</a:t>
            </a:r>
          </a:p>
          <a:p>
            <a:pPr algn="l" marL="388620" indent="-194310" lvl="1">
              <a:lnSpc>
                <a:spcPts val="2700"/>
              </a:lnSpc>
              <a:buFont typeface="Arial"/>
              <a:buChar char="•"/>
            </a:pPr>
            <a:r>
              <a:rPr lang="en-US" sz="1800" spc="18">
                <a:solidFill>
                  <a:srgbClr val="253532"/>
                </a:solidFill>
                <a:latin typeface="Open Sauce"/>
                <a:ea typeface="Open Sauce"/>
                <a:cs typeface="Open Sauce"/>
                <a:sym typeface="Open Sauce"/>
              </a:rPr>
              <a:t>test.csv (13,840 records)</a:t>
            </a:r>
          </a:p>
        </p:txBody>
      </p:sp>
      <p:sp>
        <p:nvSpPr>
          <p:cNvPr name="TextBox 8" id="8"/>
          <p:cNvSpPr txBox="true"/>
          <p:nvPr/>
        </p:nvSpPr>
        <p:spPr>
          <a:xfrm rot="0">
            <a:off x="1593268" y="6448459"/>
            <a:ext cx="3314008" cy="573405"/>
          </a:xfrm>
          <a:prstGeom prst="rect">
            <a:avLst/>
          </a:prstGeom>
        </p:spPr>
        <p:txBody>
          <a:bodyPr anchor="t" rtlCol="false" tIns="0" lIns="0" bIns="0" rIns="0">
            <a:spAutoFit/>
          </a:bodyPr>
          <a:lstStyle/>
          <a:p>
            <a:pPr algn="ctr">
              <a:lnSpc>
                <a:spcPts val="4620"/>
              </a:lnSpc>
            </a:pPr>
            <a:r>
              <a:rPr lang="en-US" sz="3300" b="true">
                <a:solidFill>
                  <a:srgbClr val="EBE8D8"/>
                </a:solidFill>
                <a:latin typeface="Open Sauce Bold"/>
                <a:ea typeface="Open Sauce Bold"/>
                <a:cs typeface="Open Sauce Bold"/>
                <a:sym typeface="Open Sauce Bold"/>
              </a:rPr>
              <a:t>Data Collection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253532"/>
        </a:solidFill>
      </p:bgPr>
    </p:bg>
    <p:spTree>
      <p:nvGrpSpPr>
        <p:cNvPr id="1" name=""/>
        <p:cNvGrpSpPr/>
        <p:nvPr/>
      </p:nvGrpSpPr>
      <p:grpSpPr>
        <a:xfrm>
          <a:off x="0" y="0"/>
          <a:ext cx="0" cy="0"/>
          <a:chOff x="0" y="0"/>
          <a:chExt cx="0" cy="0"/>
        </a:xfrm>
      </p:grpSpPr>
      <p:sp>
        <p:nvSpPr>
          <p:cNvPr name="Freeform 2" id="2"/>
          <p:cNvSpPr/>
          <p:nvPr/>
        </p:nvSpPr>
        <p:spPr>
          <a:xfrm flipH="false" flipV="false" rot="0">
            <a:off x="5552622" y="1028700"/>
            <a:ext cx="6065107" cy="1390033"/>
          </a:xfrm>
          <a:custGeom>
            <a:avLst/>
            <a:gdLst/>
            <a:ahLst/>
            <a:cxnLst/>
            <a:rect r="r" b="b" t="t" l="l"/>
            <a:pathLst>
              <a:path h="1390033" w="6065107">
                <a:moveTo>
                  <a:pt x="0" y="0"/>
                </a:moveTo>
                <a:lnTo>
                  <a:pt x="6065107" y="0"/>
                </a:lnTo>
                <a:lnTo>
                  <a:pt x="6065107" y="1390033"/>
                </a:lnTo>
                <a:lnTo>
                  <a:pt x="0" y="13900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836875" y="1398914"/>
            <a:ext cx="5496601" cy="573405"/>
          </a:xfrm>
          <a:prstGeom prst="rect">
            <a:avLst/>
          </a:prstGeom>
        </p:spPr>
        <p:txBody>
          <a:bodyPr anchor="t" rtlCol="false" tIns="0" lIns="0" bIns="0" rIns="0">
            <a:spAutoFit/>
          </a:bodyPr>
          <a:lstStyle/>
          <a:p>
            <a:pPr algn="ctr">
              <a:lnSpc>
                <a:spcPts val="4620"/>
              </a:lnSpc>
            </a:pPr>
            <a:r>
              <a:rPr lang="en-US" sz="3300" b="true">
                <a:solidFill>
                  <a:srgbClr val="253532"/>
                </a:solidFill>
                <a:latin typeface="Open Sauce Bold"/>
                <a:ea typeface="Open Sauce Bold"/>
                <a:cs typeface="Open Sauce Bold"/>
                <a:sym typeface="Open Sauce Bold"/>
              </a:rPr>
              <a:t>Exploratory Data Analysis</a:t>
            </a:r>
          </a:p>
        </p:txBody>
      </p:sp>
      <p:sp>
        <p:nvSpPr>
          <p:cNvPr name="Freeform 4" id="4"/>
          <p:cNvSpPr/>
          <p:nvPr/>
        </p:nvSpPr>
        <p:spPr>
          <a:xfrm flipH="false" flipV="false" rot="0">
            <a:off x="1028700" y="2952915"/>
            <a:ext cx="2964175" cy="3109274"/>
          </a:xfrm>
          <a:custGeom>
            <a:avLst/>
            <a:gdLst/>
            <a:ahLst/>
            <a:cxnLst/>
            <a:rect r="r" b="b" t="t" l="l"/>
            <a:pathLst>
              <a:path h="3109274" w="2964175">
                <a:moveTo>
                  <a:pt x="0" y="0"/>
                </a:moveTo>
                <a:lnTo>
                  <a:pt x="2964175" y="0"/>
                </a:lnTo>
                <a:lnTo>
                  <a:pt x="2964175" y="3109274"/>
                </a:lnTo>
                <a:lnTo>
                  <a:pt x="0" y="3109274"/>
                </a:lnTo>
                <a:lnTo>
                  <a:pt x="0" y="0"/>
                </a:lnTo>
                <a:close/>
              </a:path>
            </a:pathLst>
          </a:custGeom>
          <a:blipFill>
            <a:blip r:embed="rId4"/>
            <a:stretch>
              <a:fillRect l="0" t="0" r="0" b="0"/>
            </a:stretch>
          </a:blipFill>
        </p:spPr>
      </p:sp>
      <p:sp>
        <p:nvSpPr>
          <p:cNvPr name="Freeform 5" id="5"/>
          <p:cNvSpPr/>
          <p:nvPr/>
        </p:nvSpPr>
        <p:spPr>
          <a:xfrm flipH="false" flipV="false" rot="0">
            <a:off x="4120501" y="2952915"/>
            <a:ext cx="2964175" cy="3109274"/>
          </a:xfrm>
          <a:custGeom>
            <a:avLst/>
            <a:gdLst/>
            <a:ahLst/>
            <a:cxnLst/>
            <a:rect r="r" b="b" t="t" l="l"/>
            <a:pathLst>
              <a:path h="3109274" w="2964175">
                <a:moveTo>
                  <a:pt x="0" y="0"/>
                </a:moveTo>
                <a:lnTo>
                  <a:pt x="2964175" y="0"/>
                </a:lnTo>
                <a:lnTo>
                  <a:pt x="2964175" y="3109274"/>
                </a:lnTo>
                <a:lnTo>
                  <a:pt x="0" y="3109274"/>
                </a:lnTo>
                <a:lnTo>
                  <a:pt x="0" y="0"/>
                </a:lnTo>
                <a:close/>
              </a:path>
            </a:pathLst>
          </a:custGeom>
          <a:blipFill>
            <a:blip r:embed="rId5"/>
            <a:stretch>
              <a:fillRect l="0" t="0" r="0" b="0"/>
            </a:stretch>
          </a:blipFill>
        </p:spPr>
      </p:sp>
      <p:sp>
        <p:nvSpPr>
          <p:cNvPr name="Freeform 6" id="6"/>
          <p:cNvSpPr/>
          <p:nvPr/>
        </p:nvSpPr>
        <p:spPr>
          <a:xfrm flipH="false" flipV="false" rot="0">
            <a:off x="10681383" y="2952915"/>
            <a:ext cx="2990340" cy="3109274"/>
          </a:xfrm>
          <a:custGeom>
            <a:avLst/>
            <a:gdLst/>
            <a:ahLst/>
            <a:cxnLst/>
            <a:rect r="r" b="b" t="t" l="l"/>
            <a:pathLst>
              <a:path h="3109274" w="2990340">
                <a:moveTo>
                  <a:pt x="0" y="0"/>
                </a:moveTo>
                <a:lnTo>
                  <a:pt x="2990341" y="0"/>
                </a:lnTo>
                <a:lnTo>
                  <a:pt x="2990341" y="3109274"/>
                </a:lnTo>
                <a:lnTo>
                  <a:pt x="0" y="3109274"/>
                </a:lnTo>
                <a:lnTo>
                  <a:pt x="0" y="0"/>
                </a:lnTo>
                <a:close/>
              </a:path>
            </a:pathLst>
          </a:custGeom>
          <a:blipFill>
            <a:blip r:embed="rId6"/>
            <a:stretch>
              <a:fillRect l="0" t="0" r="0" b="0"/>
            </a:stretch>
          </a:blipFill>
        </p:spPr>
      </p:sp>
      <p:sp>
        <p:nvSpPr>
          <p:cNvPr name="Freeform 7" id="7"/>
          <p:cNvSpPr/>
          <p:nvPr/>
        </p:nvSpPr>
        <p:spPr>
          <a:xfrm flipH="false" flipV="false" rot="0">
            <a:off x="13795549" y="2952915"/>
            <a:ext cx="2990340" cy="3109274"/>
          </a:xfrm>
          <a:custGeom>
            <a:avLst/>
            <a:gdLst/>
            <a:ahLst/>
            <a:cxnLst/>
            <a:rect r="r" b="b" t="t" l="l"/>
            <a:pathLst>
              <a:path h="3109274" w="2990340">
                <a:moveTo>
                  <a:pt x="0" y="0"/>
                </a:moveTo>
                <a:lnTo>
                  <a:pt x="2990340" y="0"/>
                </a:lnTo>
                <a:lnTo>
                  <a:pt x="2990340" y="3109274"/>
                </a:lnTo>
                <a:lnTo>
                  <a:pt x="0" y="3109274"/>
                </a:lnTo>
                <a:lnTo>
                  <a:pt x="0" y="0"/>
                </a:lnTo>
                <a:close/>
              </a:path>
            </a:pathLst>
          </a:custGeom>
          <a:blipFill>
            <a:blip r:embed="rId7"/>
            <a:stretch>
              <a:fillRect l="0" t="0" r="0" b="0"/>
            </a:stretch>
          </a:blipFill>
        </p:spPr>
      </p:sp>
      <p:sp>
        <p:nvSpPr>
          <p:cNvPr name="Freeform 8" id="8"/>
          <p:cNvSpPr/>
          <p:nvPr/>
        </p:nvSpPr>
        <p:spPr>
          <a:xfrm flipH="false" flipV="false" rot="0">
            <a:off x="4887211" y="6934184"/>
            <a:ext cx="3831107" cy="2324116"/>
          </a:xfrm>
          <a:custGeom>
            <a:avLst/>
            <a:gdLst/>
            <a:ahLst/>
            <a:cxnLst/>
            <a:rect r="r" b="b" t="t" l="l"/>
            <a:pathLst>
              <a:path h="2324116" w="3831107">
                <a:moveTo>
                  <a:pt x="0" y="0"/>
                </a:moveTo>
                <a:lnTo>
                  <a:pt x="3831107" y="0"/>
                </a:lnTo>
                <a:lnTo>
                  <a:pt x="3831107" y="2324116"/>
                </a:lnTo>
                <a:lnTo>
                  <a:pt x="0" y="2324116"/>
                </a:lnTo>
                <a:lnTo>
                  <a:pt x="0" y="0"/>
                </a:lnTo>
                <a:close/>
              </a:path>
            </a:pathLst>
          </a:custGeom>
          <a:blipFill>
            <a:blip r:embed="rId8"/>
            <a:stretch>
              <a:fillRect l="0" t="0" r="0" b="0"/>
            </a:stretch>
          </a:blipFill>
        </p:spPr>
      </p:sp>
      <p:sp>
        <p:nvSpPr>
          <p:cNvPr name="Freeform 9" id="9"/>
          <p:cNvSpPr/>
          <p:nvPr/>
        </p:nvSpPr>
        <p:spPr>
          <a:xfrm flipH="false" flipV="false" rot="0">
            <a:off x="8858751" y="6934184"/>
            <a:ext cx="4368320" cy="2324116"/>
          </a:xfrm>
          <a:custGeom>
            <a:avLst/>
            <a:gdLst/>
            <a:ahLst/>
            <a:cxnLst/>
            <a:rect r="r" b="b" t="t" l="l"/>
            <a:pathLst>
              <a:path h="2324116" w="4368320">
                <a:moveTo>
                  <a:pt x="0" y="0"/>
                </a:moveTo>
                <a:lnTo>
                  <a:pt x="4368320" y="0"/>
                </a:lnTo>
                <a:lnTo>
                  <a:pt x="4368320" y="2324116"/>
                </a:lnTo>
                <a:lnTo>
                  <a:pt x="0" y="2324116"/>
                </a:lnTo>
                <a:lnTo>
                  <a:pt x="0" y="0"/>
                </a:lnTo>
                <a:close/>
              </a:path>
            </a:pathLst>
          </a:custGeom>
          <a:blipFill>
            <a:blip r:embed="rId9"/>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DAGCJcqIYUc</dc:identifier>
  <dcterms:modified xsi:type="dcterms:W3CDTF">2011-08-01T06:04:30Z</dcterms:modified>
  <cp:revision>1</cp:revision>
  <dc:title>Cardiovascular Disease Prediction - Mock</dc:title>
</cp:coreProperties>
</file>