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4" r:id="rId9"/>
    <p:sldId id="266"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kenna Nwosu" initials="IN" lastIdx="0" clrIdx="0">
    <p:extLst>
      <p:ext uri="{19B8F6BF-5375-455C-9EA6-DF929625EA0E}">
        <p15:presenceInfo xmlns:p15="http://schemas.microsoft.com/office/powerpoint/2012/main" userId="ab4c3ce19f32c65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7" d="100"/>
          <a:sy n="67" d="100"/>
        </p:scale>
        <p:origin x="13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tephen\Desktop\ADINDUTOCHI\SELF_DEVELOPMENT\DATA%20ANALYST%20WORK%20EXPERIENCE\TASK%2006\Pet-Breed-Analysis\Pet%20DS%20with%20Qty%20Sold%20Solution.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tephen\Desktop\ADINDUTOCHI\SELF_DEVELOPMENT\DATA%20ANALYST%20WORK%20EXPERIENCE\TASK%2006\Pet-Breed-Analysis\Pet%20DS%20with%20Qty%20Sold%20Solution.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tephen\Desktop\ADINDUTOCHI\SELF_DEVELOPMENT\DATA%20ANALYST%20WORK%20EXPERIENCE\TASK%2006\Pet-Breed-Analysis\Pet%20DS%20with%20Qty%20Sold%20Solution.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Stephen\Desktop\ADINDUTOCHI\SELF_DEVELOPMENT\DATA%20ANALYST%20WORK%20EXPERIENCE\TASK%2006\Pet-Breed-Analysis\Pet%20DS%20with%20Qty%20Sold%20Solution.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Stephen\Desktop\ADINDUTOCHI\SELF_DEVELOPMENT\DATA%20ANALYST%20WORK%20EXPERIENCE\TASK%2006\Pet-Breed-Analysis\Pet%20DS%20with%20Qty%20Sold%20Solution%20correction.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Stephen\Desktop\ADINDUTOCHI\SELF_DEVELOPMENT\DATA%20ANALYST%20WORK%20EXPERIENCE\TASK%2006\Pet-Breed-Analysis\Pet%20DS%20with%20Qty%20Sold%20Solution%20correction.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Stephen\Desktop\ADINDUTOCHI\SELF_DEVELOPMENT\DATA%20ANALYST%20WORK%20EXPERIENCE\TASK%2006\Pet-Breed-Analysis\Pet%20DS%20with%20Qty%20Sold%20Solution%20main.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Stephen\Desktop\ADINDUTOCHI\SELF_DEVELOPMENT\DATA%20ANALYST%20WORK%20EXPERIENCE\TASK%2006\Pet-Breed-Analysis\Pet%20DS%20with%20Qty%20Sold%20Solution%20main.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[Pet DS with Qty Sold Solution.xlsx]Pivot Chart Cat Breeds!PivotTable5</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100" b="1"/>
              <a:t>Total count of Cat</a:t>
            </a:r>
            <a:r>
              <a:rPr lang="en-US" sz="1100" b="1" baseline="0"/>
              <a:t> </a:t>
            </a:r>
            <a:r>
              <a:rPr lang="en-US" sz="1100" b="1"/>
              <a:t>Breeds per fur type</a:t>
            </a:r>
          </a:p>
        </c:rich>
      </c:tx>
      <c:layout>
        <c:manualLayout>
          <c:xMode val="edge"/>
          <c:yMode val="edge"/>
          <c:x val="0.23664256094334754"/>
          <c:y val="7.2421093548918902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2"/>
          </a:solidFill>
          <a:ln>
            <a:noFill/>
          </a:ln>
          <a:effectLst/>
        </c:spPr>
        <c:marker>
          <c:symbol val="none"/>
        </c:marker>
      </c:pivotFmt>
      <c:pivotFmt>
        <c:idx val="1"/>
        <c:spPr>
          <a:solidFill>
            <a:schemeClr val="accent2"/>
          </a:solidFill>
          <a:ln>
            <a:noFill/>
          </a:ln>
          <a:effectLst/>
        </c:spPr>
        <c:marker>
          <c:symbol val="none"/>
        </c:marker>
      </c:pivotFmt>
      <c:pivotFmt>
        <c:idx val="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4.4444444444444446E-2"/>
          <c:y val="0.36755026311366251"/>
          <c:w val="0.91111111111111109"/>
          <c:h val="0.35016536726012698"/>
        </c:manualLayout>
      </c:layout>
      <c:barChart>
        <c:barDir val="col"/>
        <c:grouping val="clustered"/>
        <c:varyColors val="0"/>
        <c:ser>
          <c:idx val="0"/>
          <c:order val="0"/>
          <c:tx>
            <c:strRef>
              <c:f>'Pivot Chart Cat Breeds'!$B$2</c:f>
              <c:strCache>
                <c:ptCount val="1"/>
                <c:pt idx="0">
                  <c:v>Total</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Chart Cat Breeds'!$A$3:$A$7</c:f>
              <c:strCache>
                <c:ptCount val="4"/>
                <c:pt idx="0">
                  <c:v>Bald</c:v>
                </c:pt>
                <c:pt idx="1">
                  <c:v>Long</c:v>
                </c:pt>
                <c:pt idx="2">
                  <c:v>Medium</c:v>
                </c:pt>
                <c:pt idx="3">
                  <c:v>Short</c:v>
                </c:pt>
              </c:strCache>
            </c:strRef>
          </c:cat>
          <c:val>
            <c:numRef>
              <c:f>'Pivot Chart Cat Breeds'!$B$3:$B$7</c:f>
              <c:numCache>
                <c:formatCode>General</c:formatCode>
                <c:ptCount val="4"/>
                <c:pt idx="0">
                  <c:v>2</c:v>
                </c:pt>
                <c:pt idx="1">
                  <c:v>20</c:v>
                </c:pt>
                <c:pt idx="2">
                  <c:v>14</c:v>
                </c:pt>
                <c:pt idx="3">
                  <c:v>30</c:v>
                </c:pt>
              </c:numCache>
            </c:numRef>
          </c:val>
          <c:extLst>
            <c:ext xmlns:c16="http://schemas.microsoft.com/office/drawing/2014/chart" uri="{C3380CC4-5D6E-409C-BE32-E72D297353CC}">
              <c16:uniqueId val="{00000000-6B43-46FA-B245-B4AFEB200EE2}"/>
            </c:ext>
          </c:extLst>
        </c:ser>
        <c:dLbls>
          <c:dLblPos val="outEnd"/>
          <c:showLegendKey val="0"/>
          <c:showVal val="1"/>
          <c:showCatName val="0"/>
          <c:showSerName val="0"/>
          <c:showPercent val="0"/>
          <c:showBubbleSize val="0"/>
        </c:dLbls>
        <c:gapWidth val="219"/>
        <c:overlap val="-27"/>
        <c:axId val="1071238911"/>
        <c:axId val="1071240575"/>
      </c:barChart>
      <c:catAx>
        <c:axId val="10712389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71240575"/>
        <c:crosses val="autoZero"/>
        <c:auto val="1"/>
        <c:lblAlgn val="ctr"/>
        <c:lblOffset val="100"/>
        <c:noMultiLvlLbl val="0"/>
      </c:catAx>
      <c:valAx>
        <c:axId val="1071240575"/>
        <c:scaling>
          <c:orientation val="minMax"/>
        </c:scaling>
        <c:delete val="1"/>
        <c:axPos val="l"/>
        <c:numFmt formatCode="General" sourceLinked="1"/>
        <c:majorTickMark val="none"/>
        <c:minorTickMark val="none"/>
        <c:tickLblPos val="nextTo"/>
        <c:crossAx val="1071238911"/>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pivotSource>
    <c:name>[Pet DS with Qty Sold Solution.xlsx]PivotChartTable3</c:name>
    <c:fmtId val="2"/>
  </c:pivotSource>
  <c:chart>
    <c:title>
      <c:tx>
        <c:rich>
          <a:bodyPr rot="0" spcFirstLastPara="1" vertOverflow="ellipsis" vert="horz" wrap="square" anchor="ctr" anchorCtr="1"/>
          <a:lstStyle/>
          <a:p>
            <a:pPr algn="ctr" rtl="0">
              <a:defRPr sz="1400" b="0" i="0" u="none" strike="noStrike" kern="1200" spc="0" baseline="0">
                <a:solidFill>
                  <a:sysClr val="windowText" lastClr="000000">
                    <a:lumMod val="65000"/>
                    <a:lumOff val="35000"/>
                  </a:sysClr>
                </a:solidFill>
                <a:latin typeface="+mn-lt"/>
                <a:ea typeface="+mn-ea"/>
                <a:cs typeface="+mn-cs"/>
              </a:defRPr>
            </a:pPr>
            <a:r>
              <a:rPr lang="en-US" sz="1100" b="1" i="0" u="none" strike="noStrike" kern="1200" spc="0" baseline="0">
                <a:solidFill>
                  <a:sysClr val="windowText" lastClr="000000">
                    <a:lumMod val="65000"/>
                    <a:lumOff val="35000"/>
                  </a:sysClr>
                </a:solidFill>
                <a:latin typeface="+mn-lt"/>
                <a:ea typeface="+mn-ea"/>
                <a:cs typeface="+mn-cs"/>
              </a:rPr>
              <a:t>Total Cat Breeds with and without Affectionate Temperament</a:t>
            </a:r>
          </a:p>
        </c:rich>
      </c:tx>
      <c:overlay val="0"/>
      <c:spPr>
        <a:noFill/>
        <a:ln>
          <a:noFill/>
        </a:ln>
        <a:effectLst/>
      </c:spPr>
      <c:txPr>
        <a:bodyPr rot="0" spcFirstLastPara="1" vertOverflow="ellipsis" vert="horz" wrap="square" anchor="ctr" anchorCtr="1"/>
        <a:lstStyle/>
        <a:p>
          <a:pPr algn="ctr" rtl="0">
            <a:defRPr sz="1400" b="0" i="0" u="none" strike="noStrike" kern="1200" spc="0" baseline="0">
              <a:solidFill>
                <a:sysClr val="windowText" lastClr="000000">
                  <a:lumMod val="65000"/>
                  <a:lumOff val="35000"/>
                </a:sysClr>
              </a:solidFill>
              <a:latin typeface="+mn-lt"/>
              <a:ea typeface="+mn-ea"/>
              <a:cs typeface="+mn-cs"/>
            </a:defRPr>
          </a:pPr>
          <a:endParaRPr lang="en-US"/>
        </a:p>
      </c:txPr>
    </c:title>
    <c:autoTitleDeleted val="0"/>
    <c:pivotFmts>
      <c:pivotFmt>
        <c:idx val="0"/>
        <c:spPr>
          <a:solidFill>
            <a:schemeClr val="accent2"/>
          </a:solidFill>
          <a:ln>
            <a:no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
        <c:spPr>
          <a:solidFill>
            <a:schemeClr val="accent2"/>
          </a:solidFill>
          <a:ln>
            <a:no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
        <c:spPr>
          <a:solidFill>
            <a:schemeClr val="accent2"/>
          </a:solidFill>
          <a:ln>
            <a:no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3"/>
        <c:spPr>
          <a:solidFill>
            <a:schemeClr val="accent2"/>
          </a:solidFill>
          <a:ln>
            <a:no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4"/>
        <c:spPr>
          <a:solidFill>
            <a:schemeClr val="accent2"/>
          </a:solidFill>
          <a:ln>
            <a:no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5"/>
        <c:spPr>
          <a:solidFill>
            <a:schemeClr val="accent2"/>
          </a:solidFill>
          <a:ln>
            <a:no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s>
    <c:plotArea>
      <c:layout/>
      <c:barChart>
        <c:barDir val="col"/>
        <c:grouping val="clustered"/>
        <c:varyColors val="0"/>
        <c:ser>
          <c:idx val="0"/>
          <c:order val="0"/>
          <c:tx>
            <c:v>Sum of With</c:v>
          </c:tx>
          <c:spPr>
            <a:solidFill>
              <a:schemeClr val="accent2">
                <a:tint val="77000"/>
              </a:schemeClr>
            </a:solidFill>
            <a:ln>
              <a:noFill/>
            </a:ln>
            <a:effectLst/>
          </c:spPr>
          <c:invertIfNegative val="0"/>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1"/>
                <c15:leaderLines>
                  <c:spPr>
                    <a:ln w="9525" cap="flat" cmpd="sng" algn="ctr">
                      <a:solidFill>
                        <a:schemeClr val="tx1">
                          <a:lumMod val="35000"/>
                          <a:lumOff val="65000"/>
                        </a:schemeClr>
                      </a:solidFill>
                      <a:round/>
                    </a:ln>
                    <a:effectLst/>
                  </c:spPr>
                </c15:leaderLines>
              </c:ext>
            </c:extLst>
          </c:dLbls>
          <c:cat>
            <c:strLit>
              <c:ptCount val="1"/>
              <c:pt idx="0">
                <c:v>Total</c:v>
              </c:pt>
            </c:strLit>
          </c:cat>
          <c:val>
            <c:numLit>
              <c:formatCode>General</c:formatCode>
              <c:ptCount val="1"/>
              <c:pt idx="0">
                <c:v>27</c:v>
              </c:pt>
            </c:numLit>
          </c:val>
          <c:extLst>
            <c:ext xmlns:c16="http://schemas.microsoft.com/office/drawing/2014/chart" uri="{C3380CC4-5D6E-409C-BE32-E72D297353CC}">
              <c16:uniqueId val="{00000000-847A-442F-AB2F-7FDE816BD450}"/>
            </c:ext>
          </c:extLst>
        </c:ser>
        <c:ser>
          <c:idx val="1"/>
          <c:order val="1"/>
          <c:tx>
            <c:v>Sum of Without</c:v>
          </c:tx>
          <c:spPr>
            <a:solidFill>
              <a:schemeClr val="accent2">
                <a:shade val="76000"/>
              </a:schemeClr>
            </a:solidFill>
            <a:ln>
              <a:noFill/>
            </a:ln>
            <a:effectLst/>
          </c:spPr>
          <c:invertIfNegative val="0"/>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1"/>
                <c15:leaderLines>
                  <c:spPr>
                    <a:ln w="9525" cap="flat" cmpd="sng" algn="ctr">
                      <a:solidFill>
                        <a:schemeClr val="tx1">
                          <a:lumMod val="35000"/>
                          <a:lumOff val="65000"/>
                        </a:schemeClr>
                      </a:solidFill>
                      <a:round/>
                    </a:ln>
                    <a:effectLst/>
                  </c:spPr>
                </c15:leaderLines>
              </c:ext>
            </c:extLst>
          </c:dLbls>
          <c:cat>
            <c:strLit>
              <c:ptCount val="1"/>
              <c:pt idx="0">
                <c:v>Total</c:v>
              </c:pt>
            </c:strLit>
          </c:cat>
          <c:val>
            <c:numLit>
              <c:formatCode>General</c:formatCode>
              <c:ptCount val="1"/>
              <c:pt idx="0">
                <c:v>40</c:v>
              </c:pt>
            </c:numLit>
          </c:val>
          <c:extLst>
            <c:ext xmlns:c16="http://schemas.microsoft.com/office/drawing/2014/chart" uri="{C3380CC4-5D6E-409C-BE32-E72D297353CC}">
              <c16:uniqueId val="{00000001-847A-442F-AB2F-7FDE816BD450}"/>
            </c:ext>
          </c:extLst>
        </c:ser>
        <c:dLbls>
          <c:showLegendKey val="0"/>
          <c:showVal val="0"/>
          <c:showCatName val="0"/>
          <c:showSerName val="0"/>
          <c:showPercent val="0"/>
          <c:showBubbleSize val="0"/>
        </c:dLbls>
        <c:gapWidth val="219"/>
        <c:overlap val="-27"/>
        <c:axId val="796201040"/>
        <c:axId val="796210608"/>
      </c:barChart>
      <c:catAx>
        <c:axId val="796201040"/>
        <c:scaling>
          <c:orientation val="minMax"/>
        </c:scaling>
        <c:delete val="1"/>
        <c:axPos val="b"/>
        <c:numFmt formatCode="General" sourceLinked="1"/>
        <c:majorTickMark val="none"/>
        <c:minorTickMark val="none"/>
        <c:tickLblPos val="nextTo"/>
        <c:crossAx val="796210608"/>
        <c:crosses val="autoZero"/>
        <c:auto val="1"/>
        <c:lblAlgn val="ctr"/>
        <c:lblOffset val="100"/>
        <c:noMultiLvlLbl val="0"/>
        <c:extLst/>
      </c:catAx>
      <c:valAx>
        <c:axId val="796210608"/>
        <c:scaling>
          <c:orientation val="minMax"/>
        </c:scaling>
        <c:delete val="1"/>
        <c:axPos val="l"/>
        <c:numFmt formatCode="General" sourceLinked="1"/>
        <c:majorTickMark val="none"/>
        <c:minorTickMark val="none"/>
        <c:tickLblPos val="nextTo"/>
        <c:crossAx val="796201040"/>
        <c:crosses val="autoZero"/>
        <c:crossBetween val="between"/>
        <c:extLs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pivotSource>
    <c:name>[Pet DS with Qty Sold Solution.xlsx]Pivot Chart Dog Breeds!PivotTable3</c:name>
    <c:fmtId val="3"/>
  </c:pivotSource>
  <c:chart>
    <c:title>
      <c:tx>
        <c:rich>
          <a:bodyPr rot="0" spcFirstLastPara="1" vertOverflow="ellipsis" vert="horz" wrap="square" anchor="ctr" anchorCtr="1"/>
          <a:lstStyle/>
          <a:p>
            <a:pPr algn="ctr" rtl="0">
              <a:defRPr sz="1400" b="0" i="0" u="none" strike="noStrike" kern="1200" spc="0" baseline="0">
                <a:solidFill>
                  <a:sysClr val="windowText" lastClr="000000">
                    <a:lumMod val="65000"/>
                    <a:lumOff val="35000"/>
                  </a:sysClr>
                </a:solidFill>
                <a:latin typeface="+mn-lt"/>
                <a:ea typeface="+mn-ea"/>
                <a:cs typeface="+mn-cs"/>
              </a:defRPr>
            </a:pPr>
            <a:r>
              <a:rPr lang="en-US" sz="1100" b="1" i="0" u="none" strike="noStrike" kern="1200" spc="0" baseline="0">
                <a:solidFill>
                  <a:sysClr val="windowText" lastClr="000000">
                    <a:lumMod val="65000"/>
                    <a:lumOff val="35000"/>
                  </a:sysClr>
                </a:solidFill>
                <a:latin typeface="+mn-lt"/>
                <a:ea typeface="+mn-ea"/>
                <a:cs typeface="+mn-cs"/>
              </a:rPr>
              <a:t>Total count of Dog breeds per Group 2</a:t>
            </a:r>
          </a:p>
        </c:rich>
      </c:tx>
      <c:overlay val="0"/>
      <c:spPr>
        <a:noFill/>
        <a:ln>
          <a:noFill/>
        </a:ln>
        <a:effectLst/>
      </c:spPr>
      <c:txPr>
        <a:bodyPr rot="0" spcFirstLastPara="1" vertOverflow="ellipsis" vert="horz" wrap="square" anchor="ctr" anchorCtr="1"/>
        <a:lstStyle/>
        <a:p>
          <a:pPr algn="ctr" rtl="0">
            <a:defRPr sz="1400" b="0" i="0" u="none" strike="noStrike" kern="1200" spc="0" baseline="0">
              <a:solidFill>
                <a:sysClr val="windowText" lastClr="000000">
                  <a:lumMod val="65000"/>
                  <a:lumOff val="35000"/>
                </a:sysClr>
              </a:solidFill>
              <a:latin typeface="+mn-lt"/>
              <a:ea typeface="+mn-ea"/>
              <a:cs typeface="+mn-cs"/>
            </a:defRPr>
          </a:pPr>
          <a:endParaRPr lang="en-US"/>
        </a:p>
      </c:txPr>
    </c:title>
    <c:autoTitleDeleted val="0"/>
    <c:pivotFmts>
      <c:pivotFmt>
        <c:idx val="0"/>
        <c:spPr>
          <a:solidFill>
            <a:schemeClr val="accent2"/>
          </a:solidFill>
          <a:ln>
            <a:noFill/>
          </a:ln>
          <a:effectLst/>
        </c:spPr>
        <c:marker>
          <c:symbol val="none"/>
        </c:marker>
      </c:pivotFmt>
      <c:pivotFmt>
        <c:idx val="1"/>
        <c:spPr>
          <a:solidFill>
            <a:schemeClr val="accent2"/>
          </a:solidFill>
          <a:ln>
            <a:noFill/>
          </a:ln>
          <a:effectLst/>
        </c:spPr>
        <c:marker>
          <c:symbol val="none"/>
        </c:marker>
      </c:pivotFmt>
      <c:pivotFmt>
        <c:idx val="2"/>
        <c:spPr>
          <a:solidFill>
            <a:schemeClr val="accent2"/>
          </a:solidFill>
          <a:ln>
            <a:noFill/>
          </a:ln>
          <a:effectLst/>
        </c:spPr>
        <c:marker>
          <c:symbol val="none"/>
        </c:marker>
      </c:pivotFmt>
      <c:pivotFmt>
        <c:idx val="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Chart Dog Breeds'!$B$2</c:f>
              <c:strCache>
                <c:ptCount val="1"/>
                <c:pt idx="0">
                  <c:v>Total</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Chart Dog Breeds'!$A$3:$A$12</c:f>
              <c:strCache>
                <c:ptCount val="9"/>
                <c:pt idx="0">
                  <c:v>Herding</c:v>
                </c:pt>
                <c:pt idx="1">
                  <c:v>Hound</c:v>
                </c:pt>
                <c:pt idx="2">
                  <c:v>No Data</c:v>
                </c:pt>
                <c:pt idx="3">
                  <c:v>Non Sporting</c:v>
                </c:pt>
                <c:pt idx="4">
                  <c:v>Southern</c:v>
                </c:pt>
                <c:pt idx="5">
                  <c:v>Sporting</c:v>
                </c:pt>
                <c:pt idx="6">
                  <c:v>Terrier</c:v>
                </c:pt>
                <c:pt idx="7">
                  <c:v>Toy</c:v>
                </c:pt>
                <c:pt idx="8">
                  <c:v>Working</c:v>
                </c:pt>
              </c:strCache>
            </c:strRef>
          </c:cat>
          <c:val>
            <c:numRef>
              <c:f>'Pivot Chart Dog Breeds'!$B$3:$B$12</c:f>
              <c:numCache>
                <c:formatCode>General</c:formatCode>
                <c:ptCount val="9"/>
                <c:pt idx="0">
                  <c:v>37</c:v>
                </c:pt>
                <c:pt idx="1">
                  <c:v>34</c:v>
                </c:pt>
                <c:pt idx="2">
                  <c:v>5</c:v>
                </c:pt>
                <c:pt idx="3">
                  <c:v>27</c:v>
                </c:pt>
                <c:pt idx="4">
                  <c:v>1</c:v>
                </c:pt>
                <c:pt idx="5">
                  <c:v>40</c:v>
                </c:pt>
                <c:pt idx="6">
                  <c:v>36</c:v>
                </c:pt>
                <c:pt idx="7">
                  <c:v>21</c:v>
                </c:pt>
                <c:pt idx="8">
                  <c:v>49</c:v>
                </c:pt>
              </c:numCache>
            </c:numRef>
          </c:val>
          <c:extLst>
            <c:ext xmlns:c16="http://schemas.microsoft.com/office/drawing/2014/chart" uri="{C3380CC4-5D6E-409C-BE32-E72D297353CC}">
              <c16:uniqueId val="{00000000-3FBC-481E-BD89-5BD2D96765AA}"/>
            </c:ext>
          </c:extLst>
        </c:ser>
        <c:dLbls>
          <c:dLblPos val="outEnd"/>
          <c:showLegendKey val="0"/>
          <c:showVal val="1"/>
          <c:showCatName val="0"/>
          <c:showSerName val="0"/>
          <c:showPercent val="0"/>
          <c:showBubbleSize val="0"/>
        </c:dLbls>
        <c:gapWidth val="219"/>
        <c:overlap val="-27"/>
        <c:axId val="1860838704"/>
        <c:axId val="1860838288"/>
      </c:barChart>
      <c:catAx>
        <c:axId val="18608387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60838288"/>
        <c:crosses val="autoZero"/>
        <c:auto val="1"/>
        <c:lblAlgn val="ctr"/>
        <c:lblOffset val="100"/>
        <c:noMultiLvlLbl val="0"/>
      </c:catAx>
      <c:valAx>
        <c:axId val="1860838288"/>
        <c:scaling>
          <c:orientation val="minMax"/>
        </c:scaling>
        <c:delete val="1"/>
        <c:axPos val="l"/>
        <c:numFmt formatCode="General" sourceLinked="1"/>
        <c:majorTickMark val="none"/>
        <c:minorTickMark val="none"/>
        <c:tickLblPos val="nextTo"/>
        <c:crossAx val="186083870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[Pet DS with Qty Sold Solution.xlsx]PivotChartTable2</c:name>
    <c:fmtId val="2"/>
  </c:pivotSource>
  <c:chart>
    <c:title>
      <c:tx>
        <c:rich>
          <a:bodyPr rot="0" spcFirstLastPara="1" vertOverflow="ellipsis" vert="horz" wrap="square" anchor="ctr" anchorCtr="1"/>
          <a:lstStyle/>
          <a:p>
            <a:pPr algn="ctr" rtl="0">
              <a:defRPr sz="1400" b="0" i="0" u="none" strike="noStrike" kern="1200" spc="0" baseline="0">
                <a:solidFill>
                  <a:sysClr val="windowText" lastClr="000000">
                    <a:lumMod val="65000"/>
                    <a:lumOff val="35000"/>
                  </a:sysClr>
                </a:solidFill>
                <a:latin typeface="+mn-lt"/>
                <a:ea typeface="+mn-ea"/>
                <a:cs typeface="+mn-cs"/>
              </a:defRPr>
            </a:pPr>
            <a:r>
              <a:rPr lang="en-US" sz="1100" b="1" i="0" u="none" strike="noStrike" kern="1200" spc="0" baseline="0">
                <a:solidFill>
                  <a:sysClr val="windowText" lastClr="000000">
                    <a:lumMod val="65000"/>
                    <a:lumOff val="35000"/>
                  </a:sysClr>
                </a:solidFill>
                <a:latin typeface="+mn-lt"/>
                <a:ea typeface="+mn-ea"/>
                <a:cs typeface="+mn-cs"/>
              </a:rPr>
              <a:t>Total Dog Breeds with and without Affectionate Temperament</a:t>
            </a:r>
          </a:p>
        </c:rich>
      </c:tx>
      <c:overlay val="0"/>
      <c:spPr>
        <a:noFill/>
        <a:ln>
          <a:noFill/>
        </a:ln>
        <a:effectLst/>
      </c:spPr>
      <c:txPr>
        <a:bodyPr rot="0" spcFirstLastPara="1" vertOverflow="ellipsis" vert="horz" wrap="square" anchor="ctr" anchorCtr="1"/>
        <a:lstStyle/>
        <a:p>
          <a:pPr algn="ctr" rtl="0">
            <a:defRPr sz="1400" b="0" i="0" u="none" strike="noStrike" kern="1200" spc="0" baseline="0">
              <a:solidFill>
                <a:sysClr val="windowText" lastClr="000000">
                  <a:lumMod val="65000"/>
                  <a:lumOff val="35000"/>
                </a:sys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
        <c:spPr>
          <a:solidFill>
            <a:schemeClr val="accent1"/>
          </a:solidFill>
          <a:ln>
            <a:no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
        <c:spPr>
          <a:solidFill>
            <a:schemeClr val="accent1"/>
          </a:solidFill>
          <a:ln>
            <a:no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3"/>
        <c:spPr>
          <a:solidFill>
            <a:schemeClr val="accent1"/>
          </a:solidFill>
          <a:ln>
            <a:no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4"/>
        <c:spPr>
          <a:solidFill>
            <a:schemeClr val="accent1"/>
          </a:solidFill>
          <a:ln>
            <a:no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5"/>
        <c:spPr>
          <a:solidFill>
            <a:schemeClr val="accent1"/>
          </a:solidFill>
          <a:ln>
            <a:no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6"/>
        <c:spPr>
          <a:solidFill>
            <a:schemeClr val="accent1"/>
          </a:solidFill>
          <a:ln>
            <a:no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7"/>
        <c:spPr>
          <a:solidFill>
            <a:schemeClr val="accent1"/>
          </a:solidFill>
          <a:ln>
            <a:no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s>
    <c:plotArea>
      <c:layout/>
      <c:barChart>
        <c:barDir val="col"/>
        <c:grouping val="clustered"/>
        <c:varyColors val="0"/>
        <c:ser>
          <c:idx val="0"/>
          <c:order val="0"/>
          <c:tx>
            <c:v>Sum of With</c:v>
          </c:tx>
          <c:spPr>
            <a:solidFill>
              <a:schemeClr val="accent1"/>
            </a:solidFill>
            <a:ln>
              <a:noFill/>
            </a:ln>
            <a:effectLst/>
          </c:spPr>
          <c:invertIfNegative val="0"/>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1"/>
                <c15:leaderLines>
                  <c:spPr>
                    <a:ln w="9525" cap="flat" cmpd="sng" algn="ctr">
                      <a:solidFill>
                        <a:schemeClr val="tx1">
                          <a:lumMod val="35000"/>
                          <a:lumOff val="65000"/>
                        </a:schemeClr>
                      </a:solidFill>
                      <a:round/>
                    </a:ln>
                    <a:effectLst/>
                  </c:spPr>
                </c15:leaderLines>
              </c:ext>
            </c:extLst>
          </c:dLbls>
          <c:cat>
            <c:strLit>
              <c:ptCount val="1"/>
              <c:pt idx="0">
                <c:v>Total</c:v>
              </c:pt>
            </c:strLit>
          </c:cat>
          <c:val>
            <c:numLit>
              <c:formatCode>General</c:formatCode>
              <c:ptCount val="1"/>
              <c:pt idx="0">
                <c:v>71</c:v>
              </c:pt>
            </c:numLit>
          </c:val>
          <c:extLst>
            <c:ext xmlns:c16="http://schemas.microsoft.com/office/drawing/2014/chart" uri="{C3380CC4-5D6E-409C-BE32-E72D297353CC}">
              <c16:uniqueId val="{00000000-80B9-418C-A353-BDD083BEEBB0}"/>
            </c:ext>
          </c:extLst>
        </c:ser>
        <c:ser>
          <c:idx val="1"/>
          <c:order val="1"/>
          <c:tx>
            <c:v>Sum of Without</c:v>
          </c:tx>
          <c:spPr>
            <a:solidFill>
              <a:schemeClr val="accent2"/>
            </a:solidFill>
            <a:ln>
              <a:noFill/>
            </a:ln>
            <a:effectLst/>
          </c:spPr>
          <c:invertIfNegative val="0"/>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1"/>
                <c15:leaderLines>
                  <c:spPr>
                    <a:ln w="9525" cap="flat" cmpd="sng" algn="ctr">
                      <a:solidFill>
                        <a:schemeClr val="tx1">
                          <a:lumMod val="35000"/>
                          <a:lumOff val="65000"/>
                        </a:schemeClr>
                      </a:solidFill>
                      <a:round/>
                    </a:ln>
                    <a:effectLst/>
                  </c:spPr>
                </c15:leaderLines>
              </c:ext>
            </c:extLst>
          </c:dLbls>
          <c:cat>
            <c:strLit>
              <c:ptCount val="1"/>
              <c:pt idx="0">
                <c:v>Total</c:v>
              </c:pt>
            </c:strLit>
          </c:cat>
          <c:val>
            <c:numLit>
              <c:formatCode>General</c:formatCode>
              <c:ptCount val="1"/>
              <c:pt idx="0">
                <c:v>180</c:v>
              </c:pt>
            </c:numLit>
          </c:val>
          <c:extLst>
            <c:ext xmlns:c16="http://schemas.microsoft.com/office/drawing/2014/chart" uri="{C3380CC4-5D6E-409C-BE32-E72D297353CC}">
              <c16:uniqueId val="{00000001-80B9-418C-A353-BDD083BEEBB0}"/>
            </c:ext>
          </c:extLst>
        </c:ser>
        <c:dLbls>
          <c:showLegendKey val="0"/>
          <c:showVal val="0"/>
          <c:showCatName val="0"/>
          <c:showSerName val="0"/>
          <c:showPercent val="0"/>
          <c:showBubbleSize val="0"/>
        </c:dLbls>
        <c:gapWidth val="219"/>
        <c:overlap val="-27"/>
        <c:axId val="796211024"/>
        <c:axId val="796208112"/>
      </c:barChart>
      <c:catAx>
        <c:axId val="796211024"/>
        <c:scaling>
          <c:orientation val="minMax"/>
        </c:scaling>
        <c:delete val="1"/>
        <c:axPos val="b"/>
        <c:numFmt formatCode="General" sourceLinked="1"/>
        <c:majorTickMark val="none"/>
        <c:minorTickMark val="none"/>
        <c:tickLblPos val="nextTo"/>
        <c:crossAx val="796208112"/>
        <c:crosses val="autoZero"/>
        <c:auto val="1"/>
        <c:lblAlgn val="ctr"/>
        <c:lblOffset val="100"/>
        <c:noMultiLvlLbl val="0"/>
        <c:extLst/>
      </c:catAx>
      <c:valAx>
        <c:axId val="796208112"/>
        <c:scaling>
          <c:orientation val="minMax"/>
        </c:scaling>
        <c:delete val="1"/>
        <c:axPos val="l"/>
        <c:numFmt formatCode="General" sourceLinked="1"/>
        <c:majorTickMark val="none"/>
        <c:minorTickMark val="none"/>
        <c:tickLblPos val="nextTo"/>
        <c:crossAx val="796211024"/>
        <c:crosses val="autoZero"/>
        <c:crossBetween val="between"/>
        <c:extLs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pivotSource>
    <c:name>[Pet DS with Qty Sold Solution correction.xlsx]Dog Breed Sales Record!PivotTable3</c:name>
    <c:fmtId val="-1"/>
  </c:pivotSource>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lang="en-US" sz="1100" b="1" i="0" u="none" strike="noStrike" kern="1200" spc="0" baseline="0">
                <a:solidFill>
                  <a:sysClr val="windowText" lastClr="000000">
                    <a:lumMod val="65000"/>
                    <a:lumOff val="35000"/>
                  </a:sysClr>
                </a:solidFill>
                <a:latin typeface="+mn-lt"/>
                <a:ea typeface="+mn-ea"/>
                <a:cs typeface="+mn-cs"/>
              </a:rPr>
              <a:t>Top Dog Breeds with Most Sales</a:t>
            </a:r>
          </a:p>
        </c:rich>
      </c:tx>
      <c:layout>
        <c:manualLayout>
          <c:xMode val="edge"/>
          <c:yMode val="edge"/>
          <c:x val="0.17239398718714546"/>
          <c:y val="2.2181146025878003E-2"/>
        </c:manualLayout>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en-US"/>
        </a:p>
      </c:txPr>
    </c:title>
    <c:autoTitleDeleted val="0"/>
    <c:pivotFmts>
      <c:pivotFmt>
        <c:idx val="0"/>
        <c:spPr>
          <a:solidFill>
            <a:schemeClr val="accent5"/>
          </a:solidFill>
          <a:ln>
            <a:noFill/>
          </a:ln>
          <a:effectLst/>
        </c:spPr>
        <c:marker>
          <c:symbol val="none"/>
        </c:marker>
      </c:pivotFmt>
      <c:pivotFmt>
        <c:idx val="1"/>
        <c:spPr>
          <a:solidFill>
            <a:schemeClr val="accent5"/>
          </a:solidFill>
          <a:ln>
            <a:noFill/>
          </a:ln>
          <a:effectLst/>
        </c:spPr>
        <c:marker>
          <c:symbol val="none"/>
        </c:marker>
      </c:pivotFmt>
      <c:pivotFmt>
        <c:idx val="2"/>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'Dog Breed Sales Record'!$B$1</c:f>
              <c:strCache>
                <c:ptCount val="1"/>
                <c:pt idx="0">
                  <c:v>Total</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'Dog Breed Sales Record'!$A$2:$A$17</c:f>
              <c:strCache>
                <c:ptCount val="15"/>
                <c:pt idx="0">
                  <c:v>Airedale Terrier</c:v>
                </c:pt>
                <c:pt idx="1">
                  <c:v>Alaskan Malamute</c:v>
                </c:pt>
                <c:pt idx="2">
                  <c:v>Anatolian Shepherd</c:v>
                </c:pt>
                <c:pt idx="3">
                  <c:v>Appenzell Mountain Dog</c:v>
                </c:pt>
                <c:pt idx="4">
                  <c:v>Black and Tan Coonhound</c:v>
                </c:pt>
                <c:pt idx="5">
                  <c:v>Bloodhound</c:v>
                </c:pt>
                <c:pt idx="6">
                  <c:v>Bluetick Coonhound</c:v>
                </c:pt>
                <c:pt idx="7">
                  <c:v>Brussels Griffon</c:v>
                </c:pt>
                <c:pt idx="8">
                  <c:v>Bull Terrier</c:v>
                </c:pt>
                <c:pt idx="9">
                  <c:v>Irish Water Spaniel</c:v>
                </c:pt>
                <c:pt idx="10">
                  <c:v>Italian Spinone</c:v>
                </c:pt>
                <c:pt idx="11">
                  <c:v>Kyi Leo</c:v>
                </c:pt>
                <c:pt idx="12">
                  <c:v>Shepherd</c:v>
                </c:pt>
                <c:pt idx="13">
                  <c:v>Silky Terrier</c:v>
                </c:pt>
                <c:pt idx="14">
                  <c:v>Sloughi</c:v>
                </c:pt>
              </c:strCache>
            </c:strRef>
          </c:cat>
          <c:val>
            <c:numRef>
              <c:f>'Dog Breed Sales Record'!$B$2:$B$17</c:f>
              <c:numCache>
                <c:formatCode>General</c:formatCode>
                <c:ptCount val="15"/>
                <c:pt idx="0">
                  <c:v>670</c:v>
                </c:pt>
                <c:pt idx="1">
                  <c:v>890</c:v>
                </c:pt>
                <c:pt idx="2">
                  <c:v>780</c:v>
                </c:pt>
                <c:pt idx="3">
                  <c:v>909</c:v>
                </c:pt>
                <c:pt idx="4">
                  <c:v>542</c:v>
                </c:pt>
                <c:pt idx="5">
                  <c:v>891</c:v>
                </c:pt>
                <c:pt idx="6">
                  <c:v>675</c:v>
                </c:pt>
                <c:pt idx="7">
                  <c:v>895</c:v>
                </c:pt>
                <c:pt idx="8">
                  <c:v>576</c:v>
                </c:pt>
                <c:pt idx="9">
                  <c:v>74172</c:v>
                </c:pt>
                <c:pt idx="10">
                  <c:v>597</c:v>
                </c:pt>
                <c:pt idx="11">
                  <c:v>689</c:v>
                </c:pt>
                <c:pt idx="12">
                  <c:v>555</c:v>
                </c:pt>
                <c:pt idx="13">
                  <c:v>891</c:v>
                </c:pt>
                <c:pt idx="14">
                  <c:v>675</c:v>
                </c:pt>
              </c:numCache>
            </c:numRef>
          </c:val>
          <c:extLst>
            <c:ext xmlns:c16="http://schemas.microsoft.com/office/drawing/2014/chart" uri="{C3380CC4-5D6E-409C-BE32-E72D297353CC}">
              <c16:uniqueId val="{00000000-9056-4853-83A8-9FBBD329AEBE}"/>
            </c:ext>
          </c:extLst>
        </c:ser>
        <c:dLbls>
          <c:dLblPos val="outEnd"/>
          <c:showLegendKey val="0"/>
          <c:showVal val="1"/>
          <c:showCatName val="0"/>
          <c:showSerName val="0"/>
          <c:showPercent val="0"/>
          <c:showBubbleSize val="0"/>
        </c:dLbls>
        <c:gapWidth val="219"/>
        <c:axId val="129599088"/>
        <c:axId val="129599504"/>
      </c:barChart>
      <c:catAx>
        <c:axId val="12959908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9599504"/>
        <c:crosses val="autoZero"/>
        <c:auto val="1"/>
        <c:lblAlgn val="ctr"/>
        <c:lblOffset val="100"/>
        <c:noMultiLvlLbl val="0"/>
      </c:catAx>
      <c:valAx>
        <c:axId val="129599504"/>
        <c:scaling>
          <c:orientation val="minMax"/>
        </c:scaling>
        <c:delete val="1"/>
        <c:axPos val="b"/>
        <c:numFmt formatCode="General" sourceLinked="1"/>
        <c:majorTickMark val="none"/>
        <c:minorTickMark val="none"/>
        <c:tickLblPos val="nextTo"/>
        <c:crossAx val="12959908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pivotSource>
    <c:name>[Pet DS with Qty Sold Solution correction.xlsx]Dog Breed Sales Record!PivotTable4</c:name>
    <c:fmtId val="-1"/>
  </c:pivotSource>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lang="en-US" sz="1100" b="1" i="0" u="none" strike="noStrike" kern="1200" spc="0" baseline="0">
                <a:solidFill>
                  <a:sysClr val="windowText" lastClr="000000">
                    <a:lumMod val="65000"/>
                    <a:lumOff val="35000"/>
                  </a:sysClr>
                </a:solidFill>
                <a:latin typeface="+mn-lt"/>
                <a:ea typeface="+mn-ea"/>
                <a:cs typeface="+mn-cs"/>
              </a:rPr>
              <a:t>Top Dog Breeds with Least Sales</a:t>
            </a:r>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en-US"/>
        </a:p>
      </c:txPr>
    </c:title>
    <c:autoTitleDeleted val="0"/>
    <c:pivotFmts>
      <c:pivotFmt>
        <c:idx val="0"/>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5"/>
          </a:solidFill>
          <a:ln>
            <a:noFill/>
          </a:ln>
          <a:effectLst/>
        </c:spPr>
        <c:marker>
          <c:symbol val="none"/>
        </c:marker>
      </c:pivotFmt>
      <c:pivotFmt>
        <c:idx val="2"/>
        <c:spPr>
          <a:solidFill>
            <a:schemeClr val="accent5"/>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'Dog Breed Sales Record'!$B$19</c:f>
              <c:strCache>
                <c:ptCount val="1"/>
                <c:pt idx="0">
                  <c:v>Total</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'Dog Breed Sales Record'!$A$20:$A$35</c:f>
              <c:strCache>
                <c:ptCount val="15"/>
                <c:pt idx="0">
                  <c:v>Boxer</c:v>
                </c:pt>
                <c:pt idx="1">
                  <c:v>Cane Corso Mastiff</c:v>
                </c:pt>
                <c:pt idx="2">
                  <c:v>Clumber Spaniel</c:v>
                </c:pt>
                <c:pt idx="3">
                  <c:v>Dutch Shepherd</c:v>
                </c:pt>
                <c:pt idx="4">
                  <c:v>Fila Brasileiro</c:v>
                </c:pt>
                <c:pt idx="5">
                  <c:v>Flat-coated Retriever</c:v>
                </c:pt>
                <c:pt idx="6">
                  <c:v>Foxhound</c:v>
                </c:pt>
                <c:pt idx="7">
                  <c:v>Husky</c:v>
                </c:pt>
                <c:pt idx="8">
                  <c:v>Jack Russell Terrier (Parson Russell Terrier)</c:v>
                </c:pt>
                <c:pt idx="9">
                  <c:v>Lhasa Apso</c:v>
                </c:pt>
                <c:pt idx="10">
                  <c:v>Norfolk Terrier</c:v>
                </c:pt>
                <c:pt idx="11">
                  <c:v>Norwegian Buhund</c:v>
                </c:pt>
                <c:pt idx="12">
                  <c:v>Pomeranian</c:v>
                </c:pt>
                <c:pt idx="13">
                  <c:v>Poodle</c:v>
                </c:pt>
                <c:pt idx="14">
                  <c:v>Shar Pei</c:v>
                </c:pt>
              </c:strCache>
            </c:strRef>
          </c:cat>
          <c:val>
            <c:numRef>
              <c:f>'Dog Breed Sales Record'!$B$20:$B$35</c:f>
              <c:numCache>
                <c:formatCode>General</c:formatCode>
                <c:ptCount val="15"/>
                <c:pt idx="0">
                  <c:v>5</c:v>
                </c:pt>
                <c:pt idx="1">
                  <c:v>11</c:v>
                </c:pt>
                <c:pt idx="2">
                  <c:v>11</c:v>
                </c:pt>
                <c:pt idx="3">
                  <c:v>14</c:v>
                </c:pt>
                <c:pt idx="4">
                  <c:v>5</c:v>
                </c:pt>
                <c:pt idx="5">
                  <c:v>5</c:v>
                </c:pt>
                <c:pt idx="6">
                  <c:v>4</c:v>
                </c:pt>
                <c:pt idx="7">
                  <c:v>14</c:v>
                </c:pt>
                <c:pt idx="8">
                  <c:v>10</c:v>
                </c:pt>
                <c:pt idx="9">
                  <c:v>5</c:v>
                </c:pt>
                <c:pt idx="10">
                  <c:v>14</c:v>
                </c:pt>
                <c:pt idx="11">
                  <c:v>12</c:v>
                </c:pt>
                <c:pt idx="12">
                  <c:v>10</c:v>
                </c:pt>
                <c:pt idx="13">
                  <c:v>12</c:v>
                </c:pt>
                <c:pt idx="14">
                  <c:v>11</c:v>
                </c:pt>
              </c:numCache>
            </c:numRef>
          </c:val>
          <c:extLst>
            <c:ext xmlns:c16="http://schemas.microsoft.com/office/drawing/2014/chart" uri="{C3380CC4-5D6E-409C-BE32-E72D297353CC}">
              <c16:uniqueId val="{00000000-259C-4D40-AA82-7AD7932941DF}"/>
            </c:ext>
          </c:extLst>
        </c:ser>
        <c:dLbls>
          <c:dLblPos val="outEnd"/>
          <c:showLegendKey val="0"/>
          <c:showVal val="1"/>
          <c:showCatName val="0"/>
          <c:showSerName val="0"/>
          <c:showPercent val="0"/>
          <c:showBubbleSize val="0"/>
        </c:dLbls>
        <c:gapWidth val="219"/>
        <c:axId val="130448512"/>
        <c:axId val="130437280"/>
      </c:barChart>
      <c:catAx>
        <c:axId val="13044851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0437280"/>
        <c:crosses val="autoZero"/>
        <c:auto val="1"/>
        <c:lblAlgn val="ctr"/>
        <c:lblOffset val="100"/>
        <c:noMultiLvlLbl val="0"/>
      </c:catAx>
      <c:valAx>
        <c:axId val="130437280"/>
        <c:scaling>
          <c:orientation val="minMax"/>
        </c:scaling>
        <c:delete val="1"/>
        <c:axPos val="b"/>
        <c:numFmt formatCode="General" sourceLinked="1"/>
        <c:majorTickMark val="none"/>
        <c:minorTickMark val="none"/>
        <c:tickLblPos val="nextTo"/>
        <c:crossAx val="13044851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pivotSource>
    <c:name>[Pet DS with Qty Sold Solution main.xlsx]Cat Breed Sales Record!PivotTable3</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100" b="1" i="0" u="none" strike="noStrike" kern="1200" spc="0" baseline="0">
                <a:solidFill>
                  <a:sysClr val="windowText" lastClr="000000">
                    <a:lumMod val="65000"/>
                    <a:lumOff val="35000"/>
                  </a:sysClr>
                </a:solidFill>
                <a:latin typeface="+mn-lt"/>
                <a:ea typeface="+mn-ea"/>
                <a:cs typeface="+mn-cs"/>
              </a:rPr>
              <a:t>Top Cat Breed with Most Sales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2"/>
          </a:solidFill>
          <a:ln>
            <a:noFill/>
          </a:ln>
          <a:effectLst/>
        </c:spPr>
        <c:marker>
          <c:symbol val="none"/>
        </c:marker>
      </c:pivotFmt>
      <c:pivotFmt>
        <c:idx val="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'Cat Breed Sales Record'!$B$1</c:f>
              <c:strCache>
                <c:ptCount val="1"/>
                <c:pt idx="0">
                  <c:v>Total</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'Cat Breed Sales Record'!$A$2:$A$17</c:f>
              <c:strCache>
                <c:ptCount val="15"/>
                <c:pt idx="0">
                  <c:v>Siamese</c:v>
                </c:pt>
                <c:pt idx="1">
                  <c:v>Siberian</c:v>
                </c:pt>
                <c:pt idx="2">
                  <c:v>Silver</c:v>
                </c:pt>
                <c:pt idx="3">
                  <c:v>Singapura</c:v>
                </c:pt>
                <c:pt idx="4">
                  <c:v>Snowshoe</c:v>
                </c:pt>
                <c:pt idx="5">
                  <c:v>Somali</c:v>
                </c:pt>
                <c:pt idx="6">
                  <c:v>Sphynx (hairless cat)</c:v>
                </c:pt>
                <c:pt idx="7">
                  <c:v>Tabby</c:v>
                </c:pt>
                <c:pt idx="8">
                  <c:v>Tiger</c:v>
                </c:pt>
                <c:pt idx="9">
                  <c:v>Tonkinese</c:v>
                </c:pt>
                <c:pt idx="10">
                  <c:v>Torbie</c:v>
                </c:pt>
                <c:pt idx="11">
                  <c:v>Tortoiseshell</c:v>
                </c:pt>
                <c:pt idx="12">
                  <c:v>Turkish Angora</c:v>
                </c:pt>
                <c:pt idx="13">
                  <c:v>Turkish Van</c:v>
                </c:pt>
                <c:pt idx="14">
                  <c:v>Tuxedo</c:v>
                </c:pt>
              </c:strCache>
            </c:strRef>
          </c:cat>
          <c:val>
            <c:numRef>
              <c:f>'Cat Breed Sales Record'!$B$2:$B$17</c:f>
              <c:numCache>
                <c:formatCode>General</c:formatCode>
                <c:ptCount val="15"/>
                <c:pt idx="0">
                  <c:v>110</c:v>
                </c:pt>
                <c:pt idx="1">
                  <c:v>115</c:v>
                </c:pt>
                <c:pt idx="2">
                  <c:v>115</c:v>
                </c:pt>
                <c:pt idx="3">
                  <c:v>115</c:v>
                </c:pt>
                <c:pt idx="4">
                  <c:v>121</c:v>
                </c:pt>
                <c:pt idx="5">
                  <c:v>125</c:v>
                </c:pt>
                <c:pt idx="6">
                  <c:v>125</c:v>
                </c:pt>
                <c:pt idx="7">
                  <c:v>132</c:v>
                </c:pt>
                <c:pt idx="8">
                  <c:v>154</c:v>
                </c:pt>
                <c:pt idx="9">
                  <c:v>154</c:v>
                </c:pt>
                <c:pt idx="10">
                  <c:v>155</c:v>
                </c:pt>
                <c:pt idx="11">
                  <c:v>158</c:v>
                </c:pt>
                <c:pt idx="12">
                  <c:v>198</c:v>
                </c:pt>
                <c:pt idx="13">
                  <c:v>198</c:v>
                </c:pt>
                <c:pt idx="14">
                  <c:v>210</c:v>
                </c:pt>
              </c:numCache>
            </c:numRef>
          </c:val>
          <c:extLst>
            <c:ext xmlns:c16="http://schemas.microsoft.com/office/drawing/2014/chart" uri="{C3380CC4-5D6E-409C-BE32-E72D297353CC}">
              <c16:uniqueId val="{00000000-AC5F-43D2-9A9D-112DFBABC71E}"/>
            </c:ext>
          </c:extLst>
        </c:ser>
        <c:dLbls>
          <c:dLblPos val="outEnd"/>
          <c:showLegendKey val="0"/>
          <c:showVal val="1"/>
          <c:showCatName val="0"/>
          <c:showSerName val="0"/>
          <c:showPercent val="0"/>
          <c:showBubbleSize val="0"/>
        </c:dLbls>
        <c:gapWidth val="219"/>
        <c:overlap val="-27"/>
        <c:axId val="1176792848"/>
        <c:axId val="1266233664"/>
      </c:barChart>
      <c:catAx>
        <c:axId val="11767928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66233664"/>
        <c:crosses val="autoZero"/>
        <c:auto val="1"/>
        <c:lblAlgn val="ctr"/>
        <c:lblOffset val="100"/>
        <c:noMultiLvlLbl val="0"/>
      </c:catAx>
      <c:valAx>
        <c:axId val="1266233664"/>
        <c:scaling>
          <c:orientation val="minMax"/>
        </c:scaling>
        <c:delete val="1"/>
        <c:axPos val="l"/>
        <c:numFmt formatCode="General" sourceLinked="1"/>
        <c:majorTickMark val="none"/>
        <c:minorTickMark val="none"/>
        <c:tickLblPos val="nextTo"/>
        <c:crossAx val="117679284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pivotSource>
    <c:name>[Pet DS with Qty Sold Solution main.xlsx]Cat Breed Sales Record!PivotTable4</c:name>
    <c:fmtId val="6"/>
  </c:pivotSource>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lang="en-US" sz="1100" b="1" i="0" u="none" strike="noStrike" kern="1200" spc="0" baseline="0">
                <a:solidFill>
                  <a:sysClr val="windowText" lastClr="000000">
                    <a:lumMod val="65000"/>
                    <a:lumOff val="35000"/>
                  </a:sysClr>
                </a:solidFill>
                <a:latin typeface="+mn-lt"/>
                <a:ea typeface="+mn-ea"/>
                <a:cs typeface="+mn-cs"/>
              </a:rPr>
              <a:t>Top Cat Breed with Least Sales</a:t>
            </a:r>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en-US"/>
        </a:p>
      </c:txPr>
    </c:title>
    <c:autoTitleDeleted val="0"/>
    <c:pivotFmts>
      <c:pivotFmt>
        <c:idx val="0"/>
        <c:spPr>
          <a:solidFill>
            <a:schemeClr val="accent2"/>
          </a:solidFill>
          <a:ln>
            <a:noFill/>
          </a:ln>
          <a:effectLst/>
        </c:spPr>
        <c:marker>
          <c:symbol val="none"/>
        </c:marker>
      </c:pivotFmt>
      <c:pivotFmt>
        <c:idx val="1"/>
        <c:spPr>
          <a:solidFill>
            <a:schemeClr val="accent2"/>
          </a:solidFill>
          <a:ln>
            <a:noFill/>
          </a:ln>
          <a:effectLst/>
        </c:spPr>
        <c:marker>
          <c:symbol val="none"/>
        </c:marker>
      </c:pivotFmt>
      <c:pivotFmt>
        <c:idx val="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'Cat Breed Sales Record'!$B$19</c:f>
              <c:strCache>
                <c:ptCount val="1"/>
                <c:pt idx="0">
                  <c:v>Total</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'Cat Breed Sales Record'!$A$20:$A$35</c:f>
              <c:strCache>
                <c:ptCount val="15"/>
                <c:pt idx="0">
                  <c:v>Abyssinian</c:v>
                </c:pt>
                <c:pt idx="1">
                  <c:v>American Curl</c:v>
                </c:pt>
                <c:pt idx="2">
                  <c:v>American Shorthair</c:v>
                </c:pt>
                <c:pt idx="3">
                  <c:v>American Wirehair</c:v>
                </c:pt>
                <c:pt idx="4">
                  <c:v>Applehead Siamese</c:v>
                </c:pt>
                <c:pt idx="5">
                  <c:v>Balinese</c:v>
                </c:pt>
                <c:pt idx="6">
                  <c:v>Bengal</c:v>
                </c:pt>
                <c:pt idx="7">
                  <c:v>Birman</c:v>
                </c:pt>
                <c:pt idx="8">
                  <c:v>Bobtail</c:v>
                </c:pt>
                <c:pt idx="9">
                  <c:v>Bombay</c:v>
                </c:pt>
                <c:pt idx="10">
                  <c:v>British Shorthair</c:v>
                </c:pt>
                <c:pt idx="11">
                  <c:v>Burmese</c:v>
                </c:pt>
                <c:pt idx="12">
                  <c:v>Burmilla</c:v>
                </c:pt>
                <c:pt idx="13">
                  <c:v>Calico</c:v>
                </c:pt>
                <c:pt idx="14">
                  <c:v>Canadian Hairless</c:v>
                </c:pt>
              </c:strCache>
            </c:strRef>
          </c:cat>
          <c:val>
            <c:numRef>
              <c:f>'Cat Breed Sales Record'!$B$20:$B$35</c:f>
              <c:numCache>
                <c:formatCode>General</c:formatCode>
                <c:ptCount val="15"/>
                <c:pt idx="0">
                  <c:v>4</c:v>
                </c:pt>
                <c:pt idx="1">
                  <c:v>5</c:v>
                </c:pt>
                <c:pt idx="2">
                  <c:v>5</c:v>
                </c:pt>
                <c:pt idx="3">
                  <c:v>5</c:v>
                </c:pt>
                <c:pt idx="4">
                  <c:v>10</c:v>
                </c:pt>
                <c:pt idx="5">
                  <c:v>11</c:v>
                </c:pt>
                <c:pt idx="6">
                  <c:v>15</c:v>
                </c:pt>
                <c:pt idx="7">
                  <c:v>15</c:v>
                </c:pt>
                <c:pt idx="8">
                  <c:v>20</c:v>
                </c:pt>
                <c:pt idx="9">
                  <c:v>23</c:v>
                </c:pt>
                <c:pt idx="10">
                  <c:v>26</c:v>
                </c:pt>
                <c:pt idx="11">
                  <c:v>29</c:v>
                </c:pt>
                <c:pt idx="12">
                  <c:v>32</c:v>
                </c:pt>
                <c:pt idx="13">
                  <c:v>35</c:v>
                </c:pt>
                <c:pt idx="14">
                  <c:v>39</c:v>
                </c:pt>
              </c:numCache>
            </c:numRef>
          </c:val>
          <c:extLst>
            <c:ext xmlns:c16="http://schemas.microsoft.com/office/drawing/2014/chart" uri="{C3380CC4-5D6E-409C-BE32-E72D297353CC}">
              <c16:uniqueId val="{00000000-FEBD-4EB8-8855-63358BF81509}"/>
            </c:ext>
          </c:extLst>
        </c:ser>
        <c:dLbls>
          <c:dLblPos val="outEnd"/>
          <c:showLegendKey val="0"/>
          <c:showVal val="1"/>
          <c:showCatName val="0"/>
          <c:showSerName val="0"/>
          <c:showPercent val="0"/>
          <c:showBubbleSize val="0"/>
        </c:dLbls>
        <c:gapWidth val="219"/>
        <c:overlap val="-27"/>
        <c:axId val="1176795344"/>
        <c:axId val="1267536096"/>
      </c:barChart>
      <c:catAx>
        <c:axId val="11767953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67536096"/>
        <c:crosses val="autoZero"/>
        <c:auto val="1"/>
        <c:lblAlgn val="ctr"/>
        <c:lblOffset val="100"/>
        <c:noMultiLvlLbl val="0"/>
      </c:catAx>
      <c:valAx>
        <c:axId val="1267536096"/>
        <c:scaling>
          <c:orientation val="minMax"/>
        </c:scaling>
        <c:delete val="1"/>
        <c:axPos val="l"/>
        <c:numFmt formatCode="General" sourceLinked="1"/>
        <c:majorTickMark val="none"/>
        <c:minorTickMark val="none"/>
        <c:tickLblPos val="nextTo"/>
        <c:crossAx val="117679534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Reversed" id="22">
  <a:schemeClr val="accent2"/>
</cs:colorStyle>
</file>

<file path=ppt/charts/colors3.xml><?xml version="1.0" encoding="utf-8"?>
<cs:colorStyle xmlns:cs="http://schemas.microsoft.com/office/drawing/2012/chartStyle" xmlns:a="http://schemas.openxmlformats.org/drawingml/2006/main" meth="withinLinear" id="15">
  <a:schemeClr val="accent2"/>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withinLinear" id="18">
  <a:schemeClr val="accent5"/>
</cs:colorStyle>
</file>

<file path=ppt/charts/colors6.xml><?xml version="1.0" encoding="utf-8"?>
<cs:colorStyle xmlns:cs="http://schemas.microsoft.com/office/drawing/2012/chartStyle" xmlns:a="http://schemas.openxmlformats.org/drawingml/2006/main" meth="withinLinear" id="18">
  <a:schemeClr val="accent5"/>
</cs:colorStyle>
</file>

<file path=ppt/charts/colors7.xml><?xml version="1.0" encoding="utf-8"?>
<cs:colorStyle xmlns:cs="http://schemas.microsoft.com/office/drawing/2012/chartStyle" xmlns:a="http://schemas.openxmlformats.org/drawingml/2006/main" meth="withinLinearReversed" id="22">
  <a:schemeClr val="accent2"/>
</cs:colorStyle>
</file>

<file path=ppt/charts/colors8.xml><?xml version="1.0" encoding="utf-8"?>
<cs:colorStyle xmlns:cs="http://schemas.microsoft.com/office/drawing/2012/chartStyle" xmlns:a="http://schemas.openxmlformats.org/drawingml/2006/main" meth="withinLinear" id="15">
  <a:schemeClr val="accent2"/>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FE6CBCF-E19B-4CD4-9B20-F565F00AEC37}"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EFC0929-5296-432D-8032-366AE3021541}" type="slidenum">
              <a:rPr lang="en-US" smtClean="0"/>
              <a:t>‹#›</a:t>
            </a:fld>
            <a:endParaRPr lang="en-US"/>
          </a:p>
        </p:txBody>
      </p:sp>
    </p:spTree>
    <p:extLst>
      <p:ext uri="{BB962C8B-B14F-4D97-AF65-F5344CB8AC3E}">
        <p14:creationId xmlns:p14="http://schemas.microsoft.com/office/powerpoint/2010/main" val="2084168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FE6CBCF-E19B-4CD4-9B20-F565F00AEC37}"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EFC0929-5296-432D-8032-366AE3021541}" type="slidenum">
              <a:rPr lang="en-US" smtClean="0"/>
              <a:t>‹#›</a:t>
            </a:fld>
            <a:endParaRPr lang="en-US"/>
          </a:p>
        </p:txBody>
      </p:sp>
    </p:spTree>
    <p:extLst>
      <p:ext uri="{BB962C8B-B14F-4D97-AF65-F5344CB8AC3E}">
        <p14:creationId xmlns:p14="http://schemas.microsoft.com/office/powerpoint/2010/main" val="2765400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FE6CBCF-E19B-4CD4-9B20-F565F00AEC37}"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EFC0929-5296-432D-8032-366AE3021541}"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462989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3FE6CBCF-E19B-4CD4-9B20-F565F00AEC37}" type="datetimeFigureOut">
              <a:rPr lang="en-US" smtClean="0"/>
              <a:t>8/6/2024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EFC0929-5296-432D-8032-366AE3021541}" type="slidenum">
              <a:rPr lang="en-US" smtClean="0"/>
              <a:t>‹#›</a:t>
            </a:fld>
            <a:endParaRPr lang="en-US"/>
          </a:p>
        </p:txBody>
      </p:sp>
    </p:spTree>
    <p:extLst>
      <p:ext uri="{BB962C8B-B14F-4D97-AF65-F5344CB8AC3E}">
        <p14:creationId xmlns:p14="http://schemas.microsoft.com/office/powerpoint/2010/main" val="19622517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3FE6CBCF-E19B-4CD4-9B20-F565F00AEC37}" type="datetimeFigureOut">
              <a:rPr lang="en-US" smtClean="0"/>
              <a:t>8/6/2024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EFC0929-5296-432D-8032-366AE3021541}"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005477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3FE6CBCF-E19B-4CD4-9B20-F565F00AEC37}" type="datetimeFigureOut">
              <a:rPr lang="en-US" smtClean="0"/>
              <a:t>8/6/2024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EFC0929-5296-432D-8032-366AE3021541}" type="slidenum">
              <a:rPr lang="en-US" smtClean="0"/>
              <a:t>‹#›</a:t>
            </a:fld>
            <a:endParaRPr lang="en-US"/>
          </a:p>
        </p:txBody>
      </p:sp>
    </p:spTree>
    <p:extLst>
      <p:ext uri="{BB962C8B-B14F-4D97-AF65-F5344CB8AC3E}">
        <p14:creationId xmlns:p14="http://schemas.microsoft.com/office/powerpoint/2010/main" val="41456821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E6CBCF-E19B-4CD4-9B20-F565F00AEC37}"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EFC0929-5296-432D-8032-366AE3021541}" type="slidenum">
              <a:rPr lang="en-US" smtClean="0"/>
              <a:t>‹#›</a:t>
            </a:fld>
            <a:endParaRPr lang="en-US"/>
          </a:p>
        </p:txBody>
      </p:sp>
    </p:spTree>
    <p:extLst>
      <p:ext uri="{BB962C8B-B14F-4D97-AF65-F5344CB8AC3E}">
        <p14:creationId xmlns:p14="http://schemas.microsoft.com/office/powerpoint/2010/main" val="21316704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E6CBCF-E19B-4CD4-9B20-F565F00AEC37}"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EFC0929-5296-432D-8032-366AE3021541}" type="slidenum">
              <a:rPr lang="en-US" smtClean="0"/>
              <a:t>‹#›</a:t>
            </a:fld>
            <a:endParaRPr lang="en-US"/>
          </a:p>
        </p:txBody>
      </p:sp>
    </p:spTree>
    <p:extLst>
      <p:ext uri="{BB962C8B-B14F-4D97-AF65-F5344CB8AC3E}">
        <p14:creationId xmlns:p14="http://schemas.microsoft.com/office/powerpoint/2010/main" val="146636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E6CBCF-E19B-4CD4-9B20-F565F00AEC37}"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EFC0929-5296-432D-8032-366AE3021541}" type="slidenum">
              <a:rPr lang="en-US" smtClean="0"/>
              <a:t>‹#›</a:t>
            </a:fld>
            <a:endParaRPr lang="en-US"/>
          </a:p>
        </p:txBody>
      </p:sp>
    </p:spTree>
    <p:extLst>
      <p:ext uri="{BB962C8B-B14F-4D97-AF65-F5344CB8AC3E}">
        <p14:creationId xmlns:p14="http://schemas.microsoft.com/office/powerpoint/2010/main" val="801359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FE6CBCF-E19B-4CD4-9B20-F565F00AEC37}"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EFC0929-5296-432D-8032-366AE3021541}" type="slidenum">
              <a:rPr lang="en-US" smtClean="0"/>
              <a:t>‹#›</a:t>
            </a:fld>
            <a:endParaRPr lang="en-US"/>
          </a:p>
        </p:txBody>
      </p:sp>
    </p:spTree>
    <p:extLst>
      <p:ext uri="{BB962C8B-B14F-4D97-AF65-F5344CB8AC3E}">
        <p14:creationId xmlns:p14="http://schemas.microsoft.com/office/powerpoint/2010/main" val="2085256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E6CBCF-E19B-4CD4-9B20-F565F00AEC37}" type="datetimeFigureOut">
              <a:rPr lang="en-US" smtClean="0"/>
              <a:t>8/6/2024</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EFC0929-5296-432D-8032-366AE3021541}" type="slidenum">
              <a:rPr lang="en-US" smtClean="0"/>
              <a:t>‹#›</a:t>
            </a:fld>
            <a:endParaRPr lang="en-US"/>
          </a:p>
        </p:txBody>
      </p:sp>
    </p:spTree>
    <p:extLst>
      <p:ext uri="{BB962C8B-B14F-4D97-AF65-F5344CB8AC3E}">
        <p14:creationId xmlns:p14="http://schemas.microsoft.com/office/powerpoint/2010/main" val="3232858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E6CBCF-E19B-4CD4-9B20-F565F00AEC37}" type="datetimeFigureOut">
              <a:rPr lang="en-US" smtClean="0"/>
              <a:t>8/6/2024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EFC0929-5296-432D-8032-366AE3021541}" type="slidenum">
              <a:rPr lang="en-US" smtClean="0"/>
              <a:t>‹#›</a:t>
            </a:fld>
            <a:endParaRPr lang="en-US"/>
          </a:p>
        </p:txBody>
      </p:sp>
    </p:spTree>
    <p:extLst>
      <p:ext uri="{BB962C8B-B14F-4D97-AF65-F5344CB8AC3E}">
        <p14:creationId xmlns:p14="http://schemas.microsoft.com/office/powerpoint/2010/main" val="2208658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E6CBCF-E19B-4CD4-9B20-F565F00AEC37}" type="datetimeFigureOut">
              <a:rPr lang="en-US" smtClean="0"/>
              <a:t>8/6/2024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EFC0929-5296-432D-8032-366AE3021541}" type="slidenum">
              <a:rPr lang="en-US" smtClean="0"/>
              <a:t>‹#›</a:t>
            </a:fld>
            <a:endParaRPr lang="en-US"/>
          </a:p>
        </p:txBody>
      </p:sp>
    </p:spTree>
    <p:extLst>
      <p:ext uri="{BB962C8B-B14F-4D97-AF65-F5344CB8AC3E}">
        <p14:creationId xmlns:p14="http://schemas.microsoft.com/office/powerpoint/2010/main" val="479421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E6CBCF-E19B-4CD4-9B20-F565F00AEC37}" type="datetimeFigureOut">
              <a:rPr lang="en-US" smtClean="0"/>
              <a:t>8/6/2024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EFC0929-5296-432D-8032-366AE3021541}" type="slidenum">
              <a:rPr lang="en-US" smtClean="0"/>
              <a:t>‹#›</a:t>
            </a:fld>
            <a:endParaRPr lang="en-US"/>
          </a:p>
        </p:txBody>
      </p:sp>
    </p:spTree>
    <p:extLst>
      <p:ext uri="{BB962C8B-B14F-4D97-AF65-F5344CB8AC3E}">
        <p14:creationId xmlns:p14="http://schemas.microsoft.com/office/powerpoint/2010/main" val="688834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FE6CBCF-E19B-4CD4-9B20-F565F00AEC37}" type="datetimeFigureOut">
              <a:rPr lang="en-US" smtClean="0"/>
              <a:t>8/6/2024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EFC0929-5296-432D-8032-366AE3021541}" type="slidenum">
              <a:rPr lang="en-US" smtClean="0"/>
              <a:t>‹#›</a:t>
            </a:fld>
            <a:endParaRPr lang="en-US"/>
          </a:p>
        </p:txBody>
      </p:sp>
    </p:spTree>
    <p:extLst>
      <p:ext uri="{BB962C8B-B14F-4D97-AF65-F5344CB8AC3E}">
        <p14:creationId xmlns:p14="http://schemas.microsoft.com/office/powerpoint/2010/main" val="1402538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FE6CBCF-E19B-4CD4-9B20-F565F00AEC37}" type="datetimeFigureOut">
              <a:rPr lang="en-US" smtClean="0"/>
              <a:t>8/6/2024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EFC0929-5296-432D-8032-366AE3021541}" type="slidenum">
              <a:rPr lang="en-US" smtClean="0"/>
              <a:t>‹#›</a:t>
            </a:fld>
            <a:endParaRPr lang="en-US"/>
          </a:p>
        </p:txBody>
      </p:sp>
    </p:spTree>
    <p:extLst>
      <p:ext uri="{BB962C8B-B14F-4D97-AF65-F5344CB8AC3E}">
        <p14:creationId xmlns:p14="http://schemas.microsoft.com/office/powerpoint/2010/main" val="2683784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FE6CBCF-E19B-4CD4-9B20-F565F00AEC37}" type="datetimeFigureOut">
              <a:rPr lang="en-US" smtClean="0"/>
              <a:t>8/6/2024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EFC0929-5296-432D-8032-366AE3021541}" type="slidenum">
              <a:rPr lang="en-US" smtClean="0"/>
              <a:t>‹#›</a:t>
            </a:fld>
            <a:endParaRPr lang="en-US"/>
          </a:p>
        </p:txBody>
      </p:sp>
    </p:spTree>
    <p:extLst>
      <p:ext uri="{BB962C8B-B14F-4D97-AF65-F5344CB8AC3E}">
        <p14:creationId xmlns:p14="http://schemas.microsoft.com/office/powerpoint/2010/main" val="296657837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4600" y="2252663"/>
            <a:ext cx="5778500" cy="1100137"/>
          </a:xfrm>
        </p:spPr>
        <p:txBody>
          <a:bodyPr anchor="ctr">
            <a:normAutofit fontScale="90000"/>
          </a:bodyPr>
          <a:lstStyle/>
          <a:p>
            <a:pPr algn="l"/>
            <a:r>
              <a:rPr lang="en-US" sz="4800" b="1" dirty="0">
                <a:solidFill>
                  <a:srgbClr val="00B0F0"/>
                </a:solidFill>
              </a:rPr>
              <a:t>Dog and Cat Breeds</a:t>
            </a:r>
          </a:p>
        </p:txBody>
      </p:sp>
      <p:sp>
        <p:nvSpPr>
          <p:cNvPr id="3" name="Subtitle 2"/>
          <p:cNvSpPr>
            <a:spLocks noGrp="1"/>
          </p:cNvSpPr>
          <p:nvPr>
            <p:ph type="subTitle" idx="1"/>
          </p:nvPr>
        </p:nvSpPr>
        <p:spPr>
          <a:xfrm>
            <a:off x="1809750" y="4414838"/>
            <a:ext cx="4165600" cy="969962"/>
          </a:xfrm>
        </p:spPr>
        <p:txBody>
          <a:bodyPr anchor="t">
            <a:normAutofit fontScale="92500"/>
          </a:bodyPr>
          <a:lstStyle/>
          <a:p>
            <a:pPr algn="l"/>
            <a:r>
              <a:rPr lang="en-US" sz="2000" b="1" dirty="0">
                <a:solidFill>
                  <a:schemeClr val="tx1">
                    <a:lumMod val="65000"/>
                    <a:lumOff val="35000"/>
                  </a:schemeClr>
                </a:solidFill>
              </a:rPr>
              <a:t>Presented by: </a:t>
            </a:r>
            <a:r>
              <a:rPr lang="en-US" sz="2000" dirty="0" err="1">
                <a:solidFill>
                  <a:schemeClr val="bg1">
                    <a:lumMod val="50000"/>
                  </a:schemeClr>
                </a:solidFill>
              </a:rPr>
              <a:t>Adindutochi</a:t>
            </a:r>
            <a:r>
              <a:rPr lang="en-US" sz="2000" dirty="0">
                <a:solidFill>
                  <a:schemeClr val="bg1">
                    <a:lumMod val="50000"/>
                  </a:schemeClr>
                </a:solidFill>
              </a:rPr>
              <a:t> </a:t>
            </a:r>
            <a:r>
              <a:rPr lang="en-US" sz="2000" dirty="0" err="1">
                <a:solidFill>
                  <a:schemeClr val="bg1">
                    <a:lumMod val="50000"/>
                  </a:schemeClr>
                </a:solidFill>
              </a:rPr>
              <a:t>Nwosu</a:t>
            </a:r>
            <a:endParaRPr lang="en-US" sz="2000" dirty="0">
              <a:solidFill>
                <a:schemeClr val="bg1">
                  <a:lumMod val="50000"/>
                </a:schemeClr>
              </a:solidFill>
            </a:endParaRPr>
          </a:p>
          <a:p>
            <a:pPr algn="l"/>
            <a:r>
              <a:rPr lang="en-US" sz="2000" b="1" dirty="0">
                <a:solidFill>
                  <a:schemeClr val="tx1">
                    <a:lumMod val="65000"/>
                    <a:lumOff val="35000"/>
                  </a:schemeClr>
                </a:solidFill>
              </a:rPr>
              <a:t>Date: </a:t>
            </a:r>
            <a:r>
              <a:rPr lang="en-US" sz="2000" dirty="0">
                <a:solidFill>
                  <a:schemeClr val="bg1">
                    <a:lumMod val="50000"/>
                  </a:schemeClr>
                </a:solidFill>
              </a:rPr>
              <a:t>September 19th, 2022</a:t>
            </a:r>
          </a:p>
        </p:txBody>
      </p:sp>
    </p:spTree>
    <p:extLst>
      <p:ext uri="{BB962C8B-B14F-4D97-AF65-F5344CB8AC3E}">
        <p14:creationId xmlns:p14="http://schemas.microsoft.com/office/powerpoint/2010/main" val="647963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727200" cy="638175"/>
          </a:xfrm>
        </p:spPr>
        <p:txBody>
          <a:bodyPr>
            <a:normAutofit fontScale="90000"/>
          </a:bodyPr>
          <a:lstStyle/>
          <a:p>
            <a:r>
              <a:rPr lang="en-US" sz="2300" b="1" dirty="0">
                <a:solidFill>
                  <a:schemeClr val="tx1">
                    <a:lumMod val="65000"/>
                    <a:lumOff val="35000"/>
                  </a:schemeClr>
                </a:solidFill>
                <a:latin typeface="+mn-lt"/>
                <a:ea typeface="+mn-ea"/>
                <a:cs typeface="+mn-cs"/>
              </a:rPr>
              <a:t>Conclusion</a:t>
            </a:r>
          </a:p>
        </p:txBody>
      </p:sp>
      <p:sp>
        <p:nvSpPr>
          <p:cNvPr id="3" name="Content Placeholder 2"/>
          <p:cNvSpPr>
            <a:spLocks noGrp="1"/>
          </p:cNvSpPr>
          <p:nvPr>
            <p:ph idx="1"/>
          </p:nvPr>
        </p:nvSpPr>
        <p:spPr>
          <a:xfrm>
            <a:off x="825500" y="1317625"/>
            <a:ext cx="8864600" cy="1514475"/>
          </a:xfrm>
        </p:spPr>
        <p:txBody>
          <a:bodyPr>
            <a:normAutofit/>
          </a:bodyPr>
          <a:lstStyle/>
          <a:p>
            <a:pPr marL="0" indent="0" algn="just">
              <a:buNone/>
            </a:pPr>
            <a:r>
              <a:rPr lang="en-US" sz="1500" dirty="0"/>
              <a:t>One would think intelligence would be a factor in determining the price of a dog breed but the analysis tells a different story. As expected the analysis indicates that the kittens with lower prices made more sales but it was not the same with dogs as that trend was absent. Popularity also did not have an influence in determining the price or quantity sold of both dog and cat breeds.</a:t>
            </a:r>
          </a:p>
        </p:txBody>
      </p:sp>
    </p:spTree>
    <p:extLst>
      <p:ext uri="{BB962C8B-B14F-4D97-AF65-F5344CB8AC3E}">
        <p14:creationId xmlns:p14="http://schemas.microsoft.com/office/powerpoint/2010/main" val="1667202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44525"/>
            <a:ext cx="10515600" cy="701675"/>
          </a:xfrm>
        </p:spPr>
        <p:txBody>
          <a:bodyPr anchor="ctr">
            <a:normAutofit/>
          </a:bodyPr>
          <a:lstStyle/>
          <a:p>
            <a:pPr algn="ctr"/>
            <a:r>
              <a:rPr lang="en-US" sz="2800" b="1" dirty="0">
                <a:solidFill>
                  <a:schemeClr val="tx1">
                    <a:lumMod val="65000"/>
                    <a:lumOff val="35000"/>
                  </a:schemeClr>
                </a:solidFill>
                <a:latin typeface="+mn-lt"/>
                <a:ea typeface="+mn-ea"/>
                <a:cs typeface="+mn-cs"/>
              </a:rPr>
              <a:t>Table of Content</a:t>
            </a:r>
          </a:p>
        </p:txBody>
      </p:sp>
      <p:sp>
        <p:nvSpPr>
          <p:cNvPr id="3" name="Content Placeholder 2"/>
          <p:cNvSpPr>
            <a:spLocks noGrp="1"/>
          </p:cNvSpPr>
          <p:nvPr>
            <p:ph idx="1"/>
          </p:nvPr>
        </p:nvSpPr>
        <p:spPr>
          <a:xfrm>
            <a:off x="838200" y="1825625"/>
            <a:ext cx="10515600" cy="1895475"/>
          </a:xfrm>
        </p:spPr>
        <p:txBody>
          <a:bodyPr/>
          <a:lstStyle/>
          <a:p>
            <a:r>
              <a:rPr lang="en-US" dirty="0"/>
              <a:t>Purpose Statement</a:t>
            </a:r>
          </a:p>
          <a:p>
            <a:r>
              <a:rPr lang="en-US" dirty="0"/>
              <a:t>Data Presentation</a:t>
            </a:r>
          </a:p>
          <a:p>
            <a:r>
              <a:rPr lang="en-US" dirty="0"/>
              <a:t>Conclusion</a:t>
            </a:r>
          </a:p>
        </p:txBody>
      </p:sp>
    </p:spTree>
    <p:extLst>
      <p:ext uri="{BB962C8B-B14F-4D97-AF65-F5344CB8AC3E}">
        <p14:creationId xmlns:p14="http://schemas.microsoft.com/office/powerpoint/2010/main" val="3535365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4000"/>
            <a:ext cx="10515600" cy="977900"/>
          </a:xfrm>
        </p:spPr>
        <p:txBody>
          <a:bodyPr>
            <a:normAutofit fontScale="90000"/>
          </a:bodyPr>
          <a:lstStyle/>
          <a:p>
            <a:r>
              <a:rPr lang="en-US" sz="3100" b="1" dirty="0">
                <a:solidFill>
                  <a:schemeClr val="tx1">
                    <a:lumMod val="65000"/>
                    <a:lumOff val="35000"/>
                  </a:schemeClr>
                </a:solidFill>
                <a:latin typeface="+mn-lt"/>
                <a:ea typeface="+mn-ea"/>
                <a:cs typeface="+mn-cs"/>
              </a:rPr>
              <a:t>Purpose Statement</a:t>
            </a:r>
            <a:br>
              <a:rPr lang="en-US" sz="3100" b="1" dirty="0">
                <a:solidFill>
                  <a:schemeClr val="tx1">
                    <a:lumMod val="65000"/>
                    <a:lumOff val="35000"/>
                  </a:schemeClr>
                </a:solidFill>
                <a:latin typeface="+mn-lt"/>
                <a:ea typeface="+mn-ea"/>
                <a:cs typeface="+mn-cs"/>
              </a:rPr>
            </a:br>
            <a:br>
              <a:rPr lang="en-US" dirty="0"/>
            </a:br>
            <a:r>
              <a:rPr lang="en-US" sz="2700" b="1" dirty="0">
                <a:solidFill>
                  <a:schemeClr val="tx1">
                    <a:lumMod val="65000"/>
                    <a:lumOff val="35000"/>
                  </a:schemeClr>
                </a:solidFill>
                <a:latin typeface="+mn-lt"/>
                <a:ea typeface="+mn-ea"/>
                <a:cs typeface="+mn-cs"/>
              </a:rPr>
              <a:t>Objective</a:t>
            </a:r>
          </a:p>
        </p:txBody>
      </p:sp>
      <p:sp>
        <p:nvSpPr>
          <p:cNvPr id="3" name="Content Placeholder 2"/>
          <p:cNvSpPr>
            <a:spLocks noGrp="1"/>
          </p:cNvSpPr>
          <p:nvPr>
            <p:ph idx="1"/>
          </p:nvPr>
        </p:nvSpPr>
        <p:spPr>
          <a:xfrm>
            <a:off x="838200" y="1889125"/>
            <a:ext cx="10515600" cy="1552575"/>
          </a:xfrm>
        </p:spPr>
        <p:txBody>
          <a:bodyPr>
            <a:normAutofit/>
          </a:bodyPr>
          <a:lstStyle/>
          <a:p>
            <a:pPr marL="0" indent="0" algn="just">
              <a:buNone/>
            </a:pPr>
            <a:r>
              <a:rPr lang="en-US" sz="1500" dirty="0"/>
              <a:t>The dataset used in this analysis is a structured data of dog and cat breeds. The dataset contains information of different dog and cat breeds. The quantity sold for each breed and the price it was sold for can be identified in the dataset. There are factors in the dataset that can easily affect the price of each breed like the temperament, popularity and intelligence. The object of this analysis is to used these different factors to find trends.</a:t>
            </a:r>
          </a:p>
        </p:txBody>
      </p:sp>
    </p:spTree>
    <p:extLst>
      <p:ext uri="{BB962C8B-B14F-4D97-AF65-F5344CB8AC3E}">
        <p14:creationId xmlns:p14="http://schemas.microsoft.com/office/powerpoint/2010/main" val="1265251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3136900" cy="447675"/>
          </a:xfrm>
        </p:spPr>
        <p:txBody>
          <a:bodyPr anchor="t">
            <a:normAutofit fontScale="90000"/>
          </a:bodyPr>
          <a:lstStyle/>
          <a:p>
            <a:r>
              <a:rPr lang="en-US" sz="2800" b="1" dirty="0">
                <a:solidFill>
                  <a:schemeClr val="tx1">
                    <a:lumMod val="65000"/>
                    <a:lumOff val="35000"/>
                  </a:schemeClr>
                </a:solidFill>
                <a:latin typeface="+mn-lt"/>
                <a:ea typeface="+mn-ea"/>
                <a:cs typeface="+mn-cs"/>
              </a:rPr>
              <a:t>Data Presentation</a:t>
            </a:r>
          </a:p>
        </p:txBody>
      </p:sp>
      <p:sp>
        <p:nvSpPr>
          <p:cNvPr id="3" name="Content Placeholder 2"/>
          <p:cNvSpPr>
            <a:spLocks noGrp="1"/>
          </p:cNvSpPr>
          <p:nvPr>
            <p:ph idx="1"/>
          </p:nvPr>
        </p:nvSpPr>
        <p:spPr>
          <a:xfrm>
            <a:off x="252663" y="1231900"/>
            <a:ext cx="6003758" cy="2072105"/>
          </a:xfrm>
        </p:spPr>
        <p:txBody>
          <a:bodyPr>
            <a:normAutofit fontScale="92500" lnSpcReduction="10000"/>
          </a:bodyPr>
          <a:lstStyle/>
          <a:p>
            <a:pPr marL="0" indent="0" algn="just">
              <a:buNone/>
            </a:pPr>
            <a:r>
              <a:rPr lang="en-US" sz="1800" dirty="0"/>
              <a:t>These tables show the top and bottom dog and cat breeds based on their popularity. The Norwegian  Lundehund and American Wirehair are the most popular amongst the breeds while the Exotic Shorthair cat is less known amongst the cats. The Black Labrador Retriever, Chocolate Labrador Retriever, Labrador Retriever and Yellow Labrador Retriever are a dog breed that are not widely known.</a:t>
            </a:r>
            <a:endParaRPr lang="en-US" sz="1800" b="0" i="0" u="none" strike="noStrike" dirty="0">
              <a:solidFill>
                <a:srgbClr val="000000"/>
              </a:solidFill>
              <a:effectLst/>
              <a:latin typeface="Calibri" panose="020F0502020204030204" pitchFamily="34" charset="0"/>
            </a:endParaRPr>
          </a:p>
          <a:p>
            <a:pPr marL="0" indent="0" algn="just">
              <a:buNone/>
            </a:pPr>
            <a:endParaRPr lang="en-US" sz="1800" b="0" i="0" u="none" strike="noStrike" dirty="0">
              <a:solidFill>
                <a:srgbClr val="000000"/>
              </a:solidFill>
              <a:effectLst/>
              <a:latin typeface="Calibri" panose="020F0502020204030204" pitchFamily="34" charset="0"/>
            </a:endParaRPr>
          </a:p>
          <a:p>
            <a:pPr marL="0" indent="0" algn="just">
              <a:buNone/>
            </a:pPr>
            <a:endParaRPr lang="en-US" sz="1800" b="0" i="0" u="none" strike="noStrike" dirty="0">
              <a:solidFill>
                <a:srgbClr val="000000"/>
              </a:solidFill>
              <a:effectLst/>
              <a:latin typeface="Calibri" panose="020F0502020204030204" pitchFamily="34" charset="0"/>
            </a:endParaRPr>
          </a:p>
        </p:txBody>
      </p:sp>
      <p:sp>
        <p:nvSpPr>
          <p:cNvPr id="19" name="TextBox 18"/>
          <p:cNvSpPr txBox="1"/>
          <p:nvPr/>
        </p:nvSpPr>
        <p:spPr>
          <a:xfrm>
            <a:off x="6545178" y="226625"/>
            <a:ext cx="2662322" cy="276999"/>
          </a:xfrm>
          <a:prstGeom prst="rect">
            <a:avLst/>
          </a:prstGeom>
          <a:noFill/>
        </p:spPr>
        <p:txBody>
          <a:bodyPr wrap="square" rtlCol="0">
            <a:spAutoFit/>
          </a:bodyPr>
          <a:lstStyle/>
          <a:p>
            <a:r>
              <a:rPr lang="en-US" sz="1200" b="1" dirty="0">
                <a:solidFill>
                  <a:srgbClr val="FF0000"/>
                </a:solidFill>
              </a:rPr>
              <a:t>Top breeds based on Popularity</a:t>
            </a:r>
          </a:p>
        </p:txBody>
      </p:sp>
      <p:sp>
        <p:nvSpPr>
          <p:cNvPr id="20" name="TextBox 19"/>
          <p:cNvSpPr txBox="1"/>
          <p:nvPr/>
        </p:nvSpPr>
        <p:spPr>
          <a:xfrm>
            <a:off x="6545178" y="3411296"/>
            <a:ext cx="2865522" cy="276999"/>
          </a:xfrm>
          <a:prstGeom prst="rect">
            <a:avLst/>
          </a:prstGeom>
          <a:noFill/>
        </p:spPr>
        <p:txBody>
          <a:bodyPr wrap="square" rtlCol="0">
            <a:spAutoFit/>
          </a:bodyPr>
          <a:lstStyle/>
          <a:p>
            <a:r>
              <a:rPr lang="en-US" sz="1200" b="1" dirty="0">
                <a:solidFill>
                  <a:srgbClr val="FF0000"/>
                </a:solidFill>
              </a:rPr>
              <a:t>Bottom breeds based on Popularity</a:t>
            </a:r>
          </a:p>
        </p:txBody>
      </p:sp>
      <p:graphicFrame>
        <p:nvGraphicFramePr>
          <p:cNvPr id="21" name="Table 20"/>
          <p:cNvGraphicFramePr>
            <a:graphicFrameLocks noGrp="1"/>
          </p:cNvGraphicFramePr>
          <p:nvPr>
            <p:extLst>
              <p:ext uri="{D42A27DB-BD31-4B8C-83A1-F6EECF244321}">
                <p14:modId xmlns:p14="http://schemas.microsoft.com/office/powerpoint/2010/main" val="3988330322"/>
              </p:ext>
            </p:extLst>
          </p:nvPr>
        </p:nvGraphicFramePr>
        <p:xfrm>
          <a:off x="6545178" y="494420"/>
          <a:ext cx="5538083" cy="2926080"/>
        </p:xfrm>
        <a:graphic>
          <a:graphicData uri="http://schemas.openxmlformats.org/drawingml/2006/table">
            <a:tbl>
              <a:tblPr firstRow="1" firstCol="1" lastCol="1">
                <a:tableStyleId>{F2DE63D5-997A-4646-A377-4702673A728D}</a:tableStyleId>
              </a:tblPr>
              <a:tblGrid>
                <a:gridCol w="2052943">
                  <a:extLst>
                    <a:ext uri="{9D8B030D-6E8A-4147-A177-3AD203B41FA5}">
                      <a16:colId xmlns:a16="http://schemas.microsoft.com/office/drawing/2014/main" val="4154037"/>
                    </a:ext>
                  </a:extLst>
                </a:gridCol>
                <a:gridCol w="912419">
                  <a:extLst>
                    <a:ext uri="{9D8B030D-6E8A-4147-A177-3AD203B41FA5}">
                      <a16:colId xmlns:a16="http://schemas.microsoft.com/office/drawing/2014/main" val="3697477699"/>
                    </a:ext>
                  </a:extLst>
                </a:gridCol>
                <a:gridCol w="1705175">
                  <a:extLst>
                    <a:ext uri="{9D8B030D-6E8A-4147-A177-3AD203B41FA5}">
                      <a16:colId xmlns:a16="http://schemas.microsoft.com/office/drawing/2014/main" val="2637529953"/>
                    </a:ext>
                  </a:extLst>
                </a:gridCol>
                <a:gridCol w="867546">
                  <a:extLst>
                    <a:ext uri="{9D8B030D-6E8A-4147-A177-3AD203B41FA5}">
                      <a16:colId xmlns:a16="http://schemas.microsoft.com/office/drawing/2014/main" val="1782659056"/>
                    </a:ext>
                  </a:extLst>
                </a:gridCol>
              </a:tblGrid>
              <a:tr h="166023">
                <a:tc>
                  <a:txBody>
                    <a:bodyPr/>
                    <a:lstStyle/>
                    <a:p>
                      <a:pPr algn="ctr" fontAlgn="ctr"/>
                      <a:r>
                        <a:rPr lang="en-US" sz="1200" u="none" strike="noStrike" dirty="0">
                          <a:effectLst/>
                        </a:rPr>
                        <a:t>Dog </a:t>
                      </a:r>
                      <a:endParaRPr lang="en-US" sz="1200" b="1" i="0"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n-US" sz="1200" u="none" strike="noStrike" dirty="0">
                          <a:effectLst/>
                        </a:rPr>
                        <a:t>Popularity</a:t>
                      </a:r>
                      <a:endParaRPr lang="en-US" sz="1200" b="1" i="0"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n-US" sz="1200" u="none" strike="noStrike" dirty="0">
                          <a:effectLst/>
                        </a:rPr>
                        <a:t>Cat  </a:t>
                      </a:r>
                      <a:endParaRPr lang="en-US" sz="1200" b="1" i="0"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n-US" sz="1200" u="none" strike="noStrike" dirty="0">
                          <a:effectLst/>
                        </a:rPr>
                        <a:t>Popularity</a:t>
                      </a:r>
                      <a:endParaRPr lang="en-US" sz="1200" b="1" i="0" u="none" strike="noStrike" dirty="0">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3480040514"/>
                  </a:ext>
                </a:extLst>
              </a:tr>
              <a:tr h="166023">
                <a:tc>
                  <a:txBody>
                    <a:bodyPr/>
                    <a:lstStyle/>
                    <a:p>
                      <a:pPr algn="ctr" fontAlgn="b"/>
                      <a:r>
                        <a:rPr lang="en-US" sz="1200" u="none" strike="noStrike" dirty="0">
                          <a:effectLst/>
                        </a:rPr>
                        <a:t>Norwegian Lundehund</a:t>
                      </a:r>
                      <a:endParaRPr lang="en-US" sz="12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200" u="none" strike="noStrike" dirty="0">
                          <a:effectLst/>
                        </a:rPr>
                        <a:t>190</a:t>
                      </a:r>
                      <a:endParaRPr lang="en-US" sz="12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200" u="none" strike="noStrike" dirty="0">
                          <a:effectLst/>
                        </a:rPr>
                        <a:t>American Wirehair</a:t>
                      </a:r>
                      <a:endParaRPr lang="en-US" sz="12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200" u="none" strike="noStrike">
                          <a:effectLst/>
                        </a:rPr>
                        <a:t>41</a:t>
                      </a:r>
                      <a:endParaRPr lang="en-US" sz="12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39004712"/>
                  </a:ext>
                </a:extLst>
              </a:tr>
              <a:tr h="166023">
                <a:tc>
                  <a:txBody>
                    <a:bodyPr/>
                    <a:lstStyle/>
                    <a:p>
                      <a:pPr algn="ctr" fontAlgn="b"/>
                      <a:r>
                        <a:rPr lang="en-US" sz="1200" u="none" strike="noStrike" dirty="0">
                          <a:effectLst/>
                        </a:rPr>
                        <a:t>Sloughi</a:t>
                      </a:r>
                      <a:endParaRPr lang="en-US" sz="12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200" u="none" strike="noStrike">
                          <a:effectLst/>
                        </a:rPr>
                        <a:t>188</a:t>
                      </a:r>
                      <a:endParaRPr lang="en-US" sz="12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200" u="none" strike="noStrike">
                          <a:effectLst/>
                        </a:rPr>
                        <a:t>Korat</a:t>
                      </a:r>
                      <a:endParaRPr lang="en-US" sz="12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200" u="none" strike="noStrike">
                          <a:effectLst/>
                        </a:rPr>
                        <a:t>40</a:t>
                      </a:r>
                      <a:endParaRPr lang="en-US" sz="12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977745748"/>
                  </a:ext>
                </a:extLst>
              </a:tr>
              <a:tr h="166023">
                <a:tc>
                  <a:txBody>
                    <a:bodyPr/>
                    <a:lstStyle/>
                    <a:p>
                      <a:pPr algn="ctr" fontAlgn="b"/>
                      <a:r>
                        <a:rPr lang="en-US" sz="1200" u="none" strike="noStrike">
                          <a:effectLst/>
                        </a:rPr>
                        <a:t>Foxhound</a:t>
                      </a:r>
                      <a:endParaRPr lang="en-US" sz="12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200" u="none" strike="noStrike">
                          <a:effectLst/>
                        </a:rPr>
                        <a:t>187</a:t>
                      </a:r>
                      <a:endParaRPr lang="en-US" sz="12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200" u="none" strike="noStrike">
                          <a:effectLst/>
                        </a:rPr>
                        <a:t>LaPerm</a:t>
                      </a:r>
                      <a:endParaRPr lang="en-US" sz="12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200" u="none" strike="noStrike">
                          <a:effectLst/>
                        </a:rPr>
                        <a:t>39</a:t>
                      </a:r>
                      <a:endParaRPr lang="en-US" sz="12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67491337"/>
                  </a:ext>
                </a:extLst>
              </a:tr>
              <a:tr h="166023">
                <a:tc>
                  <a:txBody>
                    <a:bodyPr/>
                    <a:lstStyle/>
                    <a:p>
                      <a:pPr algn="ctr" fontAlgn="b"/>
                      <a:r>
                        <a:rPr lang="en-US" sz="1200" u="none" strike="noStrike">
                          <a:effectLst/>
                        </a:rPr>
                        <a:t>Hound</a:t>
                      </a:r>
                      <a:endParaRPr lang="en-US" sz="12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200" u="none" strike="noStrike">
                          <a:effectLst/>
                        </a:rPr>
                        <a:t>187</a:t>
                      </a:r>
                      <a:endParaRPr lang="en-US" sz="12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200" u="none" strike="noStrike">
                          <a:effectLst/>
                        </a:rPr>
                        <a:t>Burmilla</a:t>
                      </a:r>
                      <a:endParaRPr lang="en-US" sz="12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200" u="none" strike="noStrike">
                          <a:effectLst/>
                        </a:rPr>
                        <a:t>38</a:t>
                      </a:r>
                      <a:endParaRPr lang="en-US" sz="12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159090128"/>
                  </a:ext>
                </a:extLst>
              </a:tr>
              <a:tr h="166023">
                <a:tc>
                  <a:txBody>
                    <a:bodyPr/>
                    <a:lstStyle/>
                    <a:p>
                      <a:pPr algn="ctr" fontAlgn="b"/>
                      <a:r>
                        <a:rPr lang="en-US" sz="1200" u="none" strike="noStrike">
                          <a:effectLst/>
                        </a:rPr>
                        <a:t>Otterhound</a:t>
                      </a:r>
                      <a:endParaRPr lang="en-US" sz="12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200" u="none" strike="noStrike">
                          <a:effectLst/>
                        </a:rPr>
                        <a:t>186</a:t>
                      </a:r>
                      <a:endParaRPr lang="en-US" sz="12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200" u="none" strike="noStrike">
                          <a:effectLst/>
                        </a:rPr>
                        <a:t>Turkish Van</a:t>
                      </a:r>
                      <a:endParaRPr lang="en-US" sz="12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200" u="none" strike="noStrike">
                          <a:effectLst/>
                        </a:rPr>
                        <a:t>37</a:t>
                      </a:r>
                      <a:endParaRPr lang="en-US" sz="12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904950992"/>
                  </a:ext>
                </a:extLst>
              </a:tr>
              <a:tr h="166023">
                <a:tc>
                  <a:txBody>
                    <a:bodyPr/>
                    <a:lstStyle/>
                    <a:p>
                      <a:pPr algn="ctr" fontAlgn="b"/>
                      <a:r>
                        <a:rPr lang="en-US" sz="1200" u="none" strike="noStrike" dirty="0">
                          <a:effectLst/>
                        </a:rPr>
                        <a:t>Cirneco dell'Etna</a:t>
                      </a:r>
                      <a:endParaRPr lang="en-US" sz="12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200" u="none" strike="noStrike">
                          <a:effectLst/>
                        </a:rPr>
                        <a:t>184</a:t>
                      </a:r>
                      <a:endParaRPr lang="en-US" sz="12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200" u="none" strike="noStrike">
                          <a:effectLst/>
                        </a:rPr>
                        <a:t>Bobtail</a:t>
                      </a:r>
                      <a:endParaRPr lang="en-US" sz="12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200" u="none" strike="noStrike">
                          <a:effectLst/>
                        </a:rPr>
                        <a:t>36</a:t>
                      </a:r>
                      <a:endParaRPr lang="en-US" sz="12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853445400"/>
                  </a:ext>
                </a:extLst>
              </a:tr>
              <a:tr h="166023">
                <a:tc>
                  <a:txBody>
                    <a:bodyPr/>
                    <a:lstStyle/>
                    <a:p>
                      <a:pPr algn="ctr" fontAlgn="b"/>
                      <a:r>
                        <a:rPr lang="en-US" sz="1200" u="none" strike="noStrike">
                          <a:effectLst/>
                        </a:rPr>
                        <a:t>Harrier</a:t>
                      </a:r>
                      <a:endParaRPr lang="en-US" sz="12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200" u="none" strike="noStrike">
                          <a:effectLst/>
                        </a:rPr>
                        <a:t>183</a:t>
                      </a:r>
                      <a:endParaRPr lang="en-US" sz="12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200" u="none" strike="noStrike" dirty="0">
                          <a:effectLst/>
                        </a:rPr>
                        <a:t>Havana</a:t>
                      </a:r>
                      <a:endParaRPr lang="en-US" sz="12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200" u="none" strike="noStrike">
                          <a:effectLst/>
                        </a:rPr>
                        <a:t>35</a:t>
                      </a:r>
                      <a:endParaRPr lang="en-US" sz="12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936356093"/>
                  </a:ext>
                </a:extLst>
              </a:tr>
              <a:tr h="166023">
                <a:tc>
                  <a:txBody>
                    <a:bodyPr/>
                    <a:lstStyle/>
                    <a:p>
                      <a:pPr algn="ctr" fontAlgn="b"/>
                      <a:r>
                        <a:rPr lang="en-US" sz="1200" u="none" strike="noStrike">
                          <a:effectLst/>
                        </a:rPr>
                        <a:t>Dandi Dinmont Terrier</a:t>
                      </a:r>
                      <a:endParaRPr lang="en-US" sz="12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200" u="none" strike="noStrike">
                          <a:effectLst/>
                        </a:rPr>
                        <a:t>182</a:t>
                      </a:r>
                      <a:endParaRPr lang="en-US" sz="12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200" u="none" strike="noStrike">
                          <a:effectLst/>
                        </a:rPr>
                        <a:t>Bombay</a:t>
                      </a:r>
                      <a:endParaRPr lang="en-US" sz="12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200" u="none" strike="noStrike">
                          <a:effectLst/>
                        </a:rPr>
                        <a:t>34</a:t>
                      </a:r>
                      <a:endParaRPr lang="en-US" sz="12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839419697"/>
                  </a:ext>
                </a:extLst>
              </a:tr>
              <a:tr h="166023">
                <a:tc>
                  <a:txBody>
                    <a:bodyPr/>
                    <a:lstStyle/>
                    <a:p>
                      <a:pPr algn="ctr" fontAlgn="b"/>
                      <a:r>
                        <a:rPr lang="en-US" sz="1200" u="none" strike="noStrike">
                          <a:effectLst/>
                        </a:rPr>
                        <a:t>Chinook</a:t>
                      </a:r>
                      <a:endParaRPr lang="en-US" sz="12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200" u="none" strike="noStrike">
                          <a:effectLst/>
                        </a:rPr>
                        <a:t>179</a:t>
                      </a:r>
                      <a:endParaRPr lang="en-US" sz="12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200" u="none" strike="noStrike">
                          <a:effectLst/>
                        </a:rPr>
                        <a:t>Ragamuffin</a:t>
                      </a:r>
                      <a:endParaRPr lang="en-US" sz="12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200" u="none" strike="noStrike">
                          <a:effectLst/>
                        </a:rPr>
                        <a:t>32</a:t>
                      </a:r>
                      <a:endParaRPr lang="en-US" sz="12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708917312"/>
                  </a:ext>
                </a:extLst>
              </a:tr>
              <a:tr h="166023">
                <a:tc>
                  <a:txBody>
                    <a:bodyPr/>
                    <a:lstStyle/>
                    <a:p>
                      <a:pPr algn="ctr" fontAlgn="b"/>
                      <a:r>
                        <a:rPr lang="en-US" sz="1200" u="none" strike="noStrike">
                          <a:effectLst/>
                        </a:rPr>
                        <a:t>English Coonhound</a:t>
                      </a:r>
                      <a:endParaRPr lang="en-US" sz="12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200" u="none" strike="noStrike">
                          <a:effectLst/>
                        </a:rPr>
                        <a:t>178</a:t>
                      </a:r>
                      <a:endParaRPr lang="en-US" sz="12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200" u="none" strike="noStrike">
                          <a:effectLst/>
                        </a:rPr>
                        <a:t>Balinese</a:t>
                      </a:r>
                      <a:endParaRPr lang="en-US" sz="12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200" u="none" strike="noStrike">
                          <a:effectLst/>
                        </a:rPr>
                        <a:t>31</a:t>
                      </a:r>
                      <a:endParaRPr lang="en-US" sz="12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208659961"/>
                  </a:ext>
                </a:extLst>
              </a:tr>
              <a:tr h="166023">
                <a:tc>
                  <a:txBody>
                    <a:bodyPr/>
                    <a:lstStyle/>
                    <a:p>
                      <a:pPr algn="ctr" fontAlgn="b"/>
                      <a:r>
                        <a:rPr lang="en-US" sz="1200" u="none" strike="noStrike">
                          <a:effectLst/>
                        </a:rPr>
                        <a:t>Finnish Spitz</a:t>
                      </a:r>
                      <a:endParaRPr lang="en-US" sz="12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200" u="none" strike="noStrike">
                          <a:effectLst/>
                        </a:rPr>
                        <a:t>177</a:t>
                      </a:r>
                      <a:endParaRPr lang="en-US" sz="12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200" u="none" strike="noStrike">
                          <a:effectLst/>
                        </a:rPr>
                        <a:t>Turkish Angora</a:t>
                      </a:r>
                      <a:endParaRPr lang="en-US" sz="12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200" u="none" strike="noStrike">
                          <a:effectLst/>
                        </a:rPr>
                        <a:t>29</a:t>
                      </a:r>
                      <a:endParaRPr lang="en-US" sz="12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384074590"/>
                  </a:ext>
                </a:extLst>
              </a:tr>
              <a:tr h="166023">
                <a:tc>
                  <a:txBody>
                    <a:bodyPr/>
                    <a:lstStyle/>
                    <a:p>
                      <a:pPr algn="ctr" fontAlgn="b"/>
                      <a:r>
                        <a:rPr lang="en-US" sz="1200" u="none" strike="noStrike">
                          <a:effectLst/>
                        </a:rPr>
                        <a:t>Polish Lowland Sheepdog</a:t>
                      </a:r>
                      <a:endParaRPr lang="en-US" sz="12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200" u="none" strike="noStrike">
                          <a:effectLst/>
                        </a:rPr>
                        <a:t>176</a:t>
                      </a:r>
                      <a:endParaRPr lang="en-US" sz="12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200" u="none" strike="noStrike">
                          <a:effectLst/>
                        </a:rPr>
                        <a:t>Somali</a:t>
                      </a:r>
                      <a:endParaRPr lang="en-US" sz="12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200" u="none" strike="noStrike">
                          <a:effectLst/>
                        </a:rPr>
                        <a:t>28</a:t>
                      </a:r>
                      <a:endParaRPr lang="en-US" sz="12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66503490"/>
                  </a:ext>
                </a:extLst>
              </a:tr>
              <a:tr h="166023">
                <a:tc>
                  <a:txBody>
                    <a:bodyPr/>
                    <a:lstStyle/>
                    <a:p>
                      <a:pPr algn="ctr" fontAlgn="b"/>
                      <a:r>
                        <a:rPr lang="en-US" sz="1200" u="none" strike="noStrike">
                          <a:effectLst/>
                        </a:rPr>
                        <a:t>Canaan Dog</a:t>
                      </a:r>
                      <a:endParaRPr lang="en-US" sz="12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200" u="none" strike="noStrike">
                          <a:effectLst/>
                        </a:rPr>
                        <a:t>175</a:t>
                      </a:r>
                      <a:endParaRPr lang="en-US" sz="12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200" u="none" strike="noStrike">
                          <a:effectLst/>
                        </a:rPr>
                        <a:t>Chartreux</a:t>
                      </a:r>
                      <a:endParaRPr lang="en-US" sz="12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200" u="none" strike="noStrike">
                          <a:effectLst/>
                        </a:rPr>
                        <a:t>27</a:t>
                      </a:r>
                      <a:endParaRPr lang="en-US" sz="12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124326046"/>
                  </a:ext>
                </a:extLst>
              </a:tr>
              <a:tr h="166023">
                <a:tc>
                  <a:txBody>
                    <a:bodyPr/>
                    <a:lstStyle/>
                    <a:p>
                      <a:pPr algn="ctr" fontAlgn="b"/>
                      <a:r>
                        <a:rPr lang="en-US" sz="1200" u="none" strike="noStrike">
                          <a:effectLst/>
                        </a:rPr>
                        <a:t>Pharaoh Hound</a:t>
                      </a:r>
                      <a:endParaRPr lang="en-US" sz="12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200" u="none" strike="noStrike">
                          <a:effectLst/>
                        </a:rPr>
                        <a:t>174</a:t>
                      </a:r>
                      <a:endParaRPr lang="en-US" sz="12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200" u="none" strike="noStrike">
                          <a:effectLst/>
                        </a:rPr>
                        <a:t>American Curl</a:t>
                      </a:r>
                      <a:endParaRPr lang="en-US" sz="12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200" u="none" strike="noStrike">
                          <a:effectLst/>
                        </a:rPr>
                        <a:t>26</a:t>
                      </a:r>
                      <a:endParaRPr lang="en-US" sz="12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4206783472"/>
                  </a:ext>
                </a:extLst>
              </a:tr>
              <a:tr h="166023">
                <a:tc>
                  <a:txBody>
                    <a:bodyPr/>
                    <a:lstStyle/>
                    <a:p>
                      <a:pPr algn="ctr" fontAlgn="b"/>
                      <a:r>
                        <a:rPr lang="en-US" sz="1200" u="none" strike="noStrike" dirty="0">
                          <a:effectLst/>
                        </a:rPr>
                        <a:t>Finnish Lapphund</a:t>
                      </a:r>
                      <a:endParaRPr lang="en-US" sz="12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200" u="none" strike="noStrike" dirty="0">
                          <a:effectLst/>
                        </a:rPr>
                        <a:t>173</a:t>
                      </a:r>
                      <a:endParaRPr lang="en-US" sz="12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200" u="none" strike="noStrike" dirty="0">
                          <a:effectLst/>
                        </a:rPr>
                        <a:t>Selkirk Rex</a:t>
                      </a:r>
                      <a:endParaRPr lang="en-US" sz="12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200" u="none" strike="noStrike" dirty="0">
                          <a:effectLst/>
                        </a:rPr>
                        <a:t>25</a:t>
                      </a:r>
                      <a:endParaRPr lang="en-US" sz="12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428132838"/>
                  </a:ext>
                </a:extLst>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376404137"/>
              </p:ext>
            </p:extLst>
          </p:nvPr>
        </p:nvGraphicFramePr>
        <p:xfrm>
          <a:off x="6545178" y="3749040"/>
          <a:ext cx="5538083" cy="3108960"/>
        </p:xfrm>
        <a:graphic>
          <a:graphicData uri="http://schemas.openxmlformats.org/drawingml/2006/table">
            <a:tbl>
              <a:tblPr firstRow="1" firstCol="1">
                <a:tableStyleId>{F2DE63D5-997A-4646-A377-4702673A728D}</a:tableStyleId>
              </a:tblPr>
              <a:tblGrid>
                <a:gridCol w="2052943">
                  <a:extLst>
                    <a:ext uri="{9D8B030D-6E8A-4147-A177-3AD203B41FA5}">
                      <a16:colId xmlns:a16="http://schemas.microsoft.com/office/drawing/2014/main" val="2228824064"/>
                    </a:ext>
                  </a:extLst>
                </a:gridCol>
                <a:gridCol w="912419">
                  <a:extLst>
                    <a:ext uri="{9D8B030D-6E8A-4147-A177-3AD203B41FA5}">
                      <a16:colId xmlns:a16="http://schemas.microsoft.com/office/drawing/2014/main" val="824491927"/>
                    </a:ext>
                  </a:extLst>
                </a:gridCol>
                <a:gridCol w="1705175">
                  <a:extLst>
                    <a:ext uri="{9D8B030D-6E8A-4147-A177-3AD203B41FA5}">
                      <a16:colId xmlns:a16="http://schemas.microsoft.com/office/drawing/2014/main" val="655022304"/>
                    </a:ext>
                  </a:extLst>
                </a:gridCol>
                <a:gridCol w="867546">
                  <a:extLst>
                    <a:ext uri="{9D8B030D-6E8A-4147-A177-3AD203B41FA5}">
                      <a16:colId xmlns:a16="http://schemas.microsoft.com/office/drawing/2014/main" val="3204610473"/>
                    </a:ext>
                  </a:extLst>
                </a:gridCol>
              </a:tblGrid>
              <a:tr h="159536">
                <a:tc>
                  <a:txBody>
                    <a:bodyPr/>
                    <a:lstStyle/>
                    <a:p>
                      <a:pPr algn="ctr" fontAlgn="ctr"/>
                      <a:r>
                        <a:rPr lang="en-US" sz="1200" u="none" strike="noStrike" dirty="0">
                          <a:effectLst/>
                        </a:rPr>
                        <a:t>Dog </a:t>
                      </a:r>
                      <a:endParaRPr lang="en-US" sz="1200" b="1" i="0"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n-US" sz="1200" u="none" strike="noStrike" dirty="0">
                          <a:effectLst/>
                        </a:rPr>
                        <a:t>Popularity</a:t>
                      </a:r>
                      <a:endParaRPr lang="en-US" sz="1200" b="1" i="0"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n-US" sz="1200" u="none" strike="noStrike" dirty="0">
                          <a:effectLst/>
                        </a:rPr>
                        <a:t>Cat  </a:t>
                      </a:r>
                      <a:endParaRPr lang="en-US" sz="1200" b="1" i="0"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n-US" sz="1200" u="none" strike="noStrike" dirty="0">
                          <a:effectLst/>
                        </a:rPr>
                        <a:t>Popularity</a:t>
                      </a:r>
                      <a:endParaRPr lang="en-US" sz="1200" b="1" i="0" u="none" strike="noStrike" dirty="0">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599213497"/>
                  </a:ext>
                </a:extLst>
              </a:tr>
              <a:tr h="159536">
                <a:tc>
                  <a:txBody>
                    <a:bodyPr/>
                    <a:lstStyle/>
                    <a:p>
                      <a:pPr algn="ctr" fontAlgn="b"/>
                      <a:r>
                        <a:rPr lang="en-US" sz="1200" u="none" strike="noStrike" dirty="0">
                          <a:effectLst/>
                        </a:rPr>
                        <a:t>Black Labrador Retriever</a:t>
                      </a:r>
                      <a:endParaRPr lang="en-US" sz="12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200" u="none" strike="noStrike">
                          <a:effectLst/>
                        </a:rPr>
                        <a:t>1</a:t>
                      </a:r>
                      <a:endParaRPr lang="en-US"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200" u="none" strike="noStrike">
                          <a:effectLst/>
                        </a:rPr>
                        <a:t>Exotic Shorthair</a:t>
                      </a:r>
                      <a:endParaRPr lang="en-US" sz="12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200" u="none" strike="noStrike">
                          <a:effectLst/>
                        </a:rPr>
                        <a:t>1</a:t>
                      </a:r>
                      <a:endParaRPr lang="en-US" sz="12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528129854"/>
                  </a:ext>
                </a:extLst>
              </a:tr>
              <a:tr h="159536">
                <a:tc>
                  <a:txBody>
                    <a:bodyPr/>
                    <a:lstStyle/>
                    <a:p>
                      <a:pPr algn="ctr" fontAlgn="b"/>
                      <a:r>
                        <a:rPr lang="en-US" sz="1200" u="none" strike="noStrike" dirty="0">
                          <a:effectLst/>
                        </a:rPr>
                        <a:t>Chocolate Labrador Retriever</a:t>
                      </a:r>
                      <a:endParaRPr lang="en-US" sz="12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200" u="none" strike="noStrike">
                          <a:effectLst/>
                        </a:rPr>
                        <a:t>1</a:t>
                      </a:r>
                      <a:endParaRPr lang="en-US"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200" u="none" strike="noStrike">
                          <a:effectLst/>
                        </a:rPr>
                        <a:t>Persian</a:t>
                      </a:r>
                      <a:endParaRPr lang="en-US" sz="12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200" u="none" strike="noStrike">
                          <a:effectLst/>
                        </a:rPr>
                        <a:t>2</a:t>
                      </a:r>
                      <a:endParaRPr lang="en-US" sz="12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528094868"/>
                  </a:ext>
                </a:extLst>
              </a:tr>
              <a:tr h="159536">
                <a:tc>
                  <a:txBody>
                    <a:bodyPr/>
                    <a:lstStyle/>
                    <a:p>
                      <a:pPr algn="ctr" fontAlgn="b"/>
                      <a:r>
                        <a:rPr lang="en-US" sz="1200" u="none" strike="noStrike" dirty="0">
                          <a:effectLst/>
                        </a:rPr>
                        <a:t>Labrador Retriever</a:t>
                      </a:r>
                      <a:endParaRPr lang="en-US" sz="12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200" u="none" strike="noStrike">
                          <a:effectLst/>
                        </a:rPr>
                        <a:t>1</a:t>
                      </a:r>
                      <a:endParaRPr lang="en-US"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200" u="none" strike="noStrike">
                          <a:effectLst/>
                        </a:rPr>
                        <a:t>Maine Coon</a:t>
                      </a:r>
                      <a:endParaRPr lang="en-US" sz="12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200" u="none" strike="noStrike">
                          <a:effectLst/>
                        </a:rPr>
                        <a:t>3</a:t>
                      </a:r>
                      <a:endParaRPr lang="en-US" sz="12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4268873930"/>
                  </a:ext>
                </a:extLst>
              </a:tr>
              <a:tr h="159536">
                <a:tc>
                  <a:txBody>
                    <a:bodyPr/>
                    <a:lstStyle/>
                    <a:p>
                      <a:pPr algn="ctr" fontAlgn="b"/>
                      <a:r>
                        <a:rPr lang="en-US" sz="1200" u="none" strike="noStrike" dirty="0">
                          <a:effectLst/>
                        </a:rPr>
                        <a:t>Yellow Labrador Retriever</a:t>
                      </a:r>
                      <a:endParaRPr lang="en-US" sz="12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200" u="none" strike="noStrike">
                          <a:effectLst/>
                        </a:rPr>
                        <a:t>1</a:t>
                      </a:r>
                      <a:endParaRPr lang="en-US"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200" u="none" strike="noStrike">
                          <a:effectLst/>
                        </a:rPr>
                        <a:t>Ragdoll</a:t>
                      </a:r>
                      <a:endParaRPr lang="en-US" sz="12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200" u="none" strike="noStrike">
                          <a:effectLst/>
                        </a:rPr>
                        <a:t>4</a:t>
                      </a:r>
                      <a:endParaRPr lang="en-US" sz="12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19624885"/>
                  </a:ext>
                </a:extLst>
              </a:tr>
              <a:tr h="159536">
                <a:tc>
                  <a:txBody>
                    <a:bodyPr/>
                    <a:lstStyle/>
                    <a:p>
                      <a:pPr algn="ctr" fontAlgn="b"/>
                      <a:r>
                        <a:rPr lang="en-US" sz="1200" u="none" strike="noStrike">
                          <a:effectLst/>
                        </a:rPr>
                        <a:t>German Shepherd Dog</a:t>
                      </a:r>
                      <a:endParaRPr lang="en-US" sz="12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200" u="none" strike="noStrike">
                          <a:effectLst/>
                        </a:rPr>
                        <a:t>2</a:t>
                      </a:r>
                      <a:endParaRPr lang="en-US"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200" u="none" strike="noStrike">
                          <a:effectLst/>
                        </a:rPr>
                        <a:t>British Shorthair</a:t>
                      </a:r>
                      <a:endParaRPr lang="en-US" sz="12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200" u="none" strike="noStrike">
                          <a:effectLst/>
                        </a:rPr>
                        <a:t>5</a:t>
                      </a:r>
                      <a:endParaRPr lang="en-US" sz="12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146193668"/>
                  </a:ext>
                </a:extLst>
              </a:tr>
              <a:tr h="159536">
                <a:tc>
                  <a:txBody>
                    <a:bodyPr/>
                    <a:lstStyle/>
                    <a:p>
                      <a:pPr algn="ctr" fontAlgn="b"/>
                      <a:r>
                        <a:rPr lang="en-US" sz="1200" u="none" strike="noStrike">
                          <a:effectLst/>
                        </a:rPr>
                        <a:t>Shepherd</a:t>
                      </a:r>
                      <a:endParaRPr lang="en-US" sz="12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200" u="none" strike="noStrike">
                          <a:effectLst/>
                        </a:rPr>
                        <a:t>2</a:t>
                      </a:r>
                      <a:endParaRPr lang="en-US"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200" u="none" strike="noStrike">
                          <a:effectLst/>
                        </a:rPr>
                        <a:t>American Shorthair</a:t>
                      </a:r>
                      <a:endParaRPr lang="en-US" sz="12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200" u="none" strike="noStrike">
                          <a:effectLst/>
                        </a:rPr>
                        <a:t>6</a:t>
                      </a:r>
                      <a:endParaRPr lang="en-US" sz="12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4094638226"/>
                  </a:ext>
                </a:extLst>
              </a:tr>
              <a:tr h="159536">
                <a:tc>
                  <a:txBody>
                    <a:bodyPr/>
                    <a:lstStyle/>
                    <a:p>
                      <a:pPr algn="ctr" fontAlgn="b"/>
                      <a:r>
                        <a:rPr lang="en-US" sz="1200" u="none" strike="noStrike">
                          <a:effectLst/>
                        </a:rPr>
                        <a:t>White German Shepherd</a:t>
                      </a:r>
                      <a:endParaRPr lang="en-US" sz="12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200" u="none" strike="noStrike">
                          <a:effectLst/>
                        </a:rPr>
                        <a:t>2</a:t>
                      </a:r>
                      <a:endParaRPr lang="en-US"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200" u="none" strike="noStrike">
                          <a:effectLst/>
                        </a:rPr>
                        <a:t>Abyssinian</a:t>
                      </a:r>
                      <a:endParaRPr lang="en-US" sz="12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200" u="none" strike="noStrike">
                          <a:effectLst/>
                        </a:rPr>
                        <a:t>7</a:t>
                      </a:r>
                      <a:endParaRPr lang="en-US" sz="12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208580619"/>
                  </a:ext>
                </a:extLst>
              </a:tr>
              <a:tr h="159536">
                <a:tc>
                  <a:txBody>
                    <a:bodyPr/>
                    <a:lstStyle/>
                    <a:p>
                      <a:pPr algn="ctr" fontAlgn="b"/>
                      <a:r>
                        <a:rPr lang="en-US" sz="1200" u="none" strike="noStrike">
                          <a:effectLst/>
                        </a:rPr>
                        <a:t>Golden Retriever</a:t>
                      </a:r>
                      <a:endParaRPr lang="en-US" sz="12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200" u="none" strike="noStrike">
                          <a:effectLst/>
                        </a:rPr>
                        <a:t>3</a:t>
                      </a:r>
                      <a:endParaRPr lang="en-US"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200" u="none" strike="noStrike">
                          <a:effectLst/>
                        </a:rPr>
                        <a:t>Canadian Hairless</a:t>
                      </a:r>
                      <a:endParaRPr lang="en-US" sz="12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200" u="none" strike="noStrike">
                          <a:effectLst/>
                        </a:rPr>
                        <a:t>8</a:t>
                      </a:r>
                      <a:endParaRPr lang="en-US" sz="12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318223623"/>
                  </a:ext>
                </a:extLst>
              </a:tr>
              <a:tr h="159536">
                <a:tc>
                  <a:txBody>
                    <a:bodyPr/>
                    <a:lstStyle/>
                    <a:p>
                      <a:pPr algn="ctr" fontAlgn="b"/>
                      <a:r>
                        <a:rPr lang="en-US" sz="1200" u="none" strike="noStrike">
                          <a:effectLst/>
                        </a:rPr>
                        <a:t>Retriever</a:t>
                      </a:r>
                      <a:endParaRPr lang="en-US" sz="12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200" u="none" strike="noStrike">
                          <a:effectLst/>
                        </a:rPr>
                        <a:t>3</a:t>
                      </a:r>
                      <a:endParaRPr lang="en-US"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200" u="none" strike="noStrike">
                          <a:effectLst/>
                        </a:rPr>
                        <a:t>Sphynx (hairless cat)</a:t>
                      </a:r>
                      <a:endParaRPr lang="en-US" sz="12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200" u="none" strike="noStrike">
                          <a:effectLst/>
                        </a:rPr>
                        <a:t>8</a:t>
                      </a:r>
                      <a:endParaRPr lang="en-US" sz="12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430226383"/>
                  </a:ext>
                </a:extLst>
              </a:tr>
              <a:tr h="159536">
                <a:tc>
                  <a:txBody>
                    <a:bodyPr/>
                    <a:lstStyle/>
                    <a:p>
                      <a:pPr algn="ctr" fontAlgn="b"/>
                      <a:r>
                        <a:rPr lang="en-US" sz="1200" u="none" strike="noStrike">
                          <a:effectLst/>
                        </a:rPr>
                        <a:t>French Bulldog</a:t>
                      </a:r>
                      <a:endParaRPr lang="en-US" sz="12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200" u="none" strike="noStrike">
                          <a:effectLst/>
                        </a:rPr>
                        <a:t>4</a:t>
                      </a:r>
                      <a:endParaRPr lang="en-US"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200" u="none" strike="noStrike">
                          <a:effectLst/>
                        </a:rPr>
                        <a:t>Siamese</a:t>
                      </a:r>
                      <a:endParaRPr lang="en-US" sz="12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200" u="none" strike="noStrike">
                          <a:effectLst/>
                        </a:rPr>
                        <a:t>9</a:t>
                      </a:r>
                      <a:endParaRPr lang="en-US" sz="12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518238131"/>
                  </a:ext>
                </a:extLst>
              </a:tr>
              <a:tr h="159536">
                <a:tc>
                  <a:txBody>
                    <a:bodyPr/>
                    <a:lstStyle/>
                    <a:p>
                      <a:pPr algn="ctr" fontAlgn="b"/>
                      <a:r>
                        <a:rPr lang="en-US" sz="1200" u="none" strike="noStrike">
                          <a:effectLst/>
                        </a:rPr>
                        <a:t>English Bulldog</a:t>
                      </a:r>
                      <a:endParaRPr lang="en-US" sz="12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200" u="none" strike="noStrike">
                          <a:effectLst/>
                        </a:rPr>
                        <a:t>5</a:t>
                      </a:r>
                      <a:endParaRPr lang="en-US"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200" u="none" strike="noStrike">
                          <a:effectLst/>
                        </a:rPr>
                        <a:t>Scottish Fold</a:t>
                      </a:r>
                      <a:endParaRPr lang="en-US" sz="12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200" u="none" strike="noStrike">
                          <a:effectLst/>
                        </a:rPr>
                        <a:t>10</a:t>
                      </a:r>
                      <a:endParaRPr lang="en-US" sz="12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010834867"/>
                  </a:ext>
                </a:extLst>
              </a:tr>
              <a:tr h="159536">
                <a:tc>
                  <a:txBody>
                    <a:bodyPr/>
                    <a:lstStyle/>
                    <a:p>
                      <a:pPr algn="ctr" fontAlgn="b"/>
                      <a:r>
                        <a:rPr lang="en-US" sz="1200" u="none" strike="noStrike">
                          <a:effectLst/>
                        </a:rPr>
                        <a:t>Beagle</a:t>
                      </a:r>
                      <a:endParaRPr lang="en-US" sz="12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200" u="none" strike="noStrike">
                          <a:effectLst/>
                        </a:rPr>
                        <a:t>6</a:t>
                      </a:r>
                      <a:endParaRPr lang="en-US"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200" u="none" strike="noStrike">
                          <a:effectLst/>
                        </a:rPr>
                        <a:t>Cornish Rex</a:t>
                      </a:r>
                      <a:endParaRPr lang="en-US" sz="12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200" u="none" strike="noStrike">
                          <a:effectLst/>
                        </a:rPr>
                        <a:t>11</a:t>
                      </a:r>
                      <a:endParaRPr lang="en-US" sz="12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5328926"/>
                  </a:ext>
                </a:extLst>
              </a:tr>
              <a:tr h="159536">
                <a:tc>
                  <a:txBody>
                    <a:bodyPr/>
                    <a:lstStyle/>
                    <a:p>
                      <a:pPr algn="ctr" fontAlgn="b"/>
                      <a:r>
                        <a:rPr lang="en-US" sz="1200" u="none" strike="noStrike">
                          <a:effectLst/>
                        </a:rPr>
                        <a:t>Poodle</a:t>
                      </a:r>
                      <a:endParaRPr lang="en-US" sz="12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200" u="none" strike="noStrike">
                          <a:effectLst/>
                        </a:rPr>
                        <a:t>7</a:t>
                      </a:r>
                      <a:endParaRPr lang="en-US"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200" u="none" strike="noStrike">
                          <a:effectLst/>
                        </a:rPr>
                        <a:t>Devon Rex</a:t>
                      </a:r>
                      <a:endParaRPr lang="en-US" sz="12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200" u="none" strike="noStrike">
                          <a:effectLst/>
                        </a:rPr>
                        <a:t>12</a:t>
                      </a:r>
                      <a:endParaRPr lang="en-US" sz="12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428281786"/>
                  </a:ext>
                </a:extLst>
              </a:tr>
              <a:tr h="159536">
                <a:tc>
                  <a:txBody>
                    <a:bodyPr/>
                    <a:lstStyle/>
                    <a:p>
                      <a:pPr algn="ctr" fontAlgn="b"/>
                      <a:r>
                        <a:rPr lang="en-US" sz="1200" u="none" strike="noStrike">
                          <a:effectLst/>
                        </a:rPr>
                        <a:t>Standard Poodle</a:t>
                      </a:r>
                      <a:endParaRPr lang="en-US" sz="12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200" u="none" strike="noStrike">
                          <a:effectLst/>
                        </a:rPr>
                        <a:t>7</a:t>
                      </a:r>
                      <a:endParaRPr lang="en-US"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200" u="none" strike="noStrike">
                          <a:effectLst/>
                        </a:rPr>
                        <a:t>Oriental Long Hair</a:t>
                      </a:r>
                      <a:endParaRPr lang="en-US" sz="12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200" u="none" strike="noStrike">
                          <a:effectLst/>
                        </a:rPr>
                        <a:t>13</a:t>
                      </a:r>
                      <a:endParaRPr lang="en-US" sz="12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385584526"/>
                  </a:ext>
                </a:extLst>
              </a:tr>
              <a:tr h="159536">
                <a:tc>
                  <a:txBody>
                    <a:bodyPr/>
                    <a:lstStyle/>
                    <a:p>
                      <a:pPr algn="ctr" fontAlgn="b"/>
                      <a:r>
                        <a:rPr lang="en-US" sz="1200" u="none" strike="noStrike" dirty="0">
                          <a:effectLst/>
                        </a:rPr>
                        <a:t>Rottweiler</a:t>
                      </a:r>
                      <a:endParaRPr lang="en-US" sz="12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200" u="none" strike="noStrike">
                          <a:effectLst/>
                        </a:rPr>
                        <a:t>8</a:t>
                      </a:r>
                      <a:endParaRPr lang="en-US"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1200" u="none" strike="noStrike">
                          <a:effectLst/>
                        </a:rPr>
                        <a:t>Oriental Short Hair</a:t>
                      </a:r>
                      <a:endParaRPr lang="en-US" sz="12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200" u="none" strike="noStrike" dirty="0">
                          <a:effectLst/>
                        </a:rPr>
                        <a:t>13</a:t>
                      </a:r>
                      <a:endParaRPr lang="en-US" sz="12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801397027"/>
                  </a:ext>
                </a:extLst>
              </a:tr>
            </a:tbl>
          </a:graphicData>
        </a:graphic>
      </p:graphicFrame>
    </p:spTree>
    <p:extLst>
      <p:ext uri="{BB962C8B-B14F-4D97-AF65-F5344CB8AC3E}">
        <p14:creationId xmlns:p14="http://schemas.microsoft.com/office/powerpoint/2010/main" val="2532750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9557" y="1279733"/>
            <a:ext cx="5498431" cy="1994023"/>
          </a:xfrm>
        </p:spPr>
        <p:txBody>
          <a:bodyPr>
            <a:normAutofit fontScale="85000" lnSpcReduction="10000"/>
          </a:bodyPr>
          <a:lstStyle/>
          <a:p>
            <a:pPr marL="0" indent="0" algn="just">
              <a:buNone/>
            </a:pPr>
            <a:r>
              <a:rPr lang="en-US" sz="1800" dirty="0"/>
              <a:t>The Dogo Argentino is the most expensive dog with a price of $39,000. The average price for the top and bottom breeds are computed as seen in the tables. The average price for the top 10 dog breed is $6,385 while the bottom 10 is $335. </a:t>
            </a:r>
          </a:p>
          <a:p>
            <a:pPr marL="0" indent="0" algn="just">
              <a:buNone/>
            </a:pPr>
            <a:r>
              <a:rPr lang="en-US" sz="1800" dirty="0"/>
              <a:t>While Extra-Toes Cat (Hemingway Polydactyl) is the most expensive kitten priced at $2,000, the average price for the top 10 kitten is $1,600 and the bottom 10 is $100.</a:t>
            </a:r>
          </a:p>
        </p:txBody>
      </p:sp>
      <p:pic>
        <p:nvPicPr>
          <p:cNvPr id="8" name="Picture 7"/>
          <p:cNvPicPr>
            <a:picLocks noChangeAspect="1"/>
          </p:cNvPicPr>
          <p:nvPr/>
        </p:nvPicPr>
        <p:blipFill>
          <a:blip r:embed="rId2"/>
          <a:stretch>
            <a:fillRect/>
          </a:stretch>
        </p:blipFill>
        <p:spPr>
          <a:xfrm>
            <a:off x="6096000" y="708234"/>
            <a:ext cx="5419724" cy="2662989"/>
          </a:xfrm>
          <a:prstGeom prst="rect">
            <a:avLst/>
          </a:prstGeom>
        </p:spPr>
      </p:pic>
      <p:pic>
        <p:nvPicPr>
          <p:cNvPr id="12" name="Picture 11"/>
          <p:cNvPicPr>
            <a:picLocks noChangeAspect="1"/>
          </p:cNvPicPr>
          <p:nvPr/>
        </p:nvPicPr>
        <p:blipFill>
          <a:blip r:embed="rId3"/>
          <a:stretch>
            <a:fillRect/>
          </a:stretch>
        </p:blipFill>
        <p:spPr>
          <a:xfrm>
            <a:off x="6096000" y="3844089"/>
            <a:ext cx="5610726" cy="2761247"/>
          </a:xfrm>
          <a:prstGeom prst="rect">
            <a:avLst/>
          </a:prstGeom>
        </p:spPr>
      </p:pic>
    </p:spTree>
    <p:extLst>
      <p:ext uri="{BB962C8B-B14F-4D97-AF65-F5344CB8AC3E}">
        <p14:creationId xmlns:p14="http://schemas.microsoft.com/office/powerpoint/2010/main" val="3140576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4221" y="1372137"/>
            <a:ext cx="4926842" cy="1889677"/>
          </a:xfrm>
        </p:spPr>
        <p:txBody>
          <a:bodyPr>
            <a:normAutofit fontScale="70000" lnSpcReduction="20000"/>
          </a:bodyPr>
          <a:lstStyle/>
          <a:p>
            <a:pPr marL="0" indent="0" algn="just">
              <a:buNone/>
            </a:pPr>
            <a:r>
              <a:rPr lang="en-US" sz="1800" dirty="0"/>
              <a:t>There are four different cat fur types. The bald, short, medium and long. Cat breeds with short fur are more in number compared to cats that are bald with just with just 2 breed.</a:t>
            </a:r>
          </a:p>
          <a:p>
            <a:pPr marL="0" indent="0" algn="just">
              <a:buNone/>
            </a:pPr>
            <a:r>
              <a:rPr lang="en-US" sz="1800" dirty="0"/>
              <a:t>Each cat breed has a temperament that is associated to it. A breed that has the potential to be a pet has to be affectionate, so in total there are 27 breeds that are affectionate and 40 without the affectionate temperament. It means a large proportion of cat breed do not have the potential to serve as a pet.</a:t>
            </a:r>
          </a:p>
        </p:txBody>
      </p:sp>
      <p:graphicFrame>
        <p:nvGraphicFramePr>
          <p:cNvPr id="6" name="Chart 5"/>
          <p:cNvGraphicFramePr>
            <a:graphicFrameLocks/>
          </p:cNvGraphicFramePr>
          <p:nvPr>
            <p:extLst>
              <p:ext uri="{D42A27DB-BD31-4B8C-83A1-F6EECF244321}">
                <p14:modId xmlns:p14="http://schemas.microsoft.com/office/powerpoint/2010/main" val="758357149"/>
              </p:ext>
            </p:extLst>
          </p:nvPr>
        </p:nvGraphicFramePr>
        <p:xfrm>
          <a:off x="6475791" y="354842"/>
          <a:ext cx="4906442" cy="322087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p:cNvGraphicFramePr>
            <a:graphicFrameLocks/>
          </p:cNvGraphicFramePr>
          <p:nvPr>
            <p:extLst>
              <p:ext uri="{D42A27DB-BD31-4B8C-83A1-F6EECF244321}">
                <p14:modId xmlns:p14="http://schemas.microsoft.com/office/powerpoint/2010/main" val="3886288127"/>
              </p:ext>
            </p:extLst>
          </p:nvPr>
        </p:nvGraphicFramePr>
        <p:xfrm>
          <a:off x="6475791" y="3261814"/>
          <a:ext cx="4906442" cy="291514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39619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0480" y="1369445"/>
            <a:ext cx="4693752" cy="1878722"/>
          </a:xfrm>
        </p:spPr>
        <p:txBody>
          <a:bodyPr>
            <a:normAutofit/>
          </a:bodyPr>
          <a:lstStyle/>
          <a:p>
            <a:pPr marL="0" lvl="1" indent="0" algn="just">
              <a:lnSpc>
                <a:spcPct val="70000"/>
              </a:lnSpc>
              <a:spcBef>
                <a:spcPts val="1000"/>
              </a:spcBef>
              <a:buNone/>
            </a:pPr>
            <a:r>
              <a:rPr lang="en-US" sz="1500" dirty="0"/>
              <a:t>The dog breed are categorized into different  groups, and the group with the most number of dogs is the working group. The southern group has the least dogs with just 1 breed.</a:t>
            </a:r>
          </a:p>
          <a:p>
            <a:pPr marL="0" lvl="1" indent="0" algn="just">
              <a:lnSpc>
                <a:spcPct val="70000"/>
              </a:lnSpc>
              <a:spcBef>
                <a:spcPts val="1000"/>
              </a:spcBef>
              <a:buNone/>
            </a:pPr>
            <a:r>
              <a:rPr lang="en-US" sz="1500" dirty="0"/>
              <a:t>Just like the cat, dogs are also associated with different temperaments. Analysis show that there are more dogs that do not have the affectionate temperament compared to those that do.</a:t>
            </a:r>
          </a:p>
        </p:txBody>
      </p:sp>
      <p:graphicFrame>
        <p:nvGraphicFramePr>
          <p:cNvPr id="4" name="Chart 3"/>
          <p:cNvGraphicFramePr>
            <a:graphicFrameLocks/>
          </p:cNvGraphicFramePr>
          <p:nvPr>
            <p:extLst>
              <p:ext uri="{D42A27DB-BD31-4B8C-83A1-F6EECF244321}">
                <p14:modId xmlns:p14="http://schemas.microsoft.com/office/powerpoint/2010/main" val="34223683"/>
              </p:ext>
            </p:extLst>
          </p:nvPr>
        </p:nvGraphicFramePr>
        <p:xfrm>
          <a:off x="5932368" y="368490"/>
          <a:ext cx="5245147" cy="287967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a:graphicFrameLocks/>
          </p:cNvGraphicFramePr>
          <p:nvPr>
            <p:extLst>
              <p:ext uri="{D42A27DB-BD31-4B8C-83A1-F6EECF244321}">
                <p14:modId xmlns:p14="http://schemas.microsoft.com/office/powerpoint/2010/main" val="2347530952"/>
              </p:ext>
            </p:extLst>
          </p:nvPr>
        </p:nvGraphicFramePr>
        <p:xfrm>
          <a:off x="5932369" y="3654188"/>
          <a:ext cx="5245146"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51779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6700" y="365125"/>
            <a:ext cx="6019800" cy="409575"/>
          </a:xfrm>
        </p:spPr>
        <p:txBody>
          <a:bodyPr>
            <a:normAutofit fontScale="90000"/>
          </a:bodyPr>
          <a:lstStyle/>
          <a:p>
            <a:r>
              <a:rPr lang="en-US" sz="2500" b="1" dirty="0">
                <a:solidFill>
                  <a:schemeClr val="tx1">
                    <a:lumMod val="65000"/>
                    <a:lumOff val="35000"/>
                  </a:schemeClr>
                </a:solidFill>
                <a:latin typeface="+mn-lt"/>
                <a:ea typeface="+mn-ea"/>
                <a:cs typeface="+mn-cs"/>
              </a:rPr>
              <a:t>Top Dog breed with Most and Least sales</a:t>
            </a:r>
          </a:p>
        </p:txBody>
      </p:sp>
      <p:sp>
        <p:nvSpPr>
          <p:cNvPr id="3" name="Content Placeholder 2"/>
          <p:cNvSpPr>
            <a:spLocks noGrp="1"/>
          </p:cNvSpPr>
          <p:nvPr>
            <p:ph idx="1"/>
          </p:nvPr>
        </p:nvSpPr>
        <p:spPr>
          <a:xfrm>
            <a:off x="838200" y="1219200"/>
            <a:ext cx="4495800" cy="2540000"/>
          </a:xfrm>
        </p:spPr>
        <p:txBody>
          <a:bodyPr/>
          <a:lstStyle/>
          <a:p>
            <a:pPr marL="0" indent="0" algn="just">
              <a:buNone/>
            </a:pPr>
            <a:r>
              <a:rPr lang="en-US" sz="1500" dirty="0"/>
              <a:t>Analysis of the dataset shows that the Irish Water Spaniel is the most sold breed with 74,172 pups and the Foxhound made the least sale with 4 pups.  </a:t>
            </a:r>
          </a:p>
          <a:p>
            <a:endParaRPr lang="en-US" dirty="0"/>
          </a:p>
        </p:txBody>
      </p:sp>
      <p:graphicFrame>
        <p:nvGraphicFramePr>
          <p:cNvPr id="4" name="Chart 3"/>
          <p:cNvGraphicFramePr>
            <a:graphicFrameLocks/>
          </p:cNvGraphicFramePr>
          <p:nvPr>
            <p:extLst>
              <p:ext uri="{D42A27DB-BD31-4B8C-83A1-F6EECF244321}">
                <p14:modId xmlns:p14="http://schemas.microsoft.com/office/powerpoint/2010/main" val="1091089129"/>
              </p:ext>
            </p:extLst>
          </p:nvPr>
        </p:nvGraphicFramePr>
        <p:xfrm>
          <a:off x="5425729" y="1543267"/>
          <a:ext cx="3126812" cy="397625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a:graphicFrameLocks/>
          </p:cNvGraphicFramePr>
          <p:nvPr>
            <p:extLst>
              <p:ext uri="{D42A27DB-BD31-4B8C-83A1-F6EECF244321}">
                <p14:modId xmlns:p14="http://schemas.microsoft.com/office/powerpoint/2010/main" val="3739163662"/>
              </p:ext>
            </p:extLst>
          </p:nvPr>
        </p:nvGraphicFramePr>
        <p:xfrm>
          <a:off x="8644270" y="1543266"/>
          <a:ext cx="3547730" cy="397625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63754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397500" cy="587375"/>
          </a:xfrm>
        </p:spPr>
        <p:txBody>
          <a:bodyPr>
            <a:normAutofit fontScale="90000"/>
          </a:bodyPr>
          <a:lstStyle/>
          <a:p>
            <a:r>
              <a:rPr lang="en-US" sz="2300" b="1" dirty="0">
                <a:solidFill>
                  <a:schemeClr val="tx1">
                    <a:lumMod val="65000"/>
                    <a:lumOff val="35000"/>
                  </a:schemeClr>
                </a:solidFill>
                <a:latin typeface="+mn-lt"/>
                <a:ea typeface="+mn-ea"/>
                <a:cs typeface="+mn-cs"/>
              </a:rPr>
              <a:t>Top Cat breed with Most and Least sales</a:t>
            </a:r>
          </a:p>
        </p:txBody>
      </p:sp>
      <p:sp>
        <p:nvSpPr>
          <p:cNvPr id="3" name="Content Placeholder 2"/>
          <p:cNvSpPr>
            <a:spLocks noGrp="1"/>
          </p:cNvSpPr>
          <p:nvPr>
            <p:ph idx="1"/>
          </p:nvPr>
        </p:nvSpPr>
        <p:spPr>
          <a:xfrm>
            <a:off x="838200" y="1279525"/>
            <a:ext cx="5029200" cy="1438275"/>
          </a:xfrm>
        </p:spPr>
        <p:txBody>
          <a:bodyPr>
            <a:normAutofit/>
          </a:bodyPr>
          <a:lstStyle/>
          <a:p>
            <a:pPr marL="0" indent="0">
              <a:buNone/>
            </a:pPr>
            <a:r>
              <a:rPr lang="en-US" sz="1500" dirty="0"/>
              <a:t>The Tuxedo had the most sales amongst the cat breeds with 210 kittens sold, closely followed by Turkish Van with 198 kittens sold while the Abyssinian made the least sales with 4 kittens.</a:t>
            </a:r>
          </a:p>
        </p:txBody>
      </p:sp>
      <p:graphicFrame>
        <p:nvGraphicFramePr>
          <p:cNvPr id="4" name="Chart 3"/>
          <p:cNvGraphicFramePr>
            <a:graphicFrameLocks/>
          </p:cNvGraphicFramePr>
          <p:nvPr>
            <p:extLst>
              <p:ext uri="{D42A27DB-BD31-4B8C-83A1-F6EECF244321}">
                <p14:modId xmlns:p14="http://schemas.microsoft.com/office/powerpoint/2010/main" val="1732015894"/>
              </p:ext>
            </p:extLst>
          </p:nvPr>
        </p:nvGraphicFramePr>
        <p:xfrm>
          <a:off x="5867400" y="1279524"/>
          <a:ext cx="5486400" cy="240347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a:graphicFrameLocks/>
          </p:cNvGraphicFramePr>
          <p:nvPr>
            <p:extLst>
              <p:ext uri="{D42A27DB-BD31-4B8C-83A1-F6EECF244321}">
                <p14:modId xmlns:p14="http://schemas.microsoft.com/office/powerpoint/2010/main" val="2327662704"/>
              </p:ext>
            </p:extLst>
          </p:nvPr>
        </p:nvGraphicFramePr>
        <p:xfrm>
          <a:off x="5867400" y="3797300"/>
          <a:ext cx="5245100" cy="26797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070865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2783</TotalTime>
  <Words>834</Words>
  <Application>Microsoft Office PowerPoint</Application>
  <PresentationFormat>Widescreen</PresentationFormat>
  <Paragraphs>161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Century Gothic</vt:lpstr>
      <vt:lpstr>Wingdings 3</vt:lpstr>
      <vt:lpstr>Wisp</vt:lpstr>
      <vt:lpstr>Dog and Cat Breeds</vt:lpstr>
      <vt:lpstr>Table of Content</vt:lpstr>
      <vt:lpstr>Purpose Statement  Objective</vt:lpstr>
      <vt:lpstr>Data Presentation</vt:lpstr>
      <vt:lpstr>PowerPoint Presentation</vt:lpstr>
      <vt:lpstr>PowerPoint Presentation</vt:lpstr>
      <vt:lpstr>PowerPoint Presentation</vt:lpstr>
      <vt:lpstr>Top Dog breed with Most and Least sales</vt:lpstr>
      <vt:lpstr>Top Cat breed with Most and Least sales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Dog and Cat Breeds</dc:title>
  <dc:creator>Ikenna Nwosu</dc:creator>
  <cp:lastModifiedBy>Ikenna Nwosu</cp:lastModifiedBy>
  <cp:revision>30</cp:revision>
  <dcterms:created xsi:type="dcterms:W3CDTF">2022-09-20T01:04:08Z</dcterms:created>
  <dcterms:modified xsi:type="dcterms:W3CDTF">2024-08-06T16:23:53Z</dcterms:modified>
</cp:coreProperties>
</file>