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3"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6DA1F-5BB9-4BB3-A1B5-C40305F879A3}"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E5327B87-8598-4FDE-A621-E072EADA3873}">
      <dgm:prSet/>
      <dgm:spPr/>
      <dgm:t>
        <a:bodyPr/>
        <a:lstStyle/>
        <a:p>
          <a:r>
            <a:rPr lang="en-US"/>
            <a:t>Develop a program that can automatically grab tweets for analysis</a:t>
          </a:r>
        </a:p>
      </dgm:t>
    </dgm:pt>
    <dgm:pt modelId="{379AC20D-5774-4CDC-9E86-30BB896032A0}" type="parTrans" cxnId="{26BA7CD7-7161-4EA8-AE58-73B04AFC11A8}">
      <dgm:prSet/>
      <dgm:spPr/>
      <dgm:t>
        <a:bodyPr/>
        <a:lstStyle/>
        <a:p>
          <a:endParaRPr lang="en-US"/>
        </a:p>
      </dgm:t>
    </dgm:pt>
    <dgm:pt modelId="{8BA206B5-0337-411B-AC8E-6C505AE185BD}" type="sibTrans" cxnId="{26BA7CD7-7161-4EA8-AE58-73B04AFC11A8}">
      <dgm:prSet phldrT="01" phldr="0"/>
      <dgm:spPr/>
      <dgm:t>
        <a:bodyPr/>
        <a:lstStyle/>
        <a:p>
          <a:r>
            <a:rPr lang="en-US"/>
            <a:t>01</a:t>
          </a:r>
        </a:p>
      </dgm:t>
    </dgm:pt>
    <dgm:pt modelId="{0C9D5572-E28D-4A43-9080-90EB280E679C}">
      <dgm:prSet/>
      <dgm:spPr/>
      <dgm:t>
        <a:bodyPr/>
        <a:lstStyle/>
        <a:p>
          <a:r>
            <a:rPr lang="en-US"/>
            <a:t>Looking</a:t>
          </a:r>
        </a:p>
      </dgm:t>
    </dgm:pt>
    <dgm:pt modelId="{46949445-56C9-49AB-A893-B89C198A7925}" type="parTrans" cxnId="{15367E54-1E47-47A5-842D-0A78118403A0}">
      <dgm:prSet/>
      <dgm:spPr/>
      <dgm:t>
        <a:bodyPr/>
        <a:lstStyle/>
        <a:p>
          <a:endParaRPr lang="en-US"/>
        </a:p>
      </dgm:t>
    </dgm:pt>
    <dgm:pt modelId="{9184E911-1B5A-4B32-9555-50A8660A4703}" type="sibTrans" cxnId="{15367E54-1E47-47A5-842D-0A78118403A0}">
      <dgm:prSet/>
      <dgm:spPr/>
      <dgm:t>
        <a:bodyPr/>
        <a:lstStyle/>
        <a:p>
          <a:endParaRPr lang="en-US"/>
        </a:p>
      </dgm:t>
    </dgm:pt>
    <dgm:pt modelId="{818C6E9B-EBFE-43F9-B340-130776A69343}">
      <dgm:prSet/>
      <dgm:spPr/>
      <dgm:t>
        <a:bodyPr/>
        <a:lstStyle/>
        <a:p>
          <a:r>
            <a:rPr lang="en-US"/>
            <a:t>Build a model to evaluate posts/comments on other forms of social media (i.e. YouTube comments)</a:t>
          </a:r>
        </a:p>
      </dgm:t>
    </dgm:pt>
    <dgm:pt modelId="{665AB88E-02AA-4A91-8CF0-23E52C057699}" type="parTrans" cxnId="{4ECE1E80-1AA7-489D-A3C4-B1E3432EA3F6}">
      <dgm:prSet/>
      <dgm:spPr/>
      <dgm:t>
        <a:bodyPr/>
        <a:lstStyle/>
        <a:p>
          <a:endParaRPr lang="en-US"/>
        </a:p>
      </dgm:t>
    </dgm:pt>
    <dgm:pt modelId="{86EEC76F-3483-4DAF-8392-A45A454A4B9D}" type="sibTrans" cxnId="{4ECE1E80-1AA7-489D-A3C4-B1E3432EA3F6}">
      <dgm:prSet phldrT="02" phldr="0"/>
      <dgm:spPr/>
      <dgm:t>
        <a:bodyPr/>
        <a:lstStyle/>
        <a:p>
          <a:r>
            <a:rPr lang="en-US"/>
            <a:t>02</a:t>
          </a:r>
        </a:p>
      </dgm:t>
    </dgm:pt>
    <dgm:pt modelId="{8E9CA18F-CFE1-426F-82BD-3EFAA72BCCBF}">
      <dgm:prSet/>
      <dgm:spPr/>
      <dgm:t>
        <a:bodyPr/>
        <a:lstStyle/>
        <a:p>
          <a:r>
            <a:rPr lang="en-US"/>
            <a:t>Incorporate trending data to see how opinions/brands of products change over time</a:t>
          </a:r>
        </a:p>
      </dgm:t>
    </dgm:pt>
    <dgm:pt modelId="{E224C8EA-F188-419F-BA7C-96A87316EFCF}" type="parTrans" cxnId="{ED1B2CA8-BFAD-45D3-948F-2D35738465C5}">
      <dgm:prSet/>
      <dgm:spPr/>
      <dgm:t>
        <a:bodyPr/>
        <a:lstStyle/>
        <a:p>
          <a:endParaRPr lang="en-US"/>
        </a:p>
      </dgm:t>
    </dgm:pt>
    <dgm:pt modelId="{56ED66BE-5279-46B4-967B-F9193EDE99F8}" type="sibTrans" cxnId="{ED1B2CA8-BFAD-45D3-948F-2D35738465C5}">
      <dgm:prSet phldrT="03" phldr="0"/>
      <dgm:spPr/>
      <dgm:t>
        <a:bodyPr/>
        <a:lstStyle/>
        <a:p>
          <a:r>
            <a:rPr lang="en-US"/>
            <a:t>03</a:t>
          </a:r>
        </a:p>
      </dgm:t>
    </dgm:pt>
    <dgm:pt modelId="{32E92937-2998-4039-ACC5-13512001C38D}">
      <dgm:prSet/>
      <dgm:spPr/>
      <dgm:t>
        <a:bodyPr/>
        <a:lstStyle/>
        <a:p>
          <a:r>
            <a:rPr lang="en-US"/>
            <a:t>Train and test models that incorporate engagement on social media</a:t>
          </a:r>
        </a:p>
      </dgm:t>
    </dgm:pt>
    <dgm:pt modelId="{6BF524FA-CD1F-4A68-9B58-9B94A0A7E12B}" type="parTrans" cxnId="{38F85F4A-0AD2-4D43-B4FB-268BC9FB6AEC}">
      <dgm:prSet/>
      <dgm:spPr/>
      <dgm:t>
        <a:bodyPr/>
        <a:lstStyle/>
        <a:p>
          <a:endParaRPr lang="en-US"/>
        </a:p>
      </dgm:t>
    </dgm:pt>
    <dgm:pt modelId="{02062811-D43C-4D61-8BE3-E97311CAD7DE}" type="sibTrans" cxnId="{38F85F4A-0AD2-4D43-B4FB-268BC9FB6AEC}">
      <dgm:prSet phldrT="04" phldr="0"/>
      <dgm:spPr/>
      <dgm:t>
        <a:bodyPr/>
        <a:lstStyle/>
        <a:p>
          <a:r>
            <a:rPr lang="en-US"/>
            <a:t>04</a:t>
          </a:r>
        </a:p>
      </dgm:t>
    </dgm:pt>
    <dgm:pt modelId="{940D485A-67F3-4629-9263-6F639827D82F}">
      <dgm:prSet/>
      <dgm:spPr/>
      <dgm:t>
        <a:bodyPr/>
        <a:lstStyle/>
        <a:p>
          <a:r>
            <a:rPr lang="en-US"/>
            <a:t>Replies, retweets, and likes for Twitter</a:t>
          </a:r>
        </a:p>
      </dgm:t>
    </dgm:pt>
    <dgm:pt modelId="{3F09A8CF-8BC0-4D6D-A4DA-8275E9878ED5}" type="parTrans" cxnId="{87B0DE2F-1CBA-4FAF-80C0-8B3A7026E2E5}">
      <dgm:prSet/>
      <dgm:spPr/>
      <dgm:t>
        <a:bodyPr/>
        <a:lstStyle/>
        <a:p>
          <a:endParaRPr lang="en-US"/>
        </a:p>
      </dgm:t>
    </dgm:pt>
    <dgm:pt modelId="{50EA4453-85B0-4091-BD65-E5C15412BD7B}" type="sibTrans" cxnId="{87B0DE2F-1CBA-4FAF-80C0-8B3A7026E2E5}">
      <dgm:prSet/>
      <dgm:spPr/>
      <dgm:t>
        <a:bodyPr/>
        <a:lstStyle/>
        <a:p>
          <a:endParaRPr lang="en-US"/>
        </a:p>
      </dgm:t>
    </dgm:pt>
    <dgm:pt modelId="{AD4660E1-6C87-EB49-A74D-1B97C7024C55}" type="pres">
      <dgm:prSet presAssocID="{3F56DA1F-5BB9-4BB3-A1B5-C40305F879A3}" presName="Name0" presStyleCnt="0">
        <dgm:presLayoutVars>
          <dgm:animLvl val="lvl"/>
          <dgm:resizeHandles val="exact"/>
        </dgm:presLayoutVars>
      </dgm:prSet>
      <dgm:spPr/>
    </dgm:pt>
    <dgm:pt modelId="{75950512-8D56-D449-B024-A65353D47915}" type="pres">
      <dgm:prSet presAssocID="{E5327B87-8598-4FDE-A621-E072EADA3873}" presName="compositeNode" presStyleCnt="0">
        <dgm:presLayoutVars>
          <dgm:bulletEnabled val="1"/>
        </dgm:presLayoutVars>
      </dgm:prSet>
      <dgm:spPr/>
    </dgm:pt>
    <dgm:pt modelId="{9CEEFF14-8E8E-0141-A929-FFDDF9041EFB}" type="pres">
      <dgm:prSet presAssocID="{E5327B87-8598-4FDE-A621-E072EADA3873}" presName="bgRect" presStyleLbl="alignNode1" presStyleIdx="0" presStyleCnt="4"/>
      <dgm:spPr/>
    </dgm:pt>
    <dgm:pt modelId="{E5FCC81A-375B-354F-BD96-B3EC8FC19880}" type="pres">
      <dgm:prSet presAssocID="{8BA206B5-0337-411B-AC8E-6C505AE185BD}" presName="sibTransNodeRect" presStyleLbl="alignNode1" presStyleIdx="0" presStyleCnt="4">
        <dgm:presLayoutVars>
          <dgm:chMax val="0"/>
          <dgm:bulletEnabled val="1"/>
        </dgm:presLayoutVars>
      </dgm:prSet>
      <dgm:spPr/>
    </dgm:pt>
    <dgm:pt modelId="{3B72F33F-EB7C-5A44-87E0-4AEE2ABC02C4}" type="pres">
      <dgm:prSet presAssocID="{E5327B87-8598-4FDE-A621-E072EADA3873}" presName="nodeRect" presStyleLbl="alignNode1" presStyleIdx="0" presStyleCnt="4">
        <dgm:presLayoutVars>
          <dgm:bulletEnabled val="1"/>
        </dgm:presLayoutVars>
      </dgm:prSet>
      <dgm:spPr/>
    </dgm:pt>
    <dgm:pt modelId="{8670B261-8BC8-F945-A9AD-E56BCD4AE547}" type="pres">
      <dgm:prSet presAssocID="{8BA206B5-0337-411B-AC8E-6C505AE185BD}" presName="sibTrans" presStyleCnt="0"/>
      <dgm:spPr/>
    </dgm:pt>
    <dgm:pt modelId="{4BD8EE9A-FC60-B74C-9D8D-6837D808FE22}" type="pres">
      <dgm:prSet presAssocID="{818C6E9B-EBFE-43F9-B340-130776A69343}" presName="compositeNode" presStyleCnt="0">
        <dgm:presLayoutVars>
          <dgm:bulletEnabled val="1"/>
        </dgm:presLayoutVars>
      </dgm:prSet>
      <dgm:spPr/>
    </dgm:pt>
    <dgm:pt modelId="{9CB8085B-FD4A-3940-8664-5E823CDF20A3}" type="pres">
      <dgm:prSet presAssocID="{818C6E9B-EBFE-43F9-B340-130776A69343}" presName="bgRect" presStyleLbl="alignNode1" presStyleIdx="1" presStyleCnt="4"/>
      <dgm:spPr/>
    </dgm:pt>
    <dgm:pt modelId="{26DA6262-BF13-9E42-9DCA-93D9009E9225}" type="pres">
      <dgm:prSet presAssocID="{86EEC76F-3483-4DAF-8392-A45A454A4B9D}" presName="sibTransNodeRect" presStyleLbl="alignNode1" presStyleIdx="1" presStyleCnt="4">
        <dgm:presLayoutVars>
          <dgm:chMax val="0"/>
          <dgm:bulletEnabled val="1"/>
        </dgm:presLayoutVars>
      </dgm:prSet>
      <dgm:spPr/>
    </dgm:pt>
    <dgm:pt modelId="{562BA8E1-23C1-A947-885E-81E4CEBA1901}" type="pres">
      <dgm:prSet presAssocID="{818C6E9B-EBFE-43F9-B340-130776A69343}" presName="nodeRect" presStyleLbl="alignNode1" presStyleIdx="1" presStyleCnt="4">
        <dgm:presLayoutVars>
          <dgm:bulletEnabled val="1"/>
        </dgm:presLayoutVars>
      </dgm:prSet>
      <dgm:spPr/>
    </dgm:pt>
    <dgm:pt modelId="{FC302EEF-BDAC-2B48-9528-FDC5DADFAD35}" type="pres">
      <dgm:prSet presAssocID="{86EEC76F-3483-4DAF-8392-A45A454A4B9D}" presName="sibTrans" presStyleCnt="0"/>
      <dgm:spPr/>
    </dgm:pt>
    <dgm:pt modelId="{A45FDDE3-F5E2-F449-A664-0BFA9CEAAE60}" type="pres">
      <dgm:prSet presAssocID="{8E9CA18F-CFE1-426F-82BD-3EFAA72BCCBF}" presName="compositeNode" presStyleCnt="0">
        <dgm:presLayoutVars>
          <dgm:bulletEnabled val="1"/>
        </dgm:presLayoutVars>
      </dgm:prSet>
      <dgm:spPr/>
    </dgm:pt>
    <dgm:pt modelId="{0B528B60-8B64-6A44-9923-13F4BAAD29D9}" type="pres">
      <dgm:prSet presAssocID="{8E9CA18F-CFE1-426F-82BD-3EFAA72BCCBF}" presName="bgRect" presStyleLbl="alignNode1" presStyleIdx="2" presStyleCnt="4"/>
      <dgm:spPr/>
    </dgm:pt>
    <dgm:pt modelId="{5FCA9FF7-93E7-424F-8E55-4FE99CC25AE7}" type="pres">
      <dgm:prSet presAssocID="{56ED66BE-5279-46B4-967B-F9193EDE99F8}" presName="sibTransNodeRect" presStyleLbl="alignNode1" presStyleIdx="2" presStyleCnt="4">
        <dgm:presLayoutVars>
          <dgm:chMax val="0"/>
          <dgm:bulletEnabled val="1"/>
        </dgm:presLayoutVars>
      </dgm:prSet>
      <dgm:spPr/>
    </dgm:pt>
    <dgm:pt modelId="{2FE2840D-D524-1946-94FE-0BD7F8346BD3}" type="pres">
      <dgm:prSet presAssocID="{8E9CA18F-CFE1-426F-82BD-3EFAA72BCCBF}" presName="nodeRect" presStyleLbl="alignNode1" presStyleIdx="2" presStyleCnt="4">
        <dgm:presLayoutVars>
          <dgm:bulletEnabled val="1"/>
        </dgm:presLayoutVars>
      </dgm:prSet>
      <dgm:spPr/>
    </dgm:pt>
    <dgm:pt modelId="{E321B9A9-B6F8-234A-A1FC-CEDF65C1199B}" type="pres">
      <dgm:prSet presAssocID="{56ED66BE-5279-46B4-967B-F9193EDE99F8}" presName="sibTrans" presStyleCnt="0"/>
      <dgm:spPr/>
    </dgm:pt>
    <dgm:pt modelId="{BFEF42E3-69B2-FF40-937C-8C6922324254}" type="pres">
      <dgm:prSet presAssocID="{32E92937-2998-4039-ACC5-13512001C38D}" presName="compositeNode" presStyleCnt="0">
        <dgm:presLayoutVars>
          <dgm:bulletEnabled val="1"/>
        </dgm:presLayoutVars>
      </dgm:prSet>
      <dgm:spPr/>
    </dgm:pt>
    <dgm:pt modelId="{F53233B5-5C67-CE4A-AA72-2F6A677D2F5D}" type="pres">
      <dgm:prSet presAssocID="{32E92937-2998-4039-ACC5-13512001C38D}" presName="bgRect" presStyleLbl="alignNode1" presStyleIdx="3" presStyleCnt="4"/>
      <dgm:spPr/>
    </dgm:pt>
    <dgm:pt modelId="{1A42949C-FFD5-7E4E-9E42-A91EDC6E736B}" type="pres">
      <dgm:prSet presAssocID="{02062811-D43C-4D61-8BE3-E97311CAD7DE}" presName="sibTransNodeRect" presStyleLbl="alignNode1" presStyleIdx="3" presStyleCnt="4">
        <dgm:presLayoutVars>
          <dgm:chMax val="0"/>
          <dgm:bulletEnabled val="1"/>
        </dgm:presLayoutVars>
      </dgm:prSet>
      <dgm:spPr/>
    </dgm:pt>
    <dgm:pt modelId="{78EB2C47-E8E8-534E-A28E-4F0E88568CA7}" type="pres">
      <dgm:prSet presAssocID="{32E92937-2998-4039-ACC5-13512001C38D}" presName="nodeRect" presStyleLbl="alignNode1" presStyleIdx="3" presStyleCnt="4">
        <dgm:presLayoutVars>
          <dgm:bulletEnabled val="1"/>
        </dgm:presLayoutVars>
      </dgm:prSet>
      <dgm:spPr/>
    </dgm:pt>
  </dgm:ptLst>
  <dgm:cxnLst>
    <dgm:cxn modelId="{2D2CD603-D27C-5449-A45C-E3CA2BA40385}" type="presOf" srcId="{8E9CA18F-CFE1-426F-82BD-3EFAA72BCCBF}" destId="{0B528B60-8B64-6A44-9923-13F4BAAD29D9}" srcOrd="0" destOrd="0" presId="urn:microsoft.com/office/officeart/2016/7/layout/LinearBlockProcessNumbered"/>
    <dgm:cxn modelId="{B385B712-4128-0144-8E08-41179ABF5E58}" type="presOf" srcId="{3F56DA1F-5BB9-4BB3-A1B5-C40305F879A3}" destId="{AD4660E1-6C87-EB49-A74D-1B97C7024C55}" srcOrd="0" destOrd="0" presId="urn:microsoft.com/office/officeart/2016/7/layout/LinearBlockProcessNumbered"/>
    <dgm:cxn modelId="{86230D2B-97B6-0D4B-BCE6-A7E29ACD255B}" type="presOf" srcId="{8E9CA18F-CFE1-426F-82BD-3EFAA72BCCBF}" destId="{2FE2840D-D524-1946-94FE-0BD7F8346BD3}" srcOrd="1" destOrd="0" presId="urn:microsoft.com/office/officeart/2016/7/layout/LinearBlockProcessNumbered"/>
    <dgm:cxn modelId="{87B0DE2F-1CBA-4FAF-80C0-8B3A7026E2E5}" srcId="{32E92937-2998-4039-ACC5-13512001C38D}" destId="{940D485A-67F3-4629-9263-6F639827D82F}" srcOrd="0" destOrd="0" parTransId="{3F09A8CF-8BC0-4D6D-A4DA-8275E9878ED5}" sibTransId="{50EA4453-85B0-4091-BD65-E5C15412BD7B}"/>
    <dgm:cxn modelId="{BB188849-958B-AE44-B60B-688EF15089A7}" type="presOf" srcId="{86EEC76F-3483-4DAF-8392-A45A454A4B9D}" destId="{26DA6262-BF13-9E42-9DCA-93D9009E9225}" srcOrd="0" destOrd="0" presId="urn:microsoft.com/office/officeart/2016/7/layout/LinearBlockProcessNumbered"/>
    <dgm:cxn modelId="{38F85F4A-0AD2-4D43-B4FB-268BC9FB6AEC}" srcId="{3F56DA1F-5BB9-4BB3-A1B5-C40305F879A3}" destId="{32E92937-2998-4039-ACC5-13512001C38D}" srcOrd="3" destOrd="0" parTransId="{6BF524FA-CD1F-4A68-9B58-9B94A0A7E12B}" sibTransId="{02062811-D43C-4D61-8BE3-E97311CAD7DE}"/>
    <dgm:cxn modelId="{15367E54-1E47-47A5-842D-0A78118403A0}" srcId="{E5327B87-8598-4FDE-A621-E072EADA3873}" destId="{0C9D5572-E28D-4A43-9080-90EB280E679C}" srcOrd="0" destOrd="0" parTransId="{46949445-56C9-49AB-A893-B89C198A7925}" sibTransId="{9184E911-1B5A-4B32-9555-50A8660A4703}"/>
    <dgm:cxn modelId="{50BF986C-AF7D-314A-A826-FA878DE509F9}" type="presOf" srcId="{818C6E9B-EBFE-43F9-B340-130776A69343}" destId="{9CB8085B-FD4A-3940-8664-5E823CDF20A3}" srcOrd="0" destOrd="0" presId="urn:microsoft.com/office/officeart/2016/7/layout/LinearBlockProcessNumbered"/>
    <dgm:cxn modelId="{8C912772-BB58-B644-9733-ED0A39A8CDE3}" type="presOf" srcId="{818C6E9B-EBFE-43F9-B340-130776A69343}" destId="{562BA8E1-23C1-A947-885E-81E4CEBA1901}" srcOrd="1" destOrd="0" presId="urn:microsoft.com/office/officeart/2016/7/layout/LinearBlockProcessNumbered"/>
    <dgm:cxn modelId="{4ECE1E80-1AA7-489D-A3C4-B1E3432EA3F6}" srcId="{3F56DA1F-5BB9-4BB3-A1B5-C40305F879A3}" destId="{818C6E9B-EBFE-43F9-B340-130776A69343}" srcOrd="1" destOrd="0" parTransId="{665AB88E-02AA-4A91-8CF0-23E52C057699}" sibTransId="{86EEC76F-3483-4DAF-8392-A45A454A4B9D}"/>
    <dgm:cxn modelId="{04AED68B-AFB7-D648-B9C0-FE5BD6D15EAA}" type="presOf" srcId="{0C9D5572-E28D-4A43-9080-90EB280E679C}" destId="{3B72F33F-EB7C-5A44-87E0-4AEE2ABC02C4}" srcOrd="0" destOrd="1" presId="urn:microsoft.com/office/officeart/2016/7/layout/LinearBlockProcessNumbered"/>
    <dgm:cxn modelId="{8CAB478F-26E0-854B-AC1B-5BD4165F6AF9}" type="presOf" srcId="{32E92937-2998-4039-ACC5-13512001C38D}" destId="{78EB2C47-E8E8-534E-A28E-4F0E88568CA7}" srcOrd="1" destOrd="0" presId="urn:microsoft.com/office/officeart/2016/7/layout/LinearBlockProcessNumbered"/>
    <dgm:cxn modelId="{9C28A1A4-FF5B-1244-8F82-9E845156C5AE}" type="presOf" srcId="{02062811-D43C-4D61-8BE3-E97311CAD7DE}" destId="{1A42949C-FFD5-7E4E-9E42-A91EDC6E736B}" srcOrd="0" destOrd="0" presId="urn:microsoft.com/office/officeart/2016/7/layout/LinearBlockProcessNumbered"/>
    <dgm:cxn modelId="{ED1B2CA8-BFAD-45D3-948F-2D35738465C5}" srcId="{3F56DA1F-5BB9-4BB3-A1B5-C40305F879A3}" destId="{8E9CA18F-CFE1-426F-82BD-3EFAA72BCCBF}" srcOrd="2" destOrd="0" parTransId="{E224C8EA-F188-419F-BA7C-96A87316EFCF}" sibTransId="{56ED66BE-5279-46B4-967B-F9193EDE99F8}"/>
    <dgm:cxn modelId="{59801AC1-4C8A-E246-BC81-F26FBAADB6A6}" type="presOf" srcId="{32E92937-2998-4039-ACC5-13512001C38D}" destId="{F53233B5-5C67-CE4A-AA72-2F6A677D2F5D}" srcOrd="0" destOrd="0" presId="urn:microsoft.com/office/officeart/2016/7/layout/LinearBlockProcessNumbered"/>
    <dgm:cxn modelId="{F4FE15D6-5603-EE41-9A14-040E0DE3C08C}" type="presOf" srcId="{8BA206B5-0337-411B-AC8E-6C505AE185BD}" destId="{E5FCC81A-375B-354F-BD96-B3EC8FC19880}" srcOrd="0" destOrd="0" presId="urn:microsoft.com/office/officeart/2016/7/layout/LinearBlockProcessNumbered"/>
    <dgm:cxn modelId="{26BA7CD7-7161-4EA8-AE58-73B04AFC11A8}" srcId="{3F56DA1F-5BB9-4BB3-A1B5-C40305F879A3}" destId="{E5327B87-8598-4FDE-A621-E072EADA3873}" srcOrd="0" destOrd="0" parTransId="{379AC20D-5774-4CDC-9E86-30BB896032A0}" sibTransId="{8BA206B5-0337-411B-AC8E-6C505AE185BD}"/>
    <dgm:cxn modelId="{874B31E0-CFBC-5B49-B769-C077BA53C63C}" type="presOf" srcId="{940D485A-67F3-4629-9263-6F639827D82F}" destId="{78EB2C47-E8E8-534E-A28E-4F0E88568CA7}" srcOrd="0" destOrd="1" presId="urn:microsoft.com/office/officeart/2016/7/layout/LinearBlockProcessNumbered"/>
    <dgm:cxn modelId="{C22971E6-CF90-BE44-BF1C-71ECEED30337}" type="presOf" srcId="{E5327B87-8598-4FDE-A621-E072EADA3873}" destId="{9CEEFF14-8E8E-0141-A929-FFDDF9041EFB}" srcOrd="0" destOrd="0" presId="urn:microsoft.com/office/officeart/2016/7/layout/LinearBlockProcessNumbered"/>
    <dgm:cxn modelId="{DD9E2CF0-E988-D349-B198-F0D48EB06DF7}" type="presOf" srcId="{56ED66BE-5279-46B4-967B-F9193EDE99F8}" destId="{5FCA9FF7-93E7-424F-8E55-4FE99CC25AE7}" srcOrd="0" destOrd="0" presId="urn:microsoft.com/office/officeart/2016/7/layout/LinearBlockProcessNumbered"/>
    <dgm:cxn modelId="{07C912FC-7775-1741-AFA9-D44593B41640}" type="presOf" srcId="{E5327B87-8598-4FDE-A621-E072EADA3873}" destId="{3B72F33F-EB7C-5A44-87E0-4AEE2ABC02C4}" srcOrd="1" destOrd="0" presId="urn:microsoft.com/office/officeart/2016/7/layout/LinearBlockProcessNumbered"/>
    <dgm:cxn modelId="{92AA80D7-DCF9-A24B-ADA2-5FB5BD8F2BD5}" type="presParOf" srcId="{AD4660E1-6C87-EB49-A74D-1B97C7024C55}" destId="{75950512-8D56-D449-B024-A65353D47915}" srcOrd="0" destOrd="0" presId="urn:microsoft.com/office/officeart/2016/7/layout/LinearBlockProcessNumbered"/>
    <dgm:cxn modelId="{93347B24-97DD-CC41-A04A-EDF4FCF3FBFE}" type="presParOf" srcId="{75950512-8D56-D449-B024-A65353D47915}" destId="{9CEEFF14-8E8E-0141-A929-FFDDF9041EFB}" srcOrd="0" destOrd="0" presId="urn:microsoft.com/office/officeart/2016/7/layout/LinearBlockProcessNumbered"/>
    <dgm:cxn modelId="{2BDE03C2-63BD-A646-A0D5-FA28C8BB4892}" type="presParOf" srcId="{75950512-8D56-D449-B024-A65353D47915}" destId="{E5FCC81A-375B-354F-BD96-B3EC8FC19880}" srcOrd="1" destOrd="0" presId="urn:microsoft.com/office/officeart/2016/7/layout/LinearBlockProcessNumbered"/>
    <dgm:cxn modelId="{2784F8ED-CB06-6C47-8D4A-7615CA7F4988}" type="presParOf" srcId="{75950512-8D56-D449-B024-A65353D47915}" destId="{3B72F33F-EB7C-5A44-87E0-4AEE2ABC02C4}" srcOrd="2" destOrd="0" presId="urn:microsoft.com/office/officeart/2016/7/layout/LinearBlockProcessNumbered"/>
    <dgm:cxn modelId="{5AD5F6F8-F17C-584B-A3C4-8C39DDFAE3DA}" type="presParOf" srcId="{AD4660E1-6C87-EB49-A74D-1B97C7024C55}" destId="{8670B261-8BC8-F945-A9AD-E56BCD4AE547}" srcOrd="1" destOrd="0" presId="urn:microsoft.com/office/officeart/2016/7/layout/LinearBlockProcessNumbered"/>
    <dgm:cxn modelId="{E89990E3-2F5F-7346-BDB5-BA7084AA7931}" type="presParOf" srcId="{AD4660E1-6C87-EB49-A74D-1B97C7024C55}" destId="{4BD8EE9A-FC60-B74C-9D8D-6837D808FE22}" srcOrd="2" destOrd="0" presId="urn:microsoft.com/office/officeart/2016/7/layout/LinearBlockProcessNumbered"/>
    <dgm:cxn modelId="{A9EC7253-E538-354B-8E1A-1F97D138BAEC}" type="presParOf" srcId="{4BD8EE9A-FC60-B74C-9D8D-6837D808FE22}" destId="{9CB8085B-FD4A-3940-8664-5E823CDF20A3}" srcOrd="0" destOrd="0" presId="urn:microsoft.com/office/officeart/2016/7/layout/LinearBlockProcessNumbered"/>
    <dgm:cxn modelId="{CED992FD-454C-9C41-9041-3E1B6A739B15}" type="presParOf" srcId="{4BD8EE9A-FC60-B74C-9D8D-6837D808FE22}" destId="{26DA6262-BF13-9E42-9DCA-93D9009E9225}" srcOrd="1" destOrd="0" presId="urn:microsoft.com/office/officeart/2016/7/layout/LinearBlockProcessNumbered"/>
    <dgm:cxn modelId="{7C6D4D18-AE13-4D44-A07C-791252E02652}" type="presParOf" srcId="{4BD8EE9A-FC60-B74C-9D8D-6837D808FE22}" destId="{562BA8E1-23C1-A947-885E-81E4CEBA1901}" srcOrd="2" destOrd="0" presId="urn:microsoft.com/office/officeart/2016/7/layout/LinearBlockProcessNumbered"/>
    <dgm:cxn modelId="{D0066627-6683-4E4E-A172-67B3E10A0D76}" type="presParOf" srcId="{AD4660E1-6C87-EB49-A74D-1B97C7024C55}" destId="{FC302EEF-BDAC-2B48-9528-FDC5DADFAD35}" srcOrd="3" destOrd="0" presId="urn:microsoft.com/office/officeart/2016/7/layout/LinearBlockProcessNumbered"/>
    <dgm:cxn modelId="{DF65437D-86DB-6D4A-BB8C-97E791345214}" type="presParOf" srcId="{AD4660E1-6C87-EB49-A74D-1B97C7024C55}" destId="{A45FDDE3-F5E2-F449-A664-0BFA9CEAAE60}" srcOrd="4" destOrd="0" presId="urn:microsoft.com/office/officeart/2016/7/layout/LinearBlockProcessNumbered"/>
    <dgm:cxn modelId="{B837CA80-C753-054C-8E3C-8E6209CED785}" type="presParOf" srcId="{A45FDDE3-F5E2-F449-A664-0BFA9CEAAE60}" destId="{0B528B60-8B64-6A44-9923-13F4BAAD29D9}" srcOrd="0" destOrd="0" presId="urn:microsoft.com/office/officeart/2016/7/layout/LinearBlockProcessNumbered"/>
    <dgm:cxn modelId="{D55BC521-5725-A74D-B74F-CDE609BE1838}" type="presParOf" srcId="{A45FDDE3-F5E2-F449-A664-0BFA9CEAAE60}" destId="{5FCA9FF7-93E7-424F-8E55-4FE99CC25AE7}" srcOrd="1" destOrd="0" presId="urn:microsoft.com/office/officeart/2016/7/layout/LinearBlockProcessNumbered"/>
    <dgm:cxn modelId="{4C9E8816-7E3F-D840-9111-D1ADE0691F9E}" type="presParOf" srcId="{A45FDDE3-F5E2-F449-A664-0BFA9CEAAE60}" destId="{2FE2840D-D524-1946-94FE-0BD7F8346BD3}" srcOrd="2" destOrd="0" presId="urn:microsoft.com/office/officeart/2016/7/layout/LinearBlockProcessNumbered"/>
    <dgm:cxn modelId="{997987C7-1C37-2545-B093-3DD4F9365DFF}" type="presParOf" srcId="{AD4660E1-6C87-EB49-A74D-1B97C7024C55}" destId="{E321B9A9-B6F8-234A-A1FC-CEDF65C1199B}" srcOrd="5" destOrd="0" presId="urn:microsoft.com/office/officeart/2016/7/layout/LinearBlockProcessNumbered"/>
    <dgm:cxn modelId="{EF451C7B-3213-4A45-BAA3-785FD433BD2E}" type="presParOf" srcId="{AD4660E1-6C87-EB49-A74D-1B97C7024C55}" destId="{BFEF42E3-69B2-FF40-937C-8C6922324254}" srcOrd="6" destOrd="0" presId="urn:microsoft.com/office/officeart/2016/7/layout/LinearBlockProcessNumbered"/>
    <dgm:cxn modelId="{1CDB507B-19AA-6341-B266-46226D572B2E}" type="presParOf" srcId="{BFEF42E3-69B2-FF40-937C-8C6922324254}" destId="{F53233B5-5C67-CE4A-AA72-2F6A677D2F5D}" srcOrd="0" destOrd="0" presId="urn:microsoft.com/office/officeart/2016/7/layout/LinearBlockProcessNumbered"/>
    <dgm:cxn modelId="{2E9DE310-0E8D-FF47-92CD-1C2C75D21680}" type="presParOf" srcId="{BFEF42E3-69B2-FF40-937C-8C6922324254}" destId="{1A42949C-FFD5-7E4E-9E42-A91EDC6E736B}" srcOrd="1" destOrd="0" presId="urn:microsoft.com/office/officeart/2016/7/layout/LinearBlockProcessNumbered"/>
    <dgm:cxn modelId="{457DB5D4-2D6E-FE4A-8DAD-7748867BF186}" type="presParOf" srcId="{BFEF42E3-69B2-FF40-937C-8C6922324254}" destId="{78EB2C47-E8E8-534E-A28E-4F0E88568CA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FF14-8E8E-0141-A929-FFDDF9041EFB}">
      <dsp:nvSpPr>
        <dsp:cNvPr id="0" name=""/>
        <dsp:cNvSpPr/>
      </dsp:nvSpPr>
      <dsp:spPr>
        <a:xfrm>
          <a:off x="205" y="781007"/>
          <a:ext cx="2477840" cy="297340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Develop a program that can automatically grab tweets for analysis</a:t>
          </a:r>
        </a:p>
        <a:p>
          <a:pPr marL="114300" lvl="1" indent="-114300" algn="l" defTabSz="577850">
            <a:lnSpc>
              <a:spcPct val="90000"/>
            </a:lnSpc>
            <a:spcBef>
              <a:spcPct val="0"/>
            </a:spcBef>
            <a:spcAft>
              <a:spcPct val="15000"/>
            </a:spcAft>
            <a:buChar char="•"/>
          </a:pPr>
          <a:r>
            <a:rPr lang="en-US" sz="1300" kern="1200"/>
            <a:t>Looking</a:t>
          </a:r>
        </a:p>
      </dsp:txBody>
      <dsp:txXfrm>
        <a:off x="205" y="1970371"/>
        <a:ext cx="2477840" cy="1784045"/>
      </dsp:txXfrm>
    </dsp:sp>
    <dsp:sp modelId="{E5FCC81A-375B-354F-BD96-B3EC8FC19880}">
      <dsp:nvSpPr>
        <dsp:cNvPr id="0" name=""/>
        <dsp:cNvSpPr/>
      </dsp:nvSpPr>
      <dsp:spPr>
        <a:xfrm>
          <a:off x="205"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781007"/>
        <a:ext cx="2477840" cy="1189363"/>
      </dsp:txXfrm>
    </dsp:sp>
    <dsp:sp modelId="{9CB8085B-FD4A-3940-8664-5E823CDF20A3}">
      <dsp:nvSpPr>
        <dsp:cNvPr id="0" name=""/>
        <dsp:cNvSpPr/>
      </dsp:nvSpPr>
      <dsp:spPr>
        <a:xfrm>
          <a:off x="2676273" y="781007"/>
          <a:ext cx="2477840" cy="2973409"/>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Build a model to evaluate posts/comments on other forms of social media (i.e. YouTube comments)</a:t>
          </a:r>
        </a:p>
      </dsp:txBody>
      <dsp:txXfrm>
        <a:off x="2676273" y="1970371"/>
        <a:ext cx="2477840" cy="1784045"/>
      </dsp:txXfrm>
    </dsp:sp>
    <dsp:sp modelId="{26DA6262-BF13-9E42-9DCA-93D9009E9225}">
      <dsp:nvSpPr>
        <dsp:cNvPr id="0" name=""/>
        <dsp:cNvSpPr/>
      </dsp:nvSpPr>
      <dsp:spPr>
        <a:xfrm>
          <a:off x="2676273"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6273" y="781007"/>
        <a:ext cx="2477840" cy="1189363"/>
      </dsp:txXfrm>
    </dsp:sp>
    <dsp:sp modelId="{0B528B60-8B64-6A44-9923-13F4BAAD29D9}">
      <dsp:nvSpPr>
        <dsp:cNvPr id="0" name=""/>
        <dsp:cNvSpPr/>
      </dsp:nvSpPr>
      <dsp:spPr>
        <a:xfrm>
          <a:off x="5352341" y="781007"/>
          <a:ext cx="2477840" cy="2973409"/>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Incorporate trending data to see how opinions/brands of products change over time</a:t>
          </a:r>
        </a:p>
      </dsp:txBody>
      <dsp:txXfrm>
        <a:off x="5352341" y="1970371"/>
        <a:ext cx="2477840" cy="1784045"/>
      </dsp:txXfrm>
    </dsp:sp>
    <dsp:sp modelId="{5FCA9FF7-93E7-424F-8E55-4FE99CC25AE7}">
      <dsp:nvSpPr>
        <dsp:cNvPr id="0" name=""/>
        <dsp:cNvSpPr/>
      </dsp:nvSpPr>
      <dsp:spPr>
        <a:xfrm>
          <a:off x="5352341"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2341" y="781007"/>
        <a:ext cx="2477840" cy="1189363"/>
      </dsp:txXfrm>
    </dsp:sp>
    <dsp:sp modelId="{F53233B5-5C67-CE4A-AA72-2F6A677D2F5D}">
      <dsp:nvSpPr>
        <dsp:cNvPr id="0" name=""/>
        <dsp:cNvSpPr/>
      </dsp:nvSpPr>
      <dsp:spPr>
        <a:xfrm>
          <a:off x="8028409" y="781007"/>
          <a:ext cx="2477840" cy="297340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756" tIns="0" rIns="244756" bIns="330200" numCol="1" spcCol="1270" anchor="t" anchorCtr="0">
          <a:noAutofit/>
        </a:bodyPr>
        <a:lstStyle/>
        <a:p>
          <a:pPr marL="0" lvl="0" indent="0" algn="l" defTabSz="755650">
            <a:lnSpc>
              <a:spcPct val="90000"/>
            </a:lnSpc>
            <a:spcBef>
              <a:spcPct val="0"/>
            </a:spcBef>
            <a:spcAft>
              <a:spcPct val="35000"/>
            </a:spcAft>
            <a:buNone/>
          </a:pPr>
          <a:r>
            <a:rPr lang="en-US" sz="1700" kern="1200"/>
            <a:t>Train and test models that incorporate engagement on social media</a:t>
          </a:r>
        </a:p>
        <a:p>
          <a:pPr marL="114300" lvl="1" indent="-114300" algn="l" defTabSz="577850">
            <a:lnSpc>
              <a:spcPct val="90000"/>
            </a:lnSpc>
            <a:spcBef>
              <a:spcPct val="0"/>
            </a:spcBef>
            <a:spcAft>
              <a:spcPct val="15000"/>
            </a:spcAft>
            <a:buChar char="•"/>
          </a:pPr>
          <a:r>
            <a:rPr lang="en-US" sz="1300" kern="1200"/>
            <a:t>Replies, retweets, and likes for Twitter</a:t>
          </a:r>
        </a:p>
      </dsp:txBody>
      <dsp:txXfrm>
        <a:off x="8028409" y="1970371"/>
        <a:ext cx="2477840" cy="1784045"/>
      </dsp:txXfrm>
    </dsp:sp>
    <dsp:sp modelId="{1A42949C-FFD5-7E4E-9E42-A91EDC6E736B}">
      <dsp:nvSpPr>
        <dsp:cNvPr id="0" name=""/>
        <dsp:cNvSpPr/>
      </dsp:nvSpPr>
      <dsp:spPr>
        <a:xfrm>
          <a:off x="8028409" y="781007"/>
          <a:ext cx="2477840" cy="11893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756" tIns="165100" rIns="244756"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28409" y="781007"/>
        <a:ext cx="2477840" cy="118936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8915B-1849-024E-B5F9-A2F01B8A78DA}"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846DD-B897-674A-B5D3-056F26D86C25}" type="slidenum">
              <a:rPr lang="en-US" smtClean="0"/>
              <a:t>‹#›</a:t>
            </a:fld>
            <a:endParaRPr lang="en-US"/>
          </a:p>
        </p:txBody>
      </p:sp>
    </p:spTree>
    <p:extLst>
      <p:ext uri="{BB962C8B-B14F-4D97-AF65-F5344CB8AC3E}">
        <p14:creationId xmlns:p14="http://schemas.microsoft.com/office/powerpoint/2010/main" val="340092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is full of opinions – good, bad, and indifferent. Twitter is free to access</a:t>
            </a:r>
          </a:p>
          <a:p>
            <a:r>
              <a:rPr lang="en-US" dirty="0"/>
              <a:t>Surveys are going to be costly! We have to come up with good questions, make decisions on how to evaluate responses. Costs to administer the survey and without past survey data how can we predict the response rate?</a:t>
            </a:r>
          </a:p>
          <a:p>
            <a:r>
              <a:rPr lang="en-US" dirty="0"/>
              <a:t>No in person feedback – there’s no way to put the product or service in the hands of the customers. There’s no way to get visual cues (smiles and body language can’t be observed)</a:t>
            </a:r>
          </a:p>
        </p:txBody>
      </p:sp>
      <p:sp>
        <p:nvSpPr>
          <p:cNvPr id="4" name="Slide Number Placeholder 3"/>
          <p:cNvSpPr>
            <a:spLocks noGrp="1"/>
          </p:cNvSpPr>
          <p:nvPr>
            <p:ph type="sldNum" sz="quarter" idx="5"/>
          </p:nvPr>
        </p:nvSpPr>
        <p:spPr/>
        <p:txBody>
          <a:bodyPr/>
          <a:lstStyle/>
          <a:p>
            <a:fld id="{5C9846DD-B897-674A-B5D3-056F26D86C25}" type="slidenum">
              <a:rPr lang="en-US" smtClean="0"/>
              <a:t>2</a:t>
            </a:fld>
            <a:endParaRPr lang="en-US"/>
          </a:p>
        </p:txBody>
      </p:sp>
    </p:spTree>
    <p:extLst>
      <p:ext uri="{BB962C8B-B14F-4D97-AF65-F5344CB8AC3E}">
        <p14:creationId xmlns:p14="http://schemas.microsoft.com/office/powerpoint/2010/main" val="134032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Xbox decided to increase the price (double) of their online gaming subscription. Allows users to play games online against people all over the world. Online gaming market was expected to be over 57 million users in 2020. People don’t want to pay more just to play with their friends, and there’s a pandemic. Interestingly enough, Twitter users and gaming media severely criticized the decision as being </a:t>
            </a:r>
            <a:r>
              <a:rPr lang="en-US" dirty="0" err="1"/>
              <a:t>toine</a:t>
            </a:r>
            <a:r>
              <a:rPr lang="en-US" dirty="0"/>
              <a:t> deaf. Microsoft announced their reversal via Twitter</a:t>
            </a:r>
          </a:p>
          <a:p>
            <a:r>
              <a:rPr lang="en-US" dirty="0"/>
              <a:t>Robinhood – sudden surge in purchase of </a:t>
            </a:r>
            <a:r>
              <a:rPr lang="en-US" dirty="0" err="1"/>
              <a:t>gamestop</a:t>
            </a:r>
            <a:r>
              <a:rPr lang="en-US" dirty="0"/>
              <a:t> and AMC stock which had been suffering recently. Halted by Robinhood and other trading/investment companies Calls of unfair market regulation via Twitter. Voiced their displeasure via app reviews in the Google Play store. Now has a 1 star rating which is going to open the market for competitors.</a:t>
            </a:r>
          </a:p>
        </p:txBody>
      </p:sp>
      <p:sp>
        <p:nvSpPr>
          <p:cNvPr id="4" name="Slide Number Placeholder 3"/>
          <p:cNvSpPr>
            <a:spLocks noGrp="1"/>
          </p:cNvSpPr>
          <p:nvPr>
            <p:ph type="sldNum" sz="quarter" idx="5"/>
          </p:nvPr>
        </p:nvSpPr>
        <p:spPr/>
        <p:txBody>
          <a:bodyPr/>
          <a:lstStyle/>
          <a:p>
            <a:fld id="{5C9846DD-B897-674A-B5D3-056F26D86C25}" type="slidenum">
              <a:rPr lang="en-US" smtClean="0"/>
              <a:t>3</a:t>
            </a:fld>
            <a:endParaRPr lang="en-US"/>
          </a:p>
        </p:txBody>
      </p:sp>
    </p:spTree>
    <p:extLst>
      <p:ext uri="{BB962C8B-B14F-4D97-AF65-F5344CB8AC3E}">
        <p14:creationId xmlns:p14="http://schemas.microsoft.com/office/powerpoint/2010/main" val="160061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tweets are indicative of good opinions. If you have a good opinion of something you are more likely to buy it. Negative tweets have the opposite effect – they may not be a part of the customer base and we want to drive them over to our side. People care about what other people have to say about a product and which means we want those negative/neutral reviews to become positive</a:t>
            </a:r>
          </a:p>
        </p:txBody>
      </p:sp>
      <p:sp>
        <p:nvSpPr>
          <p:cNvPr id="4" name="Slide Number Placeholder 3"/>
          <p:cNvSpPr>
            <a:spLocks noGrp="1"/>
          </p:cNvSpPr>
          <p:nvPr>
            <p:ph type="sldNum" sz="quarter" idx="5"/>
          </p:nvPr>
        </p:nvSpPr>
        <p:spPr/>
        <p:txBody>
          <a:bodyPr/>
          <a:lstStyle/>
          <a:p>
            <a:fld id="{5C9846DD-B897-674A-B5D3-056F26D86C25}" type="slidenum">
              <a:rPr lang="en-US" smtClean="0"/>
              <a:t>4</a:t>
            </a:fld>
            <a:endParaRPr lang="en-US"/>
          </a:p>
        </p:txBody>
      </p:sp>
    </p:spTree>
    <p:extLst>
      <p:ext uri="{BB962C8B-B14F-4D97-AF65-F5344CB8AC3E}">
        <p14:creationId xmlns:p14="http://schemas.microsoft.com/office/powerpoint/2010/main" val="94632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Love, great, awesome, amazing</a:t>
            </a:r>
          </a:p>
          <a:p>
            <a:r>
              <a:rPr lang="en-US" dirty="0"/>
              <a:t>Negative: fascist company, design headache, classist, </a:t>
            </a:r>
            <a:r>
              <a:rPr lang="en-US" dirty="0" err="1"/>
              <a:t>iphone</a:t>
            </a:r>
            <a:r>
              <a:rPr lang="en-US" dirty="0"/>
              <a:t> battery, suck</a:t>
            </a:r>
          </a:p>
        </p:txBody>
      </p:sp>
      <p:sp>
        <p:nvSpPr>
          <p:cNvPr id="4" name="Slide Number Placeholder 3"/>
          <p:cNvSpPr>
            <a:spLocks noGrp="1"/>
          </p:cNvSpPr>
          <p:nvPr>
            <p:ph type="sldNum" sz="quarter" idx="5"/>
          </p:nvPr>
        </p:nvSpPr>
        <p:spPr/>
        <p:txBody>
          <a:bodyPr/>
          <a:lstStyle/>
          <a:p>
            <a:fld id="{5C9846DD-B897-674A-B5D3-056F26D86C25}" type="slidenum">
              <a:rPr lang="en-US" smtClean="0"/>
              <a:t>5</a:t>
            </a:fld>
            <a:endParaRPr lang="en-US"/>
          </a:p>
        </p:txBody>
      </p:sp>
    </p:spTree>
    <p:extLst>
      <p:ext uri="{BB962C8B-B14F-4D97-AF65-F5344CB8AC3E}">
        <p14:creationId xmlns:p14="http://schemas.microsoft.com/office/powerpoint/2010/main" val="10158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same common words, notably charged/emotional words</a:t>
            </a:r>
          </a:p>
        </p:txBody>
      </p:sp>
      <p:sp>
        <p:nvSpPr>
          <p:cNvPr id="4" name="Slide Number Placeholder 3"/>
          <p:cNvSpPr>
            <a:spLocks noGrp="1"/>
          </p:cNvSpPr>
          <p:nvPr>
            <p:ph type="sldNum" sz="quarter" idx="5"/>
          </p:nvPr>
        </p:nvSpPr>
        <p:spPr/>
        <p:txBody>
          <a:bodyPr/>
          <a:lstStyle/>
          <a:p>
            <a:fld id="{5C9846DD-B897-674A-B5D3-056F26D86C25}" type="slidenum">
              <a:rPr lang="en-US" smtClean="0"/>
              <a:t>6</a:t>
            </a:fld>
            <a:endParaRPr lang="en-US"/>
          </a:p>
        </p:txBody>
      </p:sp>
    </p:spTree>
    <p:extLst>
      <p:ext uri="{BB962C8B-B14F-4D97-AF65-F5344CB8AC3E}">
        <p14:creationId xmlns:p14="http://schemas.microsoft.com/office/powerpoint/2010/main" val="183944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72% accurate overall. Not bad! But still room for improvement</a:t>
            </a:r>
          </a:p>
          <a:p>
            <a:r>
              <a:rPr lang="en-US" dirty="0"/>
              <a:t>90% detection for neutral/negative tweets, so we are good at detecting those negative/neutral customers. This means we can do more analysis on those tweets and use that to inform our marketing and </a:t>
            </a:r>
            <a:r>
              <a:rPr lang="en-US" dirty="0" err="1"/>
              <a:t>adversting</a:t>
            </a:r>
            <a:r>
              <a:rPr lang="en-US" dirty="0"/>
              <a:t> – Tweet Detection can help us with market segmentation</a:t>
            </a:r>
          </a:p>
          <a:p>
            <a:r>
              <a:rPr lang="en-US" dirty="0"/>
              <a:t>Model had identified positive and negative words that we some of which we saw in the </a:t>
            </a:r>
            <a:r>
              <a:rPr lang="en-US" dirty="0" err="1"/>
              <a:t>wordcloud</a:t>
            </a:r>
            <a:r>
              <a:rPr lang="en-US" dirty="0"/>
              <a:t>, gives us confidence that a well tuned model is a good investment</a:t>
            </a:r>
          </a:p>
        </p:txBody>
      </p:sp>
      <p:sp>
        <p:nvSpPr>
          <p:cNvPr id="4" name="Slide Number Placeholder 3"/>
          <p:cNvSpPr>
            <a:spLocks noGrp="1"/>
          </p:cNvSpPr>
          <p:nvPr>
            <p:ph type="sldNum" sz="quarter" idx="5"/>
          </p:nvPr>
        </p:nvSpPr>
        <p:spPr/>
        <p:txBody>
          <a:bodyPr/>
          <a:lstStyle/>
          <a:p>
            <a:fld id="{5C9846DD-B897-674A-B5D3-056F26D86C25}" type="slidenum">
              <a:rPr lang="en-US" smtClean="0"/>
              <a:t>7</a:t>
            </a:fld>
            <a:endParaRPr lang="en-US"/>
          </a:p>
        </p:txBody>
      </p:sp>
    </p:spTree>
    <p:extLst>
      <p:ext uri="{BB962C8B-B14F-4D97-AF65-F5344CB8AC3E}">
        <p14:creationId xmlns:p14="http://schemas.microsoft.com/office/powerpoint/2010/main" val="389482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apple and google, apps and services are overwhelmingly positive. Focus on building a great app or service</a:t>
            </a:r>
          </a:p>
          <a:p>
            <a:r>
              <a:rPr lang="en-US" dirty="0"/>
              <a:t>Use hashtags that include positive words detected by the model? Ask users to tweet why they are excited about a product, why they love a product, why they think it’s cool</a:t>
            </a:r>
          </a:p>
          <a:p>
            <a:r>
              <a:rPr lang="en-US" dirty="0"/>
              <a:t>Iterate and improve – the word battery showed up in </a:t>
            </a:r>
            <a:r>
              <a:rPr lang="en-US" dirty="0" err="1"/>
              <a:t>wordcloud</a:t>
            </a:r>
            <a:r>
              <a:rPr lang="en-US" dirty="0"/>
              <a:t> and model – so that means that a new cell phone should improve upon battery life (note that </a:t>
            </a:r>
            <a:r>
              <a:rPr lang="en-US" dirty="0" err="1"/>
              <a:t>iphone</a:t>
            </a:r>
            <a:r>
              <a:rPr lang="en-US" dirty="0"/>
              <a:t> 12 is noticeably worse than </a:t>
            </a:r>
            <a:r>
              <a:rPr lang="en-US" dirty="0" err="1"/>
              <a:t>iphone</a:t>
            </a:r>
            <a:r>
              <a:rPr lang="en-US" dirty="0"/>
              <a:t> 11)</a:t>
            </a:r>
          </a:p>
        </p:txBody>
      </p:sp>
      <p:sp>
        <p:nvSpPr>
          <p:cNvPr id="4" name="Slide Number Placeholder 3"/>
          <p:cNvSpPr>
            <a:spLocks noGrp="1"/>
          </p:cNvSpPr>
          <p:nvPr>
            <p:ph type="sldNum" sz="quarter" idx="5"/>
          </p:nvPr>
        </p:nvSpPr>
        <p:spPr/>
        <p:txBody>
          <a:bodyPr/>
          <a:lstStyle/>
          <a:p>
            <a:fld id="{5C9846DD-B897-674A-B5D3-056F26D86C25}" type="slidenum">
              <a:rPr lang="en-US" smtClean="0"/>
              <a:t>8</a:t>
            </a:fld>
            <a:endParaRPr lang="en-US"/>
          </a:p>
        </p:txBody>
      </p:sp>
    </p:spTree>
    <p:extLst>
      <p:ext uri="{BB962C8B-B14F-4D97-AF65-F5344CB8AC3E}">
        <p14:creationId xmlns:p14="http://schemas.microsoft.com/office/powerpoint/2010/main" val="266082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program that can easily get tweets from Twitter and pass them through the model</a:t>
            </a:r>
          </a:p>
          <a:p>
            <a:r>
              <a:rPr lang="en-US" dirty="0"/>
              <a:t>We shouldn’t just focus on Twitter, if we livestream on </a:t>
            </a:r>
            <a:r>
              <a:rPr lang="en-US" dirty="0" err="1"/>
              <a:t>Youtube</a:t>
            </a:r>
            <a:r>
              <a:rPr lang="en-US" dirty="0"/>
              <a:t> we need a way to read and evaluate those comments as well</a:t>
            </a:r>
          </a:p>
          <a:p>
            <a:r>
              <a:rPr lang="en-US" dirty="0"/>
              <a:t>Time series analysis – public opinion changes over time. Need to understand why so we can make sure we are consistently trending upward</a:t>
            </a:r>
          </a:p>
          <a:p>
            <a:r>
              <a:rPr lang="en-US" dirty="0"/>
              <a:t>Need more info about engagement with a tweet – likes and retweets – see if this improves the model or not</a:t>
            </a:r>
          </a:p>
        </p:txBody>
      </p:sp>
      <p:sp>
        <p:nvSpPr>
          <p:cNvPr id="4" name="Slide Number Placeholder 3"/>
          <p:cNvSpPr>
            <a:spLocks noGrp="1"/>
          </p:cNvSpPr>
          <p:nvPr>
            <p:ph type="sldNum" sz="quarter" idx="5"/>
          </p:nvPr>
        </p:nvSpPr>
        <p:spPr/>
        <p:txBody>
          <a:bodyPr/>
          <a:lstStyle/>
          <a:p>
            <a:fld id="{5C9846DD-B897-674A-B5D3-056F26D86C25}" type="slidenum">
              <a:rPr lang="en-US" smtClean="0"/>
              <a:t>9</a:t>
            </a:fld>
            <a:endParaRPr lang="en-US"/>
          </a:p>
        </p:txBody>
      </p:sp>
    </p:spTree>
    <p:extLst>
      <p:ext uri="{BB962C8B-B14F-4D97-AF65-F5344CB8AC3E}">
        <p14:creationId xmlns:p14="http://schemas.microsoft.com/office/powerpoint/2010/main" val="230539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7952-5225-324F-8833-206017527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74F45-D476-F149-BE48-7A4BED6D2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495455-4477-084A-B289-4B49B9A6F7C7}"/>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A00E9B2F-D69A-7F44-807A-41FE8B32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70DB0-B68D-E743-BDB4-C5AB3B3AA5F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55619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992D-74CD-9541-B94C-26FBEFDE6F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CB1665-847A-664D-92E4-2BBFC1877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798E1-2EA9-C04B-9A0F-7167609F2672}"/>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FAC63BAD-4332-4D4F-826B-14510F49C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2DC52-9322-6041-A3EF-2225B21DCACA}"/>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40309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28679-8CF5-2349-AB52-CFF6E031E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A79FFC-D66F-8645-9F88-4B8FF20F4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059EE-E0B7-EC40-BF49-857087A1E39F}"/>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F1A3F810-4299-F64F-962A-BC21C029B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9CBEB-332F-F94B-ADD9-5D549C1D87B0}"/>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351917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5F4F-979A-CA4E-B483-D9F7A4666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C038BA-CFD6-104D-AA6A-9D6D0B411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409A1-606A-394A-831B-E7DE986A7124}"/>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FE4912EC-6221-B045-ACE6-6C63FD98F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4429C-BDAA-3542-81D1-835BC140A06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248043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3DCA-652A-A148-BCB6-336A9DCD3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9D563-46AB-434C-91F4-41C1DB862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D4212-C190-7345-A6AB-A25984CE77C1}"/>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2C6F9967-2C28-F641-9136-4A95C55E0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55DE6-1047-4A43-93BD-3496661DB703}"/>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1699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4E6-3761-D441-A7FD-D8E7BC2FAB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F793E-4C3F-C345-9E71-80B41E3D4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57196-CAE0-F641-AB47-A8FA834EA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DC524E-4613-3F46-9EF2-27089DB2FE8E}"/>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6" name="Footer Placeholder 5">
            <a:extLst>
              <a:ext uri="{FF2B5EF4-FFF2-40B4-BE49-F238E27FC236}">
                <a16:creationId xmlns:a16="http://schemas.microsoft.com/office/drawing/2014/main" id="{24D38160-FFB5-C843-AECE-35ABDC118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82E19-3E1C-3840-A683-E828F513F9FE}"/>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04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0DCA-6D39-CB46-A277-9C0F267EE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310B3-F498-8941-A694-333ABEDE4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718F9-6664-664A-A33B-05786A062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10E8B7-02DE-8143-97DA-931A23E400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A3112-2D9A-D84F-B172-147810D16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1387C-931E-2549-8A1B-B4F28593C09F}"/>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8" name="Footer Placeholder 7">
            <a:extLst>
              <a:ext uri="{FF2B5EF4-FFF2-40B4-BE49-F238E27FC236}">
                <a16:creationId xmlns:a16="http://schemas.microsoft.com/office/drawing/2014/main" id="{FA482571-B929-D643-A591-162420BDD3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178B4-F904-1945-A0B0-7C0131BA9E1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78479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DD4F-70AC-F747-A9FD-05DDF739D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3F25CA-93E7-FF4C-B637-7FC90BD9F771}"/>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4" name="Footer Placeholder 3">
            <a:extLst>
              <a:ext uri="{FF2B5EF4-FFF2-40B4-BE49-F238E27FC236}">
                <a16:creationId xmlns:a16="http://schemas.microsoft.com/office/drawing/2014/main" id="{789F2CDC-9CA7-FF4E-B02F-634FE3F02A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3B30E-195C-D14F-8971-6483E66A35D1}"/>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106182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56B1-0696-9741-83F5-4F09CBB52A68}"/>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3" name="Footer Placeholder 2">
            <a:extLst>
              <a:ext uri="{FF2B5EF4-FFF2-40B4-BE49-F238E27FC236}">
                <a16:creationId xmlns:a16="http://schemas.microsoft.com/office/drawing/2014/main" id="{47CAA3BC-E2FE-4447-AE7C-6C09272D5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D53179-9321-E14C-924E-C9AA9AA29DAB}"/>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284497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B3F5-85A2-D04F-A498-CCF7E4F04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D0A435-C403-4C46-BA12-2EE3E4D49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1A34FB-6FE5-AA4D-9A0B-17414BD06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6AC07-DE46-2C43-A493-95DABA10C953}"/>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6" name="Footer Placeholder 5">
            <a:extLst>
              <a:ext uri="{FF2B5EF4-FFF2-40B4-BE49-F238E27FC236}">
                <a16:creationId xmlns:a16="http://schemas.microsoft.com/office/drawing/2014/main" id="{703BC692-5140-BC41-892E-777DB0625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41CFB-EB6E-0C42-A217-E6C26F9B25DC}"/>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329976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ECBE-3C58-5C46-9846-E7244E845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91EDBF-980B-2745-A76B-CD049C37D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6877B-5D43-C548-8EC6-8310DB652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D83D-D58A-C74E-BD5C-44764021568E}"/>
              </a:ext>
            </a:extLst>
          </p:cNvPr>
          <p:cNvSpPr>
            <a:spLocks noGrp="1"/>
          </p:cNvSpPr>
          <p:nvPr>
            <p:ph type="dt" sz="half" idx="10"/>
          </p:nvPr>
        </p:nvSpPr>
        <p:spPr/>
        <p:txBody>
          <a:bodyPr/>
          <a:lstStyle/>
          <a:p>
            <a:fld id="{3862E6A1-71A5-8648-9061-9C4550120B56}" type="datetimeFigureOut">
              <a:rPr lang="en-US" smtClean="0"/>
              <a:t>1/29/21</a:t>
            </a:fld>
            <a:endParaRPr lang="en-US"/>
          </a:p>
        </p:txBody>
      </p:sp>
      <p:sp>
        <p:nvSpPr>
          <p:cNvPr id="6" name="Footer Placeholder 5">
            <a:extLst>
              <a:ext uri="{FF2B5EF4-FFF2-40B4-BE49-F238E27FC236}">
                <a16:creationId xmlns:a16="http://schemas.microsoft.com/office/drawing/2014/main" id="{50DCEBF5-EF4D-354A-9800-9A330A69C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15790-831D-A448-887C-CC92CFA9C135}"/>
              </a:ext>
            </a:extLst>
          </p:cNvPr>
          <p:cNvSpPr>
            <a:spLocks noGrp="1"/>
          </p:cNvSpPr>
          <p:nvPr>
            <p:ph type="sldNum" sz="quarter" idx="12"/>
          </p:nvPr>
        </p:nvSpPr>
        <p:spPr/>
        <p:txBody>
          <a:bodyPr/>
          <a:lstStyle/>
          <a:p>
            <a:fld id="{03C5A48C-C3B3-5843-B261-A55720ED345A}" type="slidenum">
              <a:rPr lang="en-US" smtClean="0"/>
              <a:t>‹#›</a:t>
            </a:fld>
            <a:endParaRPr lang="en-US"/>
          </a:p>
        </p:txBody>
      </p:sp>
    </p:spTree>
    <p:extLst>
      <p:ext uri="{BB962C8B-B14F-4D97-AF65-F5344CB8AC3E}">
        <p14:creationId xmlns:p14="http://schemas.microsoft.com/office/powerpoint/2010/main" val="341786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E2BF6-F3DA-F047-9D97-86242EE65B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4A056-55D8-8644-ADA5-1257C9535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A061D-8C5F-7341-B2E5-D08BF0CF8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2E6A1-71A5-8648-9061-9C4550120B56}" type="datetimeFigureOut">
              <a:rPr lang="en-US" smtClean="0"/>
              <a:t>1/29/21</a:t>
            </a:fld>
            <a:endParaRPr lang="en-US"/>
          </a:p>
        </p:txBody>
      </p:sp>
      <p:sp>
        <p:nvSpPr>
          <p:cNvPr id="5" name="Footer Placeholder 4">
            <a:extLst>
              <a:ext uri="{FF2B5EF4-FFF2-40B4-BE49-F238E27FC236}">
                <a16:creationId xmlns:a16="http://schemas.microsoft.com/office/drawing/2014/main" id="{8F2F2D5E-4932-7444-A1BF-E650CF2D8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5558A-75D3-0342-A14E-ADA192141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5A48C-C3B3-5843-B261-A55720ED345A}" type="slidenum">
              <a:rPr lang="en-US" smtClean="0"/>
              <a:t>‹#›</a:t>
            </a:fld>
            <a:endParaRPr lang="en-US"/>
          </a:p>
        </p:txBody>
      </p:sp>
    </p:spTree>
    <p:extLst>
      <p:ext uri="{BB962C8B-B14F-4D97-AF65-F5344CB8AC3E}">
        <p14:creationId xmlns:p14="http://schemas.microsoft.com/office/powerpoint/2010/main" val="183970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B798066-6404-EF41-ADF4-223559A83BAE}"/>
              </a:ext>
            </a:extLst>
          </p:cNvPr>
          <p:cNvSpPr>
            <a:spLocks noGrp="1"/>
          </p:cNvSpPr>
          <p:nvPr>
            <p:ph type="ctrTitle"/>
          </p:nvPr>
        </p:nvSpPr>
        <p:spPr>
          <a:xfrm>
            <a:off x="804672" y="1055098"/>
            <a:ext cx="5760719" cy="4747805"/>
          </a:xfrm>
        </p:spPr>
        <p:txBody>
          <a:bodyPr anchor="ctr">
            <a:normAutofit/>
          </a:bodyPr>
          <a:lstStyle/>
          <a:p>
            <a:pPr algn="l"/>
            <a:r>
              <a:rPr lang="en-US" sz="4000">
                <a:solidFill>
                  <a:schemeClr val="tx2"/>
                </a:solidFill>
              </a:rPr>
              <a:t>Twitter Seniment Analysis with Natural Language Processing</a:t>
            </a:r>
          </a:p>
        </p:txBody>
      </p:sp>
      <p:sp>
        <p:nvSpPr>
          <p:cNvPr id="3" name="Subtitle 2">
            <a:extLst>
              <a:ext uri="{FF2B5EF4-FFF2-40B4-BE49-F238E27FC236}">
                <a16:creationId xmlns:a16="http://schemas.microsoft.com/office/drawing/2014/main" id="{227BC62A-F766-C44F-8355-DE8D0714AD0B}"/>
              </a:ext>
            </a:extLst>
          </p:cNvPr>
          <p:cNvSpPr>
            <a:spLocks noGrp="1"/>
          </p:cNvSpPr>
          <p:nvPr>
            <p:ph type="subTitle" idx="1"/>
          </p:nvPr>
        </p:nvSpPr>
        <p:spPr>
          <a:xfrm>
            <a:off x="8342357" y="1638300"/>
            <a:ext cx="3330531" cy="3581400"/>
          </a:xfrm>
        </p:spPr>
        <p:txBody>
          <a:bodyPr anchor="ctr">
            <a:normAutofit/>
          </a:bodyPr>
          <a:lstStyle/>
          <a:p>
            <a:pPr algn="l"/>
            <a:r>
              <a:rPr lang="en-US">
                <a:solidFill>
                  <a:schemeClr val="tx2"/>
                </a:solidFill>
              </a:rPr>
              <a:t>Jeremy Lee</a:t>
            </a:r>
          </a:p>
          <a:p>
            <a:pPr algn="l"/>
            <a:r>
              <a:rPr lang="en-US">
                <a:solidFill>
                  <a:schemeClr val="tx2"/>
                </a:solidFill>
              </a:rPr>
              <a:t>Module 4 Presentation</a:t>
            </a:r>
          </a:p>
          <a:p>
            <a:pPr algn="l"/>
            <a:r>
              <a:rPr lang="en-US">
                <a:solidFill>
                  <a:schemeClr val="tx2"/>
                </a:solidFill>
              </a:rPr>
              <a:t>January 29, 2020</a:t>
            </a:r>
          </a:p>
        </p:txBody>
      </p:sp>
    </p:spTree>
    <p:extLst>
      <p:ext uri="{BB962C8B-B14F-4D97-AF65-F5344CB8AC3E}">
        <p14:creationId xmlns:p14="http://schemas.microsoft.com/office/powerpoint/2010/main" val="207573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438B4-CEFF-4848-9FC2-A516915F2DAE}"/>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5298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5413CA1-C6D1-504A-9F8D-1DC856E897A2}"/>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Why do we need to evaluate the sentiment of tweets?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B77F9D0-4F56-844B-82B6-EEE763073938}"/>
              </a:ext>
            </a:extLst>
          </p:cNvPr>
          <p:cNvSpPr>
            <a:spLocks noGrp="1"/>
          </p:cNvSpPr>
          <p:nvPr>
            <p:ph idx="1"/>
          </p:nvPr>
        </p:nvSpPr>
        <p:spPr>
          <a:xfrm>
            <a:off x="6632812" y="1032987"/>
            <a:ext cx="4919108" cy="4792027"/>
          </a:xfrm>
        </p:spPr>
        <p:txBody>
          <a:bodyPr anchor="ctr">
            <a:normAutofit/>
          </a:bodyPr>
          <a:lstStyle/>
          <a:p>
            <a:r>
              <a:rPr lang="en-US" sz="2000" dirty="0">
                <a:solidFill>
                  <a:schemeClr val="tx2"/>
                </a:solidFill>
              </a:rPr>
              <a:t>Twitter is the public opinion marketplace</a:t>
            </a:r>
          </a:p>
          <a:p>
            <a:pPr lvl="2"/>
            <a:r>
              <a:rPr lang="en-US" dirty="0">
                <a:solidFill>
                  <a:schemeClr val="tx2"/>
                </a:solidFill>
              </a:rPr>
              <a:t>3 in 4 look to Twitter users for advice</a:t>
            </a:r>
          </a:p>
          <a:p>
            <a:pPr lvl="2"/>
            <a:r>
              <a:rPr lang="en-US" dirty="0">
                <a:solidFill>
                  <a:schemeClr val="tx2"/>
                </a:solidFill>
              </a:rPr>
              <a:t>9 in 10 changed opinion because of Twitter advice</a:t>
            </a:r>
          </a:p>
          <a:p>
            <a:r>
              <a:rPr lang="en-US" sz="2000" dirty="0">
                <a:solidFill>
                  <a:schemeClr val="tx2"/>
                </a:solidFill>
              </a:rPr>
              <a:t>Easier and less expensive than conducting a survey</a:t>
            </a:r>
          </a:p>
          <a:p>
            <a:r>
              <a:rPr lang="en-US" sz="2000" dirty="0">
                <a:solidFill>
                  <a:schemeClr val="tx2"/>
                </a:solidFill>
              </a:rPr>
              <a:t>No in person events due to COVID-19 which means no in person feedback</a:t>
            </a:r>
          </a:p>
          <a:p>
            <a:pPr marL="0" indent="0">
              <a:buNone/>
            </a:pPr>
            <a:endParaRPr lang="en-US" sz="2000" dirty="0">
              <a:solidFill>
                <a:schemeClr val="tx2"/>
              </a:solidFill>
            </a:endParaRPr>
          </a:p>
        </p:txBody>
      </p:sp>
    </p:spTree>
    <p:extLst>
      <p:ext uri="{BB962C8B-B14F-4D97-AF65-F5344CB8AC3E}">
        <p14:creationId xmlns:p14="http://schemas.microsoft.com/office/powerpoint/2010/main" val="281015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E320-C3DD-9847-B8A0-DCC925948BC5}"/>
              </a:ext>
            </a:extLst>
          </p:cNvPr>
          <p:cNvSpPr>
            <a:spLocks noGrp="1"/>
          </p:cNvSpPr>
          <p:nvPr>
            <p:ph type="title"/>
          </p:nvPr>
        </p:nvSpPr>
        <p:spPr/>
        <p:txBody>
          <a:bodyPr/>
          <a:lstStyle/>
          <a:p>
            <a:r>
              <a:rPr lang="en-US" dirty="0"/>
              <a:t>Companies Affected by Public Opinion</a:t>
            </a:r>
          </a:p>
        </p:txBody>
      </p:sp>
      <p:sp>
        <p:nvSpPr>
          <p:cNvPr id="6" name="Text Placeholder 5">
            <a:extLst>
              <a:ext uri="{FF2B5EF4-FFF2-40B4-BE49-F238E27FC236}">
                <a16:creationId xmlns:a16="http://schemas.microsoft.com/office/drawing/2014/main" id="{961253CE-1D6D-5A45-8D0F-A9E5F9BAD33F}"/>
              </a:ext>
            </a:extLst>
          </p:cNvPr>
          <p:cNvSpPr>
            <a:spLocks noGrp="1"/>
          </p:cNvSpPr>
          <p:nvPr>
            <p:ph type="body" idx="1"/>
          </p:nvPr>
        </p:nvSpPr>
        <p:spPr>
          <a:xfrm>
            <a:off x="836612" y="1554704"/>
            <a:ext cx="5157787" cy="538415"/>
          </a:xfrm>
        </p:spPr>
        <p:txBody>
          <a:bodyPr/>
          <a:lstStyle/>
          <a:p>
            <a:r>
              <a:rPr lang="en-US" dirty="0"/>
              <a:t>Microsoft</a:t>
            </a:r>
          </a:p>
        </p:txBody>
      </p:sp>
      <p:sp>
        <p:nvSpPr>
          <p:cNvPr id="4" name="Content Placeholder 3">
            <a:extLst>
              <a:ext uri="{FF2B5EF4-FFF2-40B4-BE49-F238E27FC236}">
                <a16:creationId xmlns:a16="http://schemas.microsoft.com/office/drawing/2014/main" id="{7712978D-4274-DE4E-82C5-4A8373E1ECE2}"/>
              </a:ext>
            </a:extLst>
          </p:cNvPr>
          <p:cNvSpPr>
            <a:spLocks noGrp="1"/>
          </p:cNvSpPr>
          <p:nvPr>
            <p:ph sz="half" idx="2"/>
          </p:nvPr>
        </p:nvSpPr>
        <p:spPr>
          <a:xfrm>
            <a:off x="839788" y="2093119"/>
            <a:ext cx="5157787" cy="3684588"/>
          </a:xfrm>
        </p:spPr>
        <p:txBody>
          <a:bodyPr>
            <a:normAutofit lnSpcReduction="10000"/>
          </a:bodyPr>
          <a:lstStyle/>
          <a:p>
            <a:r>
              <a:rPr lang="en-US" dirty="0"/>
              <a:t>Company Action: Doubled price of subscription to Xbox Live Gold ($60 -&gt; $120)</a:t>
            </a:r>
          </a:p>
          <a:p>
            <a:r>
              <a:rPr lang="en-US" dirty="0"/>
              <a:t>Public Reaction: Swift backlash via Twitter and mainstream gaming media outlets</a:t>
            </a:r>
          </a:p>
          <a:p>
            <a:r>
              <a:rPr lang="en-US" dirty="0"/>
              <a:t>Result: Microsoft reversed their position on pricing</a:t>
            </a:r>
          </a:p>
          <a:p>
            <a:endParaRPr lang="en-US" dirty="0"/>
          </a:p>
        </p:txBody>
      </p:sp>
      <p:sp>
        <p:nvSpPr>
          <p:cNvPr id="7" name="Text Placeholder 6">
            <a:extLst>
              <a:ext uri="{FF2B5EF4-FFF2-40B4-BE49-F238E27FC236}">
                <a16:creationId xmlns:a16="http://schemas.microsoft.com/office/drawing/2014/main" id="{5A59DD3C-0239-EF41-B2F8-FC302F52D9C3}"/>
              </a:ext>
            </a:extLst>
          </p:cNvPr>
          <p:cNvSpPr>
            <a:spLocks noGrp="1"/>
          </p:cNvSpPr>
          <p:nvPr>
            <p:ph type="body" sz="quarter" idx="3"/>
          </p:nvPr>
        </p:nvSpPr>
        <p:spPr>
          <a:xfrm>
            <a:off x="6169024" y="1486712"/>
            <a:ext cx="5183188" cy="606407"/>
          </a:xfrm>
        </p:spPr>
        <p:txBody>
          <a:bodyPr/>
          <a:lstStyle/>
          <a:p>
            <a:r>
              <a:rPr lang="en-US" dirty="0"/>
              <a:t>Robinhood</a:t>
            </a:r>
          </a:p>
        </p:txBody>
      </p:sp>
      <p:sp>
        <p:nvSpPr>
          <p:cNvPr id="5" name="Content Placeholder 4">
            <a:extLst>
              <a:ext uri="{FF2B5EF4-FFF2-40B4-BE49-F238E27FC236}">
                <a16:creationId xmlns:a16="http://schemas.microsoft.com/office/drawing/2014/main" id="{39CE4984-975B-9C4C-AAC4-74AEAD19B3E6}"/>
              </a:ext>
            </a:extLst>
          </p:cNvPr>
          <p:cNvSpPr>
            <a:spLocks noGrp="1"/>
          </p:cNvSpPr>
          <p:nvPr>
            <p:ph sz="quarter" idx="4"/>
          </p:nvPr>
        </p:nvSpPr>
        <p:spPr>
          <a:xfrm>
            <a:off x="6169024" y="2093119"/>
            <a:ext cx="5183188" cy="3684588"/>
          </a:xfrm>
        </p:spPr>
        <p:txBody>
          <a:bodyPr>
            <a:normAutofit lnSpcReduction="10000"/>
          </a:bodyPr>
          <a:lstStyle/>
          <a:p>
            <a:r>
              <a:rPr lang="en-US" dirty="0"/>
              <a:t>Company Action: Halted trading of </a:t>
            </a:r>
            <a:r>
              <a:rPr lang="en-US" dirty="0" err="1"/>
              <a:t>Gamestop</a:t>
            </a:r>
            <a:r>
              <a:rPr lang="en-US" dirty="0"/>
              <a:t> and AMC Theater stock after stock price shot up exponentially</a:t>
            </a:r>
          </a:p>
          <a:p>
            <a:r>
              <a:rPr lang="en-US" dirty="0"/>
              <a:t>Public Reaction: Calls for unfair business practices on Twitter</a:t>
            </a:r>
          </a:p>
          <a:p>
            <a:r>
              <a:rPr lang="en-US" dirty="0"/>
              <a:t>Result: Surge in negative app reviews on Google Play resulting in a 1 star rating</a:t>
            </a:r>
          </a:p>
        </p:txBody>
      </p:sp>
      <p:pic>
        <p:nvPicPr>
          <p:cNvPr id="1026" name="Picture 2" descr="Red Ring of Death: Don't Panic! 5 Last Minute Fixes to Try Before  Sledgehammering Your Xbox | Digital Innovations">
            <a:extLst>
              <a:ext uri="{FF2B5EF4-FFF2-40B4-BE49-F238E27FC236}">
                <a16:creationId xmlns:a16="http://schemas.microsoft.com/office/drawing/2014/main" id="{AACD3D87-71FB-0444-8AD7-A8C424899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29" y="5130103"/>
            <a:ext cx="2305552" cy="17278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ptured | Robin hood disney, Robin hood, Robin hood 1973">
            <a:extLst>
              <a:ext uri="{FF2B5EF4-FFF2-40B4-BE49-F238E27FC236}">
                <a16:creationId xmlns:a16="http://schemas.microsoft.com/office/drawing/2014/main" id="{88557A64-8005-E74E-8687-06975FFDB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9869" y="5130103"/>
            <a:ext cx="2815143" cy="158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4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A744EB4-AF61-BA43-8A4B-68C9E222A36D}"/>
              </a:ext>
            </a:extLst>
          </p:cNvPr>
          <p:cNvSpPr>
            <a:spLocks noGrp="1"/>
          </p:cNvSpPr>
          <p:nvPr>
            <p:ph type="title"/>
          </p:nvPr>
        </p:nvSpPr>
        <p:spPr>
          <a:xfrm>
            <a:off x="804672" y="1243013"/>
            <a:ext cx="3855720" cy="4371974"/>
          </a:xfrm>
        </p:spPr>
        <p:txBody>
          <a:bodyPr>
            <a:normAutofit/>
          </a:bodyPr>
          <a:lstStyle/>
          <a:p>
            <a:r>
              <a:rPr lang="en-US" sz="3600" dirty="0">
                <a:solidFill>
                  <a:schemeClr val="tx2"/>
                </a:solidFill>
              </a:rPr>
              <a:t>What do types of Tweets do we want our model to detect?</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DB8245E8-5458-114D-8C94-E952FA4E7D41}"/>
              </a:ext>
            </a:extLst>
          </p:cNvPr>
          <p:cNvSpPr>
            <a:spLocks noGrp="1"/>
          </p:cNvSpPr>
          <p:nvPr>
            <p:ph idx="1"/>
          </p:nvPr>
        </p:nvSpPr>
        <p:spPr>
          <a:xfrm>
            <a:off x="6632812" y="1032987"/>
            <a:ext cx="4919108" cy="4792027"/>
          </a:xfrm>
        </p:spPr>
        <p:txBody>
          <a:bodyPr anchor="ctr">
            <a:normAutofit/>
          </a:bodyPr>
          <a:lstStyle/>
          <a:p>
            <a:r>
              <a:rPr lang="en-US" sz="2000" dirty="0">
                <a:solidFill>
                  <a:schemeClr val="tx2"/>
                </a:solidFill>
              </a:rPr>
              <a:t>Focus on identifying neutral/negative tweets</a:t>
            </a:r>
          </a:p>
          <a:p>
            <a:r>
              <a:rPr lang="en-US" sz="2000" dirty="0">
                <a:solidFill>
                  <a:schemeClr val="tx2"/>
                </a:solidFill>
              </a:rPr>
              <a:t>Need to market and advertise towards negative/neutral users so that they can become future customers</a:t>
            </a:r>
          </a:p>
          <a:p>
            <a:r>
              <a:rPr lang="en-US" sz="2000" dirty="0">
                <a:solidFill>
                  <a:schemeClr val="tx2"/>
                </a:solidFill>
              </a:rPr>
              <a:t>Positive tweets are likely from users who already have a positive opinion of the product</a:t>
            </a:r>
          </a:p>
        </p:txBody>
      </p:sp>
    </p:spTree>
    <p:extLst>
      <p:ext uri="{BB962C8B-B14F-4D97-AF65-F5344CB8AC3E}">
        <p14:creationId xmlns:p14="http://schemas.microsoft.com/office/powerpoint/2010/main" val="106823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B938FCD9-E6BD-1844-8371-3EBBA9DA8A1A}"/>
              </a:ext>
            </a:extLst>
          </p:cNvPr>
          <p:cNvPicPr>
            <a:picLocks noChangeAspect="1"/>
          </p:cNvPicPr>
          <p:nvPr/>
        </p:nvPicPr>
        <p:blipFill>
          <a:blip r:embed="rId3"/>
          <a:stretch>
            <a:fillRect/>
          </a:stretch>
        </p:blipFill>
        <p:spPr>
          <a:xfrm>
            <a:off x="642938" y="1684338"/>
            <a:ext cx="5418138" cy="4373563"/>
          </a:xfrm>
          <a:prstGeom prst="rect">
            <a:avLst/>
          </a:prstGeom>
        </p:spPr>
      </p:pic>
      <p:pic>
        <p:nvPicPr>
          <p:cNvPr id="8" name="Content Placeholder 7" descr="Text&#10;&#10;Description automatically generated">
            <a:extLst>
              <a:ext uri="{FF2B5EF4-FFF2-40B4-BE49-F238E27FC236}">
                <a16:creationId xmlns:a16="http://schemas.microsoft.com/office/drawing/2014/main" id="{0DAB4C0C-444C-0E47-9130-C0778F97EC6E}"/>
              </a:ext>
            </a:extLst>
          </p:cNvPr>
          <p:cNvPicPr>
            <a:picLocks noGrp="1" noChangeAspect="1"/>
          </p:cNvPicPr>
          <p:nvPr>
            <p:ph idx="1"/>
          </p:nvPr>
        </p:nvPicPr>
        <p:blipFill>
          <a:blip r:embed="rId4"/>
          <a:stretch>
            <a:fillRect/>
          </a:stretch>
        </p:blipFill>
        <p:spPr>
          <a:xfrm>
            <a:off x="6135688" y="1684338"/>
            <a:ext cx="5411788" cy="4373563"/>
          </a:xfrm>
        </p:spPr>
      </p:pic>
      <p:sp>
        <p:nvSpPr>
          <p:cNvPr id="2" name="Title 1">
            <a:extLst>
              <a:ext uri="{FF2B5EF4-FFF2-40B4-BE49-F238E27FC236}">
                <a16:creationId xmlns:a16="http://schemas.microsoft.com/office/drawing/2014/main" id="{198165EA-A34B-314C-99DD-F89E4E91CA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do positive and negative tweets look like?</a:t>
            </a:r>
          </a:p>
        </p:txBody>
      </p:sp>
    </p:spTree>
    <p:extLst>
      <p:ext uri="{BB962C8B-B14F-4D97-AF65-F5344CB8AC3E}">
        <p14:creationId xmlns:p14="http://schemas.microsoft.com/office/powerpoint/2010/main" val="238926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D5B-CAB3-254E-B02F-D259C5A0F682}"/>
              </a:ext>
            </a:extLst>
          </p:cNvPr>
          <p:cNvSpPr>
            <a:spLocks noGrp="1"/>
          </p:cNvSpPr>
          <p:nvPr>
            <p:ph type="title"/>
          </p:nvPr>
        </p:nvSpPr>
        <p:spPr>
          <a:xfrm>
            <a:off x="7950200" y="640081"/>
            <a:ext cx="3601719" cy="3793488"/>
          </a:xfrm>
          <a:noFill/>
        </p:spPr>
        <p:txBody>
          <a:bodyPr vert="horz" lIns="91440" tIns="45720" rIns="91440" bIns="45720" rtlCol="0" anchor="b">
            <a:normAutofit/>
          </a:bodyPr>
          <a:lstStyle/>
          <a:p>
            <a:r>
              <a:rPr lang="en-US" sz="4800"/>
              <a:t>Neutral Tweets</a:t>
            </a:r>
          </a:p>
        </p:txBody>
      </p:sp>
      <p:sp>
        <p:nvSpPr>
          <p:cNvPr id="16"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975"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BB53827-0B0C-BE4B-BF08-894DB62362E6}"/>
              </a:ext>
            </a:extLst>
          </p:cNvPr>
          <p:cNvPicPr>
            <a:picLocks noGrp="1" noChangeAspect="1"/>
          </p:cNvPicPr>
          <p:nvPr>
            <p:ph idx="1"/>
          </p:nvPr>
        </p:nvPicPr>
        <p:blipFill rotWithShape="1">
          <a:blip r:embed="rId3"/>
          <a:srcRect l="4879" r="3540" b="3"/>
          <a:stretch/>
        </p:blipFill>
        <p:spPr>
          <a:xfrm>
            <a:off x="815807" y="804672"/>
            <a:ext cx="5934456" cy="5248656"/>
          </a:xfrm>
          <a:prstGeom prst="rect">
            <a:avLst/>
          </a:prstGeom>
          <a:effectLst/>
        </p:spPr>
      </p:pic>
    </p:spTree>
    <p:extLst>
      <p:ext uri="{BB962C8B-B14F-4D97-AF65-F5344CB8AC3E}">
        <p14:creationId xmlns:p14="http://schemas.microsoft.com/office/powerpoint/2010/main" val="150479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DB35-6EDF-254F-A7B6-A2620C3FE3D9}"/>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AAC72BA4-CEE1-8B48-B658-979E1061BA49}"/>
              </a:ext>
            </a:extLst>
          </p:cNvPr>
          <p:cNvSpPr>
            <a:spLocks noGrp="1"/>
          </p:cNvSpPr>
          <p:nvPr>
            <p:ph sz="half" idx="1"/>
          </p:nvPr>
        </p:nvSpPr>
        <p:spPr>
          <a:xfrm>
            <a:off x="838200" y="4490084"/>
            <a:ext cx="5181600" cy="1686877"/>
          </a:xfrm>
        </p:spPr>
        <p:txBody>
          <a:bodyPr/>
          <a:lstStyle/>
          <a:p>
            <a:r>
              <a:rPr lang="en-US" dirty="0"/>
              <a:t>Notable positive words: Cool, smart great, awesome, nice</a:t>
            </a:r>
          </a:p>
        </p:txBody>
      </p:sp>
      <p:sp>
        <p:nvSpPr>
          <p:cNvPr id="4" name="Content Placeholder 3">
            <a:extLst>
              <a:ext uri="{FF2B5EF4-FFF2-40B4-BE49-F238E27FC236}">
                <a16:creationId xmlns:a16="http://schemas.microsoft.com/office/drawing/2014/main" id="{286355A8-FF20-EC46-8259-6298184975D2}"/>
              </a:ext>
            </a:extLst>
          </p:cNvPr>
          <p:cNvSpPr>
            <a:spLocks noGrp="1"/>
          </p:cNvSpPr>
          <p:nvPr>
            <p:ph sz="half" idx="2"/>
          </p:nvPr>
        </p:nvSpPr>
        <p:spPr>
          <a:xfrm>
            <a:off x="6172200" y="4490084"/>
            <a:ext cx="5181600" cy="1686878"/>
          </a:xfrm>
        </p:spPr>
        <p:txBody>
          <a:bodyPr/>
          <a:lstStyle/>
          <a:p>
            <a:r>
              <a:rPr lang="en-US" dirty="0"/>
              <a:t>Notable negative words: headache, spending, enough, challenge, battery</a:t>
            </a:r>
          </a:p>
          <a:p>
            <a:endParaRPr lang="en-US" dirty="0"/>
          </a:p>
        </p:txBody>
      </p:sp>
      <p:sp>
        <p:nvSpPr>
          <p:cNvPr id="5" name="TextBox 4">
            <a:extLst>
              <a:ext uri="{FF2B5EF4-FFF2-40B4-BE49-F238E27FC236}">
                <a16:creationId xmlns:a16="http://schemas.microsoft.com/office/drawing/2014/main" id="{9F66D8FA-9685-D049-B69F-D52D26A8421B}"/>
              </a:ext>
            </a:extLst>
          </p:cNvPr>
          <p:cNvSpPr txBox="1"/>
          <p:nvPr/>
        </p:nvSpPr>
        <p:spPr>
          <a:xfrm>
            <a:off x="1057276" y="1535430"/>
            <a:ext cx="9043987" cy="2954655"/>
          </a:xfrm>
          <a:prstGeom prst="rect">
            <a:avLst/>
          </a:prstGeom>
          <a:noFill/>
        </p:spPr>
        <p:txBody>
          <a:bodyPr wrap="square" rtlCol="0">
            <a:spAutoFit/>
          </a:bodyPr>
          <a:lstStyle/>
          <a:p>
            <a:pPr marL="285750" indent="-285750">
              <a:buFont typeface="Arial" panose="020B0604020202020204" pitchFamily="34" charset="0"/>
              <a:buChar char="•"/>
            </a:pPr>
            <a:r>
              <a:rPr lang="en-US" sz="2800" dirty="0"/>
              <a:t>Overall 72% accurate in classifying sentiment</a:t>
            </a:r>
          </a:p>
          <a:p>
            <a:pPr marL="285750" indent="-285750">
              <a:buFont typeface="Arial" panose="020B0604020202020204" pitchFamily="34" charset="0"/>
              <a:buChar char="•"/>
            </a:pPr>
            <a:r>
              <a:rPr lang="en-US" sz="2800" dirty="0"/>
              <a:t>Out of  all negative/neutral tweets, we classified 90% of them correctly</a:t>
            </a:r>
          </a:p>
          <a:p>
            <a:pPr marL="285750" indent="-285750">
              <a:buFont typeface="Arial" panose="020B0604020202020204" pitchFamily="34" charset="0"/>
              <a:buChar char="•"/>
            </a:pPr>
            <a:r>
              <a:rPr lang="en-US" sz="2800" dirty="0"/>
              <a:t>Of all tweets classified as positive, 70% were actually positive</a:t>
            </a:r>
          </a:p>
          <a:p>
            <a:pPr marL="285750" indent="-285750">
              <a:buFont typeface="Arial" panose="020B0604020202020204" pitchFamily="34" charset="0"/>
              <a:buChar char="•"/>
            </a:pPr>
            <a:r>
              <a:rPr lang="en-US" sz="2800" dirty="0"/>
              <a:t>Better at classifying negative tweets than positive tweets</a:t>
            </a:r>
          </a:p>
          <a:p>
            <a:endParaRPr lang="en-US" dirty="0"/>
          </a:p>
        </p:txBody>
      </p:sp>
    </p:spTree>
    <p:extLst>
      <p:ext uri="{BB962C8B-B14F-4D97-AF65-F5344CB8AC3E}">
        <p14:creationId xmlns:p14="http://schemas.microsoft.com/office/powerpoint/2010/main" val="428819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95B4B9-79EF-0F49-B914-9094E30BA80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Recommendations</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1FF4FE29-B293-5449-9F86-3D5A8E2F0D12}"/>
              </a:ext>
            </a:extLst>
          </p:cNvPr>
          <p:cNvSpPr>
            <a:spLocks noGrp="1"/>
          </p:cNvSpPr>
          <p:nvPr>
            <p:ph sz="half" idx="2"/>
          </p:nvPr>
        </p:nvSpPr>
        <p:spPr>
          <a:xfrm>
            <a:off x="5250106" y="586822"/>
            <a:ext cx="6106742" cy="1645920"/>
          </a:xfrm>
        </p:spPr>
        <p:txBody>
          <a:bodyPr vert="horz" lIns="91440" tIns="45720" rIns="91440" bIns="45720" rtlCol="0" anchor="ctr">
            <a:normAutofit lnSpcReduction="10000"/>
          </a:bodyPr>
          <a:lstStyle/>
          <a:p>
            <a:r>
              <a:rPr lang="en-US" sz="1800" dirty="0"/>
              <a:t>Release good usable software – apps make great hardware!</a:t>
            </a:r>
          </a:p>
          <a:p>
            <a:r>
              <a:rPr lang="en-US" sz="1800" dirty="0"/>
              <a:t>Curate discussions on social media – create hashtags for users with positive words</a:t>
            </a:r>
          </a:p>
          <a:p>
            <a:r>
              <a:rPr lang="en-US" sz="1800" dirty="0"/>
              <a:t>Make sure new products are a step forward</a:t>
            </a:r>
          </a:p>
          <a:p>
            <a:r>
              <a:rPr lang="en-US" sz="1800" dirty="0"/>
              <a:t>Avoid development of new forms of social media</a:t>
            </a:r>
          </a:p>
        </p:txBody>
      </p:sp>
      <p:pic>
        <p:nvPicPr>
          <p:cNvPr id="7" name="Picture 6" descr="Chart, bar chart&#10;&#10;Description automatically generated">
            <a:extLst>
              <a:ext uri="{FF2B5EF4-FFF2-40B4-BE49-F238E27FC236}">
                <a16:creationId xmlns:a16="http://schemas.microsoft.com/office/drawing/2014/main" id="{52763000-6070-C54E-AAF6-9B7500126DBC}"/>
              </a:ext>
            </a:extLst>
          </p:cNvPr>
          <p:cNvPicPr>
            <a:picLocks noChangeAspect="1"/>
          </p:cNvPicPr>
          <p:nvPr/>
        </p:nvPicPr>
        <p:blipFill>
          <a:blip r:embed="rId3"/>
          <a:stretch>
            <a:fillRect/>
          </a:stretch>
        </p:blipFill>
        <p:spPr>
          <a:xfrm>
            <a:off x="1206127" y="2729397"/>
            <a:ext cx="4184821" cy="3483864"/>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A9B8E0B9-E624-0949-87A1-4740B16A55C4}"/>
              </a:ext>
            </a:extLst>
          </p:cNvPr>
          <p:cNvPicPr>
            <a:picLocks noGrp="1" noChangeAspect="1"/>
          </p:cNvPicPr>
          <p:nvPr>
            <p:ph sz="half" idx="1"/>
          </p:nvPr>
        </p:nvPicPr>
        <p:blipFill>
          <a:blip r:embed="rId4"/>
          <a:stretch>
            <a:fillRect/>
          </a:stretch>
        </p:blipFill>
        <p:spPr>
          <a:xfrm>
            <a:off x="6867911" y="2729397"/>
            <a:ext cx="4184821" cy="3483864"/>
          </a:xfrm>
          <a:prstGeom prst="rect">
            <a:avLst/>
          </a:prstGeom>
        </p:spPr>
      </p:pic>
    </p:spTree>
    <p:extLst>
      <p:ext uri="{BB962C8B-B14F-4D97-AF65-F5344CB8AC3E}">
        <p14:creationId xmlns:p14="http://schemas.microsoft.com/office/powerpoint/2010/main" val="368396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132DE-07CF-4147-9C42-050C2E7118B8}"/>
              </a:ext>
            </a:extLst>
          </p:cNvPr>
          <p:cNvSpPr>
            <a:spLocks noGrp="1"/>
          </p:cNvSpPr>
          <p:nvPr>
            <p:ph type="title"/>
          </p:nvPr>
        </p:nvSpPr>
        <p:spPr>
          <a:xfrm>
            <a:off x="841248" y="334644"/>
            <a:ext cx="10509504" cy="1076914"/>
          </a:xfrm>
        </p:spPr>
        <p:txBody>
          <a:bodyPr anchor="ctr">
            <a:normAutofit/>
          </a:bodyPr>
          <a:lstStyle/>
          <a:p>
            <a:r>
              <a:rPr lang="en-US" sz="4000"/>
              <a:t>Future Work</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E76CBDD-6259-40BB-8FF9-5B52AC444C1D}"/>
              </a:ext>
            </a:extLst>
          </p:cNvPr>
          <p:cNvGraphicFramePr>
            <a:graphicFrameLocks noGrp="1"/>
          </p:cNvGraphicFramePr>
          <p:nvPr>
            <p:ph idx="1"/>
            <p:extLst>
              <p:ext uri="{D42A27DB-BD31-4B8C-83A1-F6EECF244321}">
                <p14:modId xmlns:p14="http://schemas.microsoft.com/office/powerpoint/2010/main" val="128659819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29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1039</Words>
  <Application>Microsoft Macintosh PowerPoint</Application>
  <PresentationFormat>Widescreen</PresentationFormat>
  <Paragraphs>76</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Twitter Seniment Analysis with Natural Language Processing</vt:lpstr>
      <vt:lpstr>Why do we need to evaluate the sentiment of tweets?</vt:lpstr>
      <vt:lpstr>Companies Affected by Public Opinion</vt:lpstr>
      <vt:lpstr>What do types of Tweets do we want our model to detect?</vt:lpstr>
      <vt:lpstr>What do positive and negative tweets look like?</vt:lpstr>
      <vt:lpstr>Neutral Tweets</vt:lpstr>
      <vt:lpstr>Model Performance</vt:lpstr>
      <vt:lpstr>Recommendations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Seniment Analysis with Natural Language Processing</dc:title>
  <dc:creator>Jeremy Lee</dc:creator>
  <cp:lastModifiedBy>Jeremy Lee</cp:lastModifiedBy>
  <cp:revision>4</cp:revision>
  <dcterms:created xsi:type="dcterms:W3CDTF">2021-01-29T16:32:08Z</dcterms:created>
  <dcterms:modified xsi:type="dcterms:W3CDTF">2021-01-29T17:03:10Z</dcterms:modified>
</cp:coreProperties>
</file>