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9c47ed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9c47ed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9c47ed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9c47ed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9b6330e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9b6330e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9c47ed3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9c47ed3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9c47ed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9c47ed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c47ed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c47ed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hd.ces.census.gov/data/schema/latest/lehd_public_use_schem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Null Values</a:t>
            </a:r>
            <a:endParaRPr/>
          </a:p>
        </p:txBody>
      </p:sp>
      <p:sp>
        <p:nvSpPr>
          <p:cNvPr id="340" name="Google Shape;340;p22"/>
          <p:cNvSpPr txBox="1"/>
          <p:nvPr>
            <p:ph idx="1" type="body"/>
          </p:nvPr>
        </p:nvSpPr>
        <p:spPr>
          <a:xfrm>
            <a:off x="674800" y="1945900"/>
            <a:ext cx="2085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the earnings and flows datasets have numerous rows that contain null values.</a:t>
            </a:r>
            <a:endParaRPr/>
          </a:p>
        </p:txBody>
      </p:sp>
      <p:pic>
        <p:nvPicPr>
          <p:cNvPr id="341" name="Google Shape;341;p22"/>
          <p:cNvPicPr preferRelativeResize="0"/>
          <p:nvPr/>
        </p:nvPicPr>
        <p:blipFill>
          <a:blip r:embed="rId3">
            <a:alphaModFix/>
          </a:blip>
          <a:stretch>
            <a:fillRect/>
          </a:stretch>
        </p:blipFill>
        <p:spPr>
          <a:xfrm>
            <a:off x="2809225" y="1750275"/>
            <a:ext cx="2900425" cy="2737225"/>
          </a:xfrm>
          <a:prstGeom prst="rect">
            <a:avLst/>
          </a:prstGeom>
          <a:noFill/>
          <a:ln>
            <a:noFill/>
          </a:ln>
        </p:spPr>
      </p:pic>
      <p:pic>
        <p:nvPicPr>
          <p:cNvPr id="342" name="Google Shape;342;p22"/>
          <p:cNvPicPr preferRelativeResize="0"/>
          <p:nvPr/>
        </p:nvPicPr>
        <p:blipFill>
          <a:blip r:embed="rId4">
            <a:alphaModFix/>
          </a:blip>
          <a:stretch>
            <a:fillRect/>
          </a:stretch>
        </p:blipFill>
        <p:spPr>
          <a:xfrm>
            <a:off x="5862050" y="1750275"/>
            <a:ext cx="2900425" cy="281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Aggregation Levels</a:t>
            </a:r>
            <a:endParaRPr/>
          </a:p>
        </p:txBody>
      </p:sp>
      <p:sp>
        <p:nvSpPr>
          <p:cNvPr id="348" name="Google Shape;348;p23"/>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record is associated with an aggregation level that signifies the level of detail</a:t>
            </a:r>
            <a:endParaRPr/>
          </a:p>
        </p:txBody>
      </p:sp>
      <p:pic>
        <p:nvPicPr>
          <p:cNvPr id="349" name="Google Shape;349;p23"/>
          <p:cNvPicPr preferRelativeResize="0"/>
          <p:nvPr/>
        </p:nvPicPr>
        <p:blipFill>
          <a:blip r:embed="rId3">
            <a:alphaModFix/>
          </a:blip>
          <a:stretch>
            <a:fillRect/>
          </a:stretch>
        </p:blipFill>
        <p:spPr>
          <a:xfrm>
            <a:off x="4758825" y="361738"/>
            <a:ext cx="4223400" cy="4420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Deciding which columns to keep</a:t>
            </a:r>
            <a:endParaRPr/>
          </a:p>
        </p:txBody>
      </p:sp>
      <p:sp>
        <p:nvSpPr>
          <p:cNvPr id="360" name="Google Shape;360;p25"/>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looked at how excluding records containing NaN values in the 1, 5, and 10 year outcome columns affected the data we had remaining.</a:t>
            </a:r>
            <a:endParaRPr/>
          </a:p>
        </p:txBody>
      </p:sp>
      <p:pic>
        <p:nvPicPr>
          <p:cNvPr id="361" name="Google Shape;361;p25"/>
          <p:cNvPicPr preferRelativeResize="0"/>
          <p:nvPr/>
        </p:nvPicPr>
        <p:blipFill>
          <a:blip r:embed="rId3">
            <a:alphaModFix/>
          </a:blip>
          <a:stretch>
            <a:fillRect/>
          </a:stretch>
        </p:blipFill>
        <p:spPr>
          <a:xfrm>
            <a:off x="1839413" y="2314475"/>
            <a:ext cx="5465169" cy="25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Merging the two datasets</a:t>
            </a:r>
            <a:endParaRPr/>
          </a:p>
        </p:txBody>
      </p:sp>
      <p:sp>
        <p:nvSpPr>
          <p:cNvPr id="367" name="Google Shape;36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keep things easier and cleaner we merged the flows and earnings datasets into one dataset.</a:t>
            </a:r>
            <a:endParaRPr/>
          </a:p>
          <a:p>
            <a:pPr indent="0" lvl="0" marL="0" rtl="0" algn="l">
              <a:spcBef>
                <a:spcPts val="1200"/>
              </a:spcBef>
              <a:spcAft>
                <a:spcPts val="1200"/>
              </a:spcAft>
              <a:buNone/>
            </a:pPr>
            <a:r>
              <a:rPr lang="en"/>
              <a:t>A primary key column was created by merging column values that would uniquely identify each record.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it will look like</a:t>
            </a:r>
            <a:endParaRPr/>
          </a:p>
        </p:txBody>
      </p:sp>
      <p:sp>
        <p:nvSpPr>
          <p:cNvPr id="378" name="Google Shape;378;p28"/>
          <p:cNvSpPr txBox="1"/>
          <p:nvPr/>
        </p:nvSpPr>
        <p:spPr>
          <a:xfrm>
            <a:off x="2923850" y="2194875"/>
            <a:ext cx="315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Nunito"/>
                <a:ea typeface="Nunito"/>
                <a:cs typeface="Nunito"/>
                <a:sym typeface="Nunito"/>
              </a:rPr>
              <a:t>Placeholder for storyboard</a:t>
            </a:r>
            <a:endParaRPr sz="1900">
              <a:solidFill>
                <a:schemeClr val="dk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Elements</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Searching and selecting a specific university</a:t>
            </a:r>
            <a:endParaRPr/>
          </a:p>
          <a:p>
            <a:pPr indent="-311150" lvl="0" marL="457200" rtl="0" algn="l">
              <a:spcBef>
                <a:spcPts val="0"/>
              </a:spcBef>
              <a:spcAft>
                <a:spcPts val="0"/>
              </a:spcAft>
              <a:buSzPts val="1300"/>
              <a:buChar char="❏"/>
            </a:pPr>
            <a:r>
              <a:rPr lang="en"/>
              <a:t>Selecting state to see state outcomes and more details</a:t>
            </a:r>
            <a:endParaRPr/>
          </a:p>
          <a:p>
            <a:pPr indent="-311150" lvl="0" marL="457200" rtl="0" algn="l">
              <a:spcBef>
                <a:spcPts val="0"/>
              </a:spcBef>
              <a:spcAft>
                <a:spcPts val="0"/>
              </a:spcAft>
              <a:buSzPts val="1300"/>
              <a:buChar char="❏"/>
            </a:pPr>
            <a:r>
              <a:rPr lang="en"/>
              <a:t>Filtering outcomes and seeing matching universities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used</a:t>
            </a:r>
            <a:endParaRPr/>
          </a:p>
        </p:txBody>
      </p:sp>
      <p:sp>
        <p:nvSpPr>
          <p:cNvPr id="390" name="Google Shape;390;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dashboard is going to be created using 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Integrated Postsecondary Education Data System (IPEDS)</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Integrated Postsecondary Education Data System (IPEDS) is a collection of data elements collected for every postsecondary education institution in the US on a diverse range of areas including the following: Institutional characteristics, Institutional prices / tuition, Admissions, Finances, and others.</a:t>
            </a:r>
            <a:endParaRPr/>
          </a:p>
          <a:p>
            <a:pPr indent="0" lvl="0" marL="0" rtl="0" algn="l">
              <a:spcBef>
                <a:spcPts val="1200"/>
              </a:spcBef>
              <a:spcAft>
                <a:spcPts val="1200"/>
              </a:spcAft>
              <a:buNone/>
            </a:pPr>
            <a:r>
              <a:rPr lang="en"/>
              <a:t>We are interested in institutional characteristics such as as tuition and fees, room and board, institutional category (public vs private), degree of rurality (urban vs fringe), size of the institution (large vs small) as predictors of student post-graduate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23" name="Google Shape;32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for institutions that haven’t provided that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out what each column represents</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names of many columns are vague or unclear. To find out what they stand for we referenced the </a:t>
            </a:r>
            <a:r>
              <a:rPr lang="en" u="sng">
                <a:solidFill>
                  <a:schemeClr val="lt2"/>
                </a:solidFill>
                <a:hlinkClick r:id="rId3">
                  <a:extLst>
                    <a:ext uri="{A12FA001-AC4F-418D-AE19-62706E023703}">
                      <ahyp:hlinkClr val="tx"/>
                    </a:ext>
                  </a:extLst>
                </a:hlinkClick>
              </a:rPr>
              <a:t>LEHD Public Use Data Schema</a:t>
            </a:r>
            <a:r>
              <a:rPr lang="en">
                <a:solidFill>
                  <a:schemeClr val="lt2"/>
                </a:solidFill>
              </a:rPr>
              <a: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