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9c47ed3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9c47ed3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9c47ed3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9c47ed3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9b6330eb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9b6330eb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9b6330eb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9b6330eb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9c47ed3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9c47ed3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9b6330eb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9b6330eb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9b6330eb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9b6330eb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9c47ed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9c47ed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9c47ed3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9c47ed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9b6330eb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9b6330eb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b6330eb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b6330eb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9b6330e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9b6330e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b6330eb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9b6330eb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9b6330eb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9b6330eb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9b6330eb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9b6330eb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b6330eb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b6330eb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9b6330eb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9b6330eb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sp>
          <p:nvSpPr>
            <p:cNvPr id="11" name="Google Shape;11;p2"/>
            <p:cNvSpPr/>
            <p:nvPr/>
          </p:nvSpPr>
          <p:spPr>
            <a:xfrm>
              <a:off x="7480025" y="3811325"/>
              <a:ext cx="1402500" cy="1053850"/>
            </a:xfrm>
            <a:custGeom>
              <a:rect b="b" l="l" r="r" t="t"/>
              <a:pathLst>
                <a:path extrusionOk="0" h="42154" w="56100">
                  <a:moveTo>
                    <a:pt x="0" y="40569"/>
                  </a:moveTo>
                  <a:lnTo>
                    <a:pt x="19650" y="26307"/>
                  </a:lnTo>
                  <a:lnTo>
                    <a:pt x="38350" y="42154"/>
                  </a:lnTo>
                  <a:lnTo>
                    <a:pt x="56100" y="0"/>
                  </a:lnTo>
                </a:path>
              </a:pathLst>
            </a:custGeom>
            <a:noFill/>
            <a:ln cap="flat" cmpd="sng" w="9525">
              <a:solidFill>
                <a:schemeClr val="accent1"/>
              </a:solidFill>
              <a:prstDash val="solid"/>
              <a:round/>
              <a:headEnd len="med" w="med" type="oval"/>
              <a:tailEnd len="med" w="med" type="stealth"/>
            </a:ln>
          </p:spPr>
        </p:sp>
        <p:grpSp>
          <p:nvGrpSpPr>
            <p:cNvPr id="12" name="Google Shape;12;p2"/>
            <p:cNvGrpSpPr/>
            <p:nvPr/>
          </p:nvGrpSpPr>
          <p:grpSpPr>
            <a:xfrm>
              <a:off x="7343003" y="3409675"/>
              <a:ext cx="1691422" cy="1732548"/>
              <a:chOff x="7343003" y="3409675"/>
              <a:chExt cx="1691422" cy="1732548"/>
            </a:xfrm>
          </p:grpSpPr>
          <p:grpSp>
            <p:nvGrpSpPr>
              <p:cNvPr id="13" name="Google Shape;13;p2"/>
              <p:cNvGrpSpPr/>
              <p:nvPr/>
            </p:nvGrpSpPr>
            <p:grpSpPr>
              <a:xfrm>
                <a:off x="7343003" y="4453711"/>
                <a:ext cx="316800" cy="688513"/>
                <a:chOff x="7343003" y="4453711"/>
                <a:chExt cx="316800" cy="688513"/>
              </a:xfrm>
            </p:grpSpPr>
            <p:sp>
              <p:nvSpPr>
                <p:cNvPr id="14" name="Google Shape;14;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801210" y="4105700"/>
                <a:ext cx="316800" cy="1036523"/>
                <a:chOff x="7801210" y="4105700"/>
                <a:chExt cx="316800" cy="1036523"/>
              </a:xfrm>
            </p:grpSpPr>
            <p:sp>
              <p:nvSpPr>
                <p:cNvPr id="17" name="Google Shape;17;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259418" y="3757688"/>
                <a:ext cx="316800" cy="1384535"/>
                <a:chOff x="8259418" y="3757688"/>
                <a:chExt cx="316800" cy="1384535"/>
              </a:xfrm>
            </p:grpSpPr>
            <p:sp>
              <p:nvSpPr>
                <p:cNvPr id="21" name="Google Shape;21;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717625" y="3409675"/>
                <a:ext cx="316800" cy="1732548"/>
                <a:chOff x="8717625" y="3409675"/>
                <a:chExt cx="316800" cy="1732548"/>
              </a:xfrm>
            </p:grpSpPr>
            <p:sp>
              <p:nvSpPr>
                <p:cNvPr id="26" name="Google Shape;26;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1" name="Google Shape;31;p2"/>
          <p:cNvGrpSpPr/>
          <p:nvPr/>
        </p:nvGrpSpPr>
        <p:grpSpPr>
          <a:xfrm>
            <a:off x="5043503" y="0"/>
            <a:ext cx="3814072" cy="3883327"/>
            <a:chOff x="5043503" y="0"/>
            <a:chExt cx="3814072" cy="3883327"/>
          </a:xfrm>
        </p:grpSpPr>
        <p:sp>
          <p:nvSpPr>
            <p:cNvPr id="32" name="Google Shape;32;p2"/>
            <p:cNvSpPr/>
            <p:nvPr/>
          </p:nvSpPr>
          <p:spPr>
            <a:xfrm>
              <a:off x="6648025" y="625975"/>
              <a:ext cx="2028475" cy="3066500"/>
            </a:xfrm>
            <a:custGeom>
              <a:rect b="b" l="l" r="r" t="t"/>
              <a:pathLst>
                <a:path extrusionOk="0" h="122660" w="81139">
                  <a:moveTo>
                    <a:pt x="2218" y="41203"/>
                  </a:moveTo>
                  <a:lnTo>
                    <a:pt x="69412" y="0"/>
                  </a:lnTo>
                  <a:lnTo>
                    <a:pt x="81139" y="56417"/>
                  </a:lnTo>
                  <a:lnTo>
                    <a:pt x="58319" y="100473"/>
                  </a:lnTo>
                  <a:lnTo>
                    <a:pt x="0" y="122660"/>
                  </a:lnTo>
                  <a:close/>
                </a:path>
              </a:pathLst>
            </a:custGeom>
            <a:noFill/>
            <a:ln cap="flat" cmpd="sng" w="9525">
              <a:solidFill>
                <a:schemeClr val="accent1"/>
              </a:solidFill>
              <a:prstDash val="solid"/>
              <a:round/>
              <a:headEnd len="med" w="med" type="none"/>
              <a:tailEnd len="med" w="med" type="none"/>
            </a:ln>
          </p:spPr>
        </p:sp>
        <p:grpSp>
          <p:nvGrpSpPr>
            <p:cNvPr id="33" name="Google Shape;33;p2"/>
            <p:cNvGrpSpPr/>
            <p:nvPr/>
          </p:nvGrpSpPr>
          <p:grpSpPr>
            <a:xfrm>
              <a:off x="5043503" y="0"/>
              <a:ext cx="3814072" cy="3883327"/>
              <a:chOff x="5043503" y="0"/>
              <a:chExt cx="3814072" cy="3883327"/>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52284" y="3524953"/>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767662" y="2807283"/>
                <a:ext cx="635219" cy="635219"/>
                <a:chOff x="6953663" y="2897152"/>
                <a:chExt cx="1208101" cy="1208100"/>
              </a:xfrm>
            </p:grpSpPr>
            <p:sp>
              <p:nvSpPr>
                <p:cNvPr id="37" name="Google Shape;37;p2"/>
                <p:cNvSpPr/>
                <p:nvPr/>
              </p:nvSpPr>
              <p:spPr>
                <a:xfrm rot="5400000">
                  <a:off x="6953663" y="2897152"/>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953663" y="2897152"/>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7182926" y="3126290"/>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52284" y="3524952"/>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1" name="Shape 151"/>
        <p:cNvGrpSpPr/>
        <p:nvPr/>
      </p:nvGrpSpPr>
      <p:grpSpPr>
        <a:xfrm>
          <a:off x="0" y="0"/>
          <a:ext cx="0" cy="0"/>
          <a:chOff x="0" y="0"/>
          <a:chExt cx="0" cy="0"/>
        </a:xfrm>
      </p:grpSpPr>
      <p:grpSp>
        <p:nvGrpSpPr>
          <p:cNvPr id="152" name="Google Shape;152;p11"/>
          <p:cNvGrpSpPr/>
          <p:nvPr/>
        </p:nvGrpSpPr>
        <p:grpSpPr>
          <a:xfrm>
            <a:off x="52" y="4099200"/>
            <a:ext cx="9144036" cy="1044300"/>
            <a:chOff x="52" y="4099200"/>
            <a:chExt cx="9144036" cy="1044300"/>
          </a:xfrm>
        </p:grpSpPr>
        <p:grpSp>
          <p:nvGrpSpPr>
            <p:cNvPr id="153" name="Google Shape;153;p11"/>
            <p:cNvGrpSpPr/>
            <p:nvPr/>
          </p:nvGrpSpPr>
          <p:grpSpPr>
            <a:xfrm>
              <a:off x="52" y="4309200"/>
              <a:ext cx="231622" cy="834300"/>
              <a:chOff x="2688737" y="4301380"/>
              <a:chExt cx="231900" cy="834300"/>
            </a:xfrm>
          </p:grpSpPr>
          <p:sp>
            <p:nvSpPr>
              <p:cNvPr id="154" name="Google Shape;15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371406" y="4099200"/>
              <a:ext cx="231622" cy="1044300"/>
              <a:chOff x="2688737" y="4091380"/>
              <a:chExt cx="231900" cy="104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742761" y="4309200"/>
              <a:ext cx="231622" cy="834300"/>
              <a:chOff x="2688737" y="4301380"/>
              <a:chExt cx="231900" cy="834300"/>
            </a:xfrm>
          </p:grpSpPr>
          <p:sp>
            <p:nvSpPr>
              <p:cNvPr id="165" name="Google Shape;16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1114115" y="4518900"/>
              <a:ext cx="231622" cy="624600"/>
              <a:chOff x="2688737" y="4511080"/>
              <a:chExt cx="231900" cy="624600"/>
            </a:xfrm>
          </p:grpSpPr>
          <p:sp>
            <p:nvSpPr>
              <p:cNvPr id="170" name="Google Shape;17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1856753" y="4099200"/>
              <a:ext cx="231600" cy="1044300"/>
              <a:chOff x="1856753" y="4099200"/>
              <a:chExt cx="231600" cy="1044300"/>
            </a:xfrm>
          </p:grpSpPr>
          <p:sp>
            <p:nvSpPr>
              <p:cNvPr id="174" name="Google Shape;17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2228107" y="4309200"/>
              <a:ext cx="231600" cy="834300"/>
              <a:chOff x="2228107" y="4309200"/>
              <a:chExt cx="231600" cy="834300"/>
            </a:xfrm>
          </p:grpSpPr>
          <p:sp>
            <p:nvSpPr>
              <p:cNvPr id="180" name="Google Shape;18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2599462" y="4518900"/>
              <a:ext cx="231600" cy="624600"/>
              <a:chOff x="2599462" y="4518900"/>
              <a:chExt cx="231600" cy="624600"/>
            </a:xfrm>
          </p:grpSpPr>
          <p:sp>
            <p:nvSpPr>
              <p:cNvPr id="185" name="Google Shape;18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342171" y="4099200"/>
              <a:ext cx="231600" cy="1044300"/>
              <a:chOff x="3342171" y="4099200"/>
              <a:chExt cx="231600" cy="1044300"/>
            </a:xfrm>
          </p:grpSpPr>
          <p:sp>
            <p:nvSpPr>
              <p:cNvPr id="189" name="Google Shape;18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3713525" y="4309200"/>
              <a:ext cx="231600" cy="834300"/>
              <a:chOff x="3713525" y="4309200"/>
              <a:chExt cx="231600" cy="834300"/>
            </a:xfrm>
          </p:grpSpPr>
          <p:sp>
            <p:nvSpPr>
              <p:cNvPr id="195" name="Google Shape;19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1485398" y="4309200"/>
              <a:ext cx="231600" cy="834300"/>
              <a:chOff x="1485398" y="4309200"/>
              <a:chExt cx="231600" cy="834300"/>
            </a:xfrm>
          </p:grpSpPr>
          <p:sp>
            <p:nvSpPr>
              <p:cNvPr id="200" name="Google Shape;20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084879" y="4518900"/>
              <a:ext cx="231600" cy="624600"/>
              <a:chOff x="4084879" y="4518900"/>
              <a:chExt cx="231600" cy="624600"/>
            </a:xfrm>
          </p:grpSpPr>
          <p:sp>
            <p:nvSpPr>
              <p:cNvPr id="205" name="Google Shape;20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2970816" y="4309200"/>
              <a:ext cx="231600" cy="834300"/>
              <a:chOff x="2970816" y="4309200"/>
              <a:chExt cx="231600" cy="834300"/>
            </a:xfrm>
          </p:grpSpPr>
          <p:sp>
            <p:nvSpPr>
              <p:cNvPr id="209" name="Google Shape;20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4456234" y="4309200"/>
              <a:ext cx="231600" cy="834300"/>
              <a:chOff x="4456234" y="4309200"/>
              <a:chExt cx="231600" cy="834300"/>
            </a:xfrm>
          </p:grpSpPr>
          <p:sp>
            <p:nvSpPr>
              <p:cNvPr id="214" name="Google Shape;21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827588" y="4099200"/>
              <a:ext cx="231600" cy="1044300"/>
              <a:chOff x="4827588" y="4099200"/>
              <a:chExt cx="231600" cy="1044300"/>
            </a:xfrm>
          </p:grpSpPr>
          <p:sp>
            <p:nvSpPr>
              <p:cNvPr id="219" name="Google Shape;21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198943" y="4309200"/>
              <a:ext cx="231600" cy="834300"/>
              <a:chOff x="5198943" y="4309200"/>
              <a:chExt cx="231600" cy="834300"/>
            </a:xfrm>
          </p:grpSpPr>
          <p:sp>
            <p:nvSpPr>
              <p:cNvPr id="225" name="Google Shape;22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5570297" y="4518900"/>
              <a:ext cx="231600" cy="624600"/>
              <a:chOff x="5570297" y="4518900"/>
              <a:chExt cx="231600" cy="624600"/>
            </a:xfrm>
          </p:grpSpPr>
          <p:sp>
            <p:nvSpPr>
              <p:cNvPr id="230" name="Google Shape;23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1"/>
            <p:cNvGrpSpPr/>
            <p:nvPr/>
          </p:nvGrpSpPr>
          <p:grpSpPr>
            <a:xfrm>
              <a:off x="5941652" y="4309200"/>
              <a:ext cx="231600" cy="834300"/>
              <a:chOff x="5941652" y="4309200"/>
              <a:chExt cx="231600" cy="834300"/>
            </a:xfrm>
          </p:grpSpPr>
          <p:sp>
            <p:nvSpPr>
              <p:cNvPr id="234" name="Google Shape;23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313006" y="4099200"/>
              <a:ext cx="231600" cy="1044300"/>
              <a:chOff x="6313006" y="4099200"/>
              <a:chExt cx="231600" cy="1044300"/>
            </a:xfrm>
          </p:grpSpPr>
          <p:sp>
            <p:nvSpPr>
              <p:cNvPr id="239" name="Google Shape;23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6684361" y="4309200"/>
              <a:ext cx="231600" cy="834300"/>
              <a:chOff x="6684361" y="4309200"/>
              <a:chExt cx="231600" cy="834300"/>
            </a:xfrm>
          </p:grpSpPr>
          <p:sp>
            <p:nvSpPr>
              <p:cNvPr id="245" name="Google Shape;24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7055715" y="4518900"/>
              <a:ext cx="231600" cy="624600"/>
              <a:chOff x="7055715" y="4518900"/>
              <a:chExt cx="231600" cy="624600"/>
            </a:xfrm>
          </p:grpSpPr>
          <p:sp>
            <p:nvSpPr>
              <p:cNvPr id="250" name="Google Shape;25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7798424" y="4099200"/>
              <a:ext cx="231600" cy="1044300"/>
              <a:chOff x="7798424" y="4099200"/>
              <a:chExt cx="231600" cy="1044300"/>
            </a:xfrm>
          </p:grpSpPr>
          <p:sp>
            <p:nvSpPr>
              <p:cNvPr id="254" name="Google Shape;25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169779" y="4309200"/>
              <a:ext cx="231600" cy="834300"/>
              <a:chOff x="8169779" y="4309200"/>
              <a:chExt cx="231600" cy="834300"/>
            </a:xfrm>
          </p:grpSpPr>
          <p:sp>
            <p:nvSpPr>
              <p:cNvPr id="260" name="Google Shape;26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7427070" y="4309200"/>
              <a:ext cx="231600" cy="834300"/>
              <a:chOff x="7427070" y="4309200"/>
              <a:chExt cx="231600" cy="834300"/>
            </a:xfrm>
          </p:grpSpPr>
          <p:sp>
            <p:nvSpPr>
              <p:cNvPr id="265" name="Google Shape;26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a:off x="8541133" y="4518900"/>
              <a:ext cx="231600" cy="624600"/>
              <a:chOff x="8541133" y="4518900"/>
              <a:chExt cx="231600" cy="624600"/>
            </a:xfrm>
          </p:grpSpPr>
          <p:sp>
            <p:nvSpPr>
              <p:cNvPr id="270" name="Google Shape;27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1"/>
            <p:cNvGrpSpPr/>
            <p:nvPr/>
          </p:nvGrpSpPr>
          <p:grpSpPr>
            <a:xfrm>
              <a:off x="8912488" y="4309200"/>
              <a:ext cx="231600" cy="834300"/>
              <a:chOff x="8912488" y="4309200"/>
              <a:chExt cx="231600" cy="834300"/>
            </a:xfrm>
          </p:grpSpPr>
          <p:sp>
            <p:nvSpPr>
              <p:cNvPr id="274" name="Google Shape;27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 name="Google Shape;27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9" name="Google Shape;27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80" name="Google Shape;28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
        <p:nvSpPr>
          <p:cNvPr id="282" name="Google Shape;28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3406"/>
            <a:ext cx="1233215" cy="1384535"/>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2904008"/>
            <a:ext cx="2186148" cy="2239500"/>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92" name="Google Shape;92;p4"/>
          <p:cNvGrpSpPr/>
          <p:nvPr/>
        </p:nvGrpSpPr>
        <p:grpSpPr>
          <a:xfrm>
            <a:off x="303600" y="776478"/>
            <a:ext cx="1000200" cy="281912"/>
            <a:chOff x="536925" y="1540175"/>
            <a:chExt cx="1000200" cy="396000"/>
          </a:xfrm>
        </p:grpSpPr>
        <p:sp>
          <p:nvSpPr>
            <p:cNvPr id="93" name="Google Shape;93;p4"/>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1" name="Google Shape;101;p5"/>
          <p:cNvGrpSpPr/>
          <p:nvPr/>
        </p:nvGrpSpPr>
        <p:grpSpPr>
          <a:xfrm>
            <a:off x="303600" y="776478"/>
            <a:ext cx="1000200" cy="281912"/>
            <a:chOff x="536925" y="1540175"/>
            <a:chExt cx="1000200" cy="396000"/>
          </a:xfrm>
        </p:grpSpPr>
        <p:sp>
          <p:nvSpPr>
            <p:cNvPr id="102" name="Google Shape;102;p5"/>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7" name="Google Shape;107;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8" name="Google Shape;108;p6"/>
          <p:cNvGrpSpPr/>
          <p:nvPr/>
        </p:nvGrpSpPr>
        <p:grpSpPr>
          <a:xfrm>
            <a:off x="303600" y="776478"/>
            <a:ext cx="1000200" cy="281912"/>
            <a:chOff x="536925" y="1540175"/>
            <a:chExt cx="1000200" cy="396000"/>
          </a:xfrm>
        </p:grpSpPr>
        <p:sp>
          <p:nvSpPr>
            <p:cNvPr id="109" name="Google Shape;109;p6"/>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7"/>
          <p:cNvGrpSpPr/>
          <p:nvPr/>
        </p:nvGrpSpPr>
        <p:grpSpPr>
          <a:xfrm>
            <a:off x="303600" y="776478"/>
            <a:ext cx="1000200" cy="281912"/>
            <a:chOff x="536925" y="1540175"/>
            <a:chExt cx="1000200" cy="396000"/>
          </a:xfrm>
        </p:grpSpPr>
        <p:sp>
          <p:nvSpPr>
            <p:cNvPr id="117" name="Google Shape;117;p7"/>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8"/>
          <p:cNvGrpSpPr/>
          <p:nvPr/>
        </p:nvGrpSpPr>
        <p:grpSpPr>
          <a:xfrm>
            <a:off x="6866714" y="1306"/>
            <a:ext cx="2267451" cy="2601690"/>
            <a:chOff x="6790514" y="1306"/>
            <a:chExt cx="2267451" cy="2601690"/>
          </a:xfrm>
        </p:grpSpPr>
        <p:grpSp>
          <p:nvGrpSpPr>
            <p:cNvPr id="122" name="Google Shape;122;p8"/>
            <p:cNvGrpSpPr/>
            <p:nvPr/>
          </p:nvGrpSpPr>
          <p:grpSpPr>
            <a:xfrm>
              <a:off x="7067465" y="1306"/>
              <a:ext cx="1990500" cy="1990200"/>
              <a:chOff x="7067465" y="1306"/>
              <a:chExt cx="1990500" cy="1990200"/>
            </a:xfrm>
          </p:grpSpPr>
          <p:sp>
            <p:nvSpPr>
              <p:cNvPr id="123" name="Google Shape;12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8207126" y="1807996"/>
              <a:ext cx="795000" cy="795000"/>
              <a:chOff x="8207126" y="1807996"/>
              <a:chExt cx="795000" cy="795000"/>
            </a:xfrm>
          </p:grpSpPr>
          <p:sp>
            <p:nvSpPr>
              <p:cNvPr id="127" name="Google Shape;12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6790514" y="118857"/>
              <a:ext cx="548700" cy="548700"/>
              <a:chOff x="6790514" y="118857"/>
              <a:chExt cx="548700" cy="548700"/>
            </a:xfrm>
          </p:grpSpPr>
          <p:sp>
            <p:nvSpPr>
              <p:cNvPr id="131" name="Google Shape;13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4" name="Google Shape;13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8" name="Google Shape;138;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9" name="Google Shape;139;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0" name="Google Shape;140;p9"/>
          <p:cNvGrpSpPr/>
          <p:nvPr/>
        </p:nvGrpSpPr>
        <p:grpSpPr>
          <a:xfrm>
            <a:off x="303600" y="776478"/>
            <a:ext cx="1000200" cy="281912"/>
            <a:chOff x="536925" y="1540175"/>
            <a:chExt cx="1000200" cy="396000"/>
          </a:xfrm>
        </p:grpSpPr>
        <p:sp>
          <p:nvSpPr>
            <p:cNvPr id="141" name="Google Shape;141;p9"/>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6" name="Google Shape;146;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7" name="Google Shape;147;p10"/>
          <p:cNvGrpSpPr/>
          <p:nvPr/>
        </p:nvGrpSpPr>
        <p:grpSpPr>
          <a:xfrm flipH="1" rot="10800000">
            <a:off x="303600" y="4207453"/>
            <a:ext cx="1000200" cy="281912"/>
            <a:chOff x="536925" y="1540175"/>
            <a:chExt cx="1000200" cy="396000"/>
          </a:xfrm>
        </p:grpSpPr>
        <p:sp>
          <p:nvSpPr>
            <p:cNvPr id="148" name="Google Shape;148;p10"/>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ehd.ces.census.gov/data/schema/latest/lehd_public_use_schema.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Leveraging Census Data</a:t>
            </a:r>
            <a:endParaRPr/>
          </a:p>
        </p:txBody>
      </p:sp>
      <p:sp>
        <p:nvSpPr>
          <p:cNvPr id="288" name="Google Shape;28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and predicting post-secondary employment outcomes in the 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for Null Values</a:t>
            </a:r>
            <a:endParaRPr/>
          </a:p>
        </p:txBody>
      </p:sp>
      <p:sp>
        <p:nvSpPr>
          <p:cNvPr id="340" name="Google Shape;340;p22"/>
          <p:cNvSpPr txBox="1"/>
          <p:nvPr>
            <p:ph idx="1" type="body"/>
          </p:nvPr>
        </p:nvSpPr>
        <p:spPr>
          <a:xfrm>
            <a:off x="674800" y="1945900"/>
            <a:ext cx="2085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the earnings and flows datasets have numerous rows that contain null values.</a:t>
            </a:r>
            <a:endParaRPr/>
          </a:p>
        </p:txBody>
      </p:sp>
      <p:pic>
        <p:nvPicPr>
          <p:cNvPr id="341" name="Google Shape;341;p22"/>
          <p:cNvPicPr preferRelativeResize="0"/>
          <p:nvPr/>
        </p:nvPicPr>
        <p:blipFill>
          <a:blip r:embed="rId3">
            <a:alphaModFix/>
          </a:blip>
          <a:stretch>
            <a:fillRect/>
          </a:stretch>
        </p:blipFill>
        <p:spPr>
          <a:xfrm>
            <a:off x="2809225" y="1750275"/>
            <a:ext cx="2900425" cy="2737225"/>
          </a:xfrm>
          <a:prstGeom prst="rect">
            <a:avLst/>
          </a:prstGeom>
          <a:noFill/>
          <a:ln>
            <a:noFill/>
          </a:ln>
        </p:spPr>
      </p:pic>
      <p:pic>
        <p:nvPicPr>
          <p:cNvPr id="342" name="Google Shape;342;p22"/>
          <p:cNvPicPr preferRelativeResize="0"/>
          <p:nvPr/>
        </p:nvPicPr>
        <p:blipFill>
          <a:blip r:embed="rId4">
            <a:alphaModFix/>
          </a:blip>
          <a:stretch>
            <a:fillRect/>
          </a:stretch>
        </p:blipFill>
        <p:spPr>
          <a:xfrm>
            <a:off x="5862050" y="1750275"/>
            <a:ext cx="2900425" cy="2816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Aggregation Levels</a:t>
            </a:r>
            <a:endParaRPr/>
          </a:p>
        </p:txBody>
      </p:sp>
      <p:sp>
        <p:nvSpPr>
          <p:cNvPr id="348" name="Google Shape;348;p23"/>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record is associated with an aggregation level that signifies the level of detail</a:t>
            </a:r>
            <a:endParaRPr/>
          </a:p>
        </p:txBody>
      </p:sp>
      <p:pic>
        <p:nvPicPr>
          <p:cNvPr id="349" name="Google Shape;349;p23"/>
          <p:cNvPicPr preferRelativeResize="0"/>
          <p:nvPr/>
        </p:nvPicPr>
        <p:blipFill>
          <a:blip r:embed="rId3">
            <a:alphaModFix/>
          </a:blip>
          <a:stretch>
            <a:fillRect/>
          </a:stretch>
        </p:blipFill>
        <p:spPr>
          <a:xfrm>
            <a:off x="4758825" y="361738"/>
            <a:ext cx="4223400" cy="4420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Deciding which columns to keep</a:t>
            </a:r>
            <a:endParaRPr/>
          </a:p>
        </p:txBody>
      </p:sp>
      <p:sp>
        <p:nvSpPr>
          <p:cNvPr id="360" name="Google Shape;360;p25"/>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looked at how excluding records containing NaN values in the 1, 5, and 10 year outcome columns affected the data we had remaining.</a:t>
            </a:r>
            <a:endParaRPr/>
          </a:p>
        </p:txBody>
      </p:sp>
      <p:pic>
        <p:nvPicPr>
          <p:cNvPr id="361" name="Google Shape;361;p25"/>
          <p:cNvPicPr preferRelativeResize="0"/>
          <p:nvPr/>
        </p:nvPicPr>
        <p:blipFill>
          <a:blip r:embed="rId3">
            <a:alphaModFix/>
          </a:blip>
          <a:stretch>
            <a:fillRect/>
          </a:stretch>
        </p:blipFill>
        <p:spPr>
          <a:xfrm>
            <a:off x="1839413" y="2314475"/>
            <a:ext cx="5465169" cy="254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Merging the two datasets</a:t>
            </a:r>
            <a:endParaRPr/>
          </a:p>
        </p:txBody>
      </p:sp>
      <p:sp>
        <p:nvSpPr>
          <p:cNvPr id="367" name="Google Shape;367;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keep things easier and cleaner we merged the flows and earnings datasets into one dataset.</a:t>
            </a:r>
            <a:endParaRPr/>
          </a:p>
          <a:p>
            <a:pPr indent="0" lvl="0" marL="0" rtl="0" algn="l">
              <a:spcBef>
                <a:spcPts val="1200"/>
              </a:spcBef>
              <a:spcAft>
                <a:spcPts val="1200"/>
              </a:spcAft>
              <a:buNone/>
            </a:pPr>
            <a:r>
              <a:rPr lang="en"/>
              <a:t>A primary key column was created by merging column values that would uniquely identify each record.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Dashboard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it will look like</a:t>
            </a:r>
            <a:endParaRPr/>
          </a:p>
        </p:txBody>
      </p:sp>
      <p:sp>
        <p:nvSpPr>
          <p:cNvPr id="378" name="Google Shape;378;p28"/>
          <p:cNvSpPr txBox="1"/>
          <p:nvPr/>
        </p:nvSpPr>
        <p:spPr>
          <a:xfrm>
            <a:off x="3242250" y="4501925"/>
            <a:ext cx="3153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Nunito"/>
                <a:ea typeface="Nunito"/>
                <a:cs typeface="Nunito"/>
                <a:sym typeface="Nunito"/>
              </a:rPr>
              <a:t>Storyboard</a:t>
            </a:r>
            <a:endParaRPr sz="1900">
              <a:solidFill>
                <a:schemeClr val="dk1"/>
              </a:solidFill>
              <a:latin typeface="Nunito"/>
              <a:ea typeface="Nunito"/>
              <a:cs typeface="Nunito"/>
              <a:sym typeface="Nunito"/>
            </a:endParaRPr>
          </a:p>
        </p:txBody>
      </p:sp>
      <p:sp>
        <p:nvSpPr>
          <p:cNvPr id="379" name="Google Shape;379;p28"/>
          <p:cNvSpPr/>
          <p:nvPr/>
        </p:nvSpPr>
        <p:spPr>
          <a:xfrm>
            <a:off x="779200" y="1182900"/>
            <a:ext cx="7555200" cy="3229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2703775" y="1276775"/>
            <a:ext cx="4158900" cy="2027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854325" y="1276775"/>
            <a:ext cx="1746300" cy="3032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6947175" y="1276775"/>
            <a:ext cx="1305000" cy="3032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txBox="1"/>
          <p:nvPr/>
        </p:nvSpPr>
        <p:spPr>
          <a:xfrm>
            <a:off x="938800" y="1380050"/>
            <a:ext cx="1464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Search by name</a:t>
            </a:r>
            <a:endParaRPr>
              <a:latin typeface="Nunito"/>
              <a:ea typeface="Nunito"/>
              <a:cs typeface="Nunito"/>
              <a:sym typeface="Nunito"/>
            </a:endParaRPr>
          </a:p>
        </p:txBody>
      </p:sp>
      <p:sp>
        <p:nvSpPr>
          <p:cNvPr id="384" name="Google Shape;384;p28"/>
          <p:cNvSpPr txBox="1"/>
          <p:nvPr/>
        </p:nvSpPr>
        <p:spPr>
          <a:xfrm>
            <a:off x="957575" y="1877625"/>
            <a:ext cx="1464600" cy="2339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Filters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1</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1</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2</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3</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2</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X</a:t>
            </a:r>
            <a:endParaRPr>
              <a:latin typeface="Nunito"/>
              <a:ea typeface="Nunito"/>
              <a:cs typeface="Nunito"/>
              <a:sym typeface="Nunito"/>
            </a:endParaRPr>
          </a:p>
        </p:txBody>
      </p:sp>
      <p:sp>
        <p:nvSpPr>
          <p:cNvPr id="385" name="Google Shape;385;p28"/>
          <p:cNvSpPr txBox="1"/>
          <p:nvPr/>
        </p:nvSpPr>
        <p:spPr>
          <a:xfrm>
            <a:off x="7116175" y="1492700"/>
            <a:ext cx="9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Results</a:t>
            </a:r>
            <a:endParaRPr>
              <a:latin typeface="Nunito"/>
              <a:ea typeface="Nunito"/>
              <a:cs typeface="Nunito"/>
              <a:sym typeface="Nunito"/>
            </a:endParaRPr>
          </a:p>
        </p:txBody>
      </p:sp>
      <p:sp>
        <p:nvSpPr>
          <p:cNvPr id="386" name="Google Shape;386;p28"/>
          <p:cNvSpPr txBox="1"/>
          <p:nvPr/>
        </p:nvSpPr>
        <p:spPr>
          <a:xfrm>
            <a:off x="3581575" y="1990275"/>
            <a:ext cx="22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Map of United States</a:t>
            </a:r>
            <a:endParaRPr>
              <a:latin typeface="Nunito"/>
              <a:ea typeface="Nunito"/>
              <a:cs typeface="Nunito"/>
              <a:sym typeface="Nunito"/>
            </a:endParaRPr>
          </a:p>
        </p:txBody>
      </p:sp>
      <p:sp>
        <p:nvSpPr>
          <p:cNvPr id="387" name="Google Shape;387;p28"/>
          <p:cNvSpPr/>
          <p:nvPr/>
        </p:nvSpPr>
        <p:spPr>
          <a:xfrm>
            <a:off x="2713150" y="3436050"/>
            <a:ext cx="4158900" cy="873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txBox="1"/>
          <p:nvPr/>
        </p:nvSpPr>
        <p:spPr>
          <a:xfrm>
            <a:off x="3511150" y="3670750"/>
            <a:ext cx="25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Graphs aggregating results</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Elements</a:t>
            </a:r>
            <a:endParaRPr/>
          </a:p>
        </p:txBody>
      </p:sp>
      <p:sp>
        <p:nvSpPr>
          <p:cNvPr id="394" name="Google Shape;39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Searching and selecting a specific university</a:t>
            </a:r>
            <a:endParaRPr/>
          </a:p>
          <a:p>
            <a:pPr indent="-311150" lvl="0" marL="457200" rtl="0" algn="l">
              <a:spcBef>
                <a:spcPts val="0"/>
              </a:spcBef>
              <a:spcAft>
                <a:spcPts val="0"/>
              </a:spcAft>
              <a:buSzPts val="1300"/>
              <a:buChar char="❏"/>
            </a:pPr>
            <a:r>
              <a:rPr lang="en"/>
              <a:t>Selecting state to see state outcomes and more details</a:t>
            </a:r>
            <a:endParaRPr/>
          </a:p>
          <a:p>
            <a:pPr indent="-311150" lvl="0" marL="457200" rtl="0" algn="l">
              <a:spcBef>
                <a:spcPts val="0"/>
              </a:spcBef>
              <a:spcAft>
                <a:spcPts val="0"/>
              </a:spcAft>
              <a:buSzPts val="1300"/>
              <a:buChar char="❏"/>
            </a:pPr>
            <a:r>
              <a:rPr lang="en"/>
              <a:t>Filtering outcomes and seeing matching universities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used</a:t>
            </a:r>
            <a:endParaRPr/>
          </a:p>
        </p:txBody>
      </p:sp>
      <p:sp>
        <p:nvSpPr>
          <p:cNvPr id="400" name="Google Shape;400;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dashboard is going to be created using Tableau.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we looking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 Census Bureau Post-Secondary Employment  Outcomes (PSEO)</a:t>
            </a:r>
            <a:endParaRPr/>
          </a:p>
        </p:txBody>
      </p:sp>
      <p:sp>
        <p:nvSpPr>
          <p:cNvPr id="299" name="Google Shape;299;p15"/>
          <p:cNvSpPr txBox="1"/>
          <p:nvPr>
            <p:ph idx="1" type="body"/>
          </p:nvPr>
        </p:nvSpPr>
        <p:spPr>
          <a:xfrm>
            <a:off x="1303800" y="1990050"/>
            <a:ext cx="390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PSEO is an experimental dataset from the United States Census Bureau</a:t>
            </a:r>
            <a:endParaRPr/>
          </a:p>
          <a:p>
            <a:pPr indent="-311150" lvl="0" marL="457200" rtl="0" algn="l">
              <a:spcBef>
                <a:spcPts val="0"/>
              </a:spcBef>
              <a:spcAft>
                <a:spcPts val="0"/>
              </a:spcAft>
              <a:buSzPts val="1300"/>
              <a:buChar char="❏"/>
            </a:pPr>
            <a:r>
              <a:rPr lang="en"/>
              <a:t>Data coverage is high for only a few states</a:t>
            </a:r>
            <a:endParaRPr/>
          </a:p>
          <a:p>
            <a:pPr indent="-311150" lvl="0" marL="457200" rtl="0" algn="l">
              <a:spcBef>
                <a:spcPts val="0"/>
              </a:spcBef>
              <a:spcAft>
                <a:spcPts val="0"/>
              </a:spcAft>
              <a:buSzPts val="1300"/>
              <a:buChar char="❏"/>
            </a:pPr>
            <a:r>
              <a:rPr lang="en"/>
              <a:t>Tracks earnings and employment outcomes for graduates</a:t>
            </a:r>
            <a:endParaRPr/>
          </a:p>
        </p:txBody>
      </p:sp>
      <p:pic>
        <p:nvPicPr>
          <p:cNvPr id="300" name="Google Shape;300;p15"/>
          <p:cNvPicPr preferRelativeResize="0"/>
          <p:nvPr/>
        </p:nvPicPr>
        <p:blipFill>
          <a:blip r:embed="rId3">
            <a:alphaModFix/>
          </a:blip>
          <a:stretch>
            <a:fillRect/>
          </a:stretch>
        </p:blipFill>
        <p:spPr>
          <a:xfrm>
            <a:off x="5889225" y="1813650"/>
            <a:ext cx="1963225" cy="28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Coverage of PSEO dataset</a:t>
            </a:r>
            <a:endParaRPr/>
          </a:p>
        </p:txBody>
      </p:sp>
      <p:pic>
        <p:nvPicPr>
          <p:cNvPr id="306" name="Google Shape;306;p16"/>
          <p:cNvPicPr preferRelativeResize="0"/>
          <p:nvPr/>
        </p:nvPicPr>
        <p:blipFill>
          <a:blip r:embed="rId3">
            <a:alphaModFix/>
          </a:blip>
          <a:stretch>
            <a:fillRect/>
          </a:stretch>
        </p:blipFill>
        <p:spPr>
          <a:xfrm>
            <a:off x="1790925" y="304800"/>
            <a:ext cx="5562150" cy="38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Integrated Postsecondary Education Data System (IPEDS)</a:t>
            </a:r>
            <a:endParaRPr/>
          </a:p>
        </p:txBody>
      </p:sp>
      <p:sp>
        <p:nvSpPr>
          <p:cNvPr id="312" name="Google Shape;31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Integrated Postsecondary Education Data System (IPEDS) is a collection of data elements collected for every postsecondary education institution in the US on a diverse range of areas including the following: Institutional characteristics, Institutional prices / tuition, Admissions, Finances, and others.</a:t>
            </a:r>
            <a:endParaRPr/>
          </a:p>
          <a:p>
            <a:pPr indent="0" lvl="0" marL="0" rtl="0" algn="l">
              <a:spcBef>
                <a:spcPts val="1200"/>
              </a:spcBef>
              <a:spcAft>
                <a:spcPts val="1200"/>
              </a:spcAft>
              <a:buNone/>
            </a:pPr>
            <a:r>
              <a:rPr lang="en"/>
              <a:t>We are interested in institutional characteristics such as as tuition and fees, room and board, institutional category (public vs private), degree of rurality (urban vs fringe), size of the institution (large vs small) as predictors of student post-graduate 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data, what can we do?</a:t>
            </a:r>
            <a:endParaRPr/>
          </a:p>
        </p:txBody>
      </p:sp>
      <p:sp>
        <p:nvSpPr>
          <p:cNvPr id="323" name="Google Shape;32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we train a machine learning model on the available data and use that to predict post-secondary employment outcomes for graduates for institutions that haven’t provided that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out what each column represents</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names of many columns are vague or unclear. To find out what they stand for we referenced the </a:t>
            </a:r>
            <a:r>
              <a:rPr lang="en" u="sng">
                <a:solidFill>
                  <a:schemeClr val="lt2"/>
                </a:solidFill>
                <a:hlinkClick r:id="rId3">
                  <a:extLst>
                    <a:ext uri="{A12FA001-AC4F-418D-AE19-62706E023703}">
                      <ahyp:hlinkClr val="tx"/>
                    </a:ext>
                  </a:extLst>
                </a:hlinkClick>
              </a:rPr>
              <a:t>LEHD Public Use Data Schema</a:t>
            </a:r>
            <a:r>
              <a:rPr lang="en">
                <a:solidFill>
                  <a:schemeClr val="lt2"/>
                </a:solidFill>
              </a:rPr>
              <a:t>.</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ertia">
  <a:themeElements>
    <a:clrScheme name="Momentum">
      <a:dk1>
        <a:srgbClr val="F3F3F3"/>
      </a:dk1>
      <a:lt1>
        <a:srgbClr val="161616"/>
      </a:lt1>
      <a:dk2>
        <a:srgbClr val="FFF2CC"/>
      </a:dk2>
      <a:lt2>
        <a:srgbClr val="8DD8D3"/>
      </a:lt2>
      <a:accent1>
        <a:srgbClr val="0B6374"/>
      </a:accent1>
      <a:accent2>
        <a:srgbClr val="FD5B58"/>
      </a:accent2>
      <a:accent3>
        <a:srgbClr val="F6B26B"/>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