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
      <p:font typeface="Comforta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Comfortaa-regular.fntdata"/><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edd4bb9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edd4bb9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AWS RDS, was able to load and upload data to PostgreSQL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edd4bb9c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edd4bb9c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tables were created, data uploaded, we ran a query to make sure everything was correctly done.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edd4bb9c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edd4bb9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tables were then joined based on 5 different criteria to ensure the data is joined correctly.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9b6330eb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9b6330eb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9b6330eb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9b6330eb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9c47ed3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9c47ed3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9c47ed3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9c47ed3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9b6330eb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29b6330eb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9b6330eb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9b6330eb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29c47ed3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29c47ed3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9b6330eb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9b6330eb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9b6330eb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9b6330eb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9b6330eb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9b6330eb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analysis on Tableau, we solidified our theory that the most important factors to one’s earnings are: degree </a:t>
            </a:r>
            <a:r>
              <a:rPr lang="en"/>
              <a:t>level, institution, and cip-code, all of which are encoded with numbers. Will show you what they are in the next slide. In blue, we have the average earnings of all the groups in the 1st year of employment and in orange, the 5th year of employment. In the degree vs earnings graph you can see that the higher the degree, the higher the average 1st year income. In institution vs earnings, you can see only a handful of institutions can give you an average 1st year income of more than 100k. In cip-code vs earnings, you can see that almost all fields of study are the same except for number 60. Interestingly, we discovered 2 things. 1. If you make more the first year, you are likely to make more the 5th year as well. 2. If you make more than 100k the first year, you income will increase less dramatically than those who make less than 60k the first year.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9c47ed3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9c47ed3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relationship analysis on several features vs earnings: degree level, aggregation level, grad cohort, and institution. Grad cohort and aggregation level along with other features like geography and industry that have only one unique variable had little to no effect on average income. Whether there’s a high or low percentage of students who were employed </a:t>
            </a:r>
            <a:r>
              <a:rPr lang="en"/>
              <a:t>in state</a:t>
            </a:r>
            <a:r>
              <a:rPr lang="en"/>
              <a:t> didn’t seem to matter either.</a:t>
            </a:r>
            <a:r>
              <a:rPr lang="en">
                <a:solidFill>
                  <a:schemeClr val="dk1"/>
                </a:solidFill>
              </a:rPr>
              <a:t> Higher the degree, higher the average 1st year income. Only a handful of institutions can produce students with an average income of more than 60k the 1st year. Almost all fields of study are the same except for residency programs with an average 1st year income of $148k. Here again, we see that it’s more common to see an increase in income of more than 30k in groups that make less than 60k the 1st year.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edd4bb9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2edd4bb9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take all the highest income groups and mash them together, we get the group who has a masters in a residency program and studied at Texas A&amp;M System Health Science Center with an average 5th year income of $300,000!</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cdbbe22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cdbbe22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2cdbbe22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2cdbbe22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2cdbbe22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2cdbbe22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2cdbbe22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2cdbbe22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b6330eb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b6330eb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 Census Bureau collects many more sets of data than just the 10 year </a:t>
            </a:r>
            <a:r>
              <a:rPr lang="en"/>
              <a:t>census</a:t>
            </a:r>
            <a:r>
              <a:rPr lang="en"/>
              <a:t>.</a:t>
            </a:r>
            <a:endParaRPr/>
          </a:p>
          <a:p>
            <a:pPr indent="0" lvl="0" marL="0" rtl="0" algn="l">
              <a:spcBef>
                <a:spcPts val="0"/>
              </a:spcBef>
              <a:spcAft>
                <a:spcPts val="0"/>
              </a:spcAft>
              <a:buNone/>
            </a:pPr>
            <a:r>
              <a:rPr lang="en"/>
              <a:t>Covers many different areas: housing, economy, race, health, employment</a:t>
            </a:r>
            <a:endParaRPr/>
          </a:p>
          <a:p>
            <a:pPr indent="0" lvl="0" marL="0" rtl="0" algn="l">
              <a:spcBef>
                <a:spcPts val="0"/>
              </a:spcBef>
              <a:spcAft>
                <a:spcPts val="0"/>
              </a:spcAft>
              <a:buNone/>
            </a:pPr>
            <a:r>
              <a:rPr lang="en"/>
              <a:t>Some suverys don’t have enough data to be a national survey. </a:t>
            </a:r>
            <a:endParaRPr/>
          </a:p>
          <a:p>
            <a:pPr indent="0" lvl="0" marL="0" rtl="0" algn="l">
              <a:spcBef>
                <a:spcPts val="0"/>
              </a:spcBef>
              <a:spcAft>
                <a:spcPts val="0"/>
              </a:spcAft>
              <a:buNone/>
            </a:pPr>
            <a:r>
              <a:rPr lang="en"/>
              <a:t>PSEO is voluntary for state education systems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9b6330eb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9b6330eb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data is collected through data-sharing partnerships with State and University systems, many states don’t have data. </a:t>
            </a:r>
            <a:endParaRPr/>
          </a:p>
          <a:p>
            <a:pPr indent="0" lvl="0" marL="0" rtl="0" algn="l">
              <a:spcBef>
                <a:spcPts val="0"/>
              </a:spcBef>
              <a:spcAft>
                <a:spcPts val="0"/>
              </a:spcAft>
              <a:buNone/>
            </a:pPr>
            <a:r>
              <a:rPr lang="en"/>
              <a:t>Texas, Indiana, and Virginia have the most coverage.</a:t>
            </a:r>
            <a:endParaRPr/>
          </a:p>
          <a:p>
            <a:pPr indent="0" lvl="0" marL="0" rtl="0" algn="l">
              <a:spcBef>
                <a:spcPts val="0"/>
              </a:spcBef>
              <a:spcAft>
                <a:spcPts val="0"/>
              </a:spcAft>
              <a:buNone/>
            </a:pPr>
            <a:r>
              <a:rPr lang="en"/>
              <a:t>UT system and Texas Higher Education Coordinating Board share data for Texas Graduates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9b6330eb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9b6330eb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Secondary Employment Outcome dataset has minimal information on the Universities and Colleges themselves. IPEDS fills that gap.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9b6330eb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9b6330eb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9b6330eb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9b6330eb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looked at degree level, type, and institution as predictors of earnings after graduation.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edd4bb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edd4bb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edd4bb9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edd4bb9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was too big to easily transfer from one place to another, so decided to use S3 </a:t>
            </a:r>
            <a:r>
              <a:rPr lang="en"/>
              <a:t>bucket to store.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sp>
          <p:nvSpPr>
            <p:cNvPr id="11" name="Google Shape;11;p2"/>
            <p:cNvSpPr/>
            <p:nvPr/>
          </p:nvSpPr>
          <p:spPr>
            <a:xfrm>
              <a:off x="7480025" y="3811325"/>
              <a:ext cx="1402500" cy="1053850"/>
            </a:xfrm>
            <a:custGeom>
              <a:rect b="b" l="l" r="r" t="t"/>
              <a:pathLst>
                <a:path extrusionOk="0" h="42154" w="56100">
                  <a:moveTo>
                    <a:pt x="0" y="40569"/>
                  </a:moveTo>
                  <a:lnTo>
                    <a:pt x="19650" y="26307"/>
                  </a:lnTo>
                  <a:lnTo>
                    <a:pt x="38350" y="42154"/>
                  </a:lnTo>
                  <a:lnTo>
                    <a:pt x="56100" y="0"/>
                  </a:lnTo>
                </a:path>
              </a:pathLst>
            </a:custGeom>
            <a:noFill/>
            <a:ln cap="flat" cmpd="sng" w="9525">
              <a:solidFill>
                <a:schemeClr val="accent1"/>
              </a:solidFill>
              <a:prstDash val="solid"/>
              <a:round/>
              <a:headEnd len="med" w="med" type="oval"/>
              <a:tailEnd len="med" w="med" type="stealth"/>
            </a:ln>
          </p:spPr>
        </p:sp>
        <p:grpSp>
          <p:nvGrpSpPr>
            <p:cNvPr id="12" name="Google Shape;12;p2"/>
            <p:cNvGrpSpPr/>
            <p:nvPr/>
          </p:nvGrpSpPr>
          <p:grpSpPr>
            <a:xfrm>
              <a:off x="7343003" y="3409675"/>
              <a:ext cx="1691422" cy="1732548"/>
              <a:chOff x="7343003" y="3409675"/>
              <a:chExt cx="1691422" cy="1732548"/>
            </a:xfrm>
          </p:grpSpPr>
          <p:grpSp>
            <p:nvGrpSpPr>
              <p:cNvPr id="13" name="Google Shape;13;p2"/>
              <p:cNvGrpSpPr/>
              <p:nvPr/>
            </p:nvGrpSpPr>
            <p:grpSpPr>
              <a:xfrm>
                <a:off x="7343003" y="4453711"/>
                <a:ext cx="316800" cy="688513"/>
                <a:chOff x="7343003" y="4453711"/>
                <a:chExt cx="316800" cy="688513"/>
              </a:xfrm>
            </p:grpSpPr>
            <p:sp>
              <p:nvSpPr>
                <p:cNvPr id="14" name="Google Shape;14;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801210" y="4105700"/>
                <a:ext cx="316800" cy="1036523"/>
                <a:chOff x="7801210" y="4105700"/>
                <a:chExt cx="316800" cy="1036523"/>
              </a:xfrm>
            </p:grpSpPr>
            <p:sp>
              <p:nvSpPr>
                <p:cNvPr id="17" name="Google Shape;17;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8259418" y="3757688"/>
                <a:ext cx="316800" cy="1384535"/>
                <a:chOff x="8259418" y="3757688"/>
                <a:chExt cx="316800" cy="1384535"/>
              </a:xfrm>
            </p:grpSpPr>
            <p:sp>
              <p:nvSpPr>
                <p:cNvPr id="21" name="Google Shape;21;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8717625" y="3409675"/>
                <a:ext cx="316800" cy="1732548"/>
                <a:chOff x="8717625" y="3409675"/>
                <a:chExt cx="316800" cy="1732548"/>
              </a:xfrm>
            </p:grpSpPr>
            <p:sp>
              <p:nvSpPr>
                <p:cNvPr id="26" name="Google Shape;26;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1" name="Google Shape;31;p2"/>
          <p:cNvGrpSpPr/>
          <p:nvPr/>
        </p:nvGrpSpPr>
        <p:grpSpPr>
          <a:xfrm>
            <a:off x="5043503" y="0"/>
            <a:ext cx="3814072" cy="3883327"/>
            <a:chOff x="5043503" y="0"/>
            <a:chExt cx="3814072" cy="3883327"/>
          </a:xfrm>
        </p:grpSpPr>
        <p:sp>
          <p:nvSpPr>
            <p:cNvPr id="32" name="Google Shape;32;p2"/>
            <p:cNvSpPr/>
            <p:nvPr/>
          </p:nvSpPr>
          <p:spPr>
            <a:xfrm>
              <a:off x="6648025" y="625975"/>
              <a:ext cx="2028475" cy="3066500"/>
            </a:xfrm>
            <a:custGeom>
              <a:rect b="b" l="l" r="r" t="t"/>
              <a:pathLst>
                <a:path extrusionOk="0" h="122660" w="81139">
                  <a:moveTo>
                    <a:pt x="2218" y="41203"/>
                  </a:moveTo>
                  <a:lnTo>
                    <a:pt x="69412" y="0"/>
                  </a:lnTo>
                  <a:lnTo>
                    <a:pt x="81139" y="56417"/>
                  </a:lnTo>
                  <a:lnTo>
                    <a:pt x="58319" y="100473"/>
                  </a:lnTo>
                  <a:lnTo>
                    <a:pt x="0" y="122660"/>
                  </a:lnTo>
                  <a:close/>
                </a:path>
              </a:pathLst>
            </a:custGeom>
            <a:noFill/>
            <a:ln cap="flat" cmpd="sng" w="9525">
              <a:solidFill>
                <a:schemeClr val="accent1"/>
              </a:solidFill>
              <a:prstDash val="solid"/>
              <a:round/>
              <a:headEnd len="med" w="med" type="none"/>
              <a:tailEnd len="med" w="med" type="none"/>
            </a:ln>
          </p:spPr>
        </p:sp>
        <p:grpSp>
          <p:nvGrpSpPr>
            <p:cNvPr id="33" name="Google Shape;33;p2"/>
            <p:cNvGrpSpPr/>
            <p:nvPr/>
          </p:nvGrpSpPr>
          <p:grpSpPr>
            <a:xfrm>
              <a:off x="5043503" y="0"/>
              <a:ext cx="3814072" cy="3883327"/>
              <a:chOff x="5043503" y="0"/>
              <a:chExt cx="3814072" cy="3883327"/>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52284" y="3524953"/>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767662" y="2807283"/>
                <a:ext cx="635219" cy="635219"/>
                <a:chOff x="6953663" y="2897152"/>
                <a:chExt cx="1208101" cy="1208100"/>
              </a:xfrm>
            </p:grpSpPr>
            <p:sp>
              <p:nvSpPr>
                <p:cNvPr id="37" name="Google Shape;37;p2"/>
                <p:cNvSpPr/>
                <p:nvPr/>
              </p:nvSpPr>
              <p:spPr>
                <a:xfrm rot="5400000">
                  <a:off x="6953663" y="2897152"/>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953663" y="2897152"/>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7182926" y="3126290"/>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52284" y="3524952"/>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1" name="Shape 151"/>
        <p:cNvGrpSpPr/>
        <p:nvPr/>
      </p:nvGrpSpPr>
      <p:grpSpPr>
        <a:xfrm>
          <a:off x="0" y="0"/>
          <a:ext cx="0" cy="0"/>
          <a:chOff x="0" y="0"/>
          <a:chExt cx="0" cy="0"/>
        </a:xfrm>
      </p:grpSpPr>
      <p:grpSp>
        <p:nvGrpSpPr>
          <p:cNvPr id="152" name="Google Shape;152;p11"/>
          <p:cNvGrpSpPr/>
          <p:nvPr/>
        </p:nvGrpSpPr>
        <p:grpSpPr>
          <a:xfrm>
            <a:off x="52" y="4099200"/>
            <a:ext cx="9144036" cy="1044300"/>
            <a:chOff x="52" y="4099200"/>
            <a:chExt cx="9144036" cy="1044300"/>
          </a:xfrm>
        </p:grpSpPr>
        <p:grpSp>
          <p:nvGrpSpPr>
            <p:cNvPr id="153" name="Google Shape;153;p11"/>
            <p:cNvGrpSpPr/>
            <p:nvPr/>
          </p:nvGrpSpPr>
          <p:grpSpPr>
            <a:xfrm>
              <a:off x="52" y="4309200"/>
              <a:ext cx="231622" cy="834300"/>
              <a:chOff x="2688737" y="4301380"/>
              <a:chExt cx="231900" cy="834300"/>
            </a:xfrm>
          </p:grpSpPr>
          <p:sp>
            <p:nvSpPr>
              <p:cNvPr id="154" name="Google Shape;15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371406" y="4099200"/>
              <a:ext cx="231622" cy="1044300"/>
              <a:chOff x="2688737" y="4091380"/>
              <a:chExt cx="231900" cy="104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742761" y="4309200"/>
              <a:ext cx="231622" cy="834300"/>
              <a:chOff x="2688737" y="4301380"/>
              <a:chExt cx="231900" cy="834300"/>
            </a:xfrm>
          </p:grpSpPr>
          <p:sp>
            <p:nvSpPr>
              <p:cNvPr id="165" name="Google Shape;16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1114115" y="4518900"/>
              <a:ext cx="231622" cy="624600"/>
              <a:chOff x="2688737" y="4511080"/>
              <a:chExt cx="231900" cy="624600"/>
            </a:xfrm>
          </p:grpSpPr>
          <p:sp>
            <p:nvSpPr>
              <p:cNvPr id="170" name="Google Shape;17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1856753" y="4099200"/>
              <a:ext cx="231600" cy="1044300"/>
              <a:chOff x="1856753" y="4099200"/>
              <a:chExt cx="231600" cy="1044300"/>
            </a:xfrm>
          </p:grpSpPr>
          <p:sp>
            <p:nvSpPr>
              <p:cNvPr id="174" name="Google Shape;17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2228107" y="4309200"/>
              <a:ext cx="231600" cy="834300"/>
              <a:chOff x="2228107" y="4309200"/>
              <a:chExt cx="231600" cy="834300"/>
            </a:xfrm>
          </p:grpSpPr>
          <p:sp>
            <p:nvSpPr>
              <p:cNvPr id="180" name="Google Shape;18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2599462" y="4518900"/>
              <a:ext cx="231600" cy="624600"/>
              <a:chOff x="2599462" y="4518900"/>
              <a:chExt cx="231600" cy="624600"/>
            </a:xfrm>
          </p:grpSpPr>
          <p:sp>
            <p:nvSpPr>
              <p:cNvPr id="185" name="Google Shape;18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342171" y="4099200"/>
              <a:ext cx="231600" cy="1044300"/>
              <a:chOff x="3342171" y="4099200"/>
              <a:chExt cx="231600" cy="1044300"/>
            </a:xfrm>
          </p:grpSpPr>
          <p:sp>
            <p:nvSpPr>
              <p:cNvPr id="189" name="Google Shape;18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3713525" y="4309200"/>
              <a:ext cx="231600" cy="834300"/>
              <a:chOff x="3713525" y="4309200"/>
              <a:chExt cx="231600" cy="834300"/>
            </a:xfrm>
          </p:grpSpPr>
          <p:sp>
            <p:nvSpPr>
              <p:cNvPr id="195" name="Google Shape;19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1485398" y="4309200"/>
              <a:ext cx="231600" cy="834300"/>
              <a:chOff x="1485398" y="4309200"/>
              <a:chExt cx="231600" cy="834300"/>
            </a:xfrm>
          </p:grpSpPr>
          <p:sp>
            <p:nvSpPr>
              <p:cNvPr id="200" name="Google Shape;20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084879" y="4518900"/>
              <a:ext cx="231600" cy="624600"/>
              <a:chOff x="4084879" y="4518900"/>
              <a:chExt cx="231600" cy="624600"/>
            </a:xfrm>
          </p:grpSpPr>
          <p:sp>
            <p:nvSpPr>
              <p:cNvPr id="205" name="Google Shape;20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2970816" y="4309200"/>
              <a:ext cx="231600" cy="834300"/>
              <a:chOff x="2970816" y="4309200"/>
              <a:chExt cx="231600" cy="834300"/>
            </a:xfrm>
          </p:grpSpPr>
          <p:sp>
            <p:nvSpPr>
              <p:cNvPr id="209" name="Google Shape;20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4456234" y="4309200"/>
              <a:ext cx="231600" cy="834300"/>
              <a:chOff x="4456234" y="4309200"/>
              <a:chExt cx="231600" cy="834300"/>
            </a:xfrm>
          </p:grpSpPr>
          <p:sp>
            <p:nvSpPr>
              <p:cNvPr id="214" name="Google Shape;21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827588" y="4099200"/>
              <a:ext cx="231600" cy="1044300"/>
              <a:chOff x="4827588" y="4099200"/>
              <a:chExt cx="231600" cy="1044300"/>
            </a:xfrm>
          </p:grpSpPr>
          <p:sp>
            <p:nvSpPr>
              <p:cNvPr id="219" name="Google Shape;21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198943" y="4309200"/>
              <a:ext cx="231600" cy="834300"/>
              <a:chOff x="5198943" y="4309200"/>
              <a:chExt cx="231600" cy="834300"/>
            </a:xfrm>
          </p:grpSpPr>
          <p:sp>
            <p:nvSpPr>
              <p:cNvPr id="225" name="Google Shape;22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5570297" y="4518900"/>
              <a:ext cx="231600" cy="624600"/>
              <a:chOff x="5570297" y="4518900"/>
              <a:chExt cx="231600" cy="624600"/>
            </a:xfrm>
          </p:grpSpPr>
          <p:sp>
            <p:nvSpPr>
              <p:cNvPr id="230" name="Google Shape;23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1"/>
            <p:cNvGrpSpPr/>
            <p:nvPr/>
          </p:nvGrpSpPr>
          <p:grpSpPr>
            <a:xfrm>
              <a:off x="5941652" y="4309200"/>
              <a:ext cx="231600" cy="834300"/>
              <a:chOff x="5941652" y="4309200"/>
              <a:chExt cx="231600" cy="834300"/>
            </a:xfrm>
          </p:grpSpPr>
          <p:sp>
            <p:nvSpPr>
              <p:cNvPr id="234" name="Google Shape;23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313006" y="4099200"/>
              <a:ext cx="231600" cy="1044300"/>
              <a:chOff x="6313006" y="4099200"/>
              <a:chExt cx="231600" cy="1044300"/>
            </a:xfrm>
          </p:grpSpPr>
          <p:sp>
            <p:nvSpPr>
              <p:cNvPr id="239" name="Google Shape;23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6684361" y="4309200"/>
              <a:ext cx="231600" cy="834300"/>
              <a:chOff x="6684361" y="4309200"/>
              <a:chExt cx="231600" cy="834300"/>
            </a:xfrm>
          </p:grpSpPr>
          <p:sp>
            <p:nvSpPr>
              <p:cNvPr id="245" name="Google Shape;24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7055715" y="4518900"/>
              <a:ext cx="231600" cy="624600"/>
              <a:chOff x="7055715" y="4518900"/>
              <a:chExt cx="231600" cy="624600"/>
            </a:xfrm>
          </p:grpSpPr>
          <p:sp>
            <p:nvSpPr>
              <p:cNvPr id="250" name="Google Shape;25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7798424" y="4099200"/>
              <a:ext cx="231600" cy="1044300"/>
              <a:chOff x="7798424" y="4099200"/>
              <a:chExt cx="231600" cy="1044300"/>
            </a:xfrm>
          </p:grpSpPr>
          <p:sp>
            <p:nvSpPr>
              <p:cNvPr id="254" name="Google Shape;25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169779" y="4309200"/>
              <a:ext cx="231600" cy="834300"/>
              <a:chOff x="8169779" y="4309200"/>
              <a:chExt cx="231600" cy="834300"/>
            </a:xfrm>
          </p:grpSpPr>
          <p:sp>
            <p:nvSpPr>
              <p:cNvPr id="260" name="Google Shape;26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7427070" y="4309200"/>
              <a:ext cx="231600" cy="834300"/>
              <a:chOff x="7427070" y="4309200"/>
              <a:chExt cx="231600" cy="834300"/>
            </a:xfrm>
          </p:grpSpPr>
          <p:sp>
            <p:nvSpPr>
              <p:cNvPr id="265" name="Google Shape;26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1"/>
            <p:cNvGrpSpPr/>
            <p:nvPr/>
          </p:nvGrpSpPr>
          <p:grpSpPr>
            <a:xfrm>
              <a:off x="8541133" y="4518900"/>
              <a:ext cx="231600" cy="624600"/>
              <a:chOff x="8541133" y="4518900"/>
              <a:chExt cx="231600" cy="624600"/>
            </a:xfrm>
          </p:grpSpPr>
          <p:sp>
            <p:nvSpPr>
              <p:cNvPr id="270" name="Google Shape;27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1"/>
            <p:cNvGrpSpPr/>
            <p:nvPr/>
          </p:nvGrpSpPr>
          <p:grpSpPr>
            <a:xfrm>
              <a:off x="8912488" y="4309200"/>
              <a:ext cx="231600" cy="834300"/>
              <a:chOff x="8912488" y="4309200"/>
              <a:chExt cx="231600" cy="834300"/>
            </a:xfrm>
          </p:grpSpPr>
          <p:sp>
            <p:nvSpPr>
              <p:cNvPr id="274" name="Google Shape;27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8" name="Google Shape;27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9" name="Google Shape;27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80" name="Google Shape;28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
        <p:nvSpPr>
          <p:cNvPr id="282" name="Google Shape;28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3406"/>
            <a:ext cx="1233215" cy="1384535"/>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2904008"/>
            <a:ext cx="2186148" cy="2239500"/>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92" name="Google Shape;92;p4"/>
          <p:cNvGrpSpPr/>
          <p:nvPr/>
        </p:nvGrpSpPr>
        <p:grpSpPr>
          <a:xfrm>
            <a:off x="303600" y="776478"/>
            <a:ext cx="1000200" cy="281912"/>
            <a:chOff x="536925" y="1540175"/>
            <a:chExt cx="1000200" cy="396000"/>
          </a:xfrm>
        </p:grpSpPr>
        <p:sp>
          <p:nvSpPr>
            <p:cNvPr id="93" name="Google Shape;93;p4"/>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1" name="Google Shape;101;p5"/>
          <p:cNvGrpSpPr/>
          <p:nvPr/>
        </p:nvGrpSpPr>
        <p:grpSpPr>
          <a:xfrm>
            <a:off x="303600" y="776478"/>
            <a:ext cx="1000200" cy="281912"/>
            <a:chOff x="536925" y="1540175"/>
            <a:chExt cx="1000200" cy="396000"/>
          </a:xfrm>
        </p:grpSpPr>
        <p:sp>
          <p:nvSpPr>
            <p:cNvPr id="102" name="Google Shape;102;p5"/>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7" name="Google Shape;107;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8" name="Google Shape;108;p6"/>
          <p:cNvGrpSpPr/>
          <p:nvPr/>
        </p:nvGrpSpPr>
        <p:grpSpPr>
          <a:xfrm>
            <a:off x="303600" y="776478"/>
            <a:ext cx="1000200" cy="281912"/>
            <a:chOff x="536925" y="1540175"/>
            <a:chExt cx="1000200" cy="396000"/>
          </a:xfrm>
        </p:grpSpPr>
        <p:sp>
          <p:nvSpPr>
            <p:cNvPr id="109" name="Google Shape;109;p6"/>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6" name="Google Shape;116;p7"/>
          <p:cNvGrpSpPr/>
          <p:nvPr/>
        </p:nvGrpSpPr>
        <p:grpSpPr>
          <a:xfrm>
            <a:off x="303600" y="776478"/>
            <a:ext cx="1000200" cy="281912"/>
            <a:chOff x="536925" y="1540175"/>
            <a:chExt cx="1000200" cy="396000"/>
          </a:xfrm>
        </p:grpSpPr>
        <p:sp>
          <p:nvSpPr>
            <p:cNvPr id="117" name="Google Shape;117;p7"/>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p8"/>
          <p:cNvGrpSpPr/>
          <p:nvPr/>
        </p:nvGrpSpPr>
        <p:grpSpPr>
          <a:xfrm>
            <a:off x="6866714" y="1306"/>
            <a:ext cx="2267451" cy="2601690"/>
            <a:chOff x="6790514" y="1306"/>
            <a:chExt cx="2267451" cy="2601690"/>
          </a:xfrm>
        </p:grpSpPr>
        <p:grpSp>
          <p:nvGrpSpPr>
            <p:cNvPr id="122" name="Google Shape;122;p8"/>
            <p:cNvGrpSpPr/>
            <p:nvPr/>
          </p:nvGrpSpPr>
          <p:grpSpPr>
            <a:xfrm>
              <a:off x="7067465" y="1306"/>
              <a:ext cx="1990500" cy="1990200"/>
              <a:chOff x="7067465" y="1306"/>
              <a:chExt cx="1990500" cy="1990200"/>
            </a:xfrm>
          </p:grpSpPr>
          <p:sp>
            <p:nvSpPr>
              <p:cNvPr id="123" name="Google Shape;123;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8207126" y="1807996"/>
              <a:ext cx="795000" cy="795000"/>
              <a:chOff x="8207126" y="1807996"/>
              <a:chExt cx="795000" cy="795000"/>
            </a:xfrm>
          </p:grpSpPr>
          <p:sp>
            <p:nvSpPr>
              <p:cNvPr id="127" name="Google Shape;127;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8"/>
            <p:cNvGrpSpPr/>
            <p:nvPr/>
          </p:nvGrpSpPr>
          <p:grpSpPr>
            <a:xfrm>
              <a:off x="6790514" y="118857"/>
              <a:ext cx="548700" cy="548700"/>
              <a:chOff x="6790514" y="118857"/>
              <a:chExt cx="548700" cy="548700"/>
            </a:xfrm>
          </p:grpSpPr>
          <p:sp>
            <p:nvSpPr>
              <p:cNvPr id="131" name="Google Shape;131;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4" name="Google Shape;13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 name="Google Shape;137;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8" name="Google Shape;138;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9" name="Google Shape;139;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0" name="Google Shape;140;p9"/>
          <p:cNvGrpSpPr/>
          <p:nvPr/>
        </p:nvGrpSpPr>
        <p:grpSpPr>
          <a:xfrm>
            <a:off x="303600" y="776478"/>
            <a:ext cx="1000200" cy="281912"/>
            <a:chOff x="536925" y="1540175"/>
            <a:chExt cx="1000200" cy="396000"/>
          </a:xfrm>
        </p:grpSpPr>
        <p:sp>
          <p:nvSpPr>
            <p:cNvPr id="141" name="Google Shape;141;p9"/>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6" name="Google Shape;146;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7" name="Google Shape;147;p10"/>
          <p:cNvGrpSpPr/>
          <p:nvPr/>
        </p:nvGrpSpPr>
        <p:grpSpPr>
          <a:xfrm flipH="1" rot="10800000">
            <a:off x="303600" y="4207453"/>
            <a:ext cx="1000200" cy="281912"/>
            <a:chOff x="536925" y="1540175"/>
            <a:chExt cx="1000200" cy="396000"/>
          </a:xfrm>
        </p:grpSpPr>
        <p:sp>
          <p:nvSpPr>
            <p:cNvPr id="148" name="Google Shape;148;p10"/>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Comfortaa"/>
              <a:buNone/>
              <a:defRPr b="1" sz="2800">
                <a:solidFill>
                  <a:schemeClr val="dk2"/>
                </a:solidFill>
                <a:latin typeface="Comfortaa"/>
                <a:ea typeface="Comfortaa"/>
                <a:cs typeface="Comfortaa"/>
                <a:sym typeface="Comfortaa"/>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lehd.ces.census.gov/data/schema/latest/lehd_public_use_schema.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ublic.tableau.com/app/profile/james.liu7227/viz/FinalProjectStory_16530613520890/Story?publish=y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ublic.tableau.com/app/profile/james.liu7227/viz/FinalProjectIncomeGroupInteractiveElement/HighestAverageEarningGroup?publish=y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Leveraging Census Data</a:t>
            </a:r>
            <a:endParaRPr/>
          </a:p>
        </p:txBody>
      </p:sp>
      <p:sp>
        <p:nvSpPr>
          <p:cNvPr id="288" name="Google Shape;28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and predicting post-secondary employment outcomes in the 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RDS</a:t>
            </a:r>
            <a:endParaRPr/>
          </a:p>
        </p:txBody>
      </p:sp>
      <p:pic>
        <p:nvPicPr>
          <p:cNvPr id="340" name="Google Shape;340;p22"/>
          <p:cNvPicPr preferRelativeResize="0"/>
          <p:nvPr/>
        </p:nvPicPr>
        <p:blipFill>
          <a:blip r:embed="rId3">
            <a:alphaModFix/>
          </a:blip>
          <a:stretch>
            <a:fillRect/>
          </a:stretch>
        </p:blipFill>
        <p:spPr>
          <a:xfrm>
            <a:off x="118400" y="3341575"/>
            <a:ext cx="8839198" cy="1774703"/>
          </a:xfrm>
          <a:prstGeom prst="rect">
            <a:avLst/>
          </a:prstGeom>
          <a:noFill/>
          <a:ln>
            <a:noFill/>
          </a:ln>
        </p:spPr>
      </p:pic>
      <p:pic>
        <p:nvPicPr>
          <p:cNvPr id="341" name="Google Shape;341;p22"/>
          <p:cNvPicPr preferRelativeResize="0"/>
          <p:nvPr/>
        </p:nvPicPr>
        <p:blipFill>
          <a:blip r:embed="rId4">
            <a:alphaModFix/>
          </a:blip>
          <a:stretch>
            <a:fillRect/>
          </a:stretch>
        </p:blipFill>
        <p:spPr>
          <a:xfrm>
            <a:off x="3330825" y="139750"/>
            <a:ext cx="5704299" cy="316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p:txBody>
      </p:sp>
      <p:pic>
        <p:nvPicPr>
          <p:cNvPr id="347" name="Google Shape;347;p23"/>
          <p:cNvPicPr preferRelativeResize="0"/>
          <p:nvPr/>
        </p:nvPicPr>
        <p:blipFill>
          <a:blip r:embed="rId3">
            <a:alphaModFix/>
          </a:blip>
          <a:stretch>
            <a:fillRect/>
          </a:stretch>
        </p:blipFill>
        <p:spPr>
          <a:xfrm>
            <a:off x="1148888" y="1272375"/>
            <a:ext cx="6846224" cy="3690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Join</a:t>
            </a:r>
            <a:endParaRPr/>
          </a:p>
        </p:txBody>
      </p:sp>
      <p:pic>
        <p:nvPicPr>
          <p:cNvPr id="353" name="Google Shape;353;p24"/>
          <p:cNvPicPr preferRelativeResize="0"/>
          <p:nvPr/>
        </p:nvPicPr>
        <p:blipFill>
          <a:blip r:embed="rId3">
            <a:alphaModFix/>
          </a:blip>
          <a:stretch>
            <a:fillRect/>
          </a:stretch>
        </p:blipFill>
        <p:spPr>
          <a:xfrm>
            <a:off x="1174975" y="1272375"/>
            <a:ext cx="6794049" cy="3660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Exploration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out what each column represents</a:t>
            </a:r>
            <a:endParaRPr/>
          </a:p>
        </p:txBody>
      </p:sp>
      <p:sp>
        <p:nvSpPr>
          <p:cNvPr id="364" name="Google Shape;364;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names of many columns are vague or unclear. To find out what they stand for we referenced the </a:t>
            </a:r>
            <a:r>
              <a:rPr lang="en" u="sng">
                <a:solidFill>
                  <a:schemeClr val="lt2"/>
                </a:solidFill>
                <a:hlinkClick r:id="rId3">
                  <a:extLst>
                    <a:ext uri="{A12FA001-AC4F-418D-AE19-62706E023703}">
                      <ahyp:hlinkClr val="tx"/>
                    </a:ext>
                  </a:extLst>
                </a:hlinkClick>
              </a:rPr>
              <a:t>LEHD Public Use Data Schema</a:t>
            </a:r>
            <a:r>
              <a:rPr lang="en">
                <a:solidFill>
                  <a:schemeClr val="lt2"/>
                </a:solidFill>
              </a:rPr>
              <a:t>.</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for Null Values</a:t>
            </a:r>
            <a:endParaRPr/>
          </a:p>
        </p:txBody>
      </p:sp>
      <p:sp>
        <p:nvSpPr>
          <p:cNvPr id="370" name="Google Shape;370;p27"/>
          <p:cNvSpPr txBox="1"/>
          <p:nvPr>
            <p:ph idx="1" type="body"/>
          </p:nvPr>
        </p:nvSpPr>
        <p:spPr>
          <a:xfrm>
            <a:off x="674800" y="1945900"/>
            <a:ext cx="2085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the earnings and flows datasets have numerous rows that contain null values.</a:t>
            </a:r>
            <a:endParaRPr/>
          </a:p>
        </p:txBody>
      </p:sp>
      <p:pic>
        <p:nvPicPr>
          <p:cNvPr id="371" name="Google Shape;371;p27"/>
          <p:cNvPicPr preferRelativeResize="0"/>
          <p:nvPr/>
        </p:nvPicPr>
        <p:blipFill>
          <a:blip r:embed="rId3">
            <a:alphaModFix/>
          </a:blip>
          <a:stretch>
            <a:fillRect/>
          </a:stretch>
        </p:blipFill>
        <p:spPr>
          <a:xfrm>
            <a:off x="2809225" y="1750275"/>
            <a:ext cx="2900425" cy="2737225"/>
          </a:xfrm>
          <a:prstGeom prst="rect">
            <a:avLst/>
          </a:prstGeom>
          <a:noFill/>
          <a:ln>
            <a:noFill/>
          </a:ln>
        </p:spPr>
      </p:pic>
      <p:pic>
        <p:nvPicPr>
          <p:cNvPr id="372" name="Google Shape;372;p27"/>
          <p:cNvPicPr preferRelativeResize="0"/>
          <p:nvPr/>
        </p:nvPicPr>
        <p:blipFill>
          <a:blip r:embed="rId4">
            <a:alphaModFix/>
          </a:blip>
          <a:stretch>
            <a:fillRect/>
          </a:stretch>
        </p:blipFill>
        <p:spPr>
          <a:xfrm>
            <a:off x="5862050" y="1750275"/>
            <a:ext cx="2900425" cy="2816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Aggregation Levels</a:t>
            </a:r>
            <a:endParaRPr/>
          </a:p>
        </p:txBody>
      </p:sp>
      <p:sp>
        <p:nvSpPr>
          <p:cNvPr id="378" name="Google Shape;378;p28"/>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record is associated with an aggregation level that signifies the level of detail</a:t>
            </a:r>
            <a:endParaRPr/>
          </a:p>
        </p:txBody>
      </p:sp>
      <p:pic>
        <p:nvPicPr>
          <p:cNvPr id="379" name="Google Shape;379;p28"/>
          <p:cNvPicPr preferRelativeResize="0"/>
          <p:nvPr/>
        </p:nvPicPr>
        <p:blipFill>
          <a:blip r:embed="rId3">
            <a:alphaModFix/>
          </a:blip>
          <a:stretch>
            <a:fillRect/>
          </a:stretch>
        </p:blipFill>
        <p:spPr>
          <a:xfrm>
            <a:off x="4758825" y="361738"/>
            <a:ext cx="4223400" cy="44200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Deciding which columns to keep</a:t>
            </a:r>
            <a:endParaRPr/>
          </a:p>
        </p:txBody>
      </p:sp>
      <p:sp>
        <p:nvSpPr>
          <p:cNvPr id="390" name="Google Shape;390;p30"/>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looked at how excluding records containing NaN values in the 1, 5, and 10 year outcome columns affected the data we had remaining.</a:t>
            </a:r>
            <a:endParaRPr/>
          </a:p>
        </p:txBody>
      </p:sp>
      <p:pic>
        <p:nvPicPr>
          <p:cNvPr id="391" name="Google Shape;391;p30"/>
          <p:cNvPicPr preferRelativeResize="0"/>
          <p:nvPr/>
        </p:nvPicPr>
        <p:blipFill>
          <a:blip r:embed="rId3">
            <a:alphaModFix/>
          </a:blip>
          <a:stretch>
            <a:fillRect/>
          </a:stretch>
        </p:blipFill>
        <p:spPr>
          <a:xfrm>
            <a:off x="1839413" y="2314475"/>
            <a:ext cx="5465169" cy="254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Merging the two datasets</a:t>
            </a:r>
            <a:endParaRPr/>
          </a:p>
        </p:txBody>
      </p:sp>
      <p:sp>
        <p:nvSpPr>
          <p:cNvPr id="397" name="Google Shape;397;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keep things easier and cleaner we merged the flows and earnings datasets into one dataset.</a:t>
            </a:r>
            <a:endParaRPr/>
          </a:p>
          <a:p>
            <a:pPr indent="0" lvl="0" marL="0" rtl="0" algn="l">
              <a:spcBef>
                <a:spcPts val="1200"/>
              </a:spcBef>
              <a:spcAft>
                <a:spcPts val="1200"/>
              </a:spcAft>
              <a:buNone/>
            </a:pPr>
            <a:r>
              <a:rPr lang="en"/>
              <a:t>A primary key column was created by merging column values that would uniquely identify each record.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we looking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Dashboard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p:nvPr/>
        </p:nvSpPr>
        <p:spPr>
          <a:xfrm>
            <a:off x="779200" y="1182900"/>
            <a:ext cx="7555200" cy="3229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2703775" y="1276775"/>
            <a:ext cx="4158900" cy="2027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854325" y="1276775"/>
            <a:ext cx="1746300" cy="30324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947175" y="1276775"/>
            <a:ext cx="1305000" cy="30324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txBox="1"/>
          <p:nvPr/>
        </p:nvSpPr>
        <p:spPr>
          <a:xfrm>
            <a:off x="938800" y="1380050"/>
            <a:ext cx="1464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Search by name</a:t>
            </a:r>
            <a:endParaRPr>
              <a:latin typeface="Nunito"/>
              <a:ea typeface="Nunito"/>
              <a:cs typeface="Nunito"/>
              <a:sym typeface="Nunito"/>
            </a:endParaRPr>
          </a:p>
        </p:txBody>
      </p:sp>
      <p:sp>
        <p:nvSpPr>
          <p:cNvPr id="412" name="Google Shape;412;p33"/>
          <p:cNvSpPr txBox="1"/>
          <p:nvPr/>
        </p:nvSpPr>
        <p:spPr>
          <a:xfrm>
            <a:off x="957575" y="1877625"/>
            <a:ext cx="1464600" cy="2339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Filters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1</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1</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2</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3</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2</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X</a:t>
            </a:r>
            <a:endParaRPr>
              <a:latin typeface="Nunito"/>
              <a:ea typeface="Nunito"/>
              <a:cs typeface="Nunito"/>
              <a:sym typeface="Nunito"/>
            </a:endParaRPr>
          </a:p>
        </p:txBody>
      </p:sp>
      <p:sp>
        <p:nvSpPr>
          <p:cNvPr id="413" name="Google Shape;413;p33"/>
          <p:cNvSpPr txBox="1"/>
          <p:nvPr/>
        </p:nvSpPr>
        <p:spPr>
          <a:xfrm>
            <a:off x="7116175" y="1492700"/>
            <a:ext cx="9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Results</a:t>
            </a:r>
            <a:endParaRPr>
              <a:latin typeface="Nunito"/>
              <a:ea typeface="Nunito"/>
              <a:cs typeface="Nunito"/>
              <a:sym typeface="Nunito"/>
            </a:endParaRPr>
          </a:p>
        </p:txBody>
      </p:sp>
      <p:sp>
        <p:nvSpPr>
          <p:cNvPr id="414" name="Google Shape;414;p33"/>
          <p:cNvSpPr txBox="1"/>
          <p:nvPr/>
        </p:nvSpPr>
        <p:spPr>
          <a:xfrm>
            <a:off x="3581575" y="1990275"/>
            <a:ext cx="22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Map of United States</a:t>
            </a:r>
            <a:endParaRPr>
              <a:latin typeface="Nunito"/>
              <a:ea typeface="Nunito"/>
              <a:cs typeface="Nunito"/>
              <a:sym typeface="Nunito"/>
            </a:endParaRPr>
          </a:p>
        </p:txBody>
      </p:sp>
      <p:sp>
        <p:nvSpPr>
          <p:cNvPr id="415" name="Google Shape;415;p33"/>
          <p:cNvSpPr/>
          <p:nvPr/>
        </p:nvSpPr>
        <p:spPr>
          <a:xfrm>
            <a:off x="2713150" y="3436050"/>
            <a:ext cx="4158900" cy="873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txBox="1"/>
          <p:nvPr/>
        </p:nvSpPr>
        <p:spPr>
          <a:xfrm>
            <a:off x="3511150" y="3670750"/>
            <a:ext cx="25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Graphs aggregating results</a:t>
            </a:r>
            <a:endParaRPr>
              <a:latin typeface="Nunito"/>
              <a:ea typeface="Nunito"/>
              <a:cs typeface="Nunito"/>
              <a:sym typeface="Nunito"/>
            </a:endParaRPr>
          </a:p>
        </p:txBody>
      </p:sp>
      <p:pic>
        <p:nvPicPr>
          <p:cNvPr id="417" name="Google Shape;417;p33"/>
          <p:cNvPicPr preferRelativeResize="0"/>
          <p:nvPr/>
        </p:nvPicPr>
        <p:blipFill>
          <a:blip r:embed="rId3">
            <a:alphaModFix/>
          </a:blip>
          <a:stretch>
            <a:fillRect/>
          </a:stretch>
        </p:blipFill>
        <p:spPr>
          <a:xfrm>
            <a:off x="0" y="0"/>
            <a:ext cx="9144002"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Tableau Story</a:t>
            </a:r>
            <a:endParaRPr/>
          </a:p>
        </p:txBody>
      </p:sp>
      <p:sp>
        <p:nvSpPr>
          <p:cNvPr id="423" name="Google Shape;423;p34"/>
          <p:cNvSpPr txBox="1"/>
          <p:nvPr>
            <p:ph idx="1" type="body"/>
          </p:nvPr>
        </p:nvSpPr>
        <p:spPr>
          <a:xfrm>
            <a:off x="1303800" y="1990050"/>
            <a:ext cx="7030500" cy="819600"/>
          </a:xfrm>
          <a:prstGeom prst="rect">
            <a:avLst/>
          </a:prstGeom>
          <a:effectLst>
            <a:reflection blurRad="0" dir="0" dist="0" endA="0" endPos="89000" fadeDir="5400012" kx="0" rotWithShape="0" algn="bl" stPos="0" sy="-100000" ky="0"/>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solidFill>
                  <a:schemeClr val="lt2"/>
                </a:solidFill>
                <a:hlinkClick r:id="rId3">
                  <a:extLst>
                    <a:ext uri="{A12FA001-AC4F-418D-AE19-62706E023703}">
                      <ahyp:hlinkClr val="tx"/>
                    </a:ext>
                  </a:extLst>
                </a:hlinkClick>
              </a:rPr>
              <a:t>https://public.tableau.com/app/profile/james.liu7227/viz/FinalProjectStory_16530613520890/Story?publish=yes</a:t>
            </a:r>
            <a:endParaRPr>
              <a:solidFill>
                <a:schemeClr val="lt2"/>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Tableau Interactive Page</a:t>
            </a:r>
            <a:endParaRPr/>
          </a:p>
        </p:txBody>
      </p:sp>
      <p:sp>
        <p:nvSpPr>
          <p:cNvPr id="429" name="Google Shape;429;p35"/>
          <p:cNvSpPr txBox="1"/>
          <p:nvPr>
            <p:ph idx="1" type="body"/>
          </p:nvPr>
        </p:nvSpPr>
        <p:spPr>
          <a:xfrm>
            <a:off x="1303800" y="1990050"/>
            <a:ext cx="7030500" cy="819600"/>
          </a:xfrm>
          <a:prstGeom prst="rect">
            <a:avLst/>
          </a:prstGeom>
          <a:effectLst>
            <a:reflection blurRad="0" dir="0" dist="0" endA="0" endPos="8900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lt2"/>
                </a:solidFill>
                <a:hlinkClick r:id="rId3">
                  <a:extLst>
                    <a:ext uri="{A12FA001-AC4F-418D-AE19-62706E023703}">
                      <ahyp:hlinkClr val="tx"/>
                    </a:ext>
                  </a:extLst>
                </a:hlinkClick>
              </a:rPr>
              <a:t>https://public.tableau.com/app/profile/james.liu7227/viz/FinalProjectIncomeGroupInteractiveElement/HighestAverageEarningGroup?publish=yes</a:t>
            </a:r>
            <a:endParaRPr>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440" name="Google Shape;440;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a machine learning model that predicts how much new graduates will make</a:t>
            </a:r>
            <a:endParaRPr/>
          </a:p>
          <a:p>
            <a:pPr indent="0" lvl="0" marL="0" rtl="0" algn="l">
              <a:spcBef>
                <a:spcPts val="1200"/>
              </a:spcBef>
              <a:spcAft>
                <a:spcPts val="1200"/>
              </a:spcAft>
              <a:buNone/>
            </a:pPr>
            <a:r>
              <a:rPr lang="en"/>
              <a:t>The model was used to predict income for both the first and fifth year after leaving school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a:t>
            </a:r>
            <a:endParaRPr/>
          </a:p>
        </p:txBody>
      </p:sp>
      <p:sp>
        <p:nvSpPr>
          <p:cNvPr id="446" name="Google Shape;446;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neural network was used as it was found to be the most accurate for our project</a:t>
            </a:r>
            <a:endParaRPr/>
          </a:p>
          <a:p>
            <a:pPr indent="0" lvl="0" marL="0" rtl="0" algn="l">
              <a:spcBef>
                <a:spcPts val="1200"/>
              </a:spcBef>
              <a:spcAft>
                <a:spcPts val="0"/>
              </a:spcAft>
              <a:buNone/>
            </a:pPr>
            <a:r>
              <a:rPr lang="en"/>
              <a:t>One iteration of the model attempts to predict income</a:t>
            </a:r>
            <a:endParaRPr/>
          </a:p>
          <a:p>
            <a:pPr indent="0" lvl="0" marL="0" rtl="0" algn="l">
              <a:spcBef>
                <a:spcPts val="1200"/>
              </a:spcBef>
              <a:spcAft>
                <a:spcPts val="0"/>
              </a:spcAft>
              <a:buNone/>
            </a:pPr>
            <a:r>
              <a:rPr lang="en"/>
              <a:t>The other iteration attempts to predict whether or not your income will be more or less than the median income for that year</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452" name="Google Shape;452;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can predict within $6,000 on average what you will make in your first year and within $9,500 for fifth year earnings</a:t>
            </a:r>
            <a:endParaRPr/>
          </a:p>
          <a:p>
            <a:pPr indent="0" lvl="0" marL="0" rtl="0" algn="l">
              <a:spcBef>
                <a:spcPts val="1200"/>
              </a:spcBef>
              <a:spcAft>
                <a:spcPts val="1200"/>
              </a:spcAft>
              <a:buNone/>
            </a:pPr>
            <a:r>
              <a:rPr lang="en"/>
              <a:t>The model predicts roughly 78.5% of the time if you will make more or less than the median in your first year, and 77.5% of the time for fifth year earnings</a:t>
            </a:r>
            <a:endParaRPr/>
          </a:p>
        </p:txBody>
      </p:sp>
      <p:pic>
        <p:nvPicPr>
          <p:cNvPr id="453" name="Google Shape;453;p39"/>
          <p:cNvPicPr preferRelativeResize="0"/>
          <p:nvPr/>
        </p:nvPicPr>
        <p:blipFill>
          <a:blip r:embed="rId3">
            <a:alphaModFix/>
          </a:blip>
          <a:stretch>
            <a:fillRect/>
          </a:stretch>
        </p:blipFill>
        <p:spPr>
          <a:xfrm>
            <a:off x="423650" y="3442500"/>
            <a:ext cx="6932948" cy="40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 Census Bureau Post-Secondary Employment  Outcomes (PSEO)</a:t>
            </a:r>
            <a:endParaRPr/>
          </a:p>
        </p:txBody>
      </p:sp>
      <p:sp>
        <p:nvSpPr>
          <p:cNvPr id="299" name="Google Shape;299;p15"/>
          <p:cNvSpPr txBox="1"/>
          <p:nvPr>
            <p:ph idx="1" type="body"/>
          </p:nvPr>
        </p:nvSpPr>
        <p:spPr>
          <a:xfrm>
            <a:off x="1303800" y="1990050"/>
            <a:ext cx="3902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PSEO is an experimental dataset from the United States Census Bureau</a:t>
            </a:r>
            <a:endParaRPr/>
          </a:p>
          <a:p>
            <a:pPr indent="-311150" lvl="0" marL="457200" rtl="0" algn="l">
              <a:spcBef>
                <a:spcPts val="0"/>
              </a:spcBef>
              <a:spcAft>
                <a:spcPts val="0"/>
              </a:spcAft>
              <a:buSzPts val="1300"/>
              <a:buChar char="❏"/>
            </a:pPr>
            <a:r>
              <a:rPr lang="en"/>
              <a:t>Data coverage is high for only a few states</a:t>
            </a:r>
            <a:endParaRPr/>
          </a:p>
          <a:p>
            <a:pPr indent="-311150" lvl="0" marL="457200" rtl="0" algn="l">
              <a:spcBef>
                <a:spcPts val="0"/>
              </a:spcBef>
              <a:spcAft>
                <a:spcPts val="0"/>
              </a:spcAft>
              <a:buSzPts val="1300"/>
              <a:buChar char="❏"/>
            </a:pPr>
            <a:r>
              <a:rPr lang="en"/>
              <a:t>Tracks earnings and employment outcomes for graduates</a:t>
            </a:r>
            <a:endParaRPr/>
          </a:p>
        </p:txBody>
      </p:sp>
      <p:pic>
        <p:nvPicPr>
          <p:cNvPr id="300" name="Google Shape;300;p15"/>
          <p:cNvPicPr preferRelativeResize="0"/>
          <p:nvPr/>
        </p:nvPicPr>
        <p:blipFill>
          <a:blip r:embed="rId3">
            <a:alphaModFix/>
          </a:blip>
          <a:stretch>
            <a:fillRect/>
          </a:stretch>
        </p:blipFill>
        <p:spPr>
          <a:xfrm>
            <a:off x="5889225" y="1813650"/>
            <a:ext cx="1963225" cy="280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Coverage of PSEO dataset</a:t>
            </a:r>
            <a:endParaRPr/>
          </a:p>
        </p:txBody>
      </p:sp>
      <p:pic>
        <p:nvPicPr>
          <p:cNvPr id="306" name="Google Shape;306;p16"/>
          <p:cNvPicPr preferRelativeResize="0"/>
          <p:nvPr/>
        </p:nvPicPr>
        <p:blipFill>
          <a:blip r:embed="rId3">
            <a:alphaModFix/>
          </a:blip>
          <a:stretch>
            <a:fillRect/>
          </a:stretch>
        </p:blipFill>
        <p:spPr>
          <a:xfrm>
            <a:off x="1790925" y="304800"/>
            <a:ext cx="5562150" cy="383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Integrated Postsecondary Education Data System (IPEDS)</a:t>
            </a:r>
            <a:endParaRPr/>
          </a:p>
        </p:txBody>
      </p:sp>
      <p:sp>
        <p:nvSpPr>
          <p:cNvPr id="312" name="Google Shape;31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Integrated Postsecondary Education Data System (IPEDS) is a collection of data elements collected for every postsecondary education institution in the US on a diverse range of areas including the following: Institutional characteristics, Institutional prices / tuition, Admissions, Finances, and others.</a:t>
            </a:r>
            <a:endParaRPr/>
          </a:p>
          <a:p>
            <a:pPr indent="0" lvl="0" marL="0" rtl="0" algn="l">
              <a:spcBef>
                <a:spcPts val="1200"/>
              </a:spcBef>
              <a:spcAft>
                <a:spcPts val="1200"/>
              </a:spcAft>
              <a:buNone/>
            </a:pPr>
            <a:r>
              <a:rPr lang="en"/>
              <a:t>We are interested in institutional characteristics such as as tuition and fees, room and board, institutional category (public vs private), degree of rurality (urban vs fringe), size of the institution (large vs small) as predictors of student post-graduate outcomes.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Question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data, what can we do?</a:t>
            </a:r>
            <a:endParaRPr/>
          </a:p>
        </p:txBody>
      </p:sp>
      <p:sp>
        <p:nvSpPr>
          <p:cNvPr id="323" name="Google Shape;32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we train a machine learning model on the available data and use that to predict post-secondary employment outcomes for graduates depending on their institution and degree 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S3 Bucket</a:t>
            </a:r>
            <a:endParaRPr/>
          </a:p>
        </p:txBody>
      </p:sp>
      <p:pic>
        <p:nvPicPr>
          <p:cNvPr id="334" name="Google Shape;334;p21"/>
          <p:cNvPicPr preferRelativeResize="0"/>
          <p:nvPr/>
        </p:nvPicPr>
        <p:blipFill>
          <a:blip r:embed="rId3">
            <a:alphaModFix/>
          </a:blip>
          <a:stretch>
            <a:fillRect/>
          </a:stretch>
        </p:blipFill>
        <p:spPr>
          <a:xfrm>
            <a:off x="152400" y="1756138"/>
            <a:ext cx="8839198" cy="16312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ertia">
  <a:themeElements>
    <a:clrScheme name="Momentum">
      <a:dk1>
        <a:srgbClr val="F3F3F3"/>
      </a:dk1>
      <a:lt1>
        <a:srgbClr val="161616"/>
      </a:lt1>
      <a:dk2>
        <a:srgbClr val="FFF2CC"/>
      </a:dk2>
      <a:lt2>
        <a:srgbClr val="8DD8D3"/>
      </a:lt2>
      <a:accent1>
        <a:srgbClr val="0B6374"/>
      </a:accent1>
      <a:accent2>
        <a:srgbClr val="FD5B58"/>
      </a:accent2>
      <a:accent3>
        <a:srgbClr val="F6B26B"/>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