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edd4bb9c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edd4bb9c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tables were created, data uploaded, we ran a query to make sure everything was correctly done.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edd4bb9c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edd4bb9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tables were then joined based on 5 different criteria to ensure the data is joined correctly.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9c47ed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9c47ed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check for null value counts.</a:t>
            </a:r>
            <a:endParaRPr/>
          </a:p>
          <a:p>
            <a:pPr indent="0" lvl="0" marL="0" rtl="0" algn="l">
              <a:spcBef>
                <a:spcPts val="0"/>
              </a:spcBef>
              <a:spcAft>
                <a:spcPts val="0"/>
              </a:spcAft>
              <a:buNone/>
            </a:pPr>
            <a:r>
              <a:rPr lang="en"/>
              <a:t>No nulls on certain elements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9c47ed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9c47ed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indicated that aggregation level is unit of analysis.;    Focusing on unit of analysis common to both datasets.;  We found that only four are common, 38, 40, 44, and 46.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29c47ed3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29c47ed3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no null values on certain variables.</a:t>
            </a:r>
            <a:endParaRPr/>
          </a:p>
          <a:p>
            <a:pPr indent="0" lvl="0" marL="0" rtl="0" algn="l">
              <a:spcBef>
                <a:spcPts val="0"/>
              </a:spcBef>
              <a:spcAft>
                <a:spcPts val="0"/>
              </a:spcAft>
              <a:buNone/>
            </a:pPr>
            <a:r>
              <a:rPr lang="en"/>
              <a:t>We use those variable to create a MERGERID primary key on both datasets*.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0c535db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0c535d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 null values on data files after mergerID created</a:t>
            </a:r>
            <a:endParaRPr/>
          </a:p>
          <a:p>
            <a:pPr indent="0" lvl="0" marL="0" rtl="0" algn="l">
              <a:spcBef>
                <a:spcPts val="0"/>
              </a:spcBef>
              <a:spcAft>
                <a:spcPts val="0"/>
              </a:spcAft>
              <a:buNone/>
            </a:pPr>
            <a:r>
              <a:rPr lang="en"/>
              <a:t>There were 80732 non null in PSOF; 80371 in PSOE. </a:t>
            </a:r>
            <a:endParaRPr/>
          </a:p>
          <a:p>
            <a:pPr indent="0" lvl="0" marL="0" rtl="0" algn="l">
              <a:spcBef>
                <a:spcPts val="0"/>
              </a:spcBef>
              <a:spcAft>
                <a:spcPts val="0"/>
              </a:spcAft>
              <a:buNone/>
            </a:pPr>
            <a:r>
              <a:rPr lang="en"/>
              <a:t>We test by means of subtraction if no duplicates before merger. No duplicates; and merger is successful.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12121"/>
                </a:solidFill>
              </a:rPr>
              <a:t>Tests on value counts suggests that agg level 40, and 46 will give us most counts of values in analysis: </a:t>
            </a:r>
            <a:endParaRPr sz="1000">
              <a:solidFill>
                <a:srgbClr val="212121"/>
              </a:solidFill>
            </a:endParaRPr>
          </a:p>
          <a:p>
            <a:pPr indent="0" lvl="0" marL="0" rtl="0" algn="l">
              <a:spcBef>
                <a:spcPts val="0"/>
              </a:spcBef>
              <a:spcAft>
                <a:spcPts val="0"/>
              </a:spcAft>
              <a:buNone/>
            </a:pPr>
            <a:r>
              <a:rPr lang="en" sz="1000">
                <a:solidFill>
                  <a:srgbClr val="212121"/>
                </a:solidFill>
              </a:rPr>
              <a:t>40: 17,822;    46: 55,618.  (46 was selected)</a:t>
            </a:r>
            <a:endParaRPr sz="1000">
              <a:solidFill>
                <a:srgbClr val="212121"/>
              </a:solidFill>
            </a:endParaRPr>
          </a:p>
          <a:p>
            <a:pPr indent="0" lvl="0" marL="0" rtl="0" algn="l">
              <a:spcBef>
                <a:spcPts val="0"/>
              </a:spcBef>
              <a:spcAft>
                <a:spcPts val="0"/>
              </a:spcAft>
              <a:buNone/>
            </a:pPr>
            <a:r>
              <a:rPr lang="en" sz="1000">
                <a:solidFill>
                  <a:srgbClr val="212121"/>
                </a:solidFill>
              </a:rPr>
              <a:t>Iterative tests were done to see which was optimal. </a:t>
            </a:r>
            <a:endParaRPr sz="1000">
              <a:solidFill>
                <a:srgbClr val="21212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analysis on Tableau, we solidified our theory that the most important factors to one’s earnings are: degree </a:t>
            </a:r>
            <a:r>
              <a:rPr lang="en"/>
              <a:t>level, institution, and cip-code, all of which are encoded with numbers. Will show you what they are in the next slide. In blue, we have the average earnings of all the groups in the 1st year of employment and in orange, the 5th year of employment. In the degree vs earnings graph you can see that the higher the degree, the higher the average 1st year income. In institution vs earnings, you can see only a handful of institutions can give you an average 1st year income of more than 100k. In cip-code vs earnings, you can see that almost all fields of study are the same except for number 60. Interestingly, we discovered 2 things. 1. If you make more the first year, you are likely to make more the 5th year as well. 2. If you make more than 100k the first year, you income will increase less dramatically than those who make less than 60k the first year.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29c47ed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29c47ed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relationship analysis on several features vs earnings: degree level, aggregation level, grad cohort, and institution. Grad cohort and aggregation level along with other features like geography and industry that have only one unique variable had little to no effect on average income. Whether there’s a high or low percentage of students who were employed </a:t>
            </a:r>
            <a:r>
              <a:rPr lang="en"/>
              <a:t>in state</a:t>
            </a:r>
            <a:r>
              <a:rPr lang="en"/>
              <a:t> didn’t seem to matter either.</a:t>
            </a:r>
            <a:r>
              <a:rPr lang="en">
                <a:solidFill>
                  <a:schemeClr val="dk1"/>
                </a:solidFill>
              </a:rPr>
              <a:t> Higher the degree, higher the average 1st year income. Only a handful of institutions can produce students with an average income of more than 60k the 1st year. Almost all fields of study are the same except for residency programs with an average 1st year income of $148k. Here again, we see that it’s more common to see an increase in income of more than 30k in groups that make less than 60k the 1st year.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edd4bb9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edd4bb9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take all the highest income groups and mash them together, we get the group who has a masters in a residency program and studied at Texas A&amp;M System Health Science Center with an average 5th year income of $300,000!</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cdbbe2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cdbbe2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cdbbe2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cdbbe2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cdbbe22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cdbbe22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cdbbe22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2cdbbe22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IPEDS data shows that the vast majority of higher education institutions in the sample population are from TX  and VA. </a:t>
            </a:r>
            <a:endParaRPr/>
          </a:p>
          <a:p>
            <a:pPr indent="0" lvl="0" marL="0" rtl="0" algn="l">
              <a:spcBef>
                <a:spcPts val="0"/>
              </a:spcBef>
              <a:spcAft>
                <a:spcPts val="0"/>
              </a:spcAft>
              <a:buNone/>
            </a:pPr>
            <a:r>
              <a:rPr lang="en"/>
              <a:t>This is because they are the founders of the </a:t>
            </a:r>
            <a:r>
              <a:rPr lang="en"/>
              <a:t>initiative.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0c535db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0c535db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0c535dbf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0c535dbf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includes Local (urban to rural);     </a:t>
            </a:r>
            <a:r>
              <a:rPr lang="en">
                <a:solidFill>
                  <a:schemeClr val="dk1"/>
                </a:solidFill>
              </a:rPr>
              <a:t>Undergrad</a:t>
            </a:r>
            <a:r>
              <a:rPr lang="en">
                <a:solidFill>
                  <a:schemeClr val="dk1"/>
                </a:solidFill>
              </a:rPr>
              <a:t> offering status (‘1’ is yes ‘0’ is no)</a:t>
            </a:r>
            <a:r>
              <a:rPr lang="en"/>
              <a:t>;     Graduate </a:t>
            </a:r>
            <a:r>
              <a:rPr lang="en"/>
              <a:t>offering status (‘1’ is yes ‘0’ is no);    Is public inst is (‘1’ for public‘0’ for private);    INST_SET_CLASS (CARNAGIE classication ordinal variable - lower ranks indicate lower levels of both urbanization and degree levels;    IS_MULTI_CAMPUS (‘1’ has multiple campus sites ‘0’ is only one);    INST_SIZE is continuous for size of study body.;    The statistical sig. Of intercept suggests that additional data points aren’t in this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 Census Bureau collects many more sets of data than just the 10 year </a:t>
            </a:r>
            <a:r>
              <a:rPr lang="en"/>
              <a:t>census</a:t>
            </a:r>
            <a:r>
              <a:rPr lang="en"/>
              <a:t>.</a:t>
            </a:r>
            <a:endParaRPr/>
          </a:p>
          <a:p>
            <a:pPr indent="0" lvl="0" marL="0" rtl="0" algn="l">
              <a:spcBef>
                <a:spcPts val="0"/>
              </a:spcBef>
              <a:spcAft>
                <a:spcPts val="0"/>
              </a:spcAft>
              <a:buNone/>
            </a:pPr>
            <a:r>
              <a:rPr lang="en"/>
              <a:t>Covers many different areas: housing, economy, race, health, employment</a:t>
            </a:r>
            <a:endParaRPr/>
          </a:p>
          <a:p>
            <a:pPr indent="0" lvl="0" marL="0" rtl="0" algn="l">
              <a:spcBef>
                <a:spcPts val="0"/>
              </a:spcBef>
              <a:spcAft>
                <a:spcPts val="0"/>
              </a:spcAft>
              <a:buNone/>
            </a:pPr>
            <a:r>
              <a:rPr lang="en"/>
              <a:t>Some suverys don’t have enough data to be a national survey. </a:t>
            </a:r>
            <a:endParaRPr/>
          </a:p>
          <a:p>
            <a:pPr indent="0" lvl="0" marL="0" rtl="0" algn="l">
              <a:spcBef>
                <a:spcPts val="0"/>
              </a:spcBef>
              <a:spcAft>
                <a:spcPts val="0"/>
              </a:spcAft>
              <a:buNone/>
            </a:pPr>
            <a:r>
              <a:rPr lang="en"/>
              <a:t>PSEO is voluntary for state education systems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data is collected through data-sharing partnerships with State and University systems, many states don’t have data. </a:t>
            </a:r>
            <a:endParaRPr/>
          </a:p>
          <a:p>
            <a:pPr indent="0" lvl="0" marL="0" rtl="0" algn="l">
              <a:spcBef>
                <a:spcPts val="0"/>
              </a:spcBef>
              <a:spcAft>
                <a:spcPts val="0"/>
              </a:spcAft>
              <a:buNone/>
            </a:pPr>
            <a:r>
              <a:rPr lang="en"/>
              <a:t>Texas, Indiana, and Virginia have the most coverage.</a:t>
            </a:r>
            <a:endParaRPr/>
          </a:p>
          <a:p>
            <a:pPr indent="0" lvl="0" marL="0" rtl="0" algn="l">
              <a:spcBef>
                <a:spcPts val="0"/>
              </a:spcBef>
              <a:spcAft>
                <a:spcPts val="0"/>
              </a:spcAft>
              <a:buNone/>
            </a:pPr>
            <a:r>
              <a:rPr lang="en"/>
              <a:t>UT system and Texas Higher Education Coordinating Board share data for Texas Graduates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looked at degree level, type, and institution as predictors of earnings after graduation.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edd4bb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edd4bb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edd4bb9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edd4bb9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was too big to easily transfer from one place to another, so decided to use S3 </a:t>
            </a:r>
            <a:r>
              <a:rPr lang="en"/>
              <a:t>bucket to store.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edd4bb9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edd4bb9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AWS RDS, was able to load and upload data to PostgreSQL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lehd.ces.census.gov/data/schema/latest/lehd_public_use_schema.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ublic.tableau.com/app/profile/james.liu7227/viz/FinalProjectStory_16530613520890/Story?publish=y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ublic.tableau.com/app/profile/james.liu7227/viz/FinalProjectIncomeGroupInteractiveElement/HighestAverageEarningGroup?publish=y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a:t>
            </a:r>
            <a:endParaRPr/>
          </a:p>
        </p:txBody>
      </p:sp>
      <p:pic>
        <p:nvPicPr>
          <p:cNvPr id="341" name="Google Shape;341;p22"/>
          <p:cNvPicPr preferRelativeResize="0"/>
          <p:nvPr/>
        </p:nvPicPr>
        <p:blipFill>
          <a:blip r:embed="rId3">
            <a:alphaModFix/>
          </a:blip>
          <a:stretch>
            <a:fillRect/>
          </a:stretch>
        </p:blipFill>
        <p:spPr>
          <a:xfrm>
            <a:off x="1148888" y="1272375"/>
            <a:ext cx="6846224" cy="369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Join</a:t>
            </a:r>
            <a:endParaRPr/>
          </a:p>
        </p:txBody>
      </p:sp>
      <p:pic>
        <p:nvPicPr>
          <p:cNvPr id="347" name="Google Shape;347;p23"/>
          <p:cNvPicPr preferRelativeResize="0"/>
          <p:nvPr/>
        </p:nvPicPr>
        <p:blipFill>
          <a:blip r:embed="rId3">
            <a:alphaModFix/>
          </a:blip>
          <a:stretch>
            <a:fillRect/>
          </a:stretch>
        </p:blipFill>
        <p:spPr>
          <a:xfrm>
            <a:off x="1174975" y="1272375"/>
            <a:ext cx="6794049" cy="3660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Exploration and Transformations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out what each column represents</a:t>
            </a:r>
            <a:endParaRPr/>
          </a:p>
        </p:txBody>
      </p:sp>
      <p:sp>
        <p:nvSpPr>
          <p:cNvPr id="358" name="Google Shape;35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names of many columns are vague or unclear. To find out what they stand for we referenced the </a:t>
            </a:r>
            <a:r>
              <a:rPr lang="en" u="sng">
                <a:solidFill>
                  <a:schemeClr val="lt2"/>
                </a:solidFill>
                <a:hlinkClick r:id="rId3">
                  <a:extLst>
                    <a:ext uri="{A12FA001-AC4F-418D-AE19-62706E023703}">
                      <ahyp:hlinkClr val="tx"/>
                    </a:ext>
                  </a:extLst>
                </a:hlinkClick>
              </a:rPr>
              <a:t>LEHD Public Use Data Schema</a:t>
            </a:r>
            <a:r>
              <a:rPr lang="en">
                <a:solidFill>
                  <a:schemeClr val="lt2"/>
                </a:solidFill>
              </a:rPr>
              <a:t>.</a:t>
            </a:r>
            <a:r>
              <a:rPr lang="en"/>
              <a:t> </a:t>
            </a:r>
            <a:endParaRPr/>
          </a:p>
          <a:p>
            <a:pPr indent="0" lvl="0" marL="0" rtl="0" algn="l">
              <a:spcBef>
                <a:spcPts val="1200"/>
              </a:spcBef>
              <a:spcAft>
                <a:spcPts val="1200"/>
              </a:spcAft>
              <a:buNone/>
            </a:pPr>
            <a:r>
              <a:rPr lang="en"/>
              <a:t>One of the key variables </a:t>
            </a:r>
            <a:r>
              <a:rPr lang="en"/>
              <a:t>reviewed</a:t>
            </a:r>
            <a:r>
              <a:rPr lang="en"/>
              <a:t> is ‘aggregation level’. This is similar to a unit of analysis and aggregates </a:t>
            </a:r>
            <a:r>
              <a:rPr lang="en"/>
              <a:t>student</a:t>
            </a:r>
            <a:r>
              <a:rPr lang="en"/>
              <a:t> outcomes at different levels: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Null Values</a:t>
            </a:r>
            <a:endParaRPr/>
          </a:p>
        </p:txBody>
      </p:sp>
      <p:sp>
        <p:nvSpPr>
          <p:cNvPr id="364" name="Google Shape;364;p26"/>
          <p:cNvSpPr txBox="1"/>
          <p:nvPr>
            <p:ph idx="1" type="body"/>
          </p:nvPr>
        </p:nvSpPr>
        <p:spPr>
          <a:xfrm>
            <a:off x="0" y="1945900"/>
            <a:ext cx="2760300" cy="2541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Both the earnings and flows datasets have numerous rows that contain null values.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A subset of columns common to both datasets contain no null values (aggregation level to industry) </a:t>
            </a:r>
            <a:endParaRPr/>
          </a:p>
        </p:txBody>
      </p:sp>
      <p:pic>
        <p:nvPicPr>
          <p:cNvPr id="365" name="Google Shape;365;p26"/>
          <p:cNvPicPr preferRelativeResize="0"/>
          <p:nvPr/>
        </p:nvPicPr>
        <p:blipFill>
          <a:blip r:embed="rId3">
            <a:alphaModFix/>
          </a:blip>
          <a:stretch>
            <a:fillRect/>
          </a:stretch>
        </p:blipFill>
        <p:spPr>
          <a:xfrm>
            <a:off x="2809225" y="1750275"/>
            <a:ext cx="2900425" cy="2737225"/>
          </a:xfrm>
          <a:prstGeom prst="rect">
            <a:avLst/>
          </a:prstGeom>
          <a:noFill/>
          <a:ln>
            <a:noFill/>
          </a:ln>
        </p:spPr>
      </p:pic>
      <p:pic>
        <p:nvPicPr>
          <p:cNvPr id="366" name="Google Shape;366;p26"/>
          <p:cNvPicPr preferRelativeResize="0"/>
          <p:nvPr/>
        </p:nvPicPr>
        <p:blipFill>
          <a:blip r:embed="rId4">
            <a:alphaModFix/>
          </a:blip>
          <a:stretch>
            <a:fillRect/>
          </a:stretch>
        </p:blipFill>
        <p:spPr>
          <a:xfrm>
            <a:off x="5862050" y="1750275"/>
            <a:ext cx="2900425" cy="2816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Matching Aggregation Levels</a:t>
            </a:r>
            <a:endParaRPr/>
          </a:p>
        </p:txBody>
      </p:sp>
      <p:sp>
        <p:nvSpPr>
          <p:cNvPr id="372" name="Google Shape;372;p27"/>
          <p:cNvSpPr txBox="1"/>
          <p:nvPr>
            <p:ph idx="1" type="body"/>
          </p:nvPr>
        </p:nvSpPr>
        <p:spPr>
          <a:xfrm>
            <a:off x="82575" y="2309675"/>
            <a:ext cx="4533300" cy="2221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data documentation indicates that each record is associated with an aggregation level. These aggregation levels indicate the ‘unit of analysis.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For our analysis, we must keep only one unit of analysis that matches across the files. </a:t>
            </a:r>
            <a:endParaRPr/>
          </a:p>
        </p:txBody>
      </p:sp>
      <p:pic>
        <p:nvPicPr>
          <p:cNvPr id="373" name="Google Shape;373;p27"/>
          <p:cNvPicPr preferRelativeResize="0"/>
          <p:nvPr/>
        </p:nvPicPr>
        <p:blipFill>
          <a:blip r:embed="rId3">
            <a:alphaModFix/>
          </a:blip>
          <a:stretch>
            <a:fillRect/>
          </a:stretch>
        </p:blipFill>
        <p:spPr>
          <a:xfrm>
            <a:off x="4758825" y="1022375"/>
            <a:ext cx="4223400" cy="375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Primary Key</a:t>
            </a:r>
            <a:endParaRPr/>
          </a:p>
        </p:txBody>
      </p:sp>
      <p:sp>
        <p:nvSpPr>
          <p:cNvPr id="379" name="Google Shape;379;p28"/>
          <p:cNvSpPr txBox="1"/>
          <p:nvPr>
            <p:ph idx="1" type="body"/>
          </p:nvPr>
        </p:nvSpPr>
        <p:spPr>
          <a:xfrm>
            <a:off x="280525" y="1630188"/>
            <a:ext cx="4768200" cy="2541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To keep things easier and cleaner we merged the flows and earnings datasets into one dataset.</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Since there is no primary key in the data files, we created one by concatenating column values that </a:t>
            </a:r>
            <a:r>
              <a:rPr lang="en"/>
              <a:t>satisfied</a:t>
            </a:r>
            <a:r>
              <a:rPr lang="en"/>
              <a:t> the conditions of having no null values across the data files.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This resulted in a MERGERID variable.</a:t>
            </a:r>
            <a:endParaRPr/>
          </a:p>
        </p:txBody>
      </p:sp>
      <p:pic>
        <p:nvPicPr>
          <p:cNvPr id="380" name="Google Shape;380;p28"/>
          <p:cNvPicPr preferRelativeResize="0"/>
          <p:nvPr/>
        </p:nvPicPr>
        <p:blipFill>
          <a:blip r:embed="rId3">
            <a:alphaModFix/>
          </a:blip>
          <a:stretch>
            <a:fillRect/>
          </a:stretch>
        </p:blipFill>
        <p:spPr>
          <a:xfrm>
            <a:off x="5238350" y="1249675"/>
            <a:ext cx="3753250" cy="366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Duplication tests and Merger </a:t>
            </a:r>
            <a:endParaRPr/>
          </a:p>
        </p:txBody>
      </p:sp>
      <p:sp>
        <p:nvSpPr>
          <p:cNvPr id="386" name="Google Shape;386;p29"/>
          <p:cNvSpPr txBox="1"/>
          <p:nvPr>
            <p:ph idx="1" type="body"/>
          </p:nvPr>
        </p:nvSpPr>
        <p:spPr>
          <a:xfrm>
            <a:off x="123325" y="1979500"/>
            <a:ext cx="4651200" cy="25416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a:t>Tests were conducted to ensure the MERGERID variables were unique across the datafiles prior to the merger.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No duplicates were detected and the merger was executed.</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Prior to the merger, columns with data irrelevant to the analysis were dropped.</a:t>
            </a:r>
            <a:endParaRPr/>
          </a:p>
        </p:txBody>
      </p:sp>
      <p:pic>
        <p:nvPicPr>
          <p:cNvPr id="387" name="Google Shape;387;p29"/>
          <p:cNvPicPr preferRelativeResize="0"/>
          <p:nvPr/>
        </p:nvPicPr>
        <p:blipFill>
          <a:blip r:embed="rId3">
            <a:alphaModFix/>
          </a:blip>
          <a:stretch>
            <a:fillRect/>
          </a:stretch>
        </p:blipFill>
        <p:spPr>
          <a:xfrm>
            <a:off x="4926925" y="1597875"/>
            <a:ext cx="4064676" cy="3261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Deciding which columns to keep</a:t>
            </a:r>
            <a:endParaRPr/>
          </a:p>
        </p:txBody>
      </p:sp>
      <p:sp>
        <p:nvSpPr>
          <p:cNvPr id="393" name="Google Shape;393;p30"/>
          <p:cNvSpPr txBox="1"/>
          <p:nvPr>
            <p:ph idx="1" type="body"/>
          </p:nvPr>
        </p:nvSpPr>
        <p:spPr>
          <a:xfrm>
            <a:off x="1303800" y="11955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We looked at how excluding records containing NaN values in the 1, 5, and 10 year outcome columns affected the data we had remaining.</a:t>
            </a:r>
            <a:endParaRPr/>
          </a:p>
          <a:p>
            <a:pPr indent="0" lvl="0" marL="457200" rtl="0" algn="l">
              <a:spcBef>
                <a:spcPts val="1200"/>
              </a:spcBef>
              <a:spcAft>
                <a:spcPts val="0"/>
              </a:spcAft>
              <a:buNone/>
            </a:pPr>
            <a:r>
              <a:rPr lang="en"/>
              <a:t>A series of iterative procedures were calculated to determine how many data values would be lost / retained. </a:t>
            </a:r>
            <a:endParaRPr/>
          </a:p>
          <a:p>
            <a:pPr indent="0" lvl="0" marL="457200" rtl="0" algn="l">
              <a:spcBef>
                <a:spcPts val="1200"/>
              </a:spcBef>
              <a:spcAft>
                <a:spcPts val="1200"/>
              </a:spcAft>
              <a:buNone/>
            </a:pPr>
            <a:r>
              <a:rPr lang="en"/>
              <a:t>The </a:t>
            </a:r>
            <a:r>
              <a:rPr lang="en"/>
              <a:t>procedures</a:t>
            </a:r>
            <a:r>
              <a:rPr lang="en"/>
              <a:t> identified as aggregation level (AKA unit of </a:t>
            </a:r>
            <a:r>
              <a:rPr lang="en"/>
              <a:t>analysis) </a:t>
            </a:r>
            <a:r>
              <a:rPr lang="en"/>
              <a:t>46 was optimal.</a:t>
            </a:r>
            <a:endParaRPr/>
          </a:p>
        </p:txBody>
      </p:sp>
      <p:pic>
        <p:nvPicPr>
          <p:cNvPr id="394" name="Google Shape;394;p30"/>
          <p:cNvPicPr preferRelativeResize="0"/>
          <p:nvPr/>
        </p:nvPicPr>
        <p:blipFill>
          <a:blip r:embed="rId3">
            <a:alphaModFix/>
          </a:blip>
          <a:stretch>
            <a:fillRect/>
          </a:stretch>
        </p:blipFill>
        <p:spPr>
          <a:xfrm>
            <a:off x="2086475" y="2750925"/>
            <a:ext cx="5465151" cy="23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p:nvPr/>
        </p:nvSpPr>
        <p:spPr>
          <a:xfrm>
            <a:off x="779200" y="1182900"/>
            <a:ext cx="7555200" cy="3229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2703775" y="1276775"/>
            <a:ext cx="4158900" cy="2027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854325" y="1276775"/>
            <a:ext cx="17463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6947175" y="1276775"/>
            <a:ext cx="1305000" cy="30324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txBox="1"/>
          <p:nvPr/>
        </p:nvSpPr>
        <p:spPr>
          <a:xfrm>
            <a:off x="938800" y="1380050"/>
            <a:ext cx="14646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Search by name</a:t>
            </a:r>
            <a:endParaRPr>
              <a:latin typeface="Nunito"/>
              <a:ea typeface="Nunito"/>
              <a:cs typeface="Nunito"/>
              <a:sym typeface="Nunito"/>
            </a:endParaRPr>
          </a:p>
        </p:txBody>
      </p:sp>
      <p:sp>
        <p:nvSpPr>
          <p:cNvPr id="409" name="Google Shape;409;p32"/>
          <p:cNvSpPr txBox="1"/>
          <p:nvPr/>
        </p:nvSpPr>
        <p:spPr>
          <a:xfrm>
            <a:off x="957575" y="1877625"/>
            <a:ext cx="1464600" cy="233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Filters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1</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2</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3</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Cat X</a:t>
            </a:r>
            <a:endParaRPr>
              <a:latin typeface="Nunito"/>
              <a:ea typeface="Nunito"/>
              <a:cs typeface="Nunito"/>
              <a:sym typeface="Nunito"/>
            </a:endParaRPr>
          </a:p>
        </p:txBody>
      </p:sp>
      <p:sp>
        <p:nvSpPr>
          <p:cNvPr id="410" name="Google Shape;410;p32"/>
          <p:cNvSpPr txBox="1"/>
          <p:nvPr/>
        </p:nvSpPr>
        <p:spPr>
          <a:xfrm>
            <a:off x="7116175" y="1492700"/>
            <a:ext cx="9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Results</a:t>
            </a:r>
            <a:endParaRPr>
              <a:latin typeface="Nunito"/>
              <a:ea typeface="Nunito"/>
              <a:cs typeface="Nunito"/>
              <a:sym typeface="Nunito"/>
            </a:endParaRPr>
          </a:p>
        </p:txBody>
      </p:sp>
      <p:sp>
        <p:nvSpPr>
          <p:cNvPr id="411" name="Google Shape;411;p32"/>
          <p:cNvSpPr txBox="1"/>
          <p:nvPr/>
        </p:nvSpPr>
        <p:spPr>
          <a:xfrm>
            <a:off x="3581575" y="1990275"/>
            <a:ext cx="22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Map of United States</a:t>
            </a:r>
            <a:endParaRPr>
              <a:latin typeface="Nunito"/>
              <a:ea typeface="Nunito"/>
              <a:cs typeface="Nunito"/>
              <a:sym typeface="Nunito"/>
            </a:endParaRPr>
          </a:p>
        </p:txBody>
      </p:sp>
      <p:sp>
        <p:nvSpPr>
          <p:cNvPr id="412" name="Google Shape;412;p32"/>
          <p:cNvSpPr/>
          <p:nvPr/>
        </p:nvSpPr>
        <p:spPr>
          <a:xfrm>
            <a:off x="2713150" y="3436050"/>
            <a:ext cx="4158900" cy="873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txBox="1"/>
          <p:nvPr/>
        </p:nvSpPr>
        <p:spPr>
          <a:xfrm>
            <a:off x="3511150" y="3670750"/>
            <a:ext cx="25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Graphs aggregating results</a:t>
            </a:r>
            <a:endParaRPr>
              <a:latin typeface="Nunito"/>
              <a:ea typeface="Nunito"/>
              <a:cs typeface="Nunito"/>
              <a:sym typeface="Nunito"/>
            </a:endParaRPr>
          </a:p>
        </p:txBody>
      </p:sp>
      <p:pic>
        <p:nvPicPr>
          <p:cNvPr id="414" name="Google Shape;414;p32"/>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Story</a:t>
            </a:r>
            <a:endParaRPr/>
          </a:p>
        </p:txBody>
      </p:sp>
      <p:sp>
        <p:nvSpPr>
          <p:cNvPr id="420" name="Google Shape;420;p33"/>
          <p:cNvSpPr txBox="1"/>
          <p:nvPr>
            <p:ph idx="1" type="body"/>
          </p:nvPr>
        </p:nvSpPr>
        <p:spPr>
          <a:xfrm>
            <a:off x="1303800" y="1990050"/>
            <a:ext cx="7030500" cy="819600"/>
          </a:xfrm>
          <a:prstGeom prst="rect">
            <a:avLst/>
          </a:prstGeom>
          <a:effectLst>
            <a:reflection blurRad="0" dir="0" dist="0" endA="0" endPos="89000" fadeDir="5400012" kx="0" rotWithShape="0" algn="bl" stPos="0" sy="-100000" ky="0"/>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lt2"/>
                </a:solidFill>
                <a:hlinkClick r:id="rId3">
                  <a:extLst>
                    <a:ext uri="{A12FA001-AC4F-418D-AE19-62706E023703}">
                      <ahyp:hlinkClr val="tx"/>
                    </a:ext>
                  </a:extLst>
                </a:hlinkClick>
              </a:rPr>
              <a:t>https://public.tableau.com/app/profile/james.liu7227/viz/FinalProjectStory_16530613520890/Story?publish=yes</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Highest Average Income Group</a:t>
            </a:r>
            <a:endParaRPr/>
          </a:p>
        </p:txBody>
      </p:sp>
      <p:sp>
        <p:nvSpPr>
          <p:cNvPr id="426" name="Google Shape;426;p34"/>
          <p:cNvSpPr txBox="1"/>
          <p:nvPr>
            <p:ph idx="1" type="body"/>
          </p:nvPr>
        </p:nvSpPr>
        <p:spPr>
          <a:xfrm>
            <a:off x="1303800" y="1990050"/>
            <a:ext cx="7030500" cy="819600"/>
          </a:xfrm>
          <a:prstGeom prst="rect">
            <a:avLst/>
          </a:prstGeom>
          <a:effectLst>
            <a:reflection blurRad="0" dir="0" dist="0" endA="0" endPos="8900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lt2"/>
                </a:solidFill>
                <a:hlinkClick r:id="rId3">
                  <a:extLst>
                    <a:ext uri="{A12FA001-AC4F-418D-AE19-62706E023703}">
                      <ahyp:hlinkClr val="tx"/>
                    </a:ext>
                  </a:extLst>
                </a:hlinkClick>
              </a:rPr>
              <a:t>https://public.tableau.com/app/profile/james.liu7227/viz/FinalProjectIncomeGroupInteractiveElement/HighestAverageEarningGroup?publish=yes</a:t>
            </a:r>
            <a:endParaRPr>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437" name="Google Shape;437;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a machine learning model that predicts how much new graduates will make</a:t>
            </a:r>
            <a:endParaRPr/>
          </a:p>
          <a:p>
            <a:pPr indent="0" lvl="0" marL="0" rtl="0" algn="l">
              <a:spcBef>
                <a:spcPts val="1200"/>
              </a:spcBef>
              <a:spcAft>
                <a:spcPts val="1200"/>
              </a:spcAft>
              <a:buNone/>
            </a:pPr>
            <a:r>
              <a:rPr lang="en"/>
              <a:t>The model was used to predict income for both the first and fifth year after leaving school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a:t>
            </a:r>
            <a:endParaRPr/>
          </a:p>
        </p:txBody>
      </p:sp>
      <p:sp>
        <p:nvSpPr>
          <p:cNvPr id="443" name="Google Shape;443;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neural network was used as it was found to be the most accurate for our project</a:t>
            </a:r>
            <a:endParaRPr/>
          </a:p>
          <a:p>
            <a:pPr indent="0" lvl="0" marL="0" rtl="0" algn="l">
              <a:spcBef>
                <a:spcPts val="1200"/>
              </a:spcBef>
              <a:spcAft>
                <a:spcPts val="0"/>
              </a:spcAft>
              <a:buNone/>
            </a:pPr>
            <a:r>
              <a:rPr lang="en"/>
              <a:t>One iteration of the model attempts to predict income</a:t>
            </a:r>
            <a:endParaRPr/>
          </a:p>
          <a:p>
            <a:pPr indent="0" lvl="0" marL="0" rtl="0" algn="l">
              <a:spcBef>
                <a:spcPts val="1200"/>
              </a:spcBef>
              <a:spcAft>
                <a:spcPts val="0"/>
              </a:spcAft>
              <a:buNone/>
            </a:pPr>
            <a:r>
              <a:rPr lang="en"/>
              <a:t>The other iteration attempts to predict whether or not your income will be more or less than the median income for that year</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449" name="Google Shape;449;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can predict within $6,000 on average what you will make in your first year and within $9,500 for fifth year earnings</a:t>
            </a:r>
            <a:endParaRPr/>
          </a:p>
          <a:p>
            <a:pPr indent="0" lvl="0" marL="0" rtl="0" algn="l">
              <a:spcBef>
                <a:spcPts val="1200"/>
              </a:spcBef>
              <a:spcAft>
                <a:spcPts val="1200"/>
              </a:spcAft>
              <a:buNone/>
            </a:pPr>
            <a:r>
              <a:rPr lang="en"/>
              <a:t>The model predicts roughly 78.5% of the time if you will make more or less than the median in your first year, and 77.5% of the time for fifth year earnings</a:t>
            </a:r>
            <a:endParaRPr/>
          </a:p>
        </p:txBody>
      </p:sp>
      <p:pic>
        <p:nvPicPr>
          <p:cNvPr id="450" name="Google Shape;450;p38"/>
          <p:cNvPicPr preferRelativeResize="0"/>
          <p:nvPr/>
        </p:nvPicPr>
        <p:blipFill>
          <a:blip r:embed="rId3">
            <a:alphaModFix/>
          </a:blip>
          <a:stretch>
            <a:fillRect/>
          </a:stretch>
        </p:blipFill>
        <p:spPr>
          <a:xfrm>
            <a:off x="423650" y="3442500"/>
            <a:ext cx="6932948" cy="407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Analysis</a:t>
            </a:r>
            <a:endParaRPr/>
          </a:p>
        </p:txBody>
      </p:sp>
      <p:sp>
        <p:nvSpPr>
          <p:cNvPr id="456" name="Google Shape;456;p39"/>
          <p:cNvSpPr txBox="1"/>
          <p:nvPr>
            <p:ph idx="1" type="body"/>
          </p:nvPr>
        </p:nvSpPr>
        <p:spPr>
          <a:xfrm>
            <a:off x="1303800" y="1300950"/>
            <a:ext cx="5842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were several limitations in our analysis that could be corrected with additional data elements:</a:t>
            </a:r>
            <a:endParaRPr/>
          </a:p>
        </p:txBody>
      </p:sp>
      <p:pic>
        <p:nvPicPr>
          <p:cNvPr id="457" name="Google Shape;457;p39"/>
          <p:cNvPicPr preferRelativeResize="0"/>
          <p:nvPr/>
        </p:nvPicPr>
        <p:blipFill>
          <a:blip r:embed="rId3">
            <a:alphaModFix/>
          </a:blip>
          <a:stretch>
            <a:fillRect/>
          </a:stretch>
        </p:blipFill>
        <p:spPr>
          <a:xfrm>
            <a:off x="5199851" y="1871625"/>
            <a:ext cx="3534154" cy="2713600"/>
          </a:xfrm>
          <a:prstGeom prst="rect">
            <a:avLst/>
          </a:prstGeom>
          <a:noFill/>
          <a:ln>
            <a:noFill/>
          </a:ln>
        </p:spPr>
      </p:pic>
      <p:sp>
        <p:nvSpPr>
          <p:cNvPr id="458" name="Google Shape;458;p39"/>
          <p:cNvSpPr txBox="1"/>
          <p:nvPr>
            <p:ph idx="1" type="body"/>
          </p:nvPr>
        </p:nvSpPr>
        <p:spPr>
          <a:xfrm>
            <a:off x="201950" y="2043625"/>
            <a:ext cx="4656900" cy="25416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a:t>1) biased sampling: </a:t>
            </a:r>
            <a:endParaRPr b="1"/>
          </a:p>
          <a:p>
            <a:pPr indent="0" lvl="0" marL="457200" rtl="0" algn="l">
              <a:spcBef>
                <a:spcPts val="1200"/>
              </a:spcBef>
              <a:spcAft>
                <a:spcPts val="0"/>
              </a:spcAft>
              <a:buNone/>
            </a:pPr>
            <a:r>
              <a:t/>
            </a:r>
            <a:endParaRPr/>
          </a:p>
          <a:p>
            <a:pPr indent="0" lvl="0" marL="457200" rtl="0" algn="l">
              <a:spcBef>
                <a:spcPts val="1200"/>
              </a:spcBef>
              <a:spcAft>
                <a:spcPts val="0"/>
              </a:spcAft>
              <a:buNone/>
            </a:pPr>
            <a:r>
              <a:rPr lang="en"/>
              <a:t>Participation in the data sharing partnership used to produce the PSOE and PSEOF files is voluntary.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Fewer than 20 states were represented in the underlying files and participation was heavily skewed towards Texas.</a:t>
            </a:r>
            <a:endParaRPr/>
          </a:p>
        </p:txBody>
      </p:sp>
      <p:sp>
        <p:nvSpPr>
          <p:cNvPr id="459" name="Google Shape;459;p39"/>
          <p:cNvSpPr txBox="1"/>
          <p:nvPr>
            <p:ph idx="1" type="body"/>
          </p:nvPr>
        </p:nvSpPr>
        <p:spPr>
          <a:xfrm>
            <a:off x="5199850" y="4539295"/>
            <a:ext cx="2474100" cy="339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i="1" lang="en"/>
              <a:t>Frequency of representation by State</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Analysis</a:t>
            </a:r>
            <a:endParaRPr/>
          </a:p>
        </p:txBody>
      </p:sp>
      <p:sp>
        <p:nvSpPr>
          <p:cNvPr id="465" name="Google Shape;465;p40"/>
          <p:cNvSpPr txBox="1"/>
          <p:nvPr>
            <p:ph idx="1" type="body"/>
          </p:nvPr>
        </p:nvSpPr>
        <p:spPr>
          <a:xfrm>
            <a:off x="1303800" y="1300950"/>
            <a:ext cx="5842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were several limitations in our analysis that could be corrected with additional data elements:</a:t>
            </a:r>
            <a:endParaRPr/>
          </a:p>
        </p:txBody>
      </p:sp>
      <p:sp>
        <p:nvSpPr>
          <p:cNvPr id="466" name="Google Shape;466;p40"/>
          <p:cNvSpPr txBox="1"/>
          <p:nvPr>
            <p:ph idx="1" type="body"/>
          </p:nvPr>
        </p:nvSpPr>
        <p:spPr>
          <a:xfrm>
            <a:off x="96550" y="2064700"/>
            <a:ext cx="4699200" cy="28143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b="1" lang="en"/>
              <a:t>2</a:t>
            </a:r>
            <a:r>
              <a:rPr b="1" lang="en"/>
              <a:t>) Lack of Key Variables</a:t>
            </a:r>
            <a:endParaRPr b="1"/>
          </a:p>
          <a:p>
            <a:pPr indent="0" lvl="0" marL="0" rtl="0" algn="l">
              <a:spcBef>
                <a:spcPts val="1200"/>
              </a:spcBef>
              <a:spcAft>
                <a:spcPts val="0"/>
              </a:spcAft>
              <a:buNone/>
            </a:pPr>
            <a:r>
              <a:t/>
            </a:r>
            <a:endParaRPr b="1"/>
          </a:p>
          <a:p>
            <a:pPr indent="0" lvl="0" marL="457200" rtl="0" algn="l">
              <a:spcBef>
                <a:spcPts val="1200"/>
              </a:spcBef>
              <a:spcAft>
                <a:spcPts val="0"/>
              </a:spcAft>
              <a:buNone/>
            </a:pPr>
            <a:r>
              <a:rPr lang="en"/>
              <a:t>The visual shows that some students who received non-degree certificates earned more than those who graduated with a Baccalaureate Degree.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
              <a:t>It is likely that students in the certificate cohorts are on average older than those graduating at the baccalaureate level. They may be further along in their career. </a:t>
            </a:r>
            <a:endParaRPr/>
          </a:p>
        </p:txBody>
      </p:sp>
      <p:sp>
        <p:nvSpPr>
          <p:cNvPr id="467" name="Google Shape;467;p40"/>
          <p:cNvSpPr txBox="1"/>
          <p:nvPr>
            <p:ph idx="1" type="body"/>
          </p:nvPr>
        </p:nvSpPr>
        <p:spPr>
          <a:xfrm>
            <a:off x="5199850" y="4539300"/>
            <a:ext cx="3453300" cy="339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i="1" lang="en"/>
              <a:t>AVG earnings by Degree Level 50% quartile after 1st year</a:t>
            </a:r>
            <a:endParaRPr i="1"/>
          </a:p>
        </p:txBody>
      </p:sp>
      <p:pic>
        <p:nvPicPr>
          <p:cNvPr id="468" name="Google Shape;468;p40"/>
          <p:cNvPicPr preferRelativeResize="0"/>
          <p:nvPr/>
        </p:nvPicPr>
        <p:blipFill rotWithShape="1">
          <a:blip r:embed="rId3">
            <a:alphaModFix/>
          </a:blip>
          <a:srcRect b="32933" l="2142" r="34280" t="33533"/>
          <a:stretch/>
        </p:blipFill>
        <p:spPr>
          <a:xfrm>
            <a:off x="4795675" y="1918275"/>
            <a:ext cx="4205450" cy="2621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Analysis</a:t>
            </a:r>
            <a:endParaRPr/>
          </a:p>
        </p:txBody>
      </p:sp>
      <p:sp>
        <p:nvSpPr>
          <p:cNvPr id="474" name="Google Shape;474;p41"/>
          <p:cNvSpPr txBox="1"/>
          <p:nvPr>
            <p:ph idx="1" type="body"/>
          </p:nvPr>
        </p:nvSpPr>
        <p:spPr>
          <a:xfrm>
            <a:off x="1303800" y="1300950"/>
            <a:ext cx="5842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were several limitations in our analysis that could be corrected with additional data elements:</a:t>
            </a:r>
            <a:endParaRPr/>
          </a:p>
        </p:txBody>
      </p:sp>
      <p:sp>
        <p:nvSpPr>
          <p:cNvPr id="475" name="Google Shape;475;p41"/>
          <p:cNvSpPr txBox="1"/>
          <p:nvPr>
            <p:ph idx="1" type="body"/>
          </p:nvPr>
        </p:nvSpPr>
        <p:spPr>
          <a:xfrm>
            <a:off x="96550" y="2064700"/>
            <a:ext cx="4699200" cy="2814300"/>
          </a:xfrm>
          <a:prstGeom prst="rect">
            <a:avLst/>
          </a:prstGeom>
        </p:spPr>
        <p:txBody>
          <a:bodyPr anchorCtr="0" anchor="t" bIns="91425" lIns="91425" spcFirstLastPara="1" rIns="91425" wrap="square" tIns="91425">
            <a:normAutofit fontScale="92500" lnSpcReduction="10000"/>
          </a:bodyPr>
          <a:lstStyle/>
          <a:p>
            <a:pPr indent="0" lvl="0" marL="457200" rtl="0" algn="l">
              <a:spcBef>
                <a:spcPts val="0"/>
              </a:spcBef>
              <a:spcAft>
                <a:spcPts val="0"/>
              </a:spcAft>
              <a:buNone/>
            </a:pPr>
            <a:r>
              <a:rPr b="1" lang="en"/>
              <a:t>3</a:t>
            </a:r>
            <a:r>
              <a:rPr b="1" lang="en"/>
              <a:t>) Inclusion of Institutional Characteristics</a:t>
            </a:r>
            <a:endParaRPr b="1"/>
          </a:p>
          <a:p>
            <a:pPr indent="0" lvl="0" marL="457200" rtl="0" algn="l">
              <a:spcBef>
                <a:spcPts val="1200"/>
              </a:spcBef>
              <a:spcAft>
                <a:spcPts val="0"/>
              </a:spcAft>
              <a:buNone/>
            </a:pPr>
            <a:r>
              <a:rPr lang="en"/>
              <a:t>Integrated Postsecondary Education Data System (IPEDS) is a collection of data elements on institutions in the US. Data elements include measures of institutional characteristics, Institutional prices / tuition, Admissions, Finances, and others.</a:t>
            </a:r>
            <a:endParaRPr/>
          </a:p>
          <a:p>
            <a:pPr indent="0" lvl="0" marL="457200" rtl="0" algn="l">
              <a:spcBef>
                <a:spcPts val="1200"/>
              </a:spcBef>
              <a:spcAft>
                <a:spcPts val="0"/>
              </a:spcAft>
              <a:buNone/>
            </a:pPr>
            <a:r>
              <a:rPr lang="en"/>
              <a:t>Inclusion of these data elements may improve our model. </a:t>
            </a:r>
            <a:endParaRPr/>
          </a:p>
          <a:p>
            <a:pPr indent="0" lvl="0" marL="457200" rtl="0" algn="l">
              <a:spcBef>
                <a:spcPts val="1200"/>
              </a:spcBef>
              <a:spcAft>
                <a:spcPts val="1200"/>
              </a:spcAft>
              <a:buNone/>
            </a:pPr>
            <a:r>
              <a:rPr lang="en"/>
              <a:t>A preliminary analysis shows that level of urbanity (urban to rural), institution control type (public vs private), and variables associated with institutional size were all strongly associated with income earnings. </a:t>
            </a:r>
            <a:endParaRPr/>
          </a:p>
        </p:txBody>
      </p:sp>
      <p:sp>
        <p:nvSpPr>
          <p:cNvPr id="476" name="Google Shape;476;p41"/>
          <p:cNvSpPr txBox="1"/>
          <p:nvPr>
            <p:ph idx="1" type="body"/>
          </p:nvPr>
        </p:nvSpPr>
        <p:spPr>
          <a:xfrm>
            <a:off x="5199850" y="4539300"/>
            <a:ext cx="3888900" cy="49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i="1" lang="en"/>
              <a:t>Multivariate linear regression of institutional characteristics on income earnings</a:t>
            </a:r>
            <a:endParaRPr i="1"/>
          </a:p>
        </p:txBody>
      </p:sp>
      <p:pic>
        <p:nvPicPr>
          <p:cNvPr id="477" name="Google Shape;477;p41"/>
          <p:cNvPicPr preferRelativeResize="0"/>
          <p:nvPr/>
        </p:nvPicPr>
        <p:blipFill>
          <a:blip r:embed="rId3">
            <a:alphaModFix/>
          </a:blip>
          <a:stretch>
            <a:fillRect/>
          </a:stretch>
        </p:blipFill>
        <p:spPr>
          <a:xfrm>
            <a:off x="5095800" y="2064700"/>
            <a:ext cx="3993050" cy="248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17" name="Google Shape;31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depending on their institution and degree type?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 Bucket</a:t>
            </a:r>
            <a:endParaRPr/>
          </a:p>
        </p:txBody>
      </p:sp>
      <p:pic>
        <p:nvPicPr>
          <p:cNvPr id="328" name="Google Shape;328;p20"/>
          <p:cNvPicPr preferRelativeResize="0"/>
          <p:nvPr/>
        </p:nvPicPr>
        <p:blipFill>
          <a:blip r:embed="rId3">
            <a:alphaModFix/>
          </a:blip>
          <a:stretch>
            <a:fillRect/>
          </a:stretch>
        </p:blipFill>
        <p:spPr>
          <a:xfrm>
            <a:off x="152400" y="1756138"/>
            <a:ext cx="8839198" cy="16312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RDS</a:t>
            </a:r>
            <a:endParaRPr/>
          </a:p>
        </p:txBody>
      </p:sp>
      <p:pic>
        <p:nvPicPr>
          <p:cNvPr id="334" name="Google Shape;334;p21"/>
          <p:cNvPicPr preferRelativeResize="0"/>
          <p:nvPr/>
        </p:nvPicPr>
        <p:blipFill>
          <a:blip r:embed="rId3">
            <a:alphaModFix/>
          </a:blip>
          <a:stretch>
            <a:fillRect/>
          </a:stretch>
        </p:blipFill>
        <p:spPr>
          <a:xfrm>
            <a:off x="118400" y="3341575"/>
            <a:ext cx="8839198" cy="1774703"/>
          </a:xfrm>
          <a:prstGeom prst="rect">
            <a:avLst/>
          </a:prstGeom>
          <a:noFill/>
          <a:ln>
            <a:noFill/>
          </a:ln>
        </p:spPr>
      </p:pic>
      <p:pic>
        <p:nvPicPr>
          <p:cNvPr id="335" name="Google Shape;335;p21"/>
          <p:cNvPicPr preferRelativeResize="0"/>
          <p:nvPr/>
        </p:nvPicPr>
        <p:blipFill>
          <a:blip r:embed="rId4">
            <a:alphaModFix/>
          </a:blip>
          <a:stretch>
            <a:fillRect/>
          </a:stretch>
        </p:blipFill>
        <p:spPr>
          <a:xfrm>
            <a:off x="3330825" y="139750"/>
            <a:ext cx="5704299" cy="316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