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71" r:id="rId4"/>
    <p:sldId id="272" r:id="rId5"/>
    <p:sldId id="273" r:id="rId6"/>
    <p:sldId id="274" r:id="rId7"/>
    <p:sldId id="277" r:id="rId8"/>
    <p:sldId id="279" r:id="rId9"/>
    <p:sldId id="278" r:id="rId10"/>
    <p:sldId id="276" r:id="rId11"/>
    <p:sldId id="280" r:id="rId12"/>
    <p:sldId id="281" r:id="rId13"/>
    <p:sldId id="282" r:id="rId14"/>
    <p:sldId id="283" r:id="rId15"/>
    <p:sldId id="284" r:id="rId16"/>
    <p:sldId id="285" r:id="rId17"/>
    <p:sldId id="266" r:id="rId18"/>
    <p:sldId id="268" r:id="rId19"/>
    <p:sldId id="267" r:id="rId20"/>
    <p:sldId id="269" r:id="rId21"/>
    <p:sldId id="270" r:id="rId22"/>
    <p:sldId id="257" r:id="rId23"/>
    <p:sldId id="259" r:id="rId24"/>
    <p:sldId id="260" r:id="rId25"/>
    <p:sldId id="261" r:id="rId26"/>
    <p:sldId id="262" r:id="rId27"/>
    <p:sldId id="263" r:id="rId28"/>
    <p:sldId id="264" r:id="rId29"/>
    <p:sldId id="265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18" autoAdjust="0"/>
  </p:normalViewPr>
  <p:slideViewPr>
    <p:cSldViewPr>
      <p:cViewPr varScale="1">
        <p:scale>
          <a:sx n="89" d="100"/>
          <a:sy n="89" d="100"/>
        </p:scale>
        <p:origin x="6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90C636-60B9-4C64-ACAC-ECF1A7A03F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26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29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4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4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28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221163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941888"/>
            <a:ext cx="6048375" cy="503237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1975" y="473075"/>
            <a:ext cx="1908175" cy="6196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473075"/>
            <a:ext cx="5572125" cy="6196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4730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628775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ingankar/DATASCIENCE_6101/tree/main/Project%202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ibm.com/community/user/businessanalytics/blogs/steven-macko/2019/07/11/telco-customer-churn-11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58" y="4581128"/>
            <a:ext cx="6624736" cy="504825"/>
          </a:xfrm>
          <a:noFill/>
        </p:spPr>
        <p:txBody>
          <a:bodyPr/>
          <a:lstStyle/>
          <a:p>
            <a:pPr algn="ctr"/>
            <a:r>
              <a:rPr lang="en-US" sz="3200" i="0" dirty="0">
                <a:effectLst/>
              </a:rPr>
              <a:t>Telecom Industry Customer Churn Prediction</a:t>
            </a:r>
            <a:endParaRPr lang="uk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0942B0-5D38-481B-A1C4-0A77781A50DA}"/>
              </a:ext>
            </a:extLst>
          </p:cNvPr>
          <p:cNvSpPr txBox="1"/>
          <p:nvPr/>
        </p:nvSpPr>
        <p:spPr>
          <a:xfrm>
            <a:off x="179512" y="630932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Number: 6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35EA0E-A36F-413C-9CA8-69DDDECC181F}"/>
              </a:ext>
            </a:extLst>
          </p:cNvPr>
          <p:cNvSpPr txBox="1"/>
          <p:nvPr/>
        </p:nvSpPr>
        <p:spPr>
          <a:xfrm>
            <a:off x="7668344" y="6216987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Submitted for DATS 6101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C13E1-5FDF-4BAD-85AC-A62D7C0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1F2A2E-0A2B-4B5B-A9C5-E63A440D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Correlation</a:t>
            </a:r>
            <a:r>
              <a:rPr lang="en-US" sz="1800" dirty="0"/>
              <a:t> Matrix – Numerical Variables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Highly correlation - tenure and </a:t>
            </a:r>
            <a:r>
              <a:rPr lang="en-US" sz="1600" dirty="0" err="1"/>
              <a:t>TotalCharges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Moderately correlation - </a:t>
            </a:r>
            <a:r>
              <a:rPr lang="en-US" sz="1600" dirty="0" err="1"/>
              <a:t>MonthlyCharges</a:t>
            </a:r>
            <a:r>
              <a:rPr lang="en-US" sz="1600" dirty="0"/>
              <a:t> and </a:t>
            </a:r>
            <a:r>
              <a:rPr lang="en-US" sz="1600" dirty="0" err="1"/>
              <a:t>TotalCharges</a:t>
            </a:r>
            <a:r>
              <a:rPr lang="en-US" sz="1600" dirty="0"/>
              <a:t>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9BFFC8-0FC4-4402-9D70-FDC079B4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2856"/>
            <a:ext cx="4887143" cy="37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9D0759C-40CC-4894-A082-DD84DD89A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dirty="0"/>
              <a:t>Logistic Regression</a:t>
            </a:r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79A720-BA51-4E27-A9DA-DB735B7C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65" y="1484784"/>
            <a:ext cx="5676900" cy="107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21F4A1-E861-4B26-B9EC-241D47ED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65" y="3236697"/>
            <a:ext cx="5743575" cy="1133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0CF6143-EF98-4E69-A0E7-10462790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647" y="4321712"/>
            <a:ext cx="5572125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EB8CB8E-11D4-4E7A-B46B-B8B0037F7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647" y="4833424"/>
            <a:ext cx="649605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192E325-C893-4294-BDBB-7D869F498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647" y="5423974"/>
            <a:ext cx="5800725" cy="781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65817B0-A65A-451E-B9ED-A7D75A342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647" y="6074618"/>
            <a:ext cx="6067425" cy="6667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9AA161D-621B-493D-979C-9BDDC3BD9718}"/>
              </a:ext>
            </a:extLst>
          </p:cNvPr>
          <p:cNvCxnSpPr>
            <a:cxnSpLocks/>
          </p:cNvCxnSpPr>
          <p:nvPr/>
        </p:nvCxnSpPr>
        <p:spPr>
          <a:xfrm>
            <a:off x="4487801" y="5771840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E61FF59-130E-497E-B68D-9F7CB7FC6F88}"/>
              </a:ext>
            </a:extLst>
          </p:cNvPr>
          <p:cNvCxnSpPr>
            <a:cxnSpLocks/>
          </p:cNvCxnSpPr>
          <p:nvPr/>
        </p:nvCxnSpPr>
        <p:spPr>
          <a:xfrm>
            <a:off x="4415793" y="4619712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7A4C24F-7A4D-4250-87A6-C0AFA697859B}"/>
              </a:ext>
            </a:extLst>
          </p:cNvPr>
          <p:cNvCxnSpPr>
            <a:cxnSpLocks/>
          </p:cNvCxnSpPr>
          <p:nvPr/>
        </p:nvCxnSpPr>
        <p:spPr>
          <a:xfrm>
            <a:off x="4487801" y="5123768"/>
            <a:ext cx="18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DDA727F8-20EF-480D-B9DE-C8FDDE01FEA6}"/>
              </a:ext>
            </a:extLst>
          </p:cNvPr>
          <p:cNvCxnSpPr>
            <a:cxnSpLocks/>
          </p:cNvCxnSpPr>
          <p:nvPr/>
        </p:nvCxnSpPr>
        <p:spPr>
          <a:xfrm>
            <a:off x="4415793" y="4043648"/>
            <a:ext cx="1152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B0FC222-BF39-4405-9CC6-501F78AD76B6}"/>
              </a:ext>
            </a:extLst>
          </p:cNvPr>
          <p:cNvCxnSpPr>
            <a:cxnSpLocks/>
          </p:cNvCxnSpPr>
          <p:nvPr/>
        </p:nvCxnSpPr>
        <p:spPr>
          <a:xfrm>
            <a:off x="4487801" y="6407993"/>
            <a:ext cx="13681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B608A29E-2BC3-4C7C-94A7-2B226240E0CA}"/>
              </a:ext>
            </a:extLst>
          </p:cNvPr>
          <p:cNvCxnSpPr>
            <a:cxnSpLocks/>
          </p:cNvCxnSpPr>
          <p:nvPr/>
        </p:nvCxnSpPr>
        <p:spPr>
          <a:xfrm>
            <a:off x="6215993" y="2276872"/>
            <a:ext cx="8642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7AC45F84-31F8-44A1-B1A1-AF8ADA3C96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145"/>
          <a:stretch/>
        </p:blipFill>
        <p:spPr>
          <a:xfrm>
            <a:off x="1457647" y="2564904"/>
            <a:ext cx="7362825" cy="5905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FD0995-77C7-47E2-A88C-FB203DD13249}"/>
              </a:ext>
            </a:extLst>
          </p:cNvPr>
          <p:cNvCxnSpPr>
            <a:cxnSpLocks/>
          </p:cNvCxnSpPr>
          <p:nvPr/>
        </p:nvCxnSpPr>
        <p:spPr>
          <a:xfrm>
            <a:off x="7029772" y="2924944"/>
            <a:ext cx="16341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xmlns="" id="{5C69A704-F101-467D-AAC6-ADCCD8531A22}"/>
              </a:ext>
            </a:extLst>
          </p:cNvPr>
          <p:cNvSpPr/>
          <p:nvPr/>
        </p:nvSpPr>
        <p:spPr>
          <a:xfrm>
            <a:off x="7232920" y="4358274"/>
            <a:ext cx="553988" cy="5539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D6193F-9ED3-433E-B33F-5D41B3FA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80" y="1700808"/>
            <a:ext cx="7164288" cy="257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101598-6A9A-472D-9C02-031A6B767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17" y="4278505"/>
            <a:ext cx="7163251" cy="44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1E1E11-BA11-4CAF-8190-E1DD8A1B0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80" y="4650149"/>
            <a:ext cx="3870845" cy="170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DC184F2-18B7-40A7-B3F2-DF246AEE9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171" y="4648652"/>
            <a:ext cx="3328997" cy="2079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E7DFA7-AA57-48AE-B6C6-C9590A8858A5}"/>
              </a:ext>
            </a:extLst>
          </p:cNvPr>
          <p:cNvSpPr txBox="1"/>
          <p:nvPr/>
        </p:nvSpPr>
        <p:spPr>
          <a:xfrm>
            <a:off x="1187624" y="634972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Pseudo R</a:t>
            </a:r>
            <a:r>
              <a:rPr lang="en-US" b="1" baseline="30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: 0.217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AA7272E4-92AB-42A5-B506-A6BEFF2F8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  <a:endParaRPr lang="uk-UA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C625C388-7A09-471A-8BBA-F02BA49D6DA6}"/>
              </a:ext>
            </a:extLst>
          </p:cNvPr>
          <p:cNvSpPr/>
          <p:nvPr/>
        </p:nvSpPr>
        <p:spPr>
          <a:xfrm>
            <a:off x="2843808" y="5013176"/>
            <a:ext cx="317122" cy="197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7F8AED3-EF5A-4894-8CBD-84339A38EF9A}"/>
              </a:ext>
            </a:extLst>
          </p:cNvPr>
          <p:cNvSpPr txBox="1"/>
          <p:nvPr/>
        </p:nvSpPr>
        <p:spPr>
          <a:xfrm>
            <a:off x="3317428" y="4849216"/>
            <a:ext cx="1627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False Negative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BD66CFE-7A76-47DC-9FE6-4A16F0898AF4}"/>
              </a:ext>
            </a:extLst>
          </p:cNvPr>
          <p:cNvSpPr/>
          <p:nvPr/>
        </p:nvSpPr>
        <p:spPr>
          <a:xfrm>
            <a:off x="4629463" y="4312048"/>
            <a:ext cx="3647202" cy="3608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22FC3F6-B7F3-4060-A37F-97721815A3D6}"/>
              </a:ext>
            </a:extLst>
          </p:cNvPr>
          <p:cNvSpPr txBox="1"/>
          <p:nvPr/>
        </p:nvSpPr>
        <p:spPr>
          <a:xfrm>
            <a:off x="6813340" y="3431328"/>
            <a:ext cx="146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customer have better loyalty.</a:t>
            </a:r>
          </a:p>
        </p:txBody>
      </p:sp>
    </p:spTree>
    <p:extLst>
      <p:ext uri="{BB962C8B-B14F-4D97-AF65-F5344CB8AC3E}">
        <p14:creationId xmlns:p14="http://schemas.microsoft.com/office/powerpoint/2010/main" val="2952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96EB5DF-DC18-41A7-8F90-8465DB89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dirty="0"/>
              <a:t>Logistic Regression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63E1AF-6FC5-4908-AB76-C7A83C19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883912"/>
            <a:ext cx="7092280" cy="2490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33AC8D-BFCD-4EE8-9BD9-9396FE81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60" y="4374767"/>
            <a:ext cx="7092280" cy="42238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E3DCA6A7-E9EC-4F9A-ACDB-3CFAA2C484B1}"/>
              </a:ext>
            </a:extLst>
          </p:cNvPr>
          <p:cNvSpPr/>
          <p:nvPr/>
        </p:nvSpPr>
        <p:spPr>
          <a:xfrm>
            <a:off x="2237818" y="4419173"/>
            <a:ext cx="1305481" cy="325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095953-A524-4743-9D17-65C7EF4ED8A4}"/>
              </a:ext>
            </a:extLst>
          </p:cNvPr>
          <p:cNvSpPr txBox="1"/>
          <p:nvPr/>
        </p:nvSpPr>
        <p:spPr>
          <a:xfrm>
            <a:off x="1331640" y="4941168"/>
            <a:ext cx="70922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Monthly Charges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as predictor is much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easier to interpret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, since people are likely to be more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sensitive to marginal cost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 But may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hurt model accuracy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in bigger models.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Prediction Accuracy vs.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123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A5420B6-55F1-4BC9-8BA8-DFF70CE6C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dirty="0"/>
              <a:t>Logistic Regression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578697-79EA-4B08-A340-07D9D725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1441578"/>
            <a:ext cx="7164288" cy="32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DD55950-DEA7-476B-8AF9-E843868B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41" y="4647380"/>
            <a:ext cx="7164288" cy="108587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339F6BB-36D9-4164-A9FB-7A592E56CAE0}"/>
              </a:ext>
            </a:extLst>
          </p:cNvPr>
          <p:cNvSpPr/>
          <p:nvPr/>
        </p:nvSpPr>
        <p:spPr>
          <a:xfrm>
            <a:off x="1101541" y="5358653"/>
            <a:ext cx="2374524" cy="329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B57026-99B4-42CA-91A1-46036CA84F1B}"/>
              </a:ext>
            </a:extLst>
          </p:cNvPr>
          <p:cNvSpPr txBox="1"/>
          <p:nvPr/>
        </p:nvSpPr>
        <p:spPr>
          <a:xfrm>
            <a:off x="1178482" y="5718550"/>
            <a:ext cx="696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Good Job to Phone Dpt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. &amp;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Investigate Internet Service Dpt.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Now!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Highly likely due to overpricing of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Fiber Optic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connection compared with competition.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AA14A75-5721-432C-A80A-4124AAD5D90D}"/>
              </a:ext>
            </a:extLst>
          </p:cNvPr>
          <p:cNvSpPr/>
          <p:nvPr/>
        </p:nvSpPr>
        <p:spPr>
          <a:xfrm>
            <a:off x="6804247" y="5005108"/>
            <a:ext cx="1439621" cy="329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374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3F1D000-EC29-47CE-BAD4-2389FF37F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dirty="0"/>
              <a:t>Logistic Regression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9C3006-FDA4-419F-A1FC-87349F64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484784"/>
            <a:ext cx="6876764" cy="4271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B022BB-A2EB-4528-891D-54B0343F38B9}"/>
              </a:ext>
            </a:extLst>
          </p:cNvPr>
          <p:cNvSpPr txBox="1"/>
          <p:nvPr/>
        </p:nvSpPr>
        <p:spPr>
          <a:xfrm>
            <a:off x="6012160" y="1916832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Pseudo R</a:t>
            </a:r>
            <a:r>
              <a:rPr lang="en-US" sz="1400" b="1" baseline="30000" dirty="0"/>
              <a:t>2</a:t>
            </a:r>
            <a:r>
              <a:rPr lang="en-US" sz="1400" b="1" dirty="0"/>
              <a:t>: 0.269</a:t>
            </a:r>
          </a:p>
          <a:p>
            <a:r>
              <a:rPr lang="en-US" sz="1400" b="1" dirty="0"/>
              <a:t>AUC: 0.838</a:t>
            </a:r>
          </a:p>
          <a:p>
            <a:r>
              <a:rPr lang="en-US" sz="1400" b="1" dirty="0"/>
              <a:t>Accuracy: 0.8</a:t>
            </a:r>
          </a:p>
          <a:p>
            <a:r>
              <a:rPr lang="en-US" sz="1400" b="1" dirty="0"/>
              <a:t>False Negative: 755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7A1D07-F4FD-4A7F-81E7-D15CF43D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5755874"/>
            <a:ext cx="2529932" cy="1017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F5B9C81-EFDF-4FF8-ADBF-C2F21E948C5A}"/>
              </a:ext>
            </a:extLst>
          </p:cNvPr>
          <p:cNvSpPr txBox="1"/>
          <p:nvPr/>
        </p:nvSpPr>
        <p:spPr>
          <a:xfrm>
            <a:off x="3856312" y="6112359"/>
            <a:ext cx="4388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Provide Discount to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App users and Seniors</a:t>
            </a:r>
          </a:p>
        </p:txBody>
      </p:sp>
    </p:spTree>
    <p:extLst>
      <p:ext uri="{BB962C8B-B14F-4D97-AF65-F5344CB8AC3E}">
        <p14:creationId xmlns:p14="http://schemas.microsoft.com/office/powerpoint/2010/main" val="15708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697EAAF-9C4F-46B0-B5B0-F18D3454E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dirty="0"/>
              <a:t>Logistic Regression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BF2222-42AC-4E6B-B532-B6DF7C41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412776"/>
            <a:ext cx="4729315" cy="5403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FC978B-71B7-4310-90A7-3A9A404EAD89}"/>
              </a:ext>
            </a:extLst>
          </p:cNvPr>
          <p:cNvSpPr txBox="1"/>
          <p:nvPr/>
        </p:nvSpPr>
        <p:spPr>
          <a:xfrm>
            <a:off x="6156176" y="1556792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Full Model:</a:t>
            </a:r>
          </a:p>
          <a:p>
            <a:r>
              <a:rPr lang="en-US" sz="1600" b="1" dirty="0"/>
              <a:t>Pseudo R</a:t>
            </a:r>
            <a:r>
              <a:rPr lang="en-US" sz="1600" b="1" baseline="30000" dirty="0"/>
              <a:t>2</a:t>
            </a:r>
            <a:r>
              <a:rPr lang="en-US" sz="1600" b="1" dirty="0"/>
              <a:t>: 0.279</a:t>
            </a:r>
          </a:p>
          <a:p>
            <a:r>
              <a:rPr lang="en-US" sz="1600" b="1" dirty="0"/>
              <a:t>AUC: 0.845</a:t>
            </a:r>
          </a:p>
          <a:p>
            <a:r>
              <a:rPr lang="en-US" sz="1600" b="1" dirty="0"/>
              <a:t>Accuracy: 0.804</a:t>
            </a:r>
          </a:p>
          <a:p>
            <a:r>
              <a:rPr lang="en-US" sz="1600" b="1" dirty="0"/>
              <a:t>False Negative: 724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D8D024-7067-47F4-A8B9-93AE1161A39E}"/>
              </a:ext>
            </a:extLst>
          </p:cNvPr>
          <p:cNvSpPr txBox="1"/>
          <p:nvPr/>
        </p:nvSpPr>
        <p:spPr>
          <a:xfrm>
            <a:off x="6156176" y="3429000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Full model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improves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prediction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and False Negative rates, improves pseudo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R</a:t>
            </a:r>
            <a:r>
              <a:rPr lang="en-US" sz="1800" baseline="30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and AUC, but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harms interpretation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08518D-5EF8-49B7-BB34-11E9045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22" y="473075"/>
            <a:ext cx="8201228" cy="508000"/>
          </a:xfrm>
        </p:spPr>
        <p:txBody>
          <a:bodyPr/>
          <a:lstStyle/>
          <a:p>
            <a:r>
              <a:rPr lang="en-IN" dirty="0"/>
              <a:t>KNN Model-Data Selection/Validation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B42CDB-5C34-4F5E-AF08-3A677979B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22" y="5013176"/>
            <a:ext cx="7906156" cy="15113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8FC7D01-F73E-4EDB-AE87-BC420287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" y="1529105"/>
            <a:ext cx="6295806" cy="34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3F27A-AD39-41A8-8D45-B389EA80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13" y="473075"/>
            <a:ext cx="8232737" cy="508000"/>
          </a:xfrm>
        </p:spPr>
        <p:txBody>
          <a:bodyPr/>
          <a:lstStyle/>
          <a:p>
            <a:r>
              <a:rPr lang="en-IN" dirty="0"/>
              <a:t>KNN Model-Model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1AAD225-56B0-46E1-8687-438BD8BC1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13" y="5015005"/>
            <a:ext cx="7678812" cy="1033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9E4AF8-284C-4CAC-86A5-3F0E273F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3" y="1960252"/>
            <a:ext cx="77508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F8770-C251-4C4B-9FC9-9E2C678E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3075"/>
            <a:ext cx="7817991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3DA461B-8D6D-4E3C-A56A-536FB544D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54019"/>
            <a:ext cx="7817991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32656"/>
            <a:ext cx="7056438" cy="71913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r>
              <a:rPr lang="en-US" dirty="0"/>
              <a:t>SMART Questions</a:t>
            </a:r>
          </a:p>
          <a:p>
            <a:r>
              <a:rPr lang="en-US" dirty="0"/>
              <a:t>Preprocessing and EDA</a:t>
            </a:r>
          </a:p>
          <a:p>
            <a:r>
              <a:rPr lang="en-US" dirty="0"/>
              <a:t>Algorithms used to Predict Customer Churn: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Logistic Regression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Decision Tree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KNN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DC9FB-CE90-4701-8B6D-AC3640F6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1" y="473075"/>
            <a:ext cx="7483549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7E78AB-3230-4ED0-873A-984DEBB5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" y="1628799"/>
            <a:ext cx="7723251" cy="47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9B1CC-D78C-4891-956B-2FF8E3E5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3075"/>
            <a:ext cx="8064574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E81D6E9-1B61-4DCC-8ED9-A0B6FE6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69842"/>
            <a:ext cx="7272808" cy="46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Decision Tree </a:t>
            </a:r>
            <a:r>
              <a:rPr lang="en-US" altLang="zh-CN" dirty="0" smtClean="0"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odel</a:t>
            </a:r>
            <a:endParaRPr lang="uk-UA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85A28C-33E7-435C-A8BD-C979A53BF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27600" r="50902" b="64000"/>
          <a:stretch/>
        </p:blipFill>
        <p:spPr>
          <a:xfrm>
            <a:off x="1258888" y="1682700"/>
            <a:ext cx="5760193" cy="144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DE753D-4AD4-43F7-83BB-9DC3DF0D7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5" t="24801" r="54726" b="36000"/>
          <a:stretch/>
        </p:blipFill>
        <p:spPr>
          <a:xfrm>
            <a:off x="1115616" y="3284984"/>
            <a:ext cx="7241362" cy="3312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dirty="0"/>
              <a:t>Decision Tree </a:t>
            </a:r>
            <a:r>
              <a:rPr lang="en-US" dirty="0" smtClean="0"/>
              <a:t>Model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488237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r>
              <a:rPr lang="en-US" sz="1800" dirty="0"/>
              <a:t>The first branching point, there are 4389 no and 1587 yes (churn)</a:t>
            </a:r>
          </a:p>
          <a:p>
            <a:r>
              <a:rPr lang="en-US" sz="1800" dirty="0"/>
              <a:t>The first split yields 2707 outcomes with contract= one or two years and 3269 outcomes with contract= month to month</a:t>
            </a:r>
            <a:endParaRPr lang="uk-UA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D95824-0A1E-49DF-B06F-0E5095F9F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20601" r="53390" b="37399"/>
          <a:stretch/>
        </p:blipFill>
        <p:spPr>
          <a:xfrm>
            <a:off x="1042986" y="1556792"/>
            <a:ext cx="763346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Decision Tree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uk-UA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988840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      The overall accuracy of model is 79.5%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389F8B8-AB85-484C-8C0A-152EF09F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" t="19201" r="26086" b="62599"/>
          <a:stretch/>
        </p:blipFill>
        <p:spPr>
          <a:xfrm>
            <a:off x="899592" y="1719928"/>
            <a:ext cx="7776864" cy="192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4A841D-4A8F-4870-93EC-0A47C1957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6" t="45800" r="79137" b="36049"/>
          <a:stretch/>
        </p:blipFill>
        <p:spPr>
          <a:xfrm>
            <a:off x="1619361" y="4303724"/>
            <a:ext cx="6625357" cy="20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dirty="0"/>
              <a:t>Decision Tree </a:t>
            </a:r>
            <a:r>
              <a:rPr lang="en-US" dirty="0" smtClean="0"/>
              <a:t>Model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561261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Let us try different </a:t>
            </a:r>
            <a:r>
              <a:rPr lang="en-US" altLang="ko-KR" sz="2000" dirty="0" err="1">
                <a:ea typeface="굴림" charset="-127"/>
              </a:rPr>
              <a:t>maxdepths</a:t>
            </a:r>
            <a:r>
              <a:rPr lang="en-US" altLang="ko-KR" sz="2000" dirty="0">
                <a:ea typeface="굴림" charset="-127"/>
              </a:rPr>
              <a:t> to check whether there is an improvement in model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ea typeface="굴림" charset="-127"/>
              </a:rPr>
              <a:t>The </a:t>
            </a:r>
            <a:r>
              <a:rPr lang="en-US" altLang="ko-KR" sz="2000" dirty="0">
                <a:ea typeface="굴림" charset="-127"/>
              </a:rPr>
              <a:t>model's accuracy is not improving even when the depth is increased.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11F9AB7-1471-43CB-875B-37C52A07D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" t="30400" r="45274" b="26201"/>
          <a:stretch/>
        </p:blipFill>
        <p:spPr>
          <a:xfrm>
            <a:off x="899592" y="2348880"/>
            <a:ext cx="792055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dirty="0"/>
              <a:t>Final Decision Tree </a:t>
            </a:r>
            <a:r>
              <a:rPr lang="en-US" dirty="0" smtClean="0"/>
              <a:t>Model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5F86AC-EB19-4613-891B-6A3E6FC0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9" t="24801" r="53938" b="34600"/>
          <a:stretch/>
        </p:blipFill>
        <p:spPr>
          <a:xfrm>
            <a:off x="1403648" y="1628800"/>
            <a:ext cx="7021152" cy="46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Pruned Tree</a:t>
            </a:r>
            <a:endParaRPr lang="uk-UA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62D3D9-D556-4DEA-AC9A-549087DED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3" t="37400" r="52362" b="22000"/>
          <a:stretch/>
        </p:blipFill>
        <p:spPr>
          <a:xfrm>
            <a:off x="467544" y="1556792"/>
            <a:ext cx="849662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link: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https://github.com/adingankar/DATASCIENCE_6101/tree/main/Project%202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653136"/>
            <a:ext cx="6624736" cy="504825"/>
          </a:xfrm>
          <a:noFill/>
        </p:spPr>
        <p:txBody>
          <a:bodyPr/>
          <a:lstStyle/>
          <a:p>
            <a:pPr algn="ctr"/>
            <a:r>
              <a:rPr lang="en-US" sz="4800" dirty="0"/>
              <a:t>Any Questions?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555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53C917-33E3-48F8-9E45-D9E863D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A54692-CA40-4691-A9ED-FD7E7B13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b="0" i="0" dirty="0">
                <a:effectLst/>
              </a:rPr>
              <a:t>The data set includes information about: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sz="2000" b="1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</a:rPr>
              <a:t>Customer Demographic Information </a:t>
            </a:r>
            <a:r>
              <a:rPr lang="en-US" sz="2400" b="0" i="0" dirty="0">
                <a:effectLst/>
              </a:rPr>
              <a:t>– </a:t>
            </a:r>
            <a:r>
              <a:rPr lang="en-US" sz="2000" b="0" i="0" dirty="0">
                <a:effectLst/>
              </a:rPr>
              <a:t>gender, age range, partners, dependents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b="1" i="0" dirty="0">
                <a:effectLst/>
              </a:rPr>
              <a:t>Customer Account Information </a:t>
            </a:r>
            <a:r>
              <a:rPr lang="en-US" sz="2000" b="0" i="0" dirty="0">
                <a:effectLst/>
              </a:rPr>
              <a:t>– </a:t>
            </a:r>
            <a:r>
              <a:rPr lang="en-US" sz="1800" b="0" i="0" dirty="0">
                <a:effectLst/>
              </a:rPr>
              <a:t>tenure, payment method, paperless billing, monthly charges, and total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</a:rPr>
              <a:t>Services</a:t>
            </a:r>
            <a:r>
              <a:rPr lang="en-US" sz="2000" b="0" i="0" dirty="0">
                <a:effectLst/>
              </a:rPr>
              <a:t> – </a:t>
            </a:r>
            <a:r>
              <a:rPr lang="en-US" sz="1800" b="0" i="0" dirty="0">
                <a:effectLst/>
              </a:rPr>
              <a:t>phone, multiple lines, internet, online security, online backup, device protection, tech support, and streaming TV and movies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1" i="0" dirty="0">
                <a:effectLst/>
              </a:rPr>
              <a:t>Churn </a:t>
            </a:r>
            <a:r>
              <a:rPr lang="en-US" sz="2000" b="0" i="0" dirty="0">
                <a:effectLst/>
              </a:rPr>
              <a:t>–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Customers who left within the last month (target column)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200" b="0" i="0" kern="1200" dirty="0">
              <a:solidFill>
                <a:srgbClr val="92D050"/>
              </a:solidFill>
              <a:effectLst/>
              <a:cs typeface="Calibri Light" panose="020F03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 Light" panose="020F0302020204030204" pitchFamily="34" charset="0"/>
              </a:rPr>
              <a:t>Data Dimensions: </a:t>
            </a:r>
            <a:r>
              <a:rPr lang="en-US" sz="1600" b="0" i="0" dirty="0">
                <a:effectLst/>
              </a:rPr>
              <a:t>7043 rows (customers) and 20 columns (features)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hlinkClick r:id="rId2"/>
              </a:rPr>
              <a:t>http://community.ibm.com/community/user/businessanalytics/blogs/steven-macko/2019/07/11/telco-customer-churn-1113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CE9E6-6431-4430-B60D-1EB395CB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082B02-32CE-4860-8C45-FAB85E7A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 customer demographics, certain services, tenure, monthly charges affect churn?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Can we reliably predict if a customer will churn using different Machine Learning algorithms? (Logistic Regression, Decision Tree Classification, KNN)</a:t>
            </a:r>
          </a:p>
        </p:txBody>
      </p:sp>
    </p:spTree>
    <p:extLst>
      <p:ext uri="{BB962C8B-B14F-4D97-AF65-F5344CB8AC3E}">
        <p14:creationId xmlns:p14="http://schemas.microsoft.com/office/powerpoint/2010/main" val="32625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05CE3-57CC-40AE-B5C6-2DBD1DA6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B46854-70E0-427C-B4BC-D803F430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There are 11 missing data points in the </a:t>
            </a:r>
            <a:r>
              <a:rPr lang="en-US" sz="2000" dirty="0" err="1"/>
              <a:t>TotalCharges</a:t>
            </a:r>
            <a:r>
              <a:rPr lang="en-US" sz="2000" dirty="0"/>
              <a:t> column. We remove these as it's a very small percentage of the whole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9A30A5-32EF-4FF4-A020-60BA7391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5" y="2492896"/>
            <a:ext cx="757179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FFBC8-5F59-415B-8F9E-7C56A9CC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2800" dirty="0"/>
              <a:t>Overall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1E382-C495-4D50-8CA0-A39D4E70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26.58% of the customers from the dataset have stopped using the services offered by the Telecom company.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F72EF-450D-46CD-8DE0-D73B0621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2896"/>
            <a:ext cx="5949387" cy="36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5DBB7-0E70-4A64-BCB3-C95679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2800" i="0" dirty="0">
                <a:effectLst/>
              </a:rPr>
              <a:t>Customer Demographic Information 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720CDF33-9107-4414-B27F-391DAB5D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934" y="1724319"/>
            <a:ext cx="5766990" cy="3720905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50FCDA56-38D7-4109-996E-FE078FB3C7AD}"/>
              </a:ext>
            </a:extLst>
          </p:cNvPr>
          <p:cNvSpPr txBox="1">
            <a:spLocks/>
          </p:cNvSpPr>
          <p:nvPr/>
        </p:nvSpPr>
        <p:spPr bwMode="auto">
          <a:xfrm>
            <a:off x="1259632" y="1988840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None/>
            </a:pPr>
            <a:endParaRPr lang="en-US" sz="1400" b="0" i="0" dirty="0">
              <a:effectLst/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Churn percentage is higher in case of senior citizen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/>
              <a:t>Customers with partners or dependents have a lower churn percentage as compared to those who don’t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9353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5DBB7-0E70-4A64-BCB3-C95679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2800" i="0" dirty="0">
                <a:effectLst/>
              </a:rPr>
              <a:t>Customer Account Information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D14A57-BDB9-4AEB-8530-27A042DB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5013176"/>
            <a:ext cx="7632700" cy="2087811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Churn rate is high for customers having high monthly charges</a:t>
            </a:r>
          </a:p>
          <a:p>
            <a:r>
              <a:rPr lang="en-US" sz="2000" dirty="0"/>
              <a:t>Highest number of customers churn between 1-5 months of their tenure with the company.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7DC633-7D91-4B10-89D4-6CC35532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28461"/>
            <a:ext cx="4261466" cy="311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B18791-2BFD-4427-A65E-5944C494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23" y="1828461"/>
            <a:ext cx="4108227" cy="31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5DBB7-0E70-4A64-BCB3-C95679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3200" i="0" dirty="0">
                <a:effectLst/>
                <a:latin typeface="Inter"/>
              </a:rPr>
              <a:t>Services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D14A57-BDB9-4AEB-8530-27A042DB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62" y="1841949"/>
            <a:ext cx="7632700" cy="5040313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/>
              <a:t>Churn percentage is higher </a:t>
            </a:r>
            <a:r>
              <a:rPr lang="en-US" sz="2000" dirty="0"/>
              <a:t>for customers using “Fiber optic” internet services</a:t>
            </a:r>
            <a:endParaRPr lang="en-US" sz="20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/>
              <a:t>Customers who opt out of services like </a:t>
            </a:r>
            <a:r>
              <a:rPr lang="en-US" sz="2000" kern="0" dirty="0" err="1"/>
              <a:t>OnlineSecurity</a:t>
            </a:r>
            <a:r>
              <a:rPr lang="en-US" sz="2000" kern="0" dirty="0"/>
              <a:t> , </a:t>
            </a:r>
            <a:r>
              <a:rPr lang="en-US" sz="2000" kern="0" dirty="0" err="1"/>
              <a:t>OnlineBackup</a:t>
            </a:r>
            <a:r>
              <a:rPr lang="en-US" sz="2000" kern="0" dirty="0"/>
              <a:t> and </a:t>
            </a:r>
            <a:r>
              <a:rPr lang="en-US" sz="2000" kern="0" dirty="0" err="1"/>
              <a:t>TechSupport</a:t>
            </a:r>
            <a:r>
              <a:rPr lang="en-US" sz="2000" kern="0" dirty="0"/>
              <a:t> have a higher churn rate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96B960-29DE-4FF1-A44E-953C0CAB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844195" cy="38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4D4D4D"/>
      </a:dk2>
      <a:lt2>
        <a:srgbClr val="454D52"/>
      </a:lt2>
      <a:accent1>
        <a:srgbClr val="7D8B97"/>
      </a:accent1>
      <a:accent2>
        <a:srgbClr val="CBCBCB"/>
      </a:accent2>
      <a:accent3>
        <a:srgbClr val="FFFFFF"/>
      </a:accent3>
      <a:accent4>
        <a:srgbClr val="404040"/>
      </a:accent4>
      <a:accent5>
        <a:srgbClr val="BFC4C9"/>
      </a:accent5>
      <a:accent6>
        <a:srgbClr val="B8B8B8"/>
      </a:accent6>
      <a:hlink>
        <a:srgbClr val="5158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607</Words>
  <Application>Microsoft Office PowerPoint</Application>
  <PresentationFormat>On-screen Show (4:3)</PresentationFormat>
  <Paragraphs>164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굴림</vt:lpstr>
      <vt:lpstr>Inter</vt:lpstr>
      <vt:lpstr>Arial</vt:lpstr>
      <vt:lpstr>Calibri Light</vt:lpstr>
      <vt:lpstr>Tahoma</vt:lpstr>
      <vt:lpstr>Times New Roman</vt:lpstr>
      <vt:lpstr>Verdana</vt:lpstr>
      <vt:lpstr>Wingdings</vt:lpstr>
      <vt:lpstr>Wingdings 3</vt:lpstr>
      <vt:lpstr>template</vt:lpstr>
      <vt:lpstr>Telecom Industry Customer Churn Prediction</vt:lpstr>
      <vt:lpstr>AGENDA</vt:lpstr>
      <vt:lpstr>Dataset</vt:lpstr>
      <vt:lpstr>SMART Questions</vt:lpstr>
      <vt:lpstr>Preprocessing</vt:lpstr>
      <vt:lpstr>EDA – Overall</vt:lpstr>
      <vt:lpstr>EDA – Customer Demographic Information </vt:lpstr>
      <vt:lpstr>EDA – Customer Account Information</vt:lpstr>
      <vt:lpstr>EDA – Services</vt:lpstr>
      <vt:lpstr>EDA - Correlation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KNN Model-Data Selection/Validation</vt:lpstr>
      <vt:lpstr>KNN Model-Model Building</vt:lpstr>
      <vt:lpstr>KNN Model-Confusion Matrix-Accuracy</vt:lpstr>
      <vt:lpstr>KNN Model-Confusion Matrix-Accuracy</vt:lpstr>
      <vt:lpstr>KNN Model-Confusion Matrix-Accuracy</vt:lpstr>
      <vt:lpstr>Decision Tree Model</vt:lpstr>
      <vt:lpstr>Decision Tree Model</vt:lpstr>
      <vt:lpstr>Decision Tree Model</vt:lpstr>
      <vt:lpstr>Decision Tree Model</vt:lpstr>
      <vt:lpstr>Final Decision Tree Model</vt:lpstr>
      <vt:lpstr>Pruned Tree</vt:lpstr>
      <vt:lpstr>GitHub</vt:lpstr>
      <vt:lpstr>Any Questions?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Admin</cp:lastModifiedBy>
  <cp:revision>73</cp:revision>
  <dcterms:created xsi:type="dcterms:W3CDTF">2006-06-13T13:38:55Z</dcterms:created>
  <dcterms:modified xsi:type="dcterms:W3CDTF">2021-05-03T03:39:24Z</dcterms:modified>
</cp:coreProperties>
</file>