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71" r:id="rId4"/>
    <p:sldId id="272" r:id="rId5"/>
    <p:sldId id="273" r:id="rId6"/>
    <p:sldId id="274" r:id="rId7"/>
    <p:sldId id="275" r:id="rId8"/>
    <p:sldId id="276" r:id="rId9"/>
    <p:sldId id="266" r:id="rId10"/>
    <p:sldId id="268" r:id="rId11"/>
    <p:sldId id="267" r:id="rId12"/>
    <p:sldId id="269" r:id="rId13"/>
    <p:sldId id="270" r:id="rId14"/>
    <p:sldId id="257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0" autoAdjust="0"/>
    <p:restoredTop sz="94618" autoAdjust="0"/>
  </p:normalViewPr>
  <p:slideViewPr>
    <p:cSldViewPr>
      <p:cViewPr varScale="1">
        <p:scale>
          <a:sx n="91" d="100"/>
          <a:sy n="91" d="100"/>
        </p:scale>
        <p:origin x="122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90C636-60B9-4C64-ACAC-ECF1A7A03F1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54632-D8B1-4EAE-95E3-DBC323AF48E8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54632-D8B1-4EAE-95E3-DBC323AF48E8}" type="slidenum">
              <a:rPr lang="en-US"/>
              <a:pPr/>
              <a:t>21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5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7C6E6-6EA4-4B56-858D-46089FF8411D}" type="slidenum">
              <a:rPr lang="en-US"/>
              <a:pPr/>
              <a:t>2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14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15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02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16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24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17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1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18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52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19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11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7C6E6-6EA4-4B56-858D-46089FF8411D}" type="slidenum">
              <a:rPr lang="en-US"/>
              <a:pPr/>
              <a:t>20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7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4221163"/>
            <a:ext cx="6048375" cy="750887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4941888"/>
            <a:ext cx="6048375" cy="503237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11975" y="473075"/>
            <a:ext cx="1908175" cy="61960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87450" y="473075"/>
            <a:ext cx="5572125" cy="61960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87450" y="1628775"/>
            <a:ext cx="374015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0" y="1628775"/>
            <a:ext cx="374015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473075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628775"/>
            <a:ext cx="76327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0"/>
            <a:r>
              <a:rPr lang="ru-RU"/>
              <a:t>Third level</a:t>
            </a:r>
          </a:p>
          <a:p>
            <a:pPr lvl="1"/>
            <a:r>
              <a:rPr lang="ru-RU"/>
              <a:t>Fourth level</a:t>
            </a:r>
          </a:p>
          <a:p>
            <a:pPr lvl="2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dingankar/DATASCIENCE_6101/tree/main/Project%202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mmunity.ibm.com/community/user/businessanalytics/blogs/steven-macko/2019/07/11/telco-customer-churn-111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258" y="4581128"/>
            <a:ext cx="6624736" cy="504825"/>
          </a:xfrm>
          <a:noFill/>
        </p:spPr>
        <p:txBody>
          <a:bodyPr/>
          <a:lstStyle/>
          <a:p>
            <a:pPr algn="ctr"/>
            <a:r>
              <a:rPr lang="en-US" sz="3200" i="0" dirty="0">
                <a:effectLst/>
              </a:rPr>
              <a:t>Telecom Industry Customer Churn Prediction</a:t>
            </a:r>
            <a:endParaRPr lang="uk-UA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942B0-5D38-481B-A1C4-0A77781A50DA}"/>
              </a:ext>
            </a:extLst>
          </p:cNvPr>
          <p:cNvSpPr txBox="1"/>
          <p:nvPr/>
        </p:nvSpPr>
        <p:spPr>
          <a:xfrm>
            <a:off x="179512" y="6309320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 Number: 6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5EA0E-A36F-413C-9CA8-69DDDECC181F}"/>
              </a:ext>
            </a:extLst>
          </p:cNvPr>
          <p:cNvSpPr txBox="1"/>
          <p:nvPr/>
        </p:nvSpPr>
        <p:spPr>
          <a:xfrm>
            <a:off x="7668344" y="6216987"/>
            <a:ext cx="161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Submitted for DATS 6101</a:t>
            </a:r>
            <a:endParaRPr lang="en-IN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F27A-AD39-41A8-8D45-B389EA80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13" y="473075"/>
            <a:ext cx="8232737" cy="508000"/>
          </a:xfrm>
        </p:spPr>
        <p:txBody>
          <a:bodyPr/>
          <a:lstStyle/>
          <a:p>
            <a:r>
              <a:rPr lang="en-IN" dirty="0"/>
              <a:t>KNN Model-Model Building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AD225-56B0-46E1-8687-438BD8BC1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413" y="5015005"/>
            <a:ext cx="7678812" cy="10334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9E4AF8-284C-4CAC-86A5-3F0E273F6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13" y="1960252"/>
            <a:ext cx="775082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7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8770-C251-4C4B-9FC9-9E2C678E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473075"/>
            <a:ext cx="7817991" cy="508000"/>
          </a:xfrm>
        </p:spPr>
        <p:txBody>
          <a:bodyPr/>
          <a:lstStyle/>
          <a:p>
            <a:r>
              <a:rPr lang="en-IN" dirty="0"/>
              <a:t>KNN Model-Confusion Matrix-Accuracy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DA461B-8D6D-4E3C-A56A-536FB544D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654019"/>
            <a:ext cx="7817991" cy="47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8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C9FB-CE90-4701-8B6D-AC3640F6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671" y="473075"/>
            <a:ext cx="7483549" cy="508000"/>
          </a:xfrm>
        </p:spPr>
        <p:txBody>
          <a:bodyPr/>
          <a:lstStyle/>
          <a:p>
            <a:r>
              <a:rPr lang="en-IN" dirty="0"/>
              <a:t>KNN Model-Confusion Matrix-Accuracy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7E78AB-3230-4ED0-873A-984DEBB50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77" y="1628799"/>
            <a:ext cx="7723251" cy="47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65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B1CC-D78C-4891-956B-2FF8E3E5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3075"/>
            <a:ext cx="8064574" cy="508000"/>
          </a:xfrm>
        </p:spPr>
        <p:txBody>
          <a:bodyPr/>
          <a:lstStyle/>
          <a:p>
            <a:r>
              <a:rPr lang="en-IN" dirty="0"/>
              <a:t>KNN Model-Confusion Matrix-Accuracy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81D6E9-1B61-4DCC-8ED9-A0B6FE62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69842"/>
            <a:ext cx="7272808" cy="464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9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Decision Tree model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700213"/>
            <a:ext cx="6769100" cy="44640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uk-U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5A28C-33E7-435C-A8BD-C979A53BFC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7" t="27600" r="50902" b="64000"/>
          <a:stretch/>
        </p:blipFill>
        <p:spPr>
          <a:xfrm>
            <a:off x="1258888" y="1682700"/>
            <a:ext cx="5760193" cy="1440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DE753D-4AD4-43F7-83BB-9DC3DF0D7D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75" t="24801" r="54726" b="36000"/>
          <a:stretch/>
        </p:blipFill>
        <p:spPr>
          <a:xfrm>
            <a:off x="1260078" y="3284983"/>
            <a:ext cx="6769099" cy="30963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Decision Tree model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2" y="1700213"/>
            <a:ext cx="7488237" cy="44640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r>
              <a:rPr lang="en-US" sz="1800" dirty="0"/>
              <a:t>The first branching point, there are 4389 no and 1587 yes (churn)</a:t>
            </a:r>
          </a:p>
          <a:p>
            <a:r>
              <a:rPr lang="en-US" sz="1800" dirty="0"/>
              <a:t>The first split yields 2707 outcomes with contract= one or two years and 3269 outcomes with contract= month to month</a:t>
            </a:r>
            <a:endParaRPr lang="uk-UA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D95824-0A1E-49DF-B06F-0E5095F9F2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2" t="20601" r="53390" b="37399"/>
          <a:stretch/>
        </p:blipFill>
        <p:spPr>
          <a:xfrm>
            <a:off x="1042986" y="1556792"/>
            <a:ext cx="763346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05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Decision Tree model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700213"/>
            <a:ext cx="6769100" cy="44640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           The overall accuracy of model is 79.5%</a:t>
            </a:r>
          </a:p>
          <a:p>
            <a:pPr marL="0" indent="0">
              <a:lnSpc>
                <a:spcPct val="80000"/>
              </a:lnSpc>
              <a:buNone/>
            </a:pPr>
            <a:endParaRPr lang="uk-U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89F8B8-AB85-484C-8C0A-152EF09F7E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1" t="19201" r="26086" b="62599"/>
          <a:stretch/>
        </p:blipFill>
        <p:spPr>
          <a:xfrm>
            <a:off x="1115616" y="1844824"/>
            <a:ext cx="7272808" cy="1584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4A841D-4A8F-4870-93EC-0A47C1957A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26" t="45800" r="79137" b="36049"/>
          <a:stretch/>
        </p:blipFill>
        <p:spPr>
          <a:xfrm>
            <a:off x="1619361" y="4005064"/>
            <a:ext cx="6625357" cy="201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48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Decision Tree model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2" y="1700213"/>
            <a:ext cx="7561261" cy="44640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Let us try different </a:t>
            </a:r>
            <a:r>
              <a:rPr lang="en-US" altLang="ko-KR" sz="2000" dirty="0" err="1">
                <a:latin typeface="Verdana" pitchFamily="34" charset="0"/>
                <a:ea typeface="굴림" charset="-127"/>
              </a:rPr>
              <a:t>maxdepths</a:t>
            </a:r>
            <a:r>
              <a:rPr lang="en-US" altLang="ko-KR" sz="2000" dirty="0">
                <a:latin typeface="Verdana" pitchFamily="34" charset="0"/>
                <a:ea typeface="굴림" charset="-127"/>
              </a:rPr>
              <a:t> to check whether there is an improvement in model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The model's accuracy is not improving even when the depth is increased.</a:t>
            </a:r>
          </a:p>
          <a:p>
            <a:pPr marL="0" indent="0">
              <a:lnSpc>
                <a:spcPct val="80000"/>
              </a:lnSpc>
              <a:buNone/>
            </a:pPr>
            <a:endParaRPr lang="uk-U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1F9AB7-1471-43CB-875B-37C52A07D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9" t="30400" r="45274" b="26201"/>
          <a:stretch/>
        </p:blipFill>
        <p:spPr>
          <a:xfrm>
            <a:off x="899592" y="2420888"/>
            <a:ext cx="792055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8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Final Decision Tree model</a:t>
            </a:r>
            <a:endParaRPr lang="uk-UA" b="1" dirty="0">
              <a:latin typeface="Tahoma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F86AC-EB19-4613-891B-6A3E6FC0C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99" t="24801" r="53938" b="34600"/>
          <a:stretch/>
        </p:blipFill>
        <p:spPr>
          <a:xfrm>
            <a:off x="1439280" y="1412776"/>
            <a:ext cx="7021152" cy="460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77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Pruned Tree</a:t>
            </a:r>
            <a:endParaRPr lang="uk-UA" b="1" dirty="0">
              <a:latin typeface="Tahom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2D3D9-D556-4DEA-AC9A-549087DED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3" t="37400" r="52362" b="22000"/>
          <a:stretch/>
        </p:blipFill>
        <p:spPr>
          <a:xfrm>
            <a:off x="467544" y="1916832"/>
            <a:ext cx="849662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2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Dataset</a:t>
            </a:r>
          </a:p>
          <a:p>
            <a:r>
              <a:rPr lang="en-US" dirty="0"/>
              <a:t>SMART Questions</a:t>
            </a:r>
          </a:p>
          <a:p>
            <a:r>
              <a:rPr lang="en-US" dirty="0"/>
              <a:t>Preprocessing and EDA</a:t>
            </a:r>
          </a:p>
          <a:p>
            <a:r>
              <a:rPr lang="en-US" dirty="0"/>
              <a:t>Algorithms used to Predict Customer Churn: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0" dirty="0"/>
              <a:t>Logistic Regression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0" dirty="0"/>
              <a:t>Decision Tree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0" dirty="0"/>
              <a:t>KNN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GitHub link: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https://github.com/adingankar/DATASCIENCE_6101/tree/main/Project%202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7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653136"/>
            <a:ext cx="6624736" cy="504825"/>
          </a:xfrm>
          <a:noFill/>
        </p:spPr>
        <p:txBody>
          <a:bodyPr/>
          <a:lstStyle/>
          <a:p>
            <a:pPr algn="ctr"/>
            <a:r>
              <a:rPr lang="en-US" sz="4800" dirty="0"/>
              <a:t>Any Questions?</a:t>
            </a: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15556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C917-33E3-48F8-9E45-D9E863D3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54692-CA40-4691-A9ED-FD7E7B137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sz="2400" b="0" i="0" dirty="0">
                <a:effectLst/>
                <a:latin typeface="inherit"/>
              </a:rPr>
              <a:t>The data set includes information about:</a:t>
            </a:r>
            <a:endParaRPr lang="en-US" sz="2400" b="0" i="0" dirty="0">
              <a:effectLst/>
              <a:latin typeface="Inter"/>
            </a:endParaRPr>
          </a:p>
          <a:p>
            <a:pPr marL="457200" indent="-457200" algn="l" fontAlgn="base">
              <a:buFont typeface="+mj-lt"/>
              <a:buAutoNum type="arabicPeriod"/>
            </a:pPr>
            <a:endParaRPr lang="en-US" sz="2000" b="1" i="0" dirty="0">
              <a:effectLst/>
              <a:latin typeface="Inter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i="0" dirty="0">
                <a:effectLst/>
                <a:latin typeface="Inter"/>
              </a:rPr>
              <a:t>Customer Demographic Information </a:t>
            </a:r>
            <a:r>
              <a:rPr lang="en-US" sz="2400" b="0" i="0" dirty="0">
                <a:effectLst/>
                <a:latin typeface="Inter"/>
              </a:rPr>
              <a:t>– </a:t>
            </a:r>
            <a:r>
              <a:rPr lang="en-US" sz="2000" b="0" i="0" dirty="0">
                <a:effectLst/>
                <a:latin typeface="Inter"/>
              </a:rPr>
              <a:t>gender, age range, partners, dependents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000" b="1" i="0" dirty="0">
                <a:effectLst/>
                <a:latin typeface="Inter"/>
              </a:rPr>
              <a:t>Customer Account Information </a:t>
            </a:r>
            <a:r>
              <a:rPr lang="en-US" sz="2000" b="0" i="0" dirty="0">
                <a:effectLst/>
                <a:latin typeface="Inter"/>
              </a:rPr>
              <a:t>– </a:t>
            </a:r>
            <a:r>
              <a:rPr lang="en-US" sz="1800" b="0" i="0" dirty="0">
                <a:effectLst/>
                <a:latin typeface="Inter"/>
              </a:rPr>
              <a:t>tenure, payment method, paperless billing, monthly charges, and total charges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0" dirty="0">
                <a:effectLst/>
                <a:latin typeface="Inter"/>
              </a:rPr>
              <a:t>Services</a:t>
            </a:r>
            <a:r>
              <a:rPr lang="en-US" sz="2000" b="0" i="0" dirty="0">
                <a:effectLst/>
                <a:latin typeface="Inter"/>
              </a:rPr>
              <a:t> – </a:t>
            </a:r>
            <a:r>
              <a:rPr lang="en-US" sz="1800" b="0" i="0" dirty="0">
                <a:effectLst/>
                <a:latin typeface="Inter"/>
              </a:rPr>
              <a:t>phone, multiple lines, internet, online security, online backup, device protection, tech support, and streaming TV and movies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b="1" i="0" dirty="0">
                <a:effectLst/>
                <a:latin typeface="Inter"/>
              </a:rPr>
              <a:t>Churn </a:t>
            </a:r>
            <a:r>
              <a:rPr lang="en-US" sz="2000" b="0" i="0" dirty="0">
                <a:effectLst/>
                <a:latin typeface="Inter"/>
              </a:rPr>
              <a:t>–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Customers who left within the last month (target column)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sz="1200" b="0" i="0" kern="1200" dirty="0">
              <a:solidFill>
                <a:srgbClr val="92D050"/>
              </a:solidFill>
              <a:effectLst/>
              <a:latin typeface="Inter"/>
              <a:cs typeface="Calibri Light" panose="020F03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Data Dimensions: </a:t>
            </a:r>
            <a:r>
              <a:rPr lang="en-US" sz="1600" b="0" i="0" dirty="0">
                <a:effectLst/>
                <a:latin typeface="Inter"/>
              </a:rPr>
              <a:t>7043 rows (customers) and 20 columns (features)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uLnTx/>
              <a:uFillTx/>
              <a:latin typeface="Inter"/>
              <a:ea typeface="+mn-ea"/>
              <a:cs typeface="Calibri Light" panose="020F03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hlinkClick r:id="rId2"/>
              </a:rPr>
              <a:t>http://community.ibm.com/community/user/businessanalytics/blogs/steven-macko/2019/07/11/telco-customer-churn-1113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E9E6-6431-4430-B60D-1EB395CB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2B02-32CE-4860-8C45-FAB85E7A9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Do customer demographics, certain services, tenure, monthly charges affect churn?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Can we reliably predict if a customer will churn using different Machine Learning algorithms? (Logistic Regression, Decision Tree Classification, KNN)</a:t>
            </a:r>
          </a:p>
        </p:txBody>
      </p:sp>
    </p:spTree>
    <p:extLst>
      <p:ext uri="{BB962C8B-B14F-4D97-AF65-F5344CB8AC3E}">
        <p14:creationId xmlns:p14="http://schemas.microsoft.com/office/powerpoint/2010/main" val="326259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5CE3-57CC-40AE-B5C6-2DBD1DA6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6854-70E0-427C-B4BC-D803F4301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There are 11 missing data points in the </a:t>
            </a:r>
            <a:r>
              <a:rPr lang="en-US" sz="2000" dirty="0" err="1"/>
              <a:t>TotalCharges</a:t>
            </a:r>
            <a:r>
              <a:rPr lang="en-US" sz="2000" dirty="0"/>
              <a:t> column. We remove these as it's a very small percentage of the whole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A30A5-32EF-4FF4-A020-60BA7391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133" y="2620186"/>
            <a:ext cx="5953733" cy="305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2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FBC8-5F59-415B-8F9E-7C56A9CC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1E382-C495-4D50-8CA0-A39D4E70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26.58% of the customers from the dataset have stopped using the services offered by the Telecom company.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F72EF-450D-46CD-8DE0-D73B06211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754" y="2531354"/>
            <a:ext cx="5296491" cy="32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9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DF52-1E52-47D3-AB67-CC35A55E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A52B0-E56D-406B-AC47-E7EA2E6FC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Highest number of customers churn between 1-5 months of their tenure with the company.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8FB24-6F22-4487-A3D4-D3B518DDC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25" y="2464364"/>
            <a:ext cx="5210150" cy="336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1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13E1-5FDF-4BAD-85AC-A62D7C04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2A2E-0A2B-4B5B-A9C5-E63A440D3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Correlation</a:t>
            </a:r>
            <a:r>
              <a:rPr lang="en-US" sz="1800" dirty="0"/>
              <a:t> Matrix – Numerical Variables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/>
              <a:t>Highly correlation - tenure and </a:t>
            </a:r>
            <a:r>
              <a:rPr lang="en-US" sz="1600" dirty="0" err="1"/>
              <a:t>TotalCharges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Moderately correlation - </a:t>
            </a:r>
            <a:r>
              <a:rPr lang="en-US" sz="1600" dirty="0" err="1"/>
              <a:t>MonthlyCharges</a:t>
            </a:r>
            <a:r>
              <a:rPr lang="en-US" sz="1600" dirty="0"/>
              <a:t> and </a:t>
            </a:r>
            <a:r>
              <a:rPr lang="en-US" sz="1600" dirty="0" err="1"/>
              <a:t>TotalCharges</a:t>
            </a:r>
            <a:r>
              <a:rPr lang="en-US" sz="1600" dirty="0"/>
              <a:t>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BFFC8-0FC4-4402-9D70-FDC079B4D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145" y="2383957"/>
            <a:ext cx="4589710" cy="35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0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518D-5EF8-49B7-BB34-11E9045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22" y="473075"/>
            <a:ext cx="8201228" cy="508000"/>
          </a:xfrm>
        </p:spPr>
        <p:txBody>
          <a:bodyPr/>
          <a:lstStyle/>
          <a:p>
            <a:r>
              <a:rPr lang="en-IN" dirty="0"/>
              <a:t>KNN Model-Data Selection/Validation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B42CDB-5C34-4F5E-AF08-3A677979B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922" y="5013176"/>
            <a:ext cx="7906156" cy="151137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FC7D01-F73E-4EDB-AE87-BC4202879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85" y="1529105"/>
            <a:ext cx="6295806" cy="342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46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7">
      <a:dk1>
        <a:srgbClr val="4D4D4D"/>
      </a:dk1>
      <a:lt1>
        <a:srgbClr val="FFFFFF"/>
      </a:lt1>
      <a:dk2>
        <a:srgbClr val="4D4D4D"/>
      </a:dk2>
      <a:lt2>
        <a:srgbClr val="454D52"/>
      </a:lt2>
      <a:accent1>
        <a:srgbClr val="7D8B97"/>
      </a:accent1>
      <a:accent2>
        <a:srgbClr val="CBCBCB"/>
      </a:accent2>
      <a:accent3>
        <a:srgbClr val="FFFFFF"/>
      </a:accent3>
      <a:accent4>
        <a:srgbClr val="404040"/>
      </a:accent4>
      <a:accent5>
        <a:srgbClr val="BFC4C9"/>
      </a:accent5>
      <a:accent6>
        <a:srgbClr val="B8B8B8"/>
      </a:accent6>
      <a:hlink>
        <a:srgbClr val="5158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413</Words>
  <Application>Microsoft Office PowerPoint</Application>
  <PresentationFormat>On-screen Show (4:3)</PresentationFormat>
  <Paragraphs>115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 Light</vt:lpstr>
      <vt:lpstr>inherit</vt:lpstr>
      <vt:lpstr>Inter</vt:lpstr>
      <vt:lpstr>Tahoma</vt:lpstr>
      <vt:lpstr>Verdana</vt:lpstr>
      <vt:lpstr>Wingdings</vt:lpstr>
      <vt:lpstr>Wingdings 3</vt:lpstr>
      <vt:lpstr>template</vt:lpstr>
      <vt:lpstr>Telecom Industry Customer Churn Prediction</vt:lpstr>
      <vt:lpstr>AGENDA</vt:lpstr>
      <vt:lpstr>Dataset</vt:lpstr>
      <vt:lpstr>SMART Questions</vt:lpstr>
      <vt:lpstr>Preprocessing</vt:lpstr>
      <vt:lpstr>EDA</vt:lpstr>
      <vt:lpstr>EDA</vt:lpstr>
      <vt:lpstr>EDA</vt:lpstr>
      <vt:lpstr>KNN Model-Data Selection/Validation</vt:lpstr>
      <vt:lpstr>KNN Model-Model Building</vt:lpstr>
      <vt:lpstr>KNN Model-Confusion Matrix-Accuracy</vt:lpstr>
      <vt:lpstr>KNN Model-Confusion Matrix-Accuracy</vt:lpstr>
      <vt:lpstr>KNN Model-Confusion Matrix-Accuracy</vt:lpstr>
      <vt:lpstr>Decision Tree model</vt:lpstr>
      <vt:lpstr>Decision Tree model</vt:lpstr>
      <vt:lpstr>Decision Tree model</vt:lpstr>
      <vt:lpstr>Decision Tree model</vt:lpstr>
      <vt:lpstr>Final Decision Tree model</vt:lpstr>
      <vt:lpstr>Pruned Tree</vt:lpstr>
      <vt:lpstr>GitHub</vt:lpstr>
      <vt:lpstr>Any Questions?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Ashwin</cp:lastModifiedBy>
  <cp:revision>61</cp:revision>
  <dcterms:created xsi:type="dcterms:W3CDTF">2006-06-13T13:38:55Z</dcterms:created>
  <dcterms:modified xsi:type="dcterms:W3CDTF">2021-05-02T23:44:51Z</dcterms:modified>
</cp:coreProperties>
</file>