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8" r:id="rId3"/>
    <p:sldId id="271" r:id="rId4"/>
    <p:sldId id="272" r:id="rId5"/>
    <p:sldId id="273" r:id="rId6"/>
    <p:sldId id="274" r:id="rId7"/>
    <p:sldId id="277" r:id="rId8"/>
    <p:sldId id="279" r:id="rId9"/>
    <p:sldId id="278" r:id="rId10"/>
    <p:sldId id="276" r:id="rId11"/>
    <p:sldId id="280" r:id="rId12"/>
    <p:sldId id="281" r:id="rId13"/>
    <p:sldId id="282" r:id="rId14"/>
    <p:sldId id="283" r:id="rId15"/>
    <p:sldId id="284" r:id="rId16"/>
    <p:sldId id="285" r:id="rId17"/>
    <p:sldId id="266" r:id="rId18"/>
    <p:sldId id="268" r:id="rId19"/>
    <p:sldId id="267" r:id="rId20"/>
    <p:sldId id="269" r:id="rId21"/>
    <p:sldId id="270" r:id="rId22"/>
    <p:sldId id="257" r:id="rId23"/>
    <p:sldId id="259" r:id="rId24"/>
    <p:sldId id="260" r:id="rId25"/>
    <p:sldId id="261" r:id="rId26"/>
    <p:sldId id="262" r:id="rId27"/>
    <p:sldId id="263" r:id="rId28"/>
    <p:sldId id="264" r:id="rId29"/>
    <p:sldId id="265" r:id="rId3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70" autoAdjust="0"/>
    <p:restoredTop sz="94618" autoAdjust="0"/>
  </p:normalViewPr>
  <p:slideViewPr>
    <p:cSldViewPr>
      <p:cViewPr varScale="1">
        <p:scale>
          <a:sx n="89" d="100"/>
          <a:sy n="89" d="100"/>
        </p:scale>
        <p:origin x="68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55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90C636-60B9-4C64-ACAC-ECF1A7A03F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660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54632-D8B1-4EAE-95E3-DBC323AF48E8}" type="slidenum">
              <a:rPr lang="en-US"/>
              <a:pPr/>
              <a:t>1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26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D54632-D8B1-4EAE-95E3-DBC323AF48E8}" type="slidenum">
              <a:rPr lang="en-US"/>
              <a:pPr/>
              <a:t>29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52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67C6E6-6EA4-4B56-858D-46089FF8411D}" type="slidenum">
              <a:rPr lang="en-US"/>
              <a:pPr/>
              <a:t>2</a:t>
            </a:fld>
            <a:endParaRPr lang="en-US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48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986027-23D0-439C-A595-1E5E6B1BE5BD}" type="slidenum">
              <a:rPr lang="en-US"/>
              <a:pPr/>
              <a:t>22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46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986027-23D0-439C-A595-1E5E6B1BE5BD}" type="slidenum">
              <a:rPr lang="en-US"/>
              <a:pPr/>
              <a:t>23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02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986027-23D0-439C-A595-1E5E6B1BE5BD}" type="slidenum">
              <a:rPr lang="en-US"/>
              <a:pPr/>
              <a:t>24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24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986027-23D0-439C-A595-1E5E6B1BE5BD}" type="slidenum">
              <a:rPr lang="en-US"/>
              <a:pPr/>
              <a:t>25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15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986027-23D0-439C-A595-1E5E6B1BE5BD}" type="slidenum">
              <a:rPr lang="en-US"/>
              <a:pPr/>
              <a:t>26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52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986027-23D0-439C-A595-1E5E6B1BE5BD}" type="slidenum">
              <a:rPr lang="en-US"/>
              <a:pPr/>
              <a:t>27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11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67C6E6-6EA4-4B56-858D-46089FF8411D}" type="slidenum">
              <a:rPr lang="en-US"/>
              <a:pPr/>
              <a:t>28</a:t>
            </a:fld>
            <a:endParaRPr lang="en-US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74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4221163"/>
            <a:ext cx="6048375" cy="750887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4941888"/>
            <a:ext cx="6048375" cy="503237"/>
          </a:xfr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11975" y="473075"/>
            <a:ext cx="1908175" cy="619601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87450" y="473075"/>
            <a:ext cx="5572125" cy="619601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187450" y="1628775"/>
            <a:ext cx="374015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80000" y="1628775"/>
            <a:ext cx="374015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473075"/>
            <a:ext cx="76327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1628775"/>
            <a:ext cx="763270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0"/>
            <a:r>
              <a:rPr lang="ru-RU"/>
              <a:t>Third level</a:t>
            </a:r>
          </a:p>
          <a:p>
            <a:pPr lvl="1"/>
            <a:r>
              <a:rPr lang="ru-RU"/>
              <a:t>Fourth level</a:t>
            </a:r>
          </a:p>
          <a:p>
            <a:pPr lvl="2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dingankar/DATASCIENCE_6101/tree/main/Project%202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ommunity.ibm.com/community/user/businessanalytics/blogs/steven-macko/2019/07/11/telco-customer-churn-111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258" y="4581128"/>
            <a:ext cx="6624736" cy="504825"/>
          </a:xfrm>
          <a:noFill/>
        </p:spPr>
        <p:txBody>
          <a:bodyPr/>
          <a:lstStyle/>
          <a:p>
            <a:pPr algn="ctr"/>
            <a:r>
              <a:rPr lang="en-US" sz="3200" i="0" dirty="0">
                <a:effectLst/>
              </a:rPr>
              <a:t>Telecom Industry Customer Churn Prediction</a:t>
            </a:r>
            <a:endParaRPr lang="uk-UA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F0942B0-5D38-481B-A1C4-0A77781A50DA}"/>
              </a:ext>
            </a:extLst>
          </p:cNvPr>
          <p:cNvSpPr txBox="1"/>
          <p:nvPr/>
        </p:nvSpPr>
        <p:spPr>
          <a:xfrm>
            <a:off x="179512" y="6309320"/>
            <a:ext cx="36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Team Number: 6</a:t>
            </a:r>
            <a:endParaRPr lang="en-IN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535EA0E-A36F-413C-9CA8-69DDDECC181F}"/>
              </a:ext>
            </a:extLst>
          </p:cNvPr>
          <p:cNvSpPr txBox="1"/>
          <p:nvPr/>
        </p:nvSpPr>
        <p:spPr>
          <a:xfrm>
            <a:off x="7668344" y="6216987"/>
            <a:ext cx="1619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Submitted for DATS 6101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5C13E1-5FDF-4BAD-85AC-A62D7C04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-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1F2A2E-0A2B-4B5B-A9C5-E63A440D3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Correlation</a:t>
            </a:r>
            <a:r>
              <a:rPr lang="en-US" sz="1800" dirty="0"/>
              <a:t> Matrix – Numerical Variables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dirty="0"/>
              <a:t>Highly correlation - tenure and </a:t>
            </a:r>
            <a:r>
              <a:rPr lang="en-US" sz="1600" dirty="0" err="1"/>
              <a:t>TotalCharges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Moderately correlation - </a:t>
            </a:r>
            <a:r>
              <a:rPr lang="en-US" sz="1600" dirty="0" err="1"/>
              <a:t>MonthlyCharges</a:t>
            </a:r>
            <a:r>
              <a:rPr lang="en-US" sz="1600" dirty="0"/>
              <a:t> and </a:t>
            </a:r>
            <a:r>
              <a:rPr lang="en-US" sz="1600" dirty="0" err="1"/>
              <a:t>TotalCharges</a:t>
            </a:r>
            <a:r>
              <a:rPr lang="en-US" sz="1600" dirty="0"/>
              <a:t>.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79BFFC8-0FC4-4402-9D70-FDC079B4D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132856"/>
            <a:ext cx="4887143" cy="375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0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09D0759C-40CC-4894-A082-DD84DD89A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altLang="zh-CN" b="1" dirty="0">
                <a:latin typeface="Tahoma" charset="0"/>
              </a:rPr>
              <a:t>Logistic Regression</a:t>
            </a:r>
            <a:endParaRPr lang="uk-UA" b="1" dirty="0">
              <a:latin typeface="Tahoma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779A720-BA51-4E27-A9DA-DB735B7C4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465" y="1484784"/>
            <a:ext cx="5676900" cy="1076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821F4A1-E861-4B26-B9EC-241D47ED9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465" y="3236697"/>
            <a:ext cx="5743575" cy="1133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0CF6143-EF98-4E69-A0E7-104627907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647" y="4321712"/>
            <a:ext cx="5572125" cy="590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8EB8CB8E-11D4-4E7A-B46B-B8B0037F7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7647" y="4833424"/>
            <a:ext cx="6496050" cy="723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192E325-C893-4294-BDBB-7D869F498E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7647" y="5423974"/>
            <a:ext cx="5800725" cy="7810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F65817B0-A65A-451E-B9ED-A7D75A3422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7647" y="6074618"/>
            <a:ext cx="6067425" cy="6667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E9AA161D-621B-493D-979C-9BDDC3BD9718}"/>
              </a:ext>
            </a:extLst>
          </p:cNvPr>
          <p:cNvCxnSpPr>
            <a:cxnSpLocks/>
          </p:cNvCxnSpPr>
          <p:nvPr/>
        </p:nvCxnSpPr>
        <p:spPr>
          <a:xfrm>
            <a:off x="4487801" y="5771840"/>
            <a:ext cx="10081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2E61FF59-130E-497E-B68D-9F7CB7FC6F88}"/>
              </a:ext>
            </a:extLst>
          </p:cNvPr>
          <p:cNvCxnSpPr>
            <a:cxnSpLocks/>
          </p:cNvCxnSpPr>
          <p:nvPr/>
        </p:nvCxnSpPr>
        <p:spPr>
          <a:xfrm>
            <a:off x="4415793" y="4619712"/>
            <a:ext cx="9361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7A4C24F-7A4D-4250-87A6-C0AFA697859B}"/>
              </a:ext>
            </a:extLst>
          </p:cNvPr>
          <p:cNvCxnSpPr>
            <a:cxnSpLocks/>
          </p:cNvCxnSpPr>
          <p:nvPr/>
        </p:nvCxnSpPr>
        <p:spPr>
          <a:xfrm>
            <a:off x="4487801" y="5123768"/>
            <a:ext cx="18002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DDA727F8-20EF-480D-B9DE-C8FDDE01FEA6}"/>
              </a:ext>
            </a:extLst>
          </p:cNvPr>
          <p:cNvCxnSpPr>
            <a:cxnSpLocks/>
          </p:cNvCxnSpPr>
          <p:nvPr/>
        </p:nvCxnSpPr>
        <p:spPr>
          <a:xfrm>
            <a:off x="4415793" y="4043648"/>
            <a:ext cx="115212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FB0FC222-BF39-4405-9CC6-501F78AD76B6}"/>
              </a:ext>
            </a:extLst>
          </p:cNvPr>
          <p:cNvCxnSpPr>
            <a:cxnSpLocks/>
          </p:cNvCxnSpPr>
          <p:nvPr/>
        </p:nvCxnSpPr>
        <p:spPr>
          <a:xfrm>
            <a:off x="4487801" y="6407993"/>
            <a:ext cx="13681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B608A29E-2BC3-4C7C-94A7-2B226240E0CA}"/>
              </a:ext>
            </a:extLst>
          </p:cNvPr>
          <p:cNvCxnSpPr>
            <a:cxnSpLocks/>
          </p:cNvCxnSpPr>
          <p:nvPr/>
        </p:nvCxnSpPr>
        <p:spPr>
          <a:xfrm>
            <a:off x="6215993" y="2276872"/>
            <a:ext cx="8642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7AC45F84-31F8-44A1-B1A1-AF8ADA3C96E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0145"/>
          <a:stretch/>
        </p:blipFill>
        <p:spPr>
          <a:xfrm>
            <a:off x="1457647" y="2564904"/>
            <a:ext cx="7362825" cy="5905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14FD0995-77C7-47E2-A88C-FB203DD13249}"/>
              </a:ext>
            </a:extLst>
          </p:cNvPr>
          <p:cNvCxnSpPr>
            <a:cxnSpLocks/>
          </p:cNvCxnSpPr>
          <p:nvPr/>
        </p:nvCxnSpPr>
        <p:spPr>
          <a:xfrm>
            <a:off x="7029772" y="2924944"/>
            <a:ext cx="16341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xmlns="" id="{5C69A704-F101-467D-AAC6-ADCCD8531A22}"/>
              </a:ext>
            </a:extLst>
          </p:cNvPr>
          <p:cNvSpPr/>
          <p:nvPr/>
        </p:nvSpPr>
        <p:spPr>
          <a:xfrm>
            <a:off x="7232920" y="4358274"/>
            <a:ext cx="553988" cy="55398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2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DD6193F-9ED3-433E-B33F-5D41B3FAF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80" y="1700808"/>
            <a:ext cx="7164288" cy="2578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9101598-6A9A-472D-9C02-031A6B767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917" y="4278505"/>
            <a:ext cx="7163251" cy="446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D1E1E11-BA11-4CAF-8190-E1DD8A1B0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880" y="4650149"/>
            <a:ext cx="3870845" cy="17069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DC184F2-18B7-40A7-B3F2-DF246AEE9B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1171" y="4648652"/>
            <a:ext cx="3328997" cy="20790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9E7DFA7-AA57-48AE-B6C6-C9590A8858A5}"/>
              </a:ext>
            </a:extLst>
          </p:cNvPr>
          <p:cNvSpPr txBox="1"/>
          <p:nvPr/>
        </p:nvSpPr>
        <p:spPr>
          <a:xfrm>
            <a:off x="1187624" y="634972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  <a:cs typeface="Times New Roman" panose="02020603050405020304" pitchFamily="18" charset="0"/>
              </a:rPr>
              <a:t>Pseudo R</a:t>
            </a:r>
            <a:r>
              <a:rPr lang="en-US" b="1" baseline="30000" dirty="0">
                <a:latin typeface="+mn-lt"/>
                <a:cs typeface="Times New Roman" panose="02020603050405020304" pitchFamily="18" charset="0"/>
              </a:rPr>
              <a:t>2</a:t>
            </a:r>
            <a:r>
              <a:rPr lang="en-US" b="1" dirty="0">
                <a:latin typeface="+mn-lt"/>
                <a:cs typeface="Times New Roman" panose="02020603050405020304" pitchFamily="18" charset="0"/>
              </a:rPr>
              <a:t>: 0.217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xmlns="" id="{AA7272E4-92AB-42A5-B506-A6BEFF2F86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altLang="zh-CN" b="1" dirty="0">
                <a:latin typeface="Tahoma" charset="0"/>
              </a:rPr>
              <a:t>Logistic Regression</a:t>
            </a:r>
            <a:endParaRPr lang="uk-UA" b="1" dirty="0">
              <a:latin typeface="Tahoma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C625C388-7A09-471A-8BBA-F02BA49D6DA6}"/>
              </a:ext>
            </a:extLst>
          </p:cNvPr>
          <p:cNvSpPr/>
          <p:nvPr/>
        </p:nvSpPr>
        <p:spPr>
          <a:xfrm>
            <a:off x="2843808" y="5013176"/>
            <a:ext cx="317122" cy="1975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7F8AED3-EF5A-4894-8CBD-84339A38EF9A}"/>
              </a:ext>
            </a:extLst>
          </p:cNvPr>
          <p:cNvSpPr txBox="1"/>
          <p:nvPr/>
        </p:nvSpPr>
        <p:spPr>
          <a:xfrm>
            <a:off x="3317428" y="4849216"/>
            <a:ext cx="1627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for False Negative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5BD66CFE-7A76-47DC-9FE6-4A16F0898AF4}"/>
              </a:ext>
            </a:extLst>
          </p:cNvPr>
          <p:cNvSpPr/>
          <p:nvPr/>
        </p:nvSpPr>
        <p:spPr>
          <a:xfrm>
            <a:off x="4629463" y="4312048"/>
            <a:ext cx="3647202" cy="3608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22FC3F6-B7F3-4060-A37F-97721815A3D6}"/>
              </a:ext>
            </a:extLst>
          </p:cNvPr>
          <p:cNvSpPr txBox="1"/>
          <p:nvPr/>
        </p:nvSpPr>
        <p:spPr>
          <a:xfrm>
            <a:off x="6813340" y="3431328"/>
            <a:ext cx="1463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term customer have better loyalty.</a:t>
            </a:r>
          </a:p>
        </p:txBody>
      </p:sp>
    </p:spTree>
    <p:extLst>
      <p:ext uri="{BB962C8B-B14F-4D97-AF65-F5344CB8AC3E}">
        <p14:creationId xmlns:p14="http://schemas.microsoft.com/office/powerpoint/2010/main" val="29529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196EB5DF-DC18-41A7-8F90-8465DB890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altLang="zh-CN" b="1" dirty="0">
                <a:latin typeface="Tahoma" charset="0"/>
              </a:rPr>
              <a:t>Logistic Regression</a:t>
            </a:r>
            <a:endParaRPr lang="uk-UA" b="1" dirty="0">
              <a:latin typeface="Tahoma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E63E1AF-6FC5-4908-AB76-C7A83C19A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60" y="1883912"/>
            <a:ext cx="7092280" cy="24908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B33AC8D-BFCD-4EE8-9BD9-9396FE81B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60" y="4374767"/>
            <a:ext cx="7092280" cy="42238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E3DCA6A7-E9EC-4F9A-ACDB-3CFAA2C484B1}"/>
              </a:ext>
            </a:extLst>
          </p:cNvPr>
          <p:cNvSpPr/>
          <p:nvPr/>
        </p:nvSpPr>
        <p:spPr>
          <a:xfrm>
            <a:off x="2237818" y="4419173"/>
            <a:ext cx="1305481" cy="3253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B095953-A524-4743-9D17-65C7EF4ED8A4}"/>
              </a:ext>
            </a:extLst>
          </p:cNvPr>
          <p:cNvSpPr txBox="1"/>
          <p:nvPr/>
        </p:nvSpPr>
        <p:spPr>
          <a:xfrm>
            <a:off x="1331640" y="4941168"/>
            <a:ext cx="7092280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Use </a:t>
            </a:r>
            <a:r>
              <a:rPr lang="en-US" b="1" dirty="0">
                <a:latin typeface="+mn-lt"/>
                <a:cs typeface="Times New Roman" panose="02020603050405020304" pitchFamily="18" charset="0"/>
              </a:rPr>
              <a:t>Monthly Charges 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as predictor is much </a:t>
            </a:r>
            <a:r>
              <a:rPr lang="en-US" b="1" dirty="0">
                <a:latin typeface="+mn-lt"/>
                <a:cs typeface="Times New Roman" panose="02020603050405020304" pitchFamily="18" charset="0"/>
              </a:rPr>
              <a:t>easier to interpret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, since people are likely to be more </a:t>
            </a:r>
            <a:r>
              <a:rPr lang="en-US" b="1" dirty="0">
                <a:latin typeface="+mn-lt"/>
                <a:cs typeface="Times New Roman" panose="02020603050405020304" pitchFamily="18" charset="0"/>
              </a:rPr>
              <a:t>sensitive to marginal cost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. But may </a:t>
            </a:r>
            <a:r>
              <a:rPr lang="en-US" b="1" dirty="0">
                <a:latin typeface="+mn-lt"/>
                <a:cs typeface="Times New Roman" panose="02020603050405020304" pitchFamily="18" charset="0"/>
              </a:rPr>
              <a:t>hurt model accuracy 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in bigger models.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latin typeface="+mn-lt"/>
                <a:cs typeface="Times New Roman" panose="02020603050405020304" pitchFamily="18" charset="0"/>
              </a:rPr>
              <a:t>Prediction Accuracy vs. 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21239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0A5420B6-55F1-4BC9-8BA8-DFF70CE6C9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altLang="zh-CN" b="1" dirty="0">
                <a:latin typeface="Tahoma" charset="0"/>
              </a:rPr>
              <a:t>Logistic Regression</a:t>
            </a:r>
            <a:endParaRPr lang="uk-UA" b="1" dirty="0">
              <a:latin typeface="Tahoma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8578697-79EA-4B08-A340-07D9D725E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20" y="1441578"/>
            <a:ext cx="7164288" cy="3233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DD55950-DEA7-476B-8AF9-E843868B4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041" y="4647380"/>
            <a:ext cx="7164288" cy="108587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4339F6BB-36D9-4164-A9FB-7A592E56CAE0}"/>
              </a:ext>
            </a:extLst>
          </p:cNvPr>
          <p:cNvSpPr/>
          <p:nvPr/>
        </p:nvSpPr>
        <p:spPr>
          <a:xfrm>
            <a:off x="1101541" y="5358653"/>
            <a:ext cx="2374524" cy="3294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7B57026-99B4-42CA-91A1-46036CA84F1B}"/>
              </a:ext>
            </a:extLst>
          </p:cNvPr>
          <p:cNvSpPr txBox="1"/>
          <p:nvPr/>
        </p:nvSpPr>
        <p:spPr>
          <a:xfrm>
            <a:off x="1178482" y="5718550"/>
            <a:ext cx="6965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latin typeface="+mn-lt"/>
                <a:cs typeface="Times New Roman" panose="02020603050405020304" pitchFamily="18" charset="0"/>
              </a:rPr>
              <a:t>Good Job to Phone Dpt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. &amp; </a:t>
            </a:r>
            <a:r>
              <a:rPr lang="en-US" sz="1600" b="1" dirty="0">
                <a:latin typeface="+mn-lt"/>
                <a:cs typeface="Times New Roman" panose="02020603050405020304" pitchFamily="18" charset="0"/>
              </a:rPr>
              <a:t>Investigate Internet Service Dpt. 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Now!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Highly likely due to overpricing of </a:t>
            </a:r>
            <a:r>
              <a:rPr lang="en-US" sz="1600" b="1" dirty="0">
                <a:latin typeface="+mn-lt"/>
                <a:cs typeface="Times New Roman" panose="02020603050405020304" pitchFamily="18" charset="0"/>
              </a:rPr>
              <a:t>Fiber Optic 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connection compared with competition.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AA14A75-5721-432C-A80A-4124AAD5D90D}"/>
              </a:ext>
            </a:extLst>
          </p:cNvPr>
          <p:cNvSpPr/>
          <p:nvPr/>
        </p:nvSpPr>
        <p:spPr>
          <a:xfrm>
            <a:off x="6804247" y="5005108"/>
            <a:ext cx="1439621" cy="3294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83744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C3F1D000-EC29-47CE-BAD4-2389FF37F6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altLang="zh-CN" b="1" dirty="0">
                <a:latin typeface="Tahoma" charset="0"/>
              </a:rPr>
              <a:t>Logistic Regression</a:t>
            </a:r>
            <a:endParaRPr lang="uk-UA" b="1" dirty="0">
              <a:latin typeface="Tahoma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E9C3006-FDA4-419F-A1FC-87349F647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1484784"/>
            <a:ext cx="6876764" cy="42710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B022BB-A2EB-4528-891D-54B0343F38B9}"/>
              </a:ext>
            </a:extLst>
          </p:cNvPr>
          <p:cNvSpPr txBox="1"/>
          <p:nvPr/>
        </p:nvSpPr>
        <p:spPr>
          <a:xfrm>
            <a:off x="6012160" y="1916832"/>
            <a:ext cx="1872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Pseudo R</a:t>
            </a:r>
            <a:r>
              <a:rPr lang="en-US" sz="1400" b="1" baseline="30000" dirty="0"/>
              <a:t>2</a:t>
            </a:r>
            <a:r>
              <a:rPr lang="en-US" sz="1400" b="1" dirty="0"/>
              <a:t>: 0.269</a:t>
            </a:r>
          </a:p>
          <a:p>
            <a:r>
              <a:rPr lang="en-US" sz="1400" b="1" dirty="0"/>
              <a:t>AUC: 0.838</a:t>
            </a:r>
          </a:p>
          <a:p>
            <a:r>
              <a:rPr lang="en-US" sz="1400" b="1" dirty="0"/>
              <a:t>Accuracy: 0.8</a:t>
            </a:r>
          </a:p>
          <a:p>
            <a:r>
              <a:rPr lang="en-US" sz="1400" b="1" dirty="0"/>
              <a:t>False Negative: 755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F7A1D07-F4FD-4A7F-81E7-D15CF43D6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620" y="5755874"/>
            <a:ext cx="2529932" cy="10171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F5B9C81-EFDF-4FF8-ADBF-C2F21E948C5A}"/>
              </a:ext>
            </a:extLst>
          </p:cNvPr>
          <p:cNvSpPr txBox="1"/>
          <p:nvPr/>
        </p:nvSpPr>
        <p:spPr>
          <a:xfrm>
            <a:off x="3856312" y="6112359"/>
            <a:ext cx="4388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  <a:cs typeface="Times New Roman" panose="02020603050405020304" pitchFamily="18" charset="0"/>
              </a:rPr>
              <a:t>Provide Discount to </a:t>
            </a:r>
            <a:r>
              <a:rPr lang="en-US" sz="1600" b="1" dirty="0">
                <a:latin typeface="+mn-lt"/>
                <a:cs typeface="Times New Roman" panose="02020603050405020304" pitchFamily="18" charset="0"/>
              </a:rPr>
              <a:t>App users and Seniors</a:t>
            </a:r>
          </a:p>
        </p:txBody>
      </p:sp>
    </p:spTree>
    <p:extLst>
      <p:ext uri="{BB962C8B-B14F-4D97-AF65-F5344CB8AC3E}">
        <p14:creationId xmlns:p14="http://schemas.microsoft.com/office/powerpoint/2010/main" val="157082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0697EAAF-9C4F-46B0-B5B0-F18D3454E3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altLang="zh-CN" b="1" dirty="0">
                <a:latin typeface="Tahoma" charset="0"/>
              </a:rPr>
              <a:t>Logistic Regression</a:t>
            </a:r>
            <a:endParaRPr lang="uk-UA" b="1" dirty="0">
              <a:latin typeface="Tahoma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2BF2222-42AC-4E6B-B532-B6DF7C41D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88" y="1412776"/>
            <a:ext cx="4729315" cy="5403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EFC978B-71B7-4310-90A7-3A9A404EAD89}"/>
              </a:ext>
            </a:extLst>
          </p:cNvPr>
          <p:cNvSpPr txBox="1"/>
          <p:nvPr/>
        </p:nvSpPr>
        <p:spPr>
          <a:xfrm>
            <a:off x="6156176" y="1556792"/>
            <a:ext cx="22322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Full Model:</a:t>
            </a:r>
          </a:p>
          <a:p>
            <a:r>
              <a:rPr lang="en-US" sz="1600" b="1" dirty="0"/>
              <a:t>Pseudo R</a:t>
            </a:r>
            <a:r>
              <a:rPr lang="en-US" sz="1600" b="1" baseline="30000" dirty="0"/>
              <a:t>2</a:t>
            </a:r>
            <a:r>
              <a:rPr lang="en-US" sz="1600" b="1" dirty="0"/>
              <a:t>: 0.279</a:t>
            </a:r>
          </a:p>
          <a:p>
            <a:r>
              <a:rPr lang="en-US" sz="1600" b="1" dirty="0"/>
              <a:t>AUC: 0.845</a:t>
            </a:r>
          </a:p>
          <a:p>
            <a:r>
              <a:rPr lang="en-US" sz="1600" b="1" dirty="0"/>
              <a:t>Accuracy: 0.804</a:t>
            </a:r>
          </a:p>
          <a:p>
            <a:r>
              <a:rPr lang="en-US" sz="1600" b="1" dirty="0"/>
              <a:t>False Negative: 724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FD8D024-7067-47F4-A8B9-93AE1161A39E}"/>
              </a:ext>
            </a:extLst>
          </p:cNvPr>
          <p:cNvSpPr txBox="1"/>
          <p:nvPr/>
        </p:nvSpPr>
        <p:spPr>
          <a:xfrm>
            <a:off x="6156176" y="3429000"/>
            <a:ext cx="2520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Full model </a:t>
            </a:r>
            <a:r>
              <a:rPr lang="en-US" b="1" dirty="0">
                <a:latin typeface="+mn-lt"/>
                <a:cs typeface="Times New Roman" panose="02020603050405020304" pitchFamily="18" charset="0"/>
              </a:rPr>
              <a:t>improves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prediction </a:t>
            </a:r>
            <a:r>
              <a:rPr lang="en-US" b="1" dirty="0">
                <a:latin typeface="+mn-lt"/>
                <a:cs typeface="Times New Roman" panose="02020603050405020304" pitchFamily="18" charset="0"/>
              </a:rPr>
              <a:t>accuracy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and False Negative rates, improves pseudo </a:t>
            </a:r>
            <a:r>
              <a:rPr lang="en-US" sz="1800" dirty="0">
                <a:latin typeface="+mn-lt"/>
                <a:cs typeface="Times New Roman" panose="02020603050405020304" pitchFamily="18" charset="0"/>
              </a:rPr>
              <a:t>R</a:t>
            </a:r>
            <a:r>
              <a:rPr lang="en-US" sz="1800" baseline="30000" dirty="0">
                <a:latin typeface="+mn-lt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 and AUC, but </a:t>
            </a:r>
            <a:r>
              <a:rPr lang="en-US" b="1" dirty="0">
                <a:latin typeface="+mn-lt"/>
                <a:cs typeface="Times New Roman" panose="02020603050405020304" pitchFamily="18" charset="0"/>
              </a:rPr>
              <a:t>harms interpretation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639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08518D-5EF8-49B7-BB34-11E9045E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22" y="473075"/>
            <a:ext cx="8201228" cy="508000"/>
          </a:xfrm>
        </p:spPr>
        <p:txBody>
          <a:bodyPr/>
          <a:lstStyle/>
          <a:p>
            <a:r>
              <a:rPr lang="en-IN" dirty="0"/>
              <a:t>KNN Model-Data Selection/Validation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5B42CDB-5C34-4F5E-AF08-3A677979B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922" y="5013176"/>
            <a:ext cx="7906156" cy="151137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8FC7D01-F73E-4EDB-AE87-BC4202879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85" y="1529105"/>
            <a:ext cx="6295806" cy="342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4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53F27A-AD39-41A8-8D45-B389EA80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13" y="473075"/>
            <a:ext cx="8232737" cy="508000"/>
          </a:xfrm>
        </p:spPr>
        <p:txBody>
          <a:bodyPr/>
          <a:lstStyle/>
          <a:p>
            <a:r>
              <a:rPr lang="en-IN" dirty="0"/>
              <a:t>KNN Model-Model Building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1AAD225-56B0-46E1-8687-438BD8BC1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413" y="5015005"/>
            <a:ext cx="7678812" cy="10334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29E4AF8-284C-4CAC-86A5-3F0E273F6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13" y="1960252"/>
            <a:ext cx="7750820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7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EF8770-C251-4C4B-9FC9-9E2C678E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473075"/>
            <a:ext cx="7817991" cy="508000"/>
          </a:xfrm>
        </p:spPr>
        <p:txBody>
          <a:bodyPr/>
          <a:lstStyle/>
          <a:p>
            <a:r>
              <a:rPr lang="en-IN" dirty="0"/>
              <a:t>KNN Model-Confusion Matrix-Accuracy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3DA461B-8D6D-4E3C-A56A-536FB544D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654019"/>
            <a:ext cx="7817991" cy="473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8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332656"/>
            <a:ext cx="7056438" cy="719138"/>
          </a:xfrm>
        </p:spPr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9638"/>
            <a:ext cx="7056438" cy="583247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Dataset</a:t>
            </a:r>
          </a:p>
          <a:p>
            <a:r>
              <a:rPr lang="en-US" dirty="0"/>
              <a:t>SMART Questions</a:t>
            </a:r>
          </a:p>
          <a:p>
            <a:r>
              <a:rPr lang="en-US" dirty="0"/>
              <a:t>Preprocessing and EDA</a:t>
            </a:r>
          </a:p>
          <a:p>
            <a:r>
              <a:rPr lang="en-US" dirty="0"/>
              <a:t>Algorithms used to Predict Customer Churn: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0" dirty="0"/>
              <a:t>Logistic Regression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0" dirty="0"/>
              <a:t>Decision Tree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0" dirty="0"/>
              <a:t>KNN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8DC9FB-CE90-4701-8B6D-AC3640F6D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671" y="473075"/>
            <a:ext cx="7483549" cy="508000"/>
          </a:xfrm>
        </p:spPr>
        <p:txBody>
          <a:bodyPr/>
          <a:lstStyle/>
          <a:p>
            <a:r>
              <a:rPr lang="en-IN" dirty="0"/>
              <a:t>KNN Model-Confusion Matrix-Accuracy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D7E78AB-3230-4ED0-873A-984DEBB50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77" y="1628799"/>
            <a:ext cx="7723251" cy="475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6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29B1CC-D78C-4891-956B-2FF8E3E5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3075"/>
            <a:ext cx="8064574" cy="508000"/>
          </a:xfrm>
        </p:spPr>
        <p:txBody>
          <a:bodyPr/>
          <a:lstStyle/>
          <a:p>
            <a:r>
              <a:rPr lang="en-IN" dirty="0"/>
              <a:t>KNN Model-Confusion Matrix-Accuracy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E81D6E9-1B61-4DCC-8ED9-A0B6FE62C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69842"/>
            <a:ext cx="7272808" cy="464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9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b="1" dirty="0">
                <a:latin typeface="Tahoma" charset="0"/>
              </a:rPr>
              <a:t>Decision Tree model</a:t>
            </a:r>
            <a:endParaRPr lang="uk-UA" b="1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1700213"/>
            <a:ext cx="6769100" cy="446405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uk-UA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185A28C-33E7-435C-A8BD-C979A53BFC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37" t="27600" r="50902" b="64000"/>
          <a:stretch/>
        </p:blipFill>
        <p:spPr>
          <a:xfrm>
            <a:off x="1258888" y="1682700"/>
            <a:ext cx="5760193" cy="1440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3DE753D-4AD4-43F7-83BB-9DC3DF0D7D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75" t="24801" r="54726" b="36000"/>
          <a:stretch/>
        </p:blipFill>
        <p:spPr>
          <a:xfrm>
            <a:off x="1115616" y="3284984"/>
            <a:ext cx="7241362" cy="33123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b="1" dirty="0">
                <a:latin typeface="Tahoma" charset="0"/>
              </a:rPr>
              <a:t>Decision Tree model</a:t>
            </a:r>
            <a:endParaRPr lang="uk-UA" b="1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2" y="1700213"/>
            <a:ext cx="7488237" cy="446405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r>
              <a:rPr lang="en-US" sz="1800" dirty="0"/>
              <a:t>The first branching point, there are 4389 no and 1587 yes (churn)</a:t>
            </a:r>
          </a:p>
          <a:p>
            <a:r>
              <a:rPr lang="en-US" sz="1800" dirty="0"/>
              <a:t>The first split yields 2707 outcomes with contract= one or two years and 3269 outcomes with contract= month to month</a:t>
            </a:r>
            <a:endParaRPr lang="uk-UA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CD95824-0A1E-49DF-B06F-0E5095F9F2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72" t="20601" r="53390" b="37399"/>
          <a:stretch/>
        </p:blipFill>
        <p:spPr>
          <a:xfrm>
            <a:off x="1042986" y="1556792"/>
            <a:ext cx="7633469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0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b="1" dirty="0">
                <a:latin typeface="Tahoma" charset="0"/>
              </a:rPr>
              <a:t>Decision Tree model</a:t>
            </a:r>
            <a:endParaRPr lang="uk-UA" b="1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640" y="1988840"/>
            <a:ext cx="6769100" cy="446405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/>
              <a:t>           The overall accuracy of model is 79.5%</a:t>
            </a:r>
          </a:p>
          <a:p>
            <a:pPr marL="0" indent="0">
              <a:lnSpc>
                <a:spcPct val="80000"/>
              </a:lnSpc>
              <a:buNone/>
            </a:pPr>
            <a:endParaRPr lang="uk-UA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389F8B8-AB85-484C-8C0A-152EF09F7E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1" t="19201" r="26086" b="62599"/>
          <a:stretch/>
        </p:blipFill>
        <p:spPr>
          <a:xfrm>
            <a:off x="899592" y="1719928"/>
            <a:ext cx="7776864" cy="19250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B4A841D-4A8F-4870-93EC-0A47C1957A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26" t="45800" r="79137" b="36049"/>
          <a:stretch/>
        </p:blipFill>
        <p:spPr>
          <a:xfrm>
            <a:off x="1619361" y="4303724"/>
            <a:ext cx="6625357" cy="201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b="1" dirty="0">
                <a:latin typeface="Tahoma" charset="0"/>
              </a:rPr>
              <a:t>Decision Tree model</a:t>
            </a:r>
            <a:endParaRPr lang="uk-UA" b="1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2" y="1700213"/>
            <a:ext cx="7561261" cy="44640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000" dirty="0">
                <a:ea typeface="굴림" charset="-127"/>
              </a:rPr>
              <a:t>Let us try different </a:t>
            </a:r>
            <a:r>
              <a:rPr lang="en-US" altLang="ko-KR" sz="2000" dirty="0" err="1">
                <a:ea typeface="굴림" charset="-127"/>
              </a:rPr>
              <a:t>maxdepths</a:t>
            </a:r>
            <a:r>
              <a:rPr lang="en-US" altLang="ko-KR" sz="2000" dirty="0">
                <a:ea typeface="굴림" charset="-127"/>
              </a:rPr>
              <a:t> to check whether there is an improvement in model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2000" dirty="0" smtClean="0"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dirty="0" smtClean="0">
                <a:ea typeface="굴림" charset="-127"/>
              </a:rPr>
              <a:t>The </a:t>
            </a:r>
            <a:r>
              <a:rPr lang="en-US" altLang="ko-KR" sz="2000" dirty="0">
                <a:ea typeface="굴림" charset="-127"/>
              </a:rPr>
              <a:t>model's accuracy is not improving even when the depth is increased.</a:t>
            </a:r>
          </a:p>
          <a:p>
            <a:pPr marL="0" indent="0">
              <a:lnSpc>
                <a:spcPct val="80000"/>
              </a:lnSpc>
              <a:buNone/>
            </a:pPr>
            <a:endParaRPr lang="uk-UA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11F9AB7-1471-43CB-875B-37C52A07DF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39" t="30400" r="45274" b="26201"/>
          <a:stretch/>
        </p:blipFill>
        <p:spPr>
          <a:xfrm>
            <a:off x="899592" y="2348880"/>
            <a:ext cx="7920558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8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b="1" dirty="0">
                <a:latin typeface="Tahoma" charset="0"/>
              </a:rPr>
              <a:t>Final Decision Tree model</a:t>
            </a:r>
            <a:endParaRPr lang="uk-UA" b="1" dirty="0">
              <a:latin typeface="Tahoma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65F86AC-EB19-4613-891B-6A3E6FC0CA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99" t="24801" r="53938" b="34600"/>
          <a:stretch/>
        </p:blipFill>
        <p:spPr>
          <a:xfrm>
            <a:off x="1403648" y="1628800"/>
            <a:ext cx="7021152" cy="460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7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333375"/>
            <a:ext cx="7561262" cy="649288"/>
          </a:xfrm>
        </p:spPr>
        <p:txBody>
          <a:bodyPr/>
          <a:lstStyle/>
          <a:p>
            <a:r>
              <a:rPr lang="en-US" b="1" dirty="0">
                <a:latin typeface="Tahoma" charset="0"/>
              </a:rPr>
              <a:t>Pruned Tree</a:t>
            </a:r>
            <a:endParaRPr lang="uk-UA" b="1" dirty="0">
              <a:latin typeface="Tahoma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D62D3D9-D556-4DEA-AC9A-549087DED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13" t="37400" r="52362" b="22000"/>
          <a:stretch/>
        </p:blipFill>
        <p:spPr>
          <a:xfrm>
            <a:off x="467544" y="1556792"/>
            <a:ext cx="8496622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2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GitHub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909638"/>
            <a:ext cx="7056438" cy="58324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GitHub link:</a:t>
            </a:r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https://github.com/adingankar/DATASCIENCE_6101/tree/main/Project%202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2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4653136"/>
            <a:ext cx="6624736" cy="504825"/>
          </a:xfrm>
          <a:noFill/>
        </p:spPr>
        <p:txBody>
          <a:bodyPr/>
          <a:lstStyle/>
          <a:p>
            <a:pPr algn="ctr"/>
            <a:r>
              <a:rPr lang="en-US" sz="4800" dirty="0"/>
              <a:t>Any Questions?</a:t>
            </a:r>
            <a:endParaRPr lang="uk-UA" sz="4800" dirty="0"/>
          </a:p>
        </p:txBody>
      </p:sp>
    </p:spTree>
    <p:extLst>
      <p:ext uri="{BB962C8B-B14F-4D97-AF65-F5344CB8AC3E}">
        <p14:creationId xmlns:p14="http://schemas.microsoft.com/office/powerpoint/2010/main" val="15556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53C917-33E3-48F8-9E45-D9E863D3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A54692-CA40-4691-A9ED-FD7E7B137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base">
              <a:buNone/>
            </a:pPr>
            <a:r>
              <a:rPr lang="en-US" sz="2400" b="0" i="0" dirty="0">
                <a:effectLst/>
              </a:rPr>
              <a:t>The data set includes information about:</a:t>
            </a:r>
          </a:p>
          <a:p>
            <a:pPr marL="457200" indent="-457200" algn="l" fontAlgn="base">
              <a:buFont typeface="+mj-lt"/>
              <a:buAutoNum type="arabicPeriod"/>
            </a:pPr>
            <a:endParaRPr lang="en-US" sz="2000" b="1" i="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i="0" dirty="0">
                <a:effectLst/>
              </a:rPr>
              <a:t>Customer Demographic Information </a:t>
            </a:r>
            <a:r>
              <a:rPr lang="en-US" sz="2400" b="0" i="0" dirty="0">
                <a:effectLst/>
              </a:rPr>
              <a:t>– </a:t>
            </a:r>
            <a:r>
              <a:rPr lang="en-US" sz="2000" b="0" i="0" dirty="0">
                <a:effectLst/>
              </a:rPr>
              <a:t>gender, age range, partners, dependents</a:t>
            </a:r>
          </a:p>
          <a:p>
            <a:pPr marL="457200" indent="-457200" algn="l" fontAlgn="base">
              <a:buFont typeface="+mj-lt"/>
              <a:buAutoNum type="arabicPeriod"/>
            </a:pPr>
            <a:r>
              <a:rPr lang="en-US" sz="2000" b="1" i="0" dirty="0">
                <a:effectLst/>
              </a:rPr>
              <a:t>Customer Account Information </a:t>
            </a:r>
            <a:r>
              <a:rPr lang="en-US" sz="2000" b="0" i="0" dirty="0">
                <a:effectLst/>
              </a:rPr>
              <a:t>– </a:t>
            </a:r>
            <a:r>
              <a:rPr lang="en-US" sz="1800" b="0" i="0" dirty="0">
                <a:effectLst/>
              </a:rPr>
              <a:t>tenure, payment method, paperless billing, monthly charges, and total charges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0" dirty="0">
                <a:effectLst/>
              </a:rPr>
              <a:t>Services</a:t>
            </a:r>
            <a:r>
              <a:rPr lang="en-US" sz="2000" b="0" i="0" dirty="0">
                <a:effectLst/>
              </a:rPr>
              <a:t> – </a:t>
            </a:r>
            <a:r>
              <a:rPr lang="en-US" sz="1800" b="0" i="0" dirty="0">
                <a:effectLst/>
              </a:rPr>
              <a:t>phone, multiple lines, internet, online security, online backup, device protection, tech support, and streaming TV and movies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000" b="1" i="0" dirty="0">
                <a:effectLst/>
              </a:rPr>
              <a:t>Churn </a:t>
            </a:r>
            <a:r>
              <a:rPr lang="en-US" sz="2000" b="0" i="0" dirty="0">
                <a:effectLst/>
              </a:rPr>
              <a:t>–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</a:rPr>
              <a:t>Customers who left within the last month (target column)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sz="1200" b="0" i="0" kern="1200" dirty="0">
              <a:solidFill>
                <a:srgbClr val="92D050"/>
              </a:solidFill>
              <a:effectLst/>
              <a:cs typeface="Calibri Light" panose="020F030202020403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 Light" panose="020F0302020204030204" pitchFamily="34" charset="0"/>
              </a:rPr>
              <a:t>Data Dimensions: </a:t>
            </a:r>
            <a:r>
              <a:rPr lang="en-US" sz="1600" b="0" i="0" dirty="0">
                <a:effectLst/>
              </a:rPr>
              <a:t>7043 rows (customers) and 20 columns (features)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Source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hlinkClick r:id="rId2"/>
              </a:rPr>
              <a:t>http://community.ibm.com/community/user/businessanalytics/blogs/steven-macko/2019/07/11/telco-customer-churn-1113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6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DCE9E6-6431-4430-B60D-1EB395CB1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082B02-32CE-4860-8C45-FAB85E7A9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Do customer demographics, certain services, tenure, monthly charges affect churn?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Can we reliably predict if a customer will churn using different Machine Learning algorithms? (Logistic Regression, Decision Tree Classification, KNN)</a:t>
            </a:r>
          </a:p>
        </p:txBody>
      </p:sp>
    </p:spTree>
    <p:extLst>
      <p:ext uri="{BB962C8B-B14F-4D97-AF65-F5344CB8AC3E}">
        <p14:creationId xmlns:p14="http://schemas.microsoft.com/office/powerpoint/2010/main" val="326259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E05CE3-57CC-40AE-B5C6-2DBD1DA6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B46854-70E0-427C-B4BC-D803F4301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There are 11 missing data points in the </a:t>
            </a:r>
            <a:r>
              <a:rPr lang="en-US" sz="2000" dirty="0" err="1"/>
              <a:t>TotalCharges</a:t>
            </a:r>
            <a:r>
              <a:rPr lang="en-US" sz="2000" dirty="0"/>
              <a:t> column. We remove these as it's a very small percentage of the whole dataset.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C9A30A5-32EF-4FF4-A020-60BA73916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55" y="2492896"/>
            <a:ext cx="7571795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2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6FFBC8-5F59-415B-8F9E-7C56A9CC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</a:t>
            </a:r>
            <a:r>
              <a:rPr lang="en-US" sz="2800" dirty="0"/>
              <a:t>Overall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1E382-C495-4D50-8CA0-A39D4E709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26.58% of the customers from the dataset have stopped using the services offered by the Telecom company.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1FF72EF-450D-46CD-8DE0-D73B06211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492896"/>
            <a:ext cx="5949387" cy="36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9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35DBB7-0E70-4A64-BCB3-C95679DF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</a:t>
            </a:r>
            <a:r>
              <a:rPr lang="en-US" sz="2800" i="0" dirty="0">
                <a:effectLst/>
              </a:rPr>
              <a:t>Customer Demographic Information </a:t>
            </a: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xmlns="" id="{720CDF33-9107-4414-B27F-391DAB5D9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9934" y="1724319"/>
            <a:ext cx="5766990" cy="3720905"/>
          </a:xfr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50FCDA56-38D7-4109-996E-FE078FB3C7AD}"/>
              </a:ext>
            </a:extLst>
          </p:cNvPr>
          <p:cNvSpPr txBox="1">
            <a:spLocks/>
          </p:cNvSpPr>
          <p:nvPr/>
        </p:nvSpPr>
        <p:spPr bwMode="auto">
          <a:xfrm>
            <a:off x="1259632" y="1988840"/>
            <a:ext cx="763270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en-US" sz="2000" kern="0" dirty="0"/>
          </a:p>
          <a:p>
            <a:pPr marL="0" indent="0">
              <a:buFontTx/>
              <a:buNone/>
            </a:pPr>
            <a:endParaRPr lang="en-US" sz="2000" kern="0" dirty="0"/>
          </a:p>
          <a:p>
            <a:pPr marL="0" indent="0">
              <a:buFontTx/>
              <a:buNone/>
            </a:pPr>
            <a:endParaRPr lang="en-US" sz="2000" kern="0" dirty="0"/>
          </a:p>
          <a:p>
            <a:pPr marL="0" indent="0">
              <a:buFontTx/>
              <a:buNone/>
            </a:pPr>
            <a:endParaRPr lang="en-US" sz="2000" kern="0" dirty="0"/>
          </a:p>
          <a:p>
            <a:pPr marL="0" indent="0">
              <a:buFontTx/>
              <a:buNone/>
            </a:pPr>
            <a:endParaRPr lang="en-US" sz="2000" kern="0" dirty="0"/>
          </a:p>
          <a:p>
            <a:pPr marL="0" indent="0">
              <a:buFontTx/>
              <a:buNone/>
            </a:pPr>
            <a:endParaRPr lang="en-US" sz="2000" kern="0" dirty="0"/>
          </a:p>
          <a:p>
            <a:pPr marL="0" indent="0">
              <a:buFontTx/>
              <a:buNone/>
            </a:pPr>
            <a:endParaRPr lang="en-US" sz="2000" kern="0" dirty="0"/>
          </a:p>
          <a:p>
            <a:pPr marL="0" indent="0">
              <a:buFontTx/>
              <a:buNone/>
            </a:pPr>
            <a:endParaRPr lang="en-US" sz="2000" kern="0" dirty="0"/>
          </a:p>
          <a:p>
            <a:pPr marL="0" indent="0">
              <a:buFontTx/>
              <a:buNone/>
            </a:pPr>
            <a:endParaRPr lang="en-US" sz="2000" kern="0" dirty="0"/>
          </a:p>
          <a:p>
            <a:pPr marL="0" indent="0">
              <a:buNone/>
            </a:pPr>
            <a:endParaRPr lang="en-US" sz="1400" b="0" i="0" dirty="0">
              <a:effectLst/>
              <a:latin typeface="Int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Churn percentage is higher in case of senior citizen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kern="0" dirty="0"/>
              <a:t>Customers with partners or dependents have a lower churn percentage as compared to those who don’t</a:t>
            </a:r>
            <a:endParaRPr 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393536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35DBB7-0E70-4A64-BCB3-C95679DF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</a:t>
            </a:r>
            <a:r>
              <a:rPr lang="en-US" sz="2800" i="0" dirty="0">
                <a:effectLst/>
              </a:rPr>
              <a:t>Customer Account Information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4D14A57-BDB9-4AEB-8530-27A042DBB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450" y="5013176"/>
            <a:ext cx="7632700" cy="2087811"/>
          </a:xfrm>
        </p:spPr>
        <p:txBody>
          <a:bodyPr/>
          <a:lstStyle/>
          <a:p>
            <a:endParaRPr lang="en-US" sz="2000" dirty="0"/>
          </a:p>
          <a:p>
            <a:r>
              <a:rPr lang="en-US" sz="2000" dirty="0"/>
              <a:t>Churn rate is high for customers having high monthly charges</a:t>
            </a:r>
          </a:p>
          <a:p>
            <a:r>
              <a:rPr lang="en-US" sz="2000" dirty="0"/>
              <a:t>Highest number of customers churn between 1-5 months of their tenure with the company.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47DC633-7D91-4B10-89D4-6CC355320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828461"/>
            <a:ext cx="4261466" cy="31127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CB18791-2BFD-4427-A65E-5944C4944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23" y="1828461"/>
            <a:ext cx="4108227" cy="311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8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35DBB7-0E70-4A64-BCB3-C95679DF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</a:t>
            </a:r>
            <a:r>
              <a:rPr lang="en-US" sz="3200" i="0" dirty="0">
                <a:effectLst/>
                <a:latin typeface="Inter"/>
              </a:rPr>
              <a:t>Services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4D14A57-BDB9-4AEB-8530-27A042DBB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362" y="1841949"/>
            <a:ext cx="7632700" cy="5040313"/>
          </a:xfrm>
        </p:spPr>
        <p:txBody>
          <a:bodyPr/>
          <a:lstStyle/>
          <a:p>
            <a:pPr marL="0" indent="0">
              <a:buFontTx/>
              <a:buNone/>
            </a:pPr>
            <a:endParaRPr lang="en-US" sz="2800" kern="0" dirty="0"/>
          </a:p>
          <a:p>
            <a:pPr marL="0" indent="0">
              <a:buFontTx/>
              <a:buNone/>
            </a:pPr>
            <a:endParaRPr lang="en-US" sz="2800" kern="0" dirty="0"/>
          </a:p>
          <a:p>
            <a:pPr marL="0" indent="0">
              <a:buFontTx/>
              <a:buNone/>
            </a:pPr>
            <a:endParaRPr lang="en-US" sz="2800" kern="0" dirty="0"/>
          </a:p>
          <a:p>
            <a:pPr marL="0" indent="0">
              <a:buFontTx/>
              <a:buNone/>
            </a:pPr>
            <a:endParaRPr lang="en-US" sz="2800" kern="0" dirty="0"/>
          </a:p>
          <a:p>
            <a:pPr marL="0" indent="0">
              <a:buFontTx/>
              <a:buNone/>
            </a:pPr>
            <a:endParaRPr lang="en-US" sz="2800" kern="0" dirty="0"/>
          </a:p>
          <a:p>
            <a:pPr marL="0" indent="0">
              <a:buFontTx/>
              <a:buNone/>
            </a:pPr>
            <a:endParaRPr lang="en-US" sz="2800" kern="0" dirty="0"/>
          </a:p>
          <a:p>
            <a:pPr marL="0" indent="0">
              <a:buFontTx/>
              <a:buNone/>
            </a:pPr>
            <a:endParaRPr lang="en-US" sz="2800" kern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kern="0" dirty="0"/>
              <a:t>Churn percentage is higher </a:t>
            </a:r>
            <a:r>
              <a:rPr lang="en-US" sz="2000" dirty="0"/>
              <a:t>for customers using “Fiber optic” internet services</a:t>
            </a:r>
            <a:endParaRPr lang="en-US" sz="2000" kern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kern="0" dirty="0"/>
              <a:t>Customers who opt out of services like </a:t>
            </a:r>
            <a:r>
              <a:rPr lang="en-US" sz="2000" kern="0" dirty="0" err="1"/>
              <a:t>OnlineSecurity</a:t>
            </a:r>
            <a:r>
              <a:rPr lang="en-US" sz="2000" kern="0" dirty="0"/>
              <a:t> , </a:t>
            </a:r>
            <a:r>
              <a:rPr lang="en-US" sz="2000" kern="0" dirty="0" err="1"/>
              <a:t>OnlineBackup</a:t>
            </a:r>
            <a:r>
              <a:rPr lang="en-US" sz="2000" kern="0" dirty="0"/>
              <a:t> and </a:t>
            </a:r>
            <a:r>
              <a:rPr lang="en-US" sz="2000" kern="0" dirty="0" err="1"/>
              <a:t>TechSupport</a:t>
            </a:r>
            <a:r>
              <a:rPr lang="en-US" sz="2000" kern="0" dirty="0"/>
              <a:t> have a higher churn rate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096B960-29DE-4FF1-A44E-953C0CAB1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28800"/>
            <a:ext cx="5844195" cy="381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2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7">
      <a:dk1>
        <a:srgbClr val="4D4D4D"/>
      </a:dk1>
      <a:lt1>
        <a:srgbClr val="FFFFFF"/>
      </a:lt1>
      <a:dk2>
        <a:srgbClr val="4D4D4D"/>
      </a:dk2>
      <a:lt2>
        <a:srgbClr val="454D52"/>
      </a:lt2>
      <a:accent1>
        <a:srgbClr val="7D8B97"/>
      </a:accent1>
      <a:accent2>
        <a:srgbClr val="CBCBCB"/>
      </a:accent2>
      <a:accent3>
        <a:srgbClr val="FFFFFF"/>
      </a:accent3>
      <a:accent4>
        <a:srgbClr val="404040"/>
      </a:accent4>
      <a:accent5>
        <a:srgbClr val="BFC4C9"/>
      </a:accent5>
      <a:accent6>
        <a:srgbClr val="B8B8B8"/>
      </a:accent6>
      <a:hlink>
        <a:srgbClr val="515869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607</Words>
  <Application>Microsoft Office PowerPoint</Application>
  <PresentationFormat>On-screen Show (4:3)</PresentationFormat>
  <Paragraphs>164</Paragraphs>
  <Slides>29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굴림</vt:lpstr>
      <vt:lpstr>Inter</vt:lpstr>
      <vt:lpstr>Arial</vt:lpstr>
      <vt:lpstr>Calibri Light</vt:lpstr>
      <vt:lpstr>Tahoma</vt:lpstr>
      <vt:lpstr>Times New Roman</vt:lpstr>
      <vt:lpstr>Verdana</vt:lpstr>
      <vt:lpstr>Wingdings</vt:lpstr>
      <vt:lpstr>Wingdings 3</vt:lpstr>
      <vt:lpstr>template</vt:lpstr>
      <vt:lpstr>Telecom Industry Customer Churn Prediction</vt:lpstr>
      <vt:lpstr>AGENDA</vt:lpstr>
      <vt:lpstr>Dataset</vt:lpstr>
      <vt:lpstr>SMART Questions</vt:lpstr>
      <vt:lpstr>Preprocessing</vt:lpstr>
      <vt:lpstr>EDA – Overall</vt:lpstr>
      <vt:lpstr>EDA – Customer Demographic Information </vt:lpstr>
      <vt:lpstr>EDA – Customer Account Information</vt:lpstr>
      <vt:lpstr>EDA – Services</vt:lpstr>
      <vt:lpstr>EDA - Correlation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KNN Model-Data Selection/Validation</vt:lpstr>
      <vt:lpstr>KNN Model-Model Building</vt:lpstr>
      <vt:lpstr>KNN Model-Confusion Matrix-Accuracy</vt:lpstr>
      <vt:lpstr>KNN Model-Confusion Matrix-Accuracy</vt:lpstr>
      <vt:lpstr>KNN Model-Confusion Matrix-Accuracy</vt:lpstr>
      <vt:lpstr>Decision Tree model</vt:lpstr>
      <vt:lpstr>Decision Tree model</vt:lpstr>
      <vt:lpstr>Decision Tree model</vt:lpstr>
      <vt:lpstr>Decision Tree model</vt:lpstr>
      <vt:lpstr>Final Decision Tree model</vt:lpstr>
      <vt:lpstr>Pruned Tree</vt:lpstr>
      <vt:lpstr>GitHub</vt:lpstr>
      <vt:lpstr>Any Questions?</vt:lpstr>
    </vt:vector>
  </TitlesOfParts>
  <Company>-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Admin</cp:lastModifiedBy>
  <cp:revision>71</cp:revision>
  <dcterms:created xsi:type="dcterms:W3CDTF">2006-06-13T13:38:55Z</dcterms:created>
  <dcterms:modified xsi:type="dcterms:W3CDTF">2021-05-03T02:58:49Z</dcterms:modified>
</cp:coreProperties>
</file>