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71" r:id="rId4"/>
    <p:sldId id="272" r:id="rId5"/>
    <p:sldId id="273" r:id="rId6"/>
    <p:sldId id="274" r:id="rId7"/>
    <p:sldId id="277" r:id="rId8"/>
    <p:sldId id="279" r:id="rId9"/>
    <p:sldId id="278" r:id="rId10"/>
    <p:sldId id="276" r:id="rId11"/>
    <p:sldId id="266" r:id="rId12"/>
    <p:sldId id="268" r:id="rId13"/>
    <p:sldId id="267" r:id="rId14"/>
    <p:sldId id="269" r:id="rId15"/>
    <p:sldId id="270" r:id="rId16"/>
    <p:sldId id="257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18" autoAdjust="0"/>
  </p:normalViewPr>
  <p:slideViewPr>
    <p:cSldViewPr>
      <p:cViewPr varScale="1">
        <p:scale>
          <a:sx n="91" d="100"/>
          <a:sy n="91" d="100"/>
        </p:scale>
        <p:origin x="122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90C636-60B9-4C64-ACAC-ECF1A7A03F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23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2211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9418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1975" y="473075"/>
            <a:ext cx="1908175" cy="6196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473075"/>
            <a:ext cx="5572125" cy="6196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4730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ngankar/DATASCIENCE_6101/tree/main/Project%20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ibm.com/community/user/businessanalytics/blogs/steven-macko/2019/07/11/telco-customer-churn-11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58" y="4581128"/>
            <a:ext cx="6624736" cy="504825"/>
          </a:xfrm>
          <a:noFill/>
        </p:spPr>
        <p:txBody>
          <a:bodyPr/>
          <a:lstStyle/>
          <a:p>
            <a:pPr algn="ctr"/>
            <a:r>
              <a:rPr lang="en-US" sz="3200" i="0" dirty="0">
                <a:effectLst/>
              </a:rPr>
              <a:t>Telecom Industry Customer Churn Prediction</a:t>
            </a:r>
            <a:endParaRPr lang="uk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42B0-5D38-481B-A1C4-0A77781A50DA}"/>
              </a:ext>
            </a:extLst>
          </p:cNvPr>
          <p:cNvSpPr txBox="1"/>
          <p:nvPr/>
        </p:nvSpPr>
        <p:spPr>
          <a:xfrm>
            <a:off x="179512" y="630932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Number: 6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5EA0E-A36F-413C-9CA8-69DDDECC181F}"/>
              </a:ext>
            </a:extLst>
          </p:cNvPr>
          <p:cNvSpPr txBox="1"/>
          <p:nvPr/>
        </p:nvSpPr>
        <p:spPr>
          <a:xfrm>
            <a:off x="7668344" y="6216987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for DATS 6101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13E1-5FDF-4BAD-85AC-A62D7C0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2A2E-0A2B-4B5B-A9C5-E63A440D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Correlation</a:t>
            </a:r>
            <a:r>
              <a:rPr lang="en-US" sz="1800" dirty="0"/>
              <a:t> Matrix – Numerical Variables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Highly correlation - tenure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Moderately correlation - </a:t>
            </a:r>
            <a:r>
              <a:rPr lang="en-US" sz="1600" dirty="0" err="1"/>
              <a:t>MonthlyCharges</a:t>
            </a:r>
            <a:r>
              <a:rPr lang="en-US" sz="1600" dirty="0"/>
              <a:t>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FFC8-0FC4-4402-9D70-FDC079B4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45" y="2383957"/>
            <a:ext cx="4589710" cy="35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18D-5EF8-49B7-BB34-11E9045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2" y="473075"/>
            <a:ext cx="8201228" cy="508000"/>
          </a:xfrm>
        </p:spPr>
        <p:txBody>
          <a:bodyPr/>
          <a:lstStyle/>
          <a:p>
            <a:r>
              <a:rPr lang="en-IN" dirty="0"/>
              <a:t>KNN Model-Data Selection/Validation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42CDB-5C34-4F5E-AF08-3A677979B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22" y="5013176"/>
            <a:ext cx="7906156" cy="15113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C7D01-F73E-4EDB-AE87-BC420287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" y="1529105"/>
            <a:ext cx="6295806" cy="34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F27A-AD39-41A8-8D45-B389EA80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13" y="473075"/>
            <a:ext cx="8232737" cy="508000"/>
          </a:xfrm>
        </p:spPr>
        <p:txBody>
          <a:bodyPr/>
          <a:lstStyle/>
          <a:p>
            <a:r>
              <a:rPr lang="en-IN" dirty="0"/>
              <a:t>KNN Model-Model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AD225-56B0-46E1-8687-438BD8BC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13" y="5015005"/>
            <a:ext cx="7678812" cy="1033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E4AF8-284C-4CAC-86A5-3F0E273F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" y="1960252"/>
            <a:ext cx="77508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8770-C251-4C4B-9FC9-9E2C678E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3075"/>
            <a:ext cx="7817991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A461B-8D6D-4E3C-A56A-536FB544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54019"/>
            <a:ext cx="7817991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C9FB-CE90-4701-8B6D-AC3640F6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1" y="473075"/>
            <a:ext cx="7483549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E78AB-3230-4ED0-873A-984DEBB5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" y="1628799"/>
            <a:ext cx="7723251" cy="47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B1CC-D78C-4891-956B-2FF8E3E5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3075"/>
            <a:ext cx="8064574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1D6E9-1B61-4DCC-8ED9-A0B6FE6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9842"/>
            <a:ext cx="7272808" cy="4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5A28C-33E7-435C-A8BD-C979A53BF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27600" r="50902" b="64000"/>
          <a:stretch/>
        </p:blipFill>
        <p:spPr>
          <a:xfrm>
            <a:off x="1258888" y="1682700"/>
            <a:ext cx="5760193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E753D-4AD4-43F7-83BB-9DC3DF0D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24801" r="54726" b="36000"/>
          <a:stretch/>
        </p:blipFill>
        <p:spPr>
          <a:xfrm>
            <a:off x="1260078" y="3284983"/>
            <a:ext cx="6769099" cy="30963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488237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r>
              <a:rPr lang="en-US" sz="1800" dirty="0"/>
              <a:t>The first branching point, there are 4389 no and 1587 yes (churn)</a:t>
            </a:r>
          </a:p>
          <a:p>
            <a:r>
              <a:rPr lang="en-US" sz="1800" dirty="0"/>
              <a:t>The first split yields 2707 outcomes with contract= one or two years and 3269 outcomes with contract= month to month</a:t>
            </a:r>
            <a:endParaRPr lang="uk-U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95824-0A1E-49DF-B06F-0E5095F9F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0601" r="53390" b="37399"/>
          <a:stretch/>
        </p:blipFill>
        <p:spPr>
          <a:xfrm>
            <a:off x="1042986" y="1556792"/>
            <a:ext cx="763346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    The overall accuracy of model is 79.5%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9F8B8-AB85-484C-8C0A-152EF09F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t="19201" r="26086" b="62599"/>
          <a:stretch/>
        </p:blipFill>
        <p:spPr>
          <a:xfrm>
            <a:off x="1115616" y="1844824"/>
            <a:ext cx="7272808" cy="158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A841D-4A8F-4870-93EC-0A47C1957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45800" r="79137" b="36049"/>
          <a:stretch/>
        </p:blipFill>
        <p:spPr>
          <a:xfrm>
            <a:off x="1619361" y="4005064"/>
            <a:ext cx="6625357" cy="20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561261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Let us try different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maxdepths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to check whether there is an improvement in model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The model's accuracy is not improving even when the depth is increased.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F9AB7-1471-43CB-875B-37C52A07D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" t="30400" r="45274" b="26201"/>
          <a:stretch/>
        </p:blipFill>
        <p:spPr>
          <a:xfrm>
            <a:off x="899592" y="2420888"/>
            <a:ext cx="792055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r>
              <a:rPr lang="en-US" dirty="0"/>
              <a:t>SMART Questions</a:t>
            </a:r>
          </a:p>
          <a:p>
            <a:r>
              <a:rPr lang="en-US" dirty="0"/>
              <a:t>Preprocessing and EDA</a:t>
            </a:r>
          </a:p>
          <a:p>
            <a:r>
              <a:rPr lang="en-US" dirty="0"/>
              <a:t>Algorithms used to Predict Customer Churn: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Logistic Regression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Decision Tree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KNN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Final Decision Tree model</a:t>
            </a:r>
            <a:endParaRPr lang="uk-UA" b="1" dirty="0">
              <a:latin typeface="Tahom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F86AC-EB19-4613-891B-6A3E6FC0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24801" r="53938" b="34600"/>
          <a:stretch/>
        </p:blipFill>
        <p:spPr>
          <a:xfrm>
            <a:off x="1439280" y="1412776"/>
            <a:ext cx="7021152" cy="46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Pruned Tree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2D3D9-D556-4DEA-AC9A-549087DED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" t="37400" r="52362" b="22000"/>
          <a:stretch/>
        </p:blipFill>
        <p:spPr>
          <a:xfrm>
            <a:off x="467544" y="1916832"/>
            <a:ext cx="849662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link: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https://github.com/adingankar/DATASCIENCE_6101/tree/main/Project%202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653136"/>
            <a:ext cx="6624736" cy="504825"/>
          </a:xfrm>
          <a:noFill/>
        </p:spPr>
        <p:txBody>
          <a:bodyPr/>
          <a:lstStyle/>
          <a:p>
            <a:pPr algn="ctr"/>
            <a:r>
              <a:rPr lang="en-US" sz="4800" dirty="0"/>
              <a:t>Any Questions?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555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C917-33E3-48F8-9E45-D9E863D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4692-CA40-4691-A9ED-FD7E7B13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b="0" i="0" dirty="0">
                <a:effectLst/>
                <a:latin typeface="inherit"/>
              </a:rPr>
              <a:t>The data set includes information about:</a:t>
            </a:r>
            <a:endParaRPr lang="en-US" sz="2400" b="0" i="0" dirty="0">
              <a:effectLst/>
              <a:latin typeface="Inter"/>
            </a:endParaRPr>
          </a:p>
          <a:p>
            <a:pPr marL="457200" indent="-457200" algn="l" fontAlgn="base">
              <a:buFont typeface="+mj-lt"/>
              <a:buAutoNum type="arabicPeriod"/>
            </a:pPr>
            <a:endParaRPr lang="en-US" sz="2000" b="1" i="0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  <a:latin typeface="Inter"/>
              </a:rPr>
              <a:t>Customer Demographic Information </a:t>
            </a:r>
            <a:r>
              <a:rPr lang="en-US" sz="2400" b="0" i="0" dirty="0">
                <a:effectLst/>
                <a:latin typeface="Inter"/>
              </a:rPr>
              <a:t>– </a:t>
            </a:r>
            <a:r>
              <a:rPr lang="en-US" sz="2000" b="0" i="0" dirty="0">
                <a:effectLst/>
                <a:latin typeface="Inter"/>
              </a:rPr>
              <a:t>gender, age range, partners, dependents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b="1" i="0" dirty="0">
                <a:effectLst/>
                <a:latin typeface="Inter"/>
              </a:rPr>
              <a:t>Customer Account Information </a:t>
            </a:r>
            <a:r>
              <a:rPr lang="en-US" sz="2000" b="0" i="0" dirty="0">
                <a:effectLst/>
                <a:latin typeface="Inter"/>
              </a:rPr>
              <a:t>– </a:t>
            </a:r>
            <a:r>
              <a:rPr lang="en-US" sz="1800" b="0" i="0" dirty="0">
                <a:effectLst/>
                <a:latin typeface="Inter"/>
              </a:rPr>
              <a:t>tenure, payment method, paperless billing, monthly charges, and total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  <a:latin typeface="Inter"/>
              </a:rPr>
              <a:t>Services</a:t>
            </a:r>
            <a:r>
              <a:rPr lang="en-US" sz="2000" b="0" i="0" dirty="0">
                <a:effectLst/>
                <a:latin typeface="Inter"/>
              </a:rPr>
              <a:t> – </a:t>
            </a:r>
            <a:r>
              <a:rPr lang="en-US" sz="1800" b="0" i="0" dirty="0">
                <a:effectLst/>
                <a:latin typeface="Inter"/>
              </a:rPr>
              <a:t>phone, multiple lines, internet, online security, online backup, device protection, tech support, and streaming TV and movies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1" i="0" dirty="0">
                <a:effectLst/>
                <a:latin typeface="Inter"/>
              </a:rPr>
              <a:t>Churn </a:t>
            </a:r>
            <a:r>
              <a:rPr lang="en-US" sz="2000" b="0" i="0" dirty="0">
                <a:effectLst/>
                <a:latin typeface="Inter"/>
              </a:rPr>
              <a:t>–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Customers who left within the last month (target column)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200" b="0" i="0" kern="1200" dirty="0">
              <a:solidFill>
                <a:srgbClr val="92D050"/>
              </a:solidFill>
              <a:effectLst/>
              <a:latin typeface="Inter"/>
              <a:cs typeface="Calibri Light" panose="020F03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Data Dimensions: </a:t>
            </a:r>
            <a:r>
              <a:rPr lang="en-US" sz="1600" b="0" i="0" dirty="0">
                <a:effectLst/>
                <a:latin typeface="Inter"/>
              </a:rPr>
              <a:t>7043 rows (customers) and 20 columns (features)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uLnTx/>
              <a:uFillTx/>
              <a:latin typeface="Inter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hlinkClick r:id="rId2"/>
              </a:rPr>
              <a:t>http://community.ibm.com/community/user/businessanalytics/blogs/steven-macko/2019/07/11/telco-customer-churn-1113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E9E6-6431-4430-B60D-1EB395C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2B02-32CE-4860-8C45-FAB85E7A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 customer demographics, certain services, tenure, monthly charges affect churn?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Can we reliably predict if a customer will churn using different Machine Learning algorithms? (Logistic Regression, Decision Tree Classification, KNN)</a:t>
            </a:r>
          </a:p>
        </p:txBody>
      </p:sp>
    </p:spTree>
    <p:extLst>
      <p:ext uri="{BB962C8B-B14F-4D97-AF65-F5344CB8AC3E}">
        <p14:creationId xmlns:p14="http://schemas.microsoft.com/office/powerpoint/2010/main" val="326259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5CE3-57CC-40AE-B5C6-2DBD1DA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6854-70E0-427C-B4BC-D803F430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There are 11 missing data points in the </a:t>
            </a:r>
            <a:r>
              <a:rPr lang="en-US" sz="2000" dirty="0" err="1"/>
              <a:t>TotalCharges</a:t>
            </a:r>
            <a:r>
              <a:rPr lang="en-US" sz="2000" dirty="0"/>
              <a:t> column. We remove these as it's a very small percentage of the whole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A30A5-32EF-4FF4-A020-60BA7391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33" y="2620186"/>
            <a:ext cx="5953733" cy="30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C8-5F59-415B-8F9E-7C56A9CC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E382-C495-4D50-8CA0-A39D4E70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26.58% of the customers from the dataset have stopped using the services offered by the Telecom company.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F72EF-450D-46CD-8DE0-D73B0621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54" y="2531354"/>
            <a:ext cx="5296491" cy="32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i="0" dirty="0">
                <a:effectLst/>
              </a:rPr>
              <a:t>Customer Demographic Information 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20CDF33-9107-4414-B27F-391DAB5D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934" y="1724319"/>
            <a:ext cx="5284131" cy="3409361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0FCDA56-38D7-4109-996E-FE078FB3C7AD}"/>
              </a:ext>
            </a:extLst>
          </p:cNvPr>
          <p:cNvSpPr txBox="1">
            <a:spLocks/>
          </p:cNvSpPr>
          <p:nvPr/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None/>
            </a:pPr>
            <a:endParaRPr lang="en-US" sz="1400" b="0" i="0" dirty="0">
              <a:effectLst/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Churn percentage is higher in case of senior citizen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Inter"/>
              </a:rPr>
              <a:t>Customers with partners or dependents have a lower churn percentage as compared to those who don’t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93536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i="0" dirty="0">
                <a:effectLst/>
              </a:rPr>
              <a:t>Customer Account Information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14A57-BDB9-4AEB-8530-27A042D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49" y="4509541"/>
            <a:ext cx="7632700" cy="2087811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Churn rate is high for customers having high monthly charges</a:t>
            </a:r>
          </a:p>
          <a:p>
            <a:r>
              <a:rPr lang="en-US" sz="2000" dirty="0"/>
              <a:t>Highest number of customers churn between 1-5 months of their tenure with the company.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DC633-7D91-4B10-89D4-6CC35532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28461"/>
            <a:ext cx="4261466" cy="2656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18791-2BFD-4427-A65E-5944C494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3" y="1828461"/>
            <a:ext cx="4108227" cy="26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3200" i="0" dirty="0">
                <a:effectLst/>
                <a:latin typeface="Inter"/>
              </a:rPr>
              <a:t>Services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14A57-BDB9-4AEB-8530-27A042DB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Inter"/>
              </a:rPr>
              <a:t>Churn percentage is higher </a:t>
            </a:r>
            <a:r>
              <a:rPr lang="en-US" sz="2000" dirty="0">
                <a:latin typeface="Inter"/>
              </a:rPr>
              <a:t>for customers using “Fiber optic” internet services</a:t>
            </a:r>
            <a:endParaRPr lang="en-US" sz="2000" kern="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>
                <a:latin typeface="Inter"/>
              </a:rPr>
              <a:t>Customers who opt out of services like </a:t>
            </a:r>
            <a:r>
              <a:rPr lang="en-US" sz="2000" kern="0" dirty="0" err="1">
                <a:latin typeface="Inter"/>
              </a:rPr>
              <a:t>OnlineSecurity</a:t>
            </a:r>
            <a:r>
              <a:rPr lang="en-US" sz="2000" kern="0" dirty="0">
                <a:latin typeface="Inter"/>
              </a:rPr>
              <a:t> , </a:t>
            </a:r>
            <a:r>
              <a:rPr lang="en-US" sz="2000" kern="0" dirty="0" err="1">
                <a:latin typeface="Inter"/>
              </a:rPr>
              <a:t>OnlineBackup</a:t>
            </a:r>
            <a:r>
              <a:rPr lang="en-US" sz="2000" kern="0" dirty="0">
                <a:latin typeface="Inter"/>
              </a:rPr>
              <a:t> and </a:t>
            </a:r>
            <a:r>
              <a:rPr lang="en-US" sz="2000" kern="0" dirty="0" err="1">
                <a:latin typeface="Inter"/>
              </a:rPr>
              <a:t>TechSupport</a:t>
            </a:r>
            <a:r>
              <a:rPr lang="en-US" sz="2000" kern="0" dirty="0">
                <a:latin typeface="Inter"/>
              </a:rPr>
              <a:t> have a higher churn rate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6B960-29DE-4FF1-A44E-953C0CAB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934" y="1726967"/>
            <a:ext cx="5284131" cy="34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2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454D52"/>
      </a:lt2>
      <a:accent1>
        <a:srgbClr val="7D8B97"/>
      </a:accent1>
      <a:accent2>
        <a:srgbClr val="CBCBCB"/>
      </a:accent2>
      <a:accent3>
        <a:srgbClr val="FFFFFF"/>
      </a:accent3>
      <a:accent4>
        <a:srgbClr val="404040"/>
      </a:accent4>
      <a:accent5>
        <a:srgbClr val="BFC4C9"/>
      </a:accent5>
      <a:accent6>
        <a:srgbClr val="B8B8B8"/>
      </a:accent6>
      <a:hlink>
        <a:srgbClr val="5158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494</Words>
  <Application>Microsoft Office PowerPoint</Application>
  <PresentationFormat>On-screen Show (4:3)</PresentationFormat>
  <Paragraphs>140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 Light</vt:lpstr>
      <vt:lpstr>inherit</vt:lpstr>
      <vt:lpstr>Inter</vt:lpstr>
      <vt:lpstr>Tahoma</vt:lpstr>
      <vt:lpstr>Verdana</vt:lpstr>
      <vt:lpstr>Wingdings</vt:lpstr>
      <vt:lpstr>Wingdings 3</vt:lpstr>
      <vt:lpstr>template</vt:lpstr>
      <vt:lpstr>Telecom Industry Customer Churn Prediction</vt:lpstr>
      <vt:lpstr>AGENDA</vt:lpstr>
      <vt:lpstr>Dataset</vt:lpstr>
      <vt:lpstr>SMART Questions</vt:lpstr>
      <vt:lpstr>Preprocessing</vt:lpstr>
      <vt:lpstr>EDA – Overall</vt:lpstr>
      <vt:lpstr>EDA – Customer Demographic Information </vt:lpstr>
      <vt:lpstr>EDA – Customer Account Information</vt:lpstr>
      <vt:lpstr>EDA – Services</vt:lpstr>
      <vt:lpstr>EDA - Correlation</vt:lpstr>
      <vt:lpstr>KNN Model-Data Selection/Validation</vt:lpstr>
      <vt:lpstr>KNN Model-Model Building</vt:lpstr>
      <vt:lpstr>KNN Model-Confusion Matrix-Accuracy</vt:lpstr>
      <vt:lpstr>KNN Model-Confusion Matrix-Accuracy</vt:lpstr>
      <vt:lpstr>KNN Model-Confusion Matrix-Accuracy</vt:lpstr>
      <vt:lpstr>Decision Tree model</vt:lpstr>
      <vt:lpstr>Decision Tree model</vt:lpstr>
      <vt:lpstr>Decision Tree model</vt:lpstr>
      <vt:lpstr>Decision Tree model</vt:lpstr>
      <vt:lpstr>Final Decision Tree model</vt:lpstr>
      <vt:lpstr>Pruned Tree</vt:lpstr>
      <vt:lpstr>GitHub</vt:lpstr>
      <vt:lpstr>Any Questions?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Ashwin</cp:lastModifiedBy>
  <cp:revision>67</cp:revision>
  <dcterms:created xsi:type="dcterms:W3CDTF">2006-06-13T13:38:55Z</dcterms:created>
  <dcterms:modified xsi:type="dcterms:W3CDTF">2021-05-03T00:36:25Z</dcterms:modified>
</cp:coreProperties>
</file>