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6" r:id="rId3"/>
    <p:sldId id="268" r:id="rId4"/>
    <p:sldId id="267" r:id="rId5"/>
    <p:sldId id="269" r:id="rId6"/>
    <p:sldId id="270" r:id="rId7"/>
    <p:sldId id="257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70" autoAdjust="0"/>
    <p:restoredTop sz="94618" autoAdjust="0"/>
  </p:normalViewPr>
  <p:slideViewPr>
    <p:cSldViewPr>
      <p:cViewPr varScale="1">
        <p:scale>
          <a:sx n="67" d="100"/>
          <a:sy n="67" d="100"/>
        </p:scale>
        <p:origin x="126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55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90C636-60B9-4C64-ACAC-ECF1A7A03F1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54632-D8B1-4EAE-95E3-DBC323AF48E8}" type="slidenum">
              <a:rPr lang="en-US"/>
              <a:pPr/>
              <a:t>1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86027-23D0-439C-A595-1E5E6B1BE5BD}" type="slidenum">
              <a:rPr lang="en-US"/>
              <a:pPr/>
              <a:t>7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86027-23D0-439C-A595-1E5E6B1BE5BD}" type="slidenum">
              <a:rPr lang="en-US"/>
              <a:pPr/>
              <a:t>8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02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86027-23D0-439C-A595-1E5E6B1BE5BD}" type="slidenum">
              <a:rPr lang="en-US"/>
              <a:pPr/>
              <a:t>9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24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86027-23D0-439C-A595-1E5E6B1BE5BD}" type="slidenum">
              <a:rPr lang="en-US"/>
              <a:pPr/>
              <a:t>10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15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86027-23D0-439C-A595-1E5E6B1BE5BD}" type="slidenum">
              <a:rPr lang="en-US"/>
              <a:pPr/>
              <a:t>11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52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86027-23D0-439C-A595-1E5E6B1BE5BD}" type="slidenum">
              <a:rPr lang="en-US"/>
              <a:pPr/>
              <a:t>12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11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67C6E6-6EA4-4B56-858D-46089FF8411D}" type="slidenum">
              <a:rPr lang="en-US"/>
              <a:pPr/>
              <a:t>13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74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54632-D8B1-4EAE-95E3-DBC323AF48E8}" type="slidenum">
              <a:rPr lang="en-US"/>
              <a:pPr/>
              <a:t>14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52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4221163"/>
            <a:ext cx="6048375" cy="750887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4941888"/>
            <a:ext cx="6048375" cy="503237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11975" y="473075"/>
            <a:ext cx="1908175" cy="619601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87450" y="473075"/>
            <a:ext cx="5572125" cy="619601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187450" y="1628775"/>
            <a:ext cx="374015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80000" y="1628775"/>
            <a:ext cx="374015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473075"/>
            <a:ext cx="76327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1628775"/>
            <a:ext cx="76327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0"/>
            <a:r>
              <a:rPr lang="ru-RU"/>
              <a:t>Third level</a:t>
            </a:r>
          </a:p>
          <a:p>
            <a:pPr lvl="1"/>
            <a:r>
              <a:rPr lang="ru-RU"/>
              <a:t>Fourth level</a:t>
            </a:r>
          </a:p>
          <a:p>
            <a:pPr lvl="2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dingankar/DATASCIENCE_6101/tree/main/Project%202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258" y="4581128"/>
            <a:ext cx="6624736" cy="504825"/>
          </a:xfrm>
          <a:noFill/>
        </p:spPr>
        <p:txBody>
          <a:bodyPr/>
          <a:lstStyle/>
          <a:p>
            <a:pPr algn="ctr"/>
            <a:r>
              <a:rPr lang="en-US" sz="3200" i="0" dirty="0">
                <a:effectLst/>
              </a:rPr>
              <a:t>Telecom Industry Customer Churn Prediction</a:t>
            </a:r>
            <a:endParaRPr lang="uk-UA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942B0-5D38-481B-A1C4-0A77781A50DA}"/>
              </a:ext>
            </a:extLst>
          </p:cNvPr>
          <p:cNvSpPr txBox="1"/>
          <p:nvPr/>
        </p:nvSpPr>
        <p:spPr>
          <a:xfrm>
            <a:off x="179512" y="6309320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Team Number: 6</a:t>
            </a:r>
            <a:endParaRPr lang="en-IN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5EA0E-A36F-413C-9CA8-69DDDECC181F}"/>
              </a:ext>
            </a:extLst>
          </p:cNvPr>
          <p:cNvSpPr txBox="1"/>
          <p:nvPr/>
        </p:nvSpPr>
        <p:spPr>
          <a:xfrm>
            <a:off x="7668344" y="6216987"/>
            <a:ext cx="161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Submitted for DATS 6101</a:t>
            </a:r>
            <a:endParaRPr lang="en-IN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b="1" dirty="0">
                <a:latin typeface="Tahoma" charset="0"/>
              </a:rPr>
              <a:t>Decision Tree model</a:t>
            </a:r>
            <a:endParaRPr lang="uk-UA" b="1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2" y="1700213"/>
            <a:ext cx="7561261" cy="44640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Let us try different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maxdepths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to check whether there is an improvement in model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The model's accuracy is not improving even when the depth is increased.</a:t>
            </a:r>
          </a:p>
          <a:p>
            <a:pPr marL="0" indent="0">
              <a:lnSpc>
                <a:spcPct val="80000"/>
              </a:lnSpc>
              <a:buNone/>
            </a:pPr>
            <a:endParaRPr lang="uk-UA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1F9AB7-1471-43CB-875B-37C52A07DF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39" t="30400" r="45274" b="26201"/>
          <a:stretch/>
        </p:blipFill>
        <p:spPr>
          <a:xfrm>
            <a:off x="899592" y="2420888"/>
            <a:ext cx="7920558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83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b="1" dirty="0">
                <a:latin typeface="Tahoma" charset="0"/>
              </a:rPr>
              <a:t>Final Decision Tree model</a:t>
            </a:r>
            <a:endParaRPr lang="uk-UA" b="1" dirty="0">
              <a:latin typeface="Tahoma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F86AC-EB19-4613-891B-6A3E6FC0CA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99" t="24801" r="53938" b="34600"/>
          <a:stretch/>
        </p:blipFill>
        <p:spPr>
          <a:xfrm>
            <a:off x="1439280" y="1412776"/>
            <a:ext cx="7021152" cy="460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77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b="1" dirty="0">
                <a:latin typeface="Tahoma" charset="0"/>
              </a:rPr>
              <a:t>Pruned Tree</a:t>
            </a:r>
            <a:endParaRPr lang="uk-UA" b="1" dirty="0">
              <a:latin typeface="Tahoma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62D3D9-D556-4DEA-AC9A-549087DED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3" t="37400" r="52362" b="22000"/>
          <a:stretch/>
        </p:blipFill>
        <p:spPr>
          <a:xfrm>
            <a:off x="467544" y="1916832"/>
            <a:ext cx="8496622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22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GitHub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GitHub link:</a:t>
            </a:r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https://github.com/adingankar/DATASCIENCE_6101/tree/main/Project%202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27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4653136"/>
            <a:ext cx="6624736" cy="504825"/>
          </a:xfrm>
          <a:noFill/>
        </p:spPr>
        <p:txBody>
          <a:bodyPr/>
          <a:lstStyle/>
          <a:p>
            <a:pPr algn="ctr"/>
            <a:r>
              <a:rPr lang="en-US" sz="4800" dirty="0"/>
              <a:t>Any Questions?</a:t>
            </a:r>
            <a:endParaRPr lang="uk-UA" sz="4800" dirty="0"/>
          </a:p>
        </p:txBody>
      </p:sp>
    </p:spTree>
    <p:extLst>
      <p:ext uri="{BB962C8B-B14F-4D97-AF65-F5344CB8AC3E}">
        <p14:creationId xmlns:p14="http://schemas.microsoft.com/office/powerpoint/2010/main" val="15556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518D-5EF8-49B7-BB34-11E9045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22" y="473075"/>
            <a:ext cx="8201228" cy="508000"/>
          </a:xfrm>
        </p:spPr>
        <p:txBody>
          <a:bodyPr/>
          <a:lstStyle/>
          <a:p>
            <a:r>
              <a:rPr lang="en-IN" dirty="0"/>
              <a:t>KNN Model-Data Selection/Validation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B42CDB-5C34-4F5E-AF08-3A677979B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922" y="5013176"/>
            <a:ext cx="7906156" cy="151137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FC7D01-F73E-4EDB-AE87-BC4202879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85" y="1529105"/>
            <a:ext cx="6295806" cy="342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4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F27A-AD39-41A8-8D45-B389EA80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13" y="473075"/>
            <a:ext cx="8232737" cy="508000"/>
          </a:xfrm>
        </p:spPr>
        <p:txBody>
          <a:bodyPr/>
          <a:lstStyle/>
          <a:p>
            <a:r>
              <a:rPr lang="en-IN" dirty="0"/>
              <a:t>KNN Model-Model Building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AAD225-56B0-46E1-8687-438BD8BC1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413" y="5015005"/>
            <a:ext cx="7678812" cy="10334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9E4AF8-284C-4CAC-86A5-3F0E273F6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13" y="1960252"/>
            <a:ext cx="7750820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7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8770-C251-4C4B-9FC9-9E2C678E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473075"/>
            <a:ext cx="7817991" cy="508000"/>
          </a:xfrm>
        </p:spPr>
        <p:txBody>
          <a:bodyPr/>
          <a:lstStyle/>
          <a:p>
            <a:r>
              <a:rPr lang="en-IN" dirty="0"/>
              <a:t>KNN Model-Confusion Matrix-Accuracy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DA461B-8D6D-4E3C-A56A-536FB544D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654019"/>
            <a:ext cx="7817991" cy="473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8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DC9FB-CE90-4701-8B6D-AC3640F6D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671" y="473075"/>
            <a:ext cx="7483549" cy="508000"/>
          </a:xfrm>
        </p:spPr>
        <p:txBody>
          <a:bodyPr/>
          <a:lstStyle/>
          <a:p>
            <a:r>
              <a:rPr lang="en-IN" dirty="0"/>
              <a:t>KNN Model-Confusion Matrix-Accuracy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7E78AB-3230-4ED0-873A-984DEBB50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77" y="1628799"/>
            <a:ext cx="7723251" cy="475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6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9B1CC-D78C-4891-956B-2FF8E3E5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3075"/>
            <a:ext cx="8064574" cy="508000"/>
          </a:xfrm>
        </p:spPr>
        <p:txBody>
          <a:bodyPr/>
          <a:lstStyle/>
          <a:p>
            <a:r>
              <a:rPr lang="en-IN" dirty="0"/>
              <a:t>KNN Model-Confusion Matrix-Accuracy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81D6E9-1B61-4DCC-8ED9-A0B6FE62C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69842"/>
            <a:ext cx="7272808" cy="464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90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b="1" dirty="0">
                <a:latin typeface="Tahoma" charset="0"/>
              </a:rPr>
              <a:t>Decision Tree model</a:t>
            </a:r>
            <a:endParaRPr lang="uk-UA" b="1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1700213"/>
            <a:ext cx="6769100" cy="446405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uk-UA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85A28C-33E7-435C-A8BD-C979A53BFC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37" t="27600" r="50902" b="64000"/>
          <a:stretch/>
        </p:blipFill>
        <p:spPr>
          <a:xfrm>
            <a:off x="1258888" y="1682700"/>
            <a:ext cx="5760193" cy="1440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DE753D-4AD4-43F7-83BB-9DC3DF0D7D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75" t="24801" r="54726" b="36000"/>
          <a:stretch/>
        </p:blipFill>
        <p:spPr>
          <a:xfrm>
            <a:off x="1260078" y="3284983"/>
            <a:ext cx="6769099" cy="30963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b="1" dirty="0">
                <a:latin typeface="Tahoma" charset="0"/>
              </a:rPr>
              <a:t>Decision Tree model</a:t>
            </a:r>
            <a:endParaRPr lang="uk-UA" b="1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2" y="1700213"/>
            <a:ext cx="7488237" cy="446405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r>
              <a:rPr lang="en-US" sz="1800" dirty="0"/>
              <a:t>The first branching point, there are 4389 no and 1587 yes (churn)</a:t>
            </a:r>
          </a:p>
          <a:p>
            <a:r>
              <a:rPr lang="en-US" sz="1800" dirty="0"/>
              <a:t>The first split yields 2707 outcomes with contract= one or two years and 3269 outcomes with contract= month to month</a:t>
            </a:r>
            <a:endParaRPr lang="uk-UA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D95824-0A1E-49DF-B06F-0E5095F9F2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2" t="20601" r="53390" b="37399"/>
          <a:stretch/>
        </p:blipFill>
        <p:spPr>
          <a:xfrm>
            <a:off x="1042986" y="1556792"/>
            <a:ext cx="763346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0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b="1" dirty="0">
                <a:latin typeface="Tahoma" charset="0"/>
              </a:rPr>
              <a:t>Decision Tree model</a:t>
            </a:r>
            <a:endParaRPr lang="uk-UA" b="1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1700213"/>
            <a:ext cx="6769100" cy="446405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           The overall accuracy of model is 79.5%</a:t>
            </a:r>
          </a:p>
          <a:p>
            <a:pPr marL="0" indent="0">
              <a:lnSpc>
                <a:spcPct val="80000"/>
              </a:lnSpc>
              <a:buNone/>
            </a:pPr>
            <a:endParaRPr lang="uk-UA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89F8B8-AB85-484C-8C0A-152EF09F7E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1" t="19201" r="26086" b="62599"/>
          <a:stretch/>
        </p:blipFill>
        <p:spPr>
          <a:xfrm>
            <a:off x="1115616" y="1844824"/>
            <a:ext cx="7272808" cy="15841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4A841D-4A8F-4870-93EC-0A47C1957A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26" t="45800" r="79137" b="36049"/>
          <a:stretch/>
        </p:blipFill>
        <p:spPr>
          <a:xfrm>
            <a:off x="1619361" y="4005064"/>
            <a:ext cx="6625357" cy="201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4894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7">
      <a:dk1>
        <a:srgbClr val="4D4D4D"/>
      </a:dk1>
      <a:lt1>
        <a:srgbClr val="FFFFFF"/>
      </a:lt1>
      <a:dk2>
        <a:srgbClr val="4D4D4D"/>
      </a:dk2>
      <a:lt2>
        <a:srgbClr val="454D52"/>
      </a:lt2>
      <a:accent1>
        <a:srgbClr val="7D8B97"/>
      </a:accent1>
      <a:accent2>
        <a:srgbClr val="CBCBCB"/>
      </a:accent2>
      <a:accent3>
        <a:srgbClr val="FFFFFF"/>
      </a:accent3>
      <a:accent4>
        <a:srgbClr val="404040"/>
      </a:accent4>
      <a:accent5>
        <a:srgbClr val="BFC4C9"/>
      </a:accent5>
      <a:accent6>
        <a:srgbClr val="B8B8B8"/>
      </a:accent6>
      <a:hlink>
        <a:srgbClr val="515869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156</Words>
  <Application>Microsoft Office PowerPoint</Application>
  <PresentationFormat>On-screen Show (4:3)</PresentationFormat>
  <Paragraphs>66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Tahoma</vt:lpstr>
      <vt:lpstr>Verdana</vt:lpstr>
      <vt:lpstr>template</vt:lpstr>
      <vt:lpstr>Telecom Industry Customer Churn Prediction</vt:lpstr>
      <vt:lpstr>KNN Model-Data Selection/Validation</vt:lpstr>
      <vt:lpstr>KNN Model-Model Building</vt:lpstr>
      <vt:lpstr>KNN Model-Confusion Matrix-Accuracy</vt:lpstr>
      <vt:lpstr>KNN Model-Confusion Matrix-Accuracy</vt:lpstr>
      <vt:lpstr>KNN Model-Confusion Matrix-Accuracy</vt:lpstr>
      <vt:lpstr>Decision Tree model</vt:lpstr>
      <vt:lpstr>Decision Tree model</vt:lpstr>
      <vt:lpstr>Decision Tree model</vt:lpstr>
      <vt:lpstr>Decision Tree model</vt:lpstr>
      <vt:lpstr>Final Decision Tree model</vt:lpstr>
      <vt:lpstr>Pruned Tree</vt:lpstr>
      <vt:lpstr>GitHub</vt:lpstr>
      <vt:lpstr>Any Questions?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adina dingankar</cp:lastModifiedBy>
  <cp:revision>55</cp:revision>
  <dcterms:created xsi:type="dcterms:W3CDTF">2006-06-13T13:38:55Z</dcterms:created>
  <dcterms:modified xsi:type="dcterms:W3CDTF">2021-05-02T19:39:28Z</dcterms:modified>
</cp:coreProperties>
</file>