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18" autoAdjust="0"/>
  </p:normalViewPr>
  <p:slideViewPr>
    <p:cSldViewPr>
      <p:cViewPr varScale="1">
        <p:scale>
          <a:sx n="81" d="100"/>
          <a:sy n="81" d="100"/>
        </p:scale>
        <p:origin x="1323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90C636-60B9-4C64-ACAC-ECF1A7A03F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221163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941888"/>
            <a:ext cx="6048375" cy="503237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1975" y="473075"/>
            <a:ext cx="1908175" cy="6196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473075"/>
            <a:ext cx="5572125" cy="6196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4730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628775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9D0759C-40CC-4894-A082-DD84DD89A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9A720-BA51-4E27-A9DA-DB735B7C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65" y="1484784"/>
            <a:ext cx="5676900" cy="107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1F4A1-E861-4B26-B9EC-241D47ED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65" y="3236697"/>
            <a:ext cx="5743575" cy="1133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CF6143-EF98-4E69-A0E7-10462790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647" y="4321712"/>
            <a:ext cx="5572125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B8CB8E-11D4-4E7A-B46B-B8B0037F7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647" y="4833424"/>
            <a:ext cx="649605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92E325-C893-4294-BDBB-7D869F498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647" y="5423974"/>
            <a:ext cx="5800725" cy="781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5817B0-A65A-451E-B9ED-A7D75A342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647" y="6074618"/>
            <a:ext cx="6067425" cy="6667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AA161D-621B-493D-979C-9BDDC3BD9718}"/>
              </a:ext>
            </a:extLst>
          </p:cNvPr>
          <p:cNvCxnSpPr>
            <a:cxnSpLocks/>
          </p:cNvCxnSpPr>
          <p:nvPr/>
        </p:nvCxnSpPr>
        <p:spPr>
          <a:xfrm>
            <a:off x="4487801" y="5771840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61FF59-130E-497E-B68D-9F7CB7FC6F88}"/>
              </a:ext>
            </a:extLst>
          </p:cNvPr>
          <p:cNvCxnSpPr>
            <a:cxnSpLocks/>
          </p:cNvCxnSpPr>
          <p:nvPr/>
        </p:nvCxnSpPr>
        <p:spPr>
          <a:xfrm>
            <a:off x="4415793" y="4619712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A4C24F-7A4D-4250-87A6-C0AFA697859B}"/>
              </a:ext>
            </a:extLst>
          </p:cNvPr>
          <p:cNvCxnSpPr>
            <a:cxnSpLocks/>
          </p:cNvCxnSpPr>
          <p:nvPr/>
        </p:nvCxnSpPr>
        <p:spPr>
          <a:xfrm>
            <a:off x="4487801" y="5123768"/>
            <a:ext cx="18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A727F8-20EF-480D-B9DE-C8FDDE01FEA6}"/>
              </a:ext>
            </a:extLst>
          </p:cNvPr>
          <p:cNvCxnSpPr>
            <a:cxnSpLocks/>
          </p:cNvCxnSpPr>
          <p:nvPr/>
        </p:nvCxnSpPr>
        <p:spPr>
          <a:xfrm>
            <a:off x="4415793" y="4043648"/>
            <a:ext cx="1152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0FC222-BF39-4405-9CC6-501F78AD76B6}"/>
              </a:ext>
            </a:extLst>
          </p:cNvPr>
          <p:cNvCxnSpPr>
            <a:cxnSpLocks/>
          </p:cNvCxnSpPr>
          <p:nvPr/>
        </p:nvCxnSpPr>
        <p:spPr>
          <a:xfrm>
            <a:off x="4487801" y="6407993"/>
            <a:ext cx="13681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08A29E-2BC3-4C7C-94A7-2B226240E0CA}"/>
              </a:ext>
            </a:extLst>
          </p:cNvPr>
          <p:cNvCxnSpPr>
            <a:cxnSpLocks/>
          </p:cNvCxnSpPr>
          <p:nvPr/>
        </p:nvCxnSpPr>
        <p:spPr>
          <a:xfrm>
            <a:off x="6215993" y="2276872"/>
            <a:ext cx="8642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AC45F84-31F8-44A1-B1A1-AF8ADA3C96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145"/>
          <a:stretch/>
        </p:blipFill>
        <p:spPr>
          <a:xfrm>
            <a:off x="1457647" y="2564904"/>
            <a:ext cx="7362825" cy="5905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FD0995-77C7-47E2-A88C-FB203DD13249}"/>
              </a:ext>
            </a:extLst>
          </p:cNvPr>
          <p:cNvCxnSpPr>
            <a:cxnSpLocks/>
          </p:cNvCxnSpPr>
          <p:nvPr/>
        </p:nvCxnSpPr>
        <p:spPr>
          <a:xfrm>
            <a:off x="7029772" y="2924944"/>
            <a:ext cx="16341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5C69A704-F101-467D-AAC6-ADCCD8531A22}"/>
              </a:ext>
            </a:extLst>
          </p:cNvPr>
          <p:cNvSpPr/>
          <p:nvPr/>
        </p:nvSpPr>
        <p:spPr>
          <a:xfrm>
            <a:off x="7232920" y="4358274"/>
            <a:ext cx="553988" cy="5539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6193F-9ED3-433E-B33F-5D41B3FA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80" y="1700808"/>
            <a:ext cx="7164288" cy="257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01598-6A9A-472D-9C02-031A6B767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17" y="4278505"/>
            <a:ext cx="7163251" cy="44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E1E11-BA11-4CAF-8190-E1DD8A1B0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80" y="4650149"/>
            <a:ext cx="3870845" cy="170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C184F2-18B7-40A7-B3F2-DF246AEE9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171" y="4648652"/>
            <a:ext cx="3328997" cy="2079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E7DFA7-AA57-48AE-B6C6-C9590A8858A5}"/>
              </a:ext>
            </a:extLst>
          </p:cNvPr>
          <p:cNvSpPr txBox="1"/>
          <p:nvPr/>
        </p:nvSpPr>
        <p:spPr>
          <a:xfrm>
            <a:off x="1187624" y="634972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cs typeface="Times New Roman" panose="02020603050405020304" pitchFamily="18" charset="0"/>
              </a:rPr>
              <a:t>Pseudo R</a:t>
            </a:r>
            <a:r>
              <a:rPr lang="en-US" b="1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 0.217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A7272E4-92AB-42A5-B506-A6BEFF2F8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25C388-7A09-471A-8BBA-F02BA49D6DA6}"/>
              </a:ext>
            </a:extLst>
          </p:cNvPr>
          <p:cNvSpPr/>
          <p:nvPr/>
        </p:nvSpPr>
        <p:spPr>
          <a:xfrm>
            <a:off x="2843808" y="5013176"/>
            <a:ext cx="317122" cy="197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F8AED3-EF5A-4894-8CBD-84339A38EF9A}"/>
              </a:ext>
            </a:extLst>
          </p:cNvPr>
          <p:cNvSpPr txBox="1"/>
          <p:nvPr/>
        </p:nvSpPr>
        <p:spPr>
          <a:xfrm>
            <a:off x="3317428" y="4849216"/>
            <a:ext cx="1627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False Negative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D66CFE-7A76-47DC-9FE6-4A16F0898AF4}"/>
              </a:ext>
            </a:extLst>
          </p:cNvPr>
          <p:cNvSpPr/>
          <p:nvPr/>
        </p:nvSpPr>
        <p:spPr>
          <a:xfrm>
            <a:off x="4629463" y="4312048"/>
            <a:ext cx="3647202" cy="3608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2FC3F6-B7F3-4060-A37F-97721815A3D6}"/>
              </a:ext>
            </a:extLst>
          </p:cNvPr>
          <p:cNvSpPr txBox="1"/>
          <p:nvPr/>
        </p:nvSpPr>
        <p:spPr>
          <a:xfrm>
            <a:off x="6813340" y="3431328"/>
            <a:ext cx="146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customer have better loyalty.</a:t>
            </a:r>
          </a:p>
        </p:txBody>
      </p:sp>
    </p:spTree>
    <p:extLst>
      <p:ext uri="{BB962C8B-B14F-4D97-AF65-F5344CB8AC3E}">
        <p14:creationId xmlns:p14="http://schemas.microsoft.com/office/powerpoint/2010/main" val="564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6EB5DF-DC18-41A7-8F90-8465DB89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3E1AF-6FC5-4908-AB76-C7A83C19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883912"/>
            <a:ext cx="7092280" cy="2490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3AC8D-BFCD-4EE8-9BD9-9396FE81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60" y="4374767"/>
            <a:ext cx="7092280" cy="42238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CA6A7-E9EC-4F9A-ACDB-3CFAA2C484B1}"/>
              </a:ext>
            </a:extLst>
          </p:cNvPr>
          <p:cNvSpPr/>
          <p:nvPr/>
        </p:nvSpPr>
        <p:spPr>
          <a:xfrm>
            <a:off x="2237818" y="4419173"/>
            <a:ext cx="1305481" cy="325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95953-A524-4743-9D17-65C7EF4ED8A4}"/>
              </a:ext>
            </a:extLst>
          </p:cNvPr>
          <p:cNvSpPr txBox="1"/>
          <p:nvPr/>
        </p:nvSpPr>
        <p:spPr>
          <a:xfrm>
            <a:off x="1331640" y="4941168"/>
            <a:ext cx="70922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Charges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predictor is much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interpret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people are likely to be more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marginal 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may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 model accuracy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bigger models.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 vs.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64965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A5420B6-55F1-4BC9-8BA8-DFF70CE6C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78697-79EA-4B08-A340-07D9D725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1441578"/>
            <a:ext cx="7164288" cy="32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55950-DEA7-476B-8AF9-E843868B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41" y="4647380"/>
            <a:ext cx="7164288" cy="108587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39F6BB-36D9-4164-A9FB-7A592E56CAE0}"/>
              </a:ext>
            </a:extLst>
          </p:cNvPr>
          <p:cNvSpPr/>
          <p:nvPr/>
        </p:nvSpPr>
        <p:spPr>
          <a:xfrm>
            <a:off x="1101541" y="5358653"/>
            <a:ext cx="2374524" cy="329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57026-99B4-42CA-91A1-46036CA84F1B}"/>
              </a:ext>
            </a:extLst>
          </p:cNvPr>
          <p:cNvSpPr txBox="1"/>
          <p:nvPr/>
        </p:nvSpPr>
        <p:spPr>
          <a:xfrm>
            <a:off x="1178482" y="5718550"/>
            <a:ext cx="6965406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Job to Phone Dpt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&amp;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Internet Service Dpt.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Now!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likely due to overpricing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Optic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compared with competition.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A14A75-5721-432C-A80A-4124AAD5D90D}"/>
              </a:ext>
            </a:extLst>
          </p:cNvPr>
          <p:cNvSpPr/>
          <p:nvPr/>
        </p:nvSpPr>
        <p:spPr>
          <a:xfrm>
            <a:off x="6804247" y="5005108"/>
            <a:ext cx="1439621" cy="329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690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3F1D000-EC29-47CE-BAD4-2389FF37F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C3006-FDA4-419F-A1FC-87349F64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484784"/>
            <a:ext cx="6876764" cy="4271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022BB-A2EB-4528-891D-54B0343F38B9}"/>
              </a:ext>
            </a:extLst>
          </p:cNvPr>
          <p:cNvSpPr txBox="1"/>
          <p:nvPr/>
        </p:nvSpPr>
        <p:spPr>
          <a:xfrm>
            <a:off x="6012160" y="1916832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Pseudo R</a:t>
            </a:r>
            <a:r>
              <a:rPr lang="en-US" sz="1400" b="1" baseline="30000" dirty="0"/>
              <a:t>2</a:t>
            </a:r>
            <a:r>
              <a:rPr lang="en-US" sz="1400" b="1" dirty="0"/>
              <a:t>: 0.269</a:t>
            </a:r>
          </a:p>
          <a:p>
            <a:r>
              <a:rPr lang="en-US" sz="1400" b="1" dirty="0"/>
              <a:t>AUC: 0.838</a:t>
            </a:r>
          </a:p>
          <a:p>
            <a:r>
              <a:rPr lang="en-US" sz="1400" b="1" dirty="0"/>
              <a:t>Accuracy: 0.8</a:t>
            </a:r>
          </a:p>
          <a:p>
            <a:r>
              <a:rPr lang="en-US" sz="1400" b="1" dirty="0"/>
              <a:t>False Negative: 755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A1D07-F4FD-4A7F-81E7-D15CF43D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5755874"/>
            <a:ext cx="2529932" cy="1017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5B9C81-EFDF-4FF8-ADBF-C2F21E948C5A}"/>
              </a:ext>
            </a:extLst>
          </p:cNvPr>
          <p:cNvSpPr txBox="1"/>
          <p:nvPr/>
        </p:nvSpPr>
        <p:spPr>
          <a:xfrm>
            <a:off x="3856312" y="6112359"/>
            <a:ext cx="438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Discount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users and Seniors</a:t>
            </a:r>
          </a:p>
        </p:txBody>
      </p:sp>
    </p:spTree>
    <p:extLst>
      <p:ext uri="{BB962C8B-B14F-4D97-AF65-F5344CB8AC3E}">
        <p14:creationId xmlns:p14="http://schemas.microsoft.com/office/powerpoint/2010/main" val="40141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697EAAF-9C4F-46B0-B5B0-F18D3454E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F2222-42AC-4E6B-B532-B6DF7C41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412776"/>
            <a:ext cx="4729315" cy="5403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C978B-71B7-4310-90A7-3A9A404EAD89}"/>
              </a:ext>
            </a:extLst>
          </p:cNvPr>
          <p:cNvSpPr txBox="1"/>
          <p:nvPr/>
        </p:nvSpPr>
        <p:spPr>
          <a:xfrm>
            <a:off x="6156176" y="1556792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Full Model:</a:t>
            </a:r>
          </a:p>
          <a:p>
            <a:r>
              <a:rPr lang="en-US" sz="1600" b="1" dirty="0"/>
              <a:t>Pseudo R</a:t>
            </a:r>
            <a:r>
              <a:rPr lang="en-US" sz="1600" b="1" baseline="30000" dirty="0"/>
              <a:t>2</a:t>
            </a:r>
            <a:r>
              <a:rPr lang="en-US" sz="1600" b="1" dirty="0"/>
              <a:t>: 0.279</a:t>
            </a:r>
          </a:p>
          <a:p>
            <a:r>
              <a:rPr lang="en-US" sz="1600" b="1" dirty="0"/>
              <a:t>AUC: 0.845</a:t>
            </a:r>
          </a:p>
          <a:p>
            <a:r>
              <a:rPr lang="en-US" sz="1600" b="1" dirty="0"/>
              <a:t>Accuracy: 0.804</a:t>
            </a:r>
          </a:p>
          <a:p>
            <a:r>
              <a:rPr lang="en-US" sz="1600" b="1" dirty="0"/>
              <a:t>False Negative: 724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8D024-7067-47F4-A8B9-93AE1161A39E}"/>
              </a:ext>
            </a:extLst>
          </p:cNvPr>
          <p:cNvSpPr txBox="1"/>
          <p:nvPr/>
        </p:nvSpPr>
        <p:spPr>
          <a:xfrm>
            <a:off x="6156176" y="3429000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model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False Negative rates, improves pseudo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AUC, but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harms interpretation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603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4D4D4D"/>
      </a:dk2>
      <a:lt2>
        <a:srgbClr val="454D52"/>
      </a:lt2>
      <a:accent1>
        <a:srgbClr val="7D8B97"/>
      </a:accent1>
      <a:accent2>
        <a:srgbClr val="CBCBCB"/>
      </a:accent2>
      <a:accent3>
        <a:srgbClr val="FFFFFF"/>
      </a:accent3>
      <a:accent4>
        <a:srgbClr val="404040"/>
      </a:accent4>
      <a:accent5>
        <a:srgbClr val="BFC4C9"/>
      </a:accent5>
      <a:accent6>
        <a:srgbClr val="B8B8B8"/>
      </a:accent6>
      <a:hlink>
        <a:srgbClr val="5158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149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Tahoma</vt:lpstr>
      <vt:lpstr>Times New Roman</vt:lpstr>
      <vt:lpstr>template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KONG Deyu</cp:lastModifiedBy>
  <cp:revision>62</cp:revision>
  <dcterms:created xsi:type="dcterms:W3CDTF">2006-06-13T13:38:55Z</dcterms:created>
  <dcterms:modified xsi:type="dcterms:W3CDTF">2021-05-02T23:31:12Z</dcterms:modified>
</cp:coreProperties>
</file>