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3749675" cy="1736725"/>
  <p:notesSz cx="6858000" cy="9144000"/>
  <p:defaultTextStyle>
    <a:defPPr>
      <a:defRPr lang="en-US"/>
    </a:defPPr>
    <a:lvl1pPr marL="0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2116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44232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16348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88463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60579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32696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04812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76928" algn="l" defTabSz="17211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5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3" autoAdjust="0"/>
    <p:restoredTop sz="99176" autoAdjust="0"/>
  </p:normalViewPr>
  <p:slideViewPr>
    <p:cSldViewPr snapToGrid="0" snapToObjects="1">
      <p:cViewPr>
        <p:scale>
          <a:sx n="200" d="100"/>
          <a:sy n="200" d="100"/>
        </p:scale>
        <p:origin x="-3640" y="-1920"/>
      </p:cViewPr>
      <p:guideLst>
        <p:guide orient="horz" pos="548"/>
        <p:guide pos="11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226" y="539512"/>
            <a:ext cx="3187224" cy="3722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453" y="984145"/>
            <a:ext cx="2624772" cy="4438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4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8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0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2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4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76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38885" y="81209"/>
            <a:ext cx="632758" cy="17286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613" y="81209"/>
            <a:ext cx="1835779" cy="17286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199" y="1116006"/>
            <a:ext cx="3187224" cy="344933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199" y="736100"/>
            <a:ext cx="3187224" cy="379908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7211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4423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1634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8846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6057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03269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0481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76928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15" y="472777"/>
            <a:ext cx="1234268" cy="133711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7377" y="472777"/>
            <a:ext cx="1234268" cy="1337118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84" y="69550"/>
            <a:ext cx="3374708" cy="2894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487" y="388755"/>
            <a:ext cx="1656758" cy="162014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2116" indent="0">
              <a:buNone/>
              <a:defRPr sz="800" b="1"/>
            </a:lvl2pPr>
            <a:lvl3pPr marL="344232" indent="0">
              <a:buNone/>
              <a:defRPr sz="700" b="1"/>
            </a:lvl3pPr>
            <a:lvl4pPr marL="516348" indent="0">
              <a:buNone/>
              <a:defRPr sz="700" b="1"/>
            </a:lvl4pPr>
            <a:lvl5pPr marL="688463" indent="0">
              <a:buNone/>
              <a:defRPr sz="700" b="1"/>
            </a:lvl5pPr>
            <a:lvl6pPr marL="860579" indent="0">
              <a:buNone/>
              <a:defRPr sz="700" b="1"/>
            </a:lvl6pPr>
            <a:lvl7pPr marL="1032696" indent="0">
              <a:buNone/>
              <a:defRPr sz="700" b="1"/>
            </a:lvl7pPr>
            <a:lvl8pPr marL="1204812" indent="0">
              <a:buNone/>
              <a:defRPr sz="700" b="1"/>
            </a:lvl8pPr>
            <a:lvl9pPr marL="1376928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487" y="550769"/>
            <a:ext cx="1656758" cy="1000627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04786" y="388755"/>
            <a:ext cx="1657408" cy="162014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2116" indent="0">
              <a:buNone/>
              <a:defRPr sz="800" b="1"/>
            </a:lvl2pPr>
            <a:lvl3pPr marL="344232" indent="0">
              <a:buNone/>
              <a:defRPr sz="700" b="1"/>
            </a:lvl3pPr>
            <a:lvl4pPr marL="516348" indent="0">
              <a:buNone/>
              <a:defRPr sz="700" b="1"/>
            </a:lvl4pPr>
            <a:lvl5pPr marL="688463" indent="0">
              <a:buNone/>
              <a:defRPr sz="700" b="1"/>
            </a:lvl5pPr>
            <a:lvl6pPr marL="860579" indent="0">
              <a:buNone/>
              <a:defRPr sz="700" b="1"/>
            </a:lvl6pPr>
            <a:lvl7pPr marL="1032696" indent="0">
              <a:buNone/>
              <a:defRPr sz="700" b="1"/>
            </a:lvl7pPr>
            <a:lvl8pPr marL="1204812" indent="0">
              <a:buNone/>
              <a:defRPr sz="700" b="1"/>
            </a:lvl8pPr>
            <a:lvl9pPr marL="1376928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04786" y="550769"/>
            <a:ext cx="1657408" cy="1000627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88" y="69147"/>
            <a:ext cx="1233617" cy="29427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020" y="69150"/>
            <a:ext cx="2096173" cy="1482247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488" y="363428"/>
            <a:ext cx="1233617" cy="1187969"/>
          </a:xfrm>
        </p:spPr>
        <p:txBody>
          <a:bodyPr/>
          <a:lstStyle>
            <a:lvl1pPr marL="0" indent="0">
              <a:buNone/>
              <a:defRPr sz="500"/>
            </a:lvl1pPr>
            <a:lvl2pPr marL="172116" indent="0">
              <a:buNone/>
              <a:defRPr sz="500"/>
            </a:lvl2pPr>
            <a:lvl3pPr marL="344232" indent="0">
              <a:buNone/>
              <a:defRPr sz="400"/>
            </a:lvl3pPr>
            <a:lvl4pPr marL="516348" indent="0">
              <a:buNone/>
              <a:defRPr sz="300"/>
            </a:lvl4pPr>
            <a:lvl5pPr marL="688463" indent="0">
              <a:buNone/>
              <a:defRPr sz="300"/>
            </a:lvl5pPr>
            <a:lvl6pPr marL="860579" indent="0">
              <a:buNone/>
              <a:defRPr sz="300"/>
            </a:lvl6pPr>
            <a:lvl7pPr marL="1032696" indent="0">
              <a:buNone/>
              <a:defRPr sz="300"/>
            </a:lvl7pPr>
            <a:lvl8pPr marL="1204812" indent="0">
              <a:buNone/>
              <a:defRPr sz="300"/>
            </a:lvl8pPr>
            <a:lvl9pPr marL="137692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966" y="1215708"/>
            <a:ext cx="2249805" cy="143521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4966" y="155180"/>
            <a:ext cx="2249805" cy="1042035"/>
          </a:xfrm>
        </p:spPr>
        <p:txBody>
          <a:bodyPr/>
          <a:lstStyle>
            <a:lvl1pPr marL="0" indent="0">
              <a:buNone/>
              <a:defRPr sz="1300"/>
            </a:lvl1pPr>
            <a:lvl2pPr marL="172116" indent="0">
              <a:buNone/>
              <a:defRPr sz="1100"/>
            </a:lvl2pPr>
            <a:lvl3pPr marL="344232" indent="0">
              <a:buNone/>
              <a:defRPr sz="900"/>
            </a:lvl3pPr>
            <a:lvl4pPr marL="516348" indent="0">
              <a:buNone/>
              <a:defRPr sz="800"/>
            </a:lvl4pPr>
            <a:lvl5pPr marL="688463" indent="0">
              <a:buNone/>
              <a:defRPr sz="800"/>
            </a:lvl5pPr>
            <a:lvl6pPr marL="860579" indent="0">
              <a:buNone/>
              <a:defRPr sz="800"/>
            </a:lvl6pPr>
            <a:lvl7pPr marL="1032696" indent="0">
              <a:buNone/>
              <a:defRPr sz="800"/>
            </a:lvl7pPr>
            <a:lvl8pPr marL="1204812" indent="0">
              <a:buNone/>
              <a:defRPr sz="800"/>
            </a:lvl8pPr>
            <a:lvl9pPr marL="1376928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966" y="1359229"/>
            <a:ext cx="2249805" cy="203824"/>
          </a:xfrm>
        </p:spPr>
        <p:txBody>
          <a:bodyPr/>
          <a:lstStyle>
            <a:lvl1pPr marL="0" indent="0">
              <a:buNone/>
              <a:defRPr sz="500"/>
            </a:lvl1pPr>
            <a:lvl2pPr marL="172116" indent="0">
              <a:buNone/>
              <a:defRPr sz="500"/>
            </a:lvl2pPr>
            <a:lvl3pPr marL="344232" indent="0">
              <a:buNone/>
              <a:defRPr sz="400"/>
            </a:lvl3pPr>
            <a:lvl4pPr marL="516348" indent="0">
              <a:buNone/>
              <a:defRPr sz="300"/>
            </a:lvl4pPr>
            <a:lvl5pPr marL="688463" indent="0">
              <a:buNone/>
              <a:defRPr sz="300"/>
            </a:lvl5pPr>
            <a:lvl6pPr marL="860579" indent="0">
              <a:buNone/>
              <a:defRPr sz="300"/>
            </a:lvl6pPr>
            <a:lvl7pPr marL="1032696" indent="0">
              <a:buNone/>
              <a:defRPr sz="300"/>
            </a:lvl7pPr>
            <a:lvl8pPr marL="1204812" indent="0">
              <a:buNone/>
              <a:defRPr sz="300"/>
            </a:lvl8pPr>
            <a:lvl9pPr marL="1376928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484" y="69550"/>
            <a:ext cx="3374708" cy="289454"/>
          </a:xfrm>
          <a:prstGeom prst="rect">
            <a:avLst/>
          </a:prstGeom>
        </p:spPr>
        <p:txBody>
          <a:bodyPr vert="horz" lIns="34424" tIns="17212" rIns="34424" bIns="1721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484" y="405238"/>
            <a:ext cx="3374708" cy="1146158"/>
          </a:xfrm>
          <a:prstGeom prst="rect">
            <a:avLst/>
          </a:prstGeom>
        </p:spPr>
        <p:txBody>
          <a:bodyPr vert="horz" lIns="34424" tIns="17212" rIns="34424" bIns="1721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484" y="1609688"/>
            <a:ext cx="874924" cy="92465"/>
          </a:xfrm>
          <a:prstGeom prst="rect">
            <a:avLst/>
          </a:prstGeom>
        </p:spPr>
        <p:txBody>
          <a:bodyPr vert="horz" lIns="34424" tIns="17212" rIns="34424" bIns="17212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1140" y="1609688"/>
            <a:ext cx="1187397" cy="92465"/>
          </a:xfrm>
          <a:prstGeom prst="rect">
            <a:avLst/>
          </a:prstGeom>
        </p:spPr>
        <p:txBody>
          <a:bodyPr vert="horz" lIns="34424" tIns="17212" rIns="34424" bIns="17212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87267" y="1609688"/>
            <a:ext cx="874924" cy="92465"/>
          </a:xfrm>
          <a:prstGeom prst="rect">
            <a:avLst/>
          </a:prstGeom>
        </p:spPr>
        <p:txBody>
          <a:bodyPr vert="horz" lIns="34424" tIns="17212" rIns="34424" bIns="17212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116" rtl="0" eaLnBrk="1" latinLnBrk="0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087" indent="-129087" algn="l" defTabSz="172116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79689" indent="-107572" algn="l" defTabSz="172116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30291" indent="-86059" algn="l" defTabSz="172116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2406" indent="-86059" algn="l" defTabSz="172116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4523" indent="-86059" algn="l" defTabSz="172116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46638" indent="-86059" algn="l" defTabSz="17211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18754" indent="-86059" algn="l" defTabSz="17211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90870" indent="-86059" algn="l" defTabSz="17211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86" indent="-86059" algn="l" defTabSz="172116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2116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4232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348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8463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0579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2696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4812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6928" algn="l" defTabSz="17211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404938" y="-137079"/>
            <a:ext cx="4513672" cy="1965879"/>
            <a:chOff x="-385888" y="-98067"/>
            <a:chExt cx="4513672" cy="1965879"/>
          </a:xfrm>
        </p:grpSpPr>
        <p:grpSp>
          <p:nvGrpSpPr>
            <p:cNvPr id="11" name="Group 10"/>
            <p:cNvGrpSpPr/>
            <p:nvPr/>
          </p:nvGrpSpPr>
          <p:grpSpPr>
            <a:xfrm>
              <a:off x="-385888" y="-98067"/>
              <a:ext cx="4513672" cy="1965879"/>
              <a:chOff x="-385888" y="-98067"/>
              <a:chExt cx="4513672" cy="1965879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85888" y="-98067"/>
                <a:ext cx="2645866" cy="1965879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1918" y="-98067"/>
                <a:ext cx="2645866" cy="1965879"/>
              </a:xfrm>
              <a:prstGeom prst="rect">
                <a:avLst/>
              </a:prstGeom>
            </p:spPr>
          </p:pic>
          <p:cxnSp>
            <p:nvCxnSpPr>
              <p:cNvPr id="16" name="Straight Connector 15"/>
              <p:cNvCxnSpPr/>
              <p:nvPr/>
            </p:nvCxnSpPr>
            <p:spPr>
              <a:xfrm>
                <a:off x="1880505" y="1015340"/>
                <a:ext cx="0" cy="3532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Curved Up Arrow 16"/>
              <p:cNvSpPr/>
              <p:nvPr/>
            </p:nvSpPr>
            <p:spPr>
              <a:xfrm>
                <a:off x="1678660" y="1111170"/>
                <a:ext cx="403690" cy="92520"/>
              </a:xfrm>
              <a:prstGeom prst="curvedUp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640723" y="1340685"/>
                <a:ext cx="4715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smtClean="0">
                    <a:latin typeface="Arial"/>
                    <a:cs typeface="Arial"/>
                  </a:rPr>
                  <a:t>120º</a:t>
                </a:r>
                <a:endParaRPr lang="en-US" sz="1100" dirty="0">
                  <a:latin typeface="Arial"/>
                  <a:cs typeface="Arial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1443" y="32154"/>
              <a:ext cx="3739285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3366FF"/>
                  </a:solidFill>
                </a:rPr>
                <a:t>Placeholder image. The real image should have one monomer colored gray to orange by the magnitude of the shift (</a:t>
              </a:r>
              <a:r>
                <a:rPr lang="en-US" sz="1100" b="1" dirty="0" err="1" smtClean="0">
                  <a:solidFill>
                    <a:srgbClr val="3366FF"/>
                  </a:solidFill>
                </a:rPr>
                <a:t>RMSDcorrected</a:t>
              </a:r>
              <a:r>
                <a:rPr lang="en-US" sz="1100" b="1" dirty="0" smtClean="0">
                  <a:solidFill>
                    <a:srgbClr val="3366FF"/>
                  </a:solidFill>
                </a:rPr>
                <a:t>) with sites of significant shifts in spheres. The data are in </a:t>
              </a:r>
              <a:r>
                <a:rPr lang="en-US" sz="1100" b="1" dirty="0" smtClean="0">
                  <a:solidFill>
                    <a:srgbClr val="3366FF"/>
                  </a:solidFill>
                  <a:latin typeface="Courier"/>
                  <a:cs typeface="Courier"/>
                </a:rPr>
                <a:t>./figures/BG505_to_BF520_prefs_dist.csv</a:t>
              </a:r>
              <a:r>
                <a:rPr lang="en-US" sz="1100" b="1" dirty="0" smtClean="0">
                  <a:solidFill>
                    <a:srgbClr val="3366FF"/>
                  </a:solidFill>
                  <a:cs typeface="Courier"/>
                </a:rPr>
                <a:t>.</a:t>
              </a:r>
            </a:p>
            <a:p>
              <a:endParaRPr lang="en-US" sz="1100" b="1" dirty="0">
                <a:solidFill>
                  <a:srgbClr val="3366FF"/>
                </a:solidFill>
                <a:latin typeface="Courier"/>
                <a:cs typeface="Courier"/>
              </a:endParaRPr>
            </a:p>
            <a:p>
              <a:r>
                <a:rPr lang="en-US" sz="1100" b="1" dirty="0" smtClean="0">
                  <a:solidFill>
                    <a:srgbClr val="3366FF"/>
                  </a:solidFill>
                  <a:cs typeface="Courier"/>
                </a:rPr>
                <a:t>This image should go in the file: </a:t>
              </a:r>
              <a:r>
                <a:rPr lang="en-US" sz="1100" b="1" dirty="0" smtClean="0">
                  <a:solidFill>
                    <a:srgbClr val="3366FF"/>
                  </a:solidFill>
                  <a:latin typeface="Courier"/>
                  <a:cs typeface="Courier"/>
                </a:rPr>
                <a:t>./figures/</a:t>
              </a:r>
              <a:r>
                <a:rPr lang="en-US" sz="1100" b="1" dirty="0" err="1" smtClean="0">
                  <a:solidFill>
                    <a:srgbClr val="3366FF"/>
                  </a:solidFill>
                  <a:latin typeface="Courier"/>
                  <a:cs typeface="Courier"/>
                </a:rPr>
                <a:t>shifts_on_structure</a:t>
              </a:r>
              <a:r>
                <a:rPr lang="en-US" sz="1100" b="1" dirty="0" smtClean="0">
                  <a:solidFill>
                    <a:srgbClr val="3366FF"/>
                  </a:solidFill>
                  <a:latin typeface="Courier"/>
                  <a:cs typeface="Courier"/>
                </a:rPr>
                <a:t>/</a:t>
              </a:r>
              <a:r>
                <a:rPr lang="en-US" sz="1100" b="1" dirty="0" err="1" smtClean="0">
                  <a:solidFill>
                    <a:srgbClr val="3366FF"/>
                  </a:solidFill>
                  <a:latin typeface="Courier"/>
                  <a:cs typeface="Courier"/>
                </a:rPr>
                <a:t>shifts_on_structure.pdf</a:t>
              </a:r>
              <a:endParaRPr lang="en-US" sz="1100" b="1" dirty="0" smtClean="0">
                <a:solidFill>
                  <a:srgbClr val="3366FF"/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35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5178</TotalTime>
  <Words>57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Jesse Bloom</cp:lastModifiedBy>
  <cp:revision>115</cp:revision>
  <dcterms:created xsi:type="dcterms:W3CDTF">2016-03-31T19:08:03Z</dcterms:created>
  <dcterms:modified xsi:type="dcterms:W3CDTF">2017-11-25T14:58:04Z</dcterms:modified>
</cp:coreProperties>
</file>