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914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94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8073" autoAdjust="0"/>
    <p:restoredTop sz="94660"/>
  </p:normalViewPr>
  <p:slideViewPr>
    <p:cSldViewPr snapToGrid="0" snapToObjects="1">
      <p:cViewPr>
        <p:scale>
          <a:sx n="200" d="100"/>
          <a:sy n="200" d="100"/>
        </p:scale>
        <p:origin x="-80" y="-80"/>
      </p:cViewPr>
      <p:guideLst>
        <p:guide orient="horz" pos="288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840568"/>
            <a:ext cx="77724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181600"/>
            <a:ext cx="64008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F159B-2C94-7B4C-848C-EEFC614E552F}" type="datetimeFigureOut">
              <a:rPr lang="en-US" smtClean="0"/>
              <a:t>2/24/18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92837-9A75-084C-8C5F-84550E08C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251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F159B-2C94-7B4C-848C-EEFC614E552F}" type="datetimeFigureOut">
              <a:rPr lang="en-US" smtClean="0"/>
              <a:t>2/24/18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92837-9A75-084C-8C5F-84550E08C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872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88951"/>
            <a:ext cx="2057400" cy="10401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88951"/>
            <a:ext cx="6019800" cy="10401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F159B-2C94-7B4C-848C-EEFC614E552F}" type="datetimeFigureOut">
              <a:rPr lang="en-US" smtClean="0"/>
              <a:t>2/24/18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92837-9A75-084C-8C5F-84550E08C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9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F159B-2C94-7B4C-848C-EEFC614E552F}" type="datetimeFigureOut">
              <a:rPr lang="en-US" smtClean="0"/>
              <a:t>2/24/18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92837-9A75-084C-8C5F-84550E08C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973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875867"/>
            <a:ext cx="77724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75618"/>
            <a:ext cx="77724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F159B-2C94-7B4C-848C-EEFC614E552F}" type="datetimeFigureOut">
              <a:rPr lang="en-US" smtClean="0"/>
              <a:t>2/24/18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92837-9A75-084C-8C5F-84550E08C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172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844800"/>
            <a:ext cx="4038600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844800"/>
            <a:ext cx="4038600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F159B-2C94-7B4C-848C-EEFC614E552F}" type="datetimeFigureOut">
              <a:rPr lang="en-US" smtClean="0"/>
              <a:t>2/24/18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92837-9A75-084C-8C5F-84550E08C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473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6184"/>
            <a:ext cx="82296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46817"/>
            <a:ext cx="4040188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899833"/>
            <a:ext cx="4040188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2046817"/>
            <a:ext cx="4041775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899833"/>
            <a:ext cx="4041775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F159B-2C94-7B4C-848C-EEFC614E552F}" type="datetimeFigureOut">
              <a:rPr lang="en-US" smtClean="0"/>
              <a:t>2/24/18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92837-9A75-084C-8C5F-84550E08C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189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F159B-2C94-7B4C-848C-EEFC614E552F}" type="datetimeFigureOut">
              <a:rPr lang="en-US" smtClean="0"/>
              <a:t>2/24/18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92837-9A75-084C-8C5F-84550E08C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193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F159B-2C94-7B4C-848C-EEFC614E552F}" type="datetimeFigureOut">
              <a:rPr lang="en-US" smtClean="0"/>
              <a:t>2/24/18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92837-9A75-084C-8C5F-84550E08C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963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364067"/>
            <a:ext cx="3008313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364067"/>
            <a:ext cx="5111750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913467"/>
            <a:ext cx="3008313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F159B-2C94-7B4C-848C-EEFC614E552F}" type="datetimeFigureOut">
              <a:rPr lang="en-US" smtClean="0"/>
              <a:t>2/24/18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92837-9A75-084C-8C5F-84550E08C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217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6400800"/>
            <a:ext cx="54864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817033"/>
            <a:ext cx="54864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7156451"/>
            <a:ext cx="54864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F159B-2C94-7B4C-848C-EEFC614E552F}" type="datetimeFigureOut">
              <a:rPr lang="en-US" smtClean="0"/>
              <a:t>2/24/18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92837-9A75-084C-8C5F-84550E08C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143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66184"/>
            <a:ext cx="82296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133601"/>
            <a:ext cx="82296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8475134"/>
            <a:ext cx="2133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7F159B-2C94-7B4C-848C-EEFC614E552F}" type="datetimeFigureOut">
              <a:rPr lang="en-US" smtClean="0"/>
              <a:t>2/24/18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8475134"/>
            <a:ext cx="2895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8475134"/>
            <a:ext cx="2133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092837-9A75-084C-8C5F-84550E08C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842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6862" r="7623"/>
          <a:stretch/>
        </p:blipFill>
        <p:spPr>
          <a:xfrm>
            <a:off x="3081006" y="1761020"/>
            <a:ext cx="2293436" cy="1791517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2564580" y="107296"/>
            <a:ext cx="2834054" cy="132343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b="1" u="sng" dirty="0" smtClean="0">
                <a:latin typeface="Arial"/>
                <a:cs typeface="Arial"/>
              </a:rPr>
              <a:t>Key:</a:t>
            </a:r>
          </a:p>
          <a:p>
            <a:pPr marL="171450" indent="-171450">
              <a:buFont typeface="Arial"/>
              <a:buChar char="•"/>
            </a:pPr>
            <a:r>
              <a:rPr lang="en-US" sz="1000" b="1" dirty="0" smtClean="0">
                <a:solidFill>
                  <a:srgbClr val="0000FF"/>
                </a:solidFill>
                <a:latin typeface="Arial"/>
                <a:cs typeface="Arial"/>
              </a:rPr>
              <a:t>Blue: sites in the hydrophobic network</a:t>
            </a:r>
          </a:p>
          <a:p>
            <a:pPr marL="171450" indent="-171450">
              <a:buFont typeface="Arial"/>
              <a:buChar char="•"/>
            </a:pPr>
            <a:r>
              <a:rPr lang="en-US" sz="1000" b="1" dirty="0" smtClean="0">
                <a:solidFill>
                  <a:srgbClr val="660066"/>
                </a:solidFill>
                <a:latin typeface="Arial"/>
                <a:cs typeface="Arial"/>
              </a:rPr>
              <a:t>Purple: the one site that has shifted and is also in the hydrophobic network</a:t>
            </a:r>
            <a:endParaRPr lang="en-US" sz="1000" b="1" dirty="0">
              <a:solidFill>
                <a:srgbClr val="660066"/>
              </a:solidFill>
              <a:latin typeface="Arial"/>
              <a:cs typeface="Arial"/>
            </a:endParaRPr>
          </a:p>
          <a:p>
            <a:pPr marL="171450" indent="-171450">
              <a:buFont typeface="Arial"/>
              <a:buChar char="•"/>
            </a:pPr>
            <a:r>
              <a:rPr lang="en-US" sz="1000" b="1" dirty="0" smtClean="0">
                <a:solidFill>
                  <a:srgbClr val="FF0000"/>
                </a:solidFill>
                <a:latin typeface="Arial"/>
                <a:cs typeface="Arial"/>
              </a:rPr>
              <a:t>Red: sites that have shifted</a:t>
            </a:r>
          </a:p>
          <a:p>
            <a:pPr marL="171450" indent="-171450">
              <a:buFont typeface="Arial"/>
              <a:buChar char="•"/>
            </a:pPr>
            <a:r>
              <a:rPr lang="en-US" sz="1000" b="1" dirty="0" smtClean="0">
                <a:solidFill>
                  <a:srgbClr val="FF6600"/>
                </a:solidFill>
                <a:latin typeface="Arial"/>
                <a:cs typeface="Arial"/>
              </a:rPr>
              <a:t>Orange: sites that have both shifted and substituted</a:t>
            </a:r>
          </a:p>
          <a:p>
            <a:pPr marL="171450" indent="-171450">
              <a:buFont typeface="Arial"/>
              <a:buChar char="•"/>
            </a:pPr>
            <a:r>
              <a:rPr lang="en-US" sz="1000" b="1" dirty="0" smtClean="0">
                <a:solidFill>
                  <a:srgbClr val="FFA63B"/>
                </a:solidFill>
                <a:latin typeface="Arial"/>
                <a:cs typeface="Arial"/>
              </a:rPr>
              <a:t>Yellow: sites that have substituted</a:t>
            </a:r>
            <a:endParaRPr lang="en-US" sz="1000" b="1" dirty="0">
              <a:solidFill>
                <a:srgbClr val="FFA63B"/>
              </a:solidFill>
              <a:latin typeface="Arial"/>
              <a:cs typeface="Arial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14144" r="5922"/>
          <a:stretch/>
        </p:blipFill>
        <p:spPr>
          <a:xfrm>
            <a:off x="481991" y="1761020"/>
            <a:ext cx="2443758" cy="1791517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281795" y="64960"/>
            <a:ext cx="23176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Arial"/>
                <a:cs typeface="Arial"/>
              </a:rPr>
              <a:t>Closed pre-fusion conformation</a:t>
            </a:r>
            <a:endParaRPr lang="en-US" sz="1000" dirty="0">
              <a:solidFill>
                <a:srgbClr val="FFA63B"/>
              </a:solidFill>
              <a:latin typeface="Arial"/>
              <a:cs typeface="Aria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81006" y="1529704"/>
            <a:ext cx="23176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Arial"/>
                <a:cs typeface="Arial"/>
              </a:rPr>
              <a:t>Open CD4-bound conformation</a:t>
            </a:r>
            <a:endParaRPr lang="en-US" sz="1000" dirty="0">
              <a:solidFill>
                <a:srgbClr val="FFA63B"/>
              </a:solidFill>
              <a:latin typeface="Arial"/>
              <a:cs typeface="Arial"/>
            </a:endParaRPr>
          </a:p>
        </p:txBody>
      </p:sp>
      <p:sp>
        <p:nvSpPr>
          <p:cNvPr id="9" name="TextBox 8"/>
          <p:cNvSpPr txBox="1"/>
          <p:nvPr/>
        </p:nvSpPr>
        <p:spPr>
          <a:xfrm rot="16200000">
            <a:off x="-442974" y="2534665"/>
            <a:ext cx="14075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 smtClean="0">
                <a:latin typeface="Arial"/>
                <a:cs typeface="Arial"/>
              </a:rPr>
              <a:t>Conformationally</a:t>
            </a:r>
            <a:r>
              <a:rPr lang="en-US" sz="1000" dirty="0" smtClean="0">
                <a:latin typeface="Arial"/>
                <a:cs typeface="Arial"/>
              </a:rPr>
              <a:t> dynamic region</a:t>
            </a:r>
            <a:endParaRPr lang="en-US" sz="1000" dirty="0">
              <a:solidFill>
                <a:srgbClr val="FFA63B"/>
              </a:solidFill>
              <a:latin typeface="Arial"/>
              <a:cs typeface="Arial"/>
            </a:endParaRPr>
          </a:p>
        </p:txBody>
      </p:sp>
      <p:sp>
        <p:nvSpPr>
          <p:cNvPr id="10" name="TextBox 9"/>
          <p:cNvSpPr txBox="1"/>
          <p:nvPr/>
        </p:nvSpPr>
        <p:spPr>
          <a:xfrm rot="16200000">
            <a:off x="-110669" y="759967"/>
            <a:ext cx="9175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 smtClean="0">
                <a:latin typeface="Arial"/>
                <a:cs typeface="Arial"/>
              </a:rPr>
              <a:t>Trimer</a:t>
            </a:r>
            <a:r>
              <a:rPr lang="en-US" sz="1000" dirty="0" smtClean="0">
                <a:latin typeface="Arial"/>
                <a:cs typeface="Arial"/>
              </a:rPr>
              <a:t> apex</a:t>
            </a:r>
            <a:endParaRPr lang="en-US" sz="1000" dirty="0">
              <a:latin typeface="Arial"/>
              <a:cs typeface="Arial"/>
            </a:endParaRPr>
          </a:p>
        </p:txBody>
      </p:sp>
      <p:sp>
        <p:nvSpPr>
          <p:cNvPr id="11" name="TextBox 10"/>
          <p:cNvSpPr txBox="1"/>
          <p:nvPr/>
        </p:nvSpPr>
        <p:spPr>
          <a:xfrm rot="16200000">
            <a:off x="-296985" y="4446814"/>
            <a:ext cx="11556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rgbClr val="000000"/>
                </a:solidFill>
                <a:latin typeface="Arial"/>
                <a:cs typeface="Arial"/>
              </a:rPr>
              <a:t>Inter-</a:t>
            </a:r>
            <a:r>
              <a:rPr lang="en-US" sz="1000" dirty="0" err="1" smtClean="0">
                <a:solidFill>
                  <a:srgbClr val="000000"/>
                </a:solidFill>
                <a:latin typeface="Arial"/>
                <a:cs typeface="Arial"/>
              </a:rPr>
              <a:t>protomer</a:t>
            </a:r>
            <a:r>
              <a:rPr lang="en-US" sz="1000" dirty="0" smtClean="0">
                <a:solidFill>
                  <a:srgbClr val="000000"/>
                </a:solidFill>
                <a:latin typeface="Arial"/>
                <a:cs typeface="Arial"/>
              </a:rPr>
              <a:t> helical bundle</a:t>
            </a:r>
            <a:endParaRPr lang="en-US" sz="10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95038" y="1536083"/>
            <a:ext cx="23176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Arial"/>
                <a:cs typeface="Arial"/>
              </a:rPr>
              <a:t>Closed pre-fusion conformation</a:t>
            </a:r>
            <a:endParaRPr lang="en-US" sz="1000" dirty="0">
              <a:solidFill>
                <a:srgbClr val="FFA63B"/>
              </a:solidFill>
              <a:latin typeface="Arial"/>
              <a:cs typeface="Arial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991" y="296544"/>
            <a:ext cx="1935478" cy="113419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14" name="TextBox 13"/>
          <p:cNvSpPr txBox="1"/>
          <p:nvPr/>
        </p:nvSpPr>
        <p:spPr>
          <a:xfrm>
            <a:off x="4128661" y="3700690"/>
            <a:ext cx="11397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Arial"/>
                <a:cs typeface="Arial"/>
              </a:rPr>
              <a:t>Post-fusion six-helix bundle</a:t>
            </a:r>
            <a:endParaRPr lang="en-US" sz="1000" dirty="0">
              <a:solidFill>
                <a:srgbClr val="FFA63B"/>
              </a:solidFill>
              <a:latin typeface="Arial"/>
              <a:cs typeface="Arial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328142" y="3700690"/>
            <a:ext cx="13471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Arial"/>
                <a:cs typeface="Arial"/>
              </a:rPr>
              <a:t>Open CD4-bound conformation</a:t>
            </a:r>
            <a:endParaRPr lang="en-US" sz="1000" dirty="0">
              <a:solidFill>
                <a:srgbClr val="FFA63B"/>
              </a:solidFill>
              <a:latin typeface="Arial"/>
              <a:cs typeface="Arial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7210" y="3700690"/>
            <a:ext cx="13471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Arial"/>
                <a:cs typeface="Arial"/>
              </a:rPr>
              <a:t>Closed pre-fusion conformation</a:t>
            </a:r>
            <a:endParaRPr lang="en-US" sz="1000" dirty="0">
              <a:solidFill>
                <a:srgbClr val="FFA63B"/>
              </a:solidFill>
              <a:latin typeface="Arial"/>
              <a:cs typeface="Arial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149" y="7839"/>
            <a:ext cx="4552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Arial"/>
                <a:cs typeface="Arial"/>
              </a:rPr>
              <a:t>A)</a:t>
            </a:r>
            <a:endParaRPr lang="en-US" sz="2000" b="1" dirty="0">
              <a:latin typeface="Arial"/>
              <a:cs typeface="Arial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934" y="1477330"/>
            <a:ext cx="4552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Arial"/>
                <a:cs typeface="Arial"/>
              </a:rPr>
              <a:t>B)</a:t>
            </a:r>
            <a:endParaRPr lang="en-US" sz="2000" b="1" dirty="0">
              <a:latin typeface="Arial"/>
              <a:cs typeface="Arial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5"/>
          <a:srcRect r="20694"/>
          <a:stretch/>
        </p:blipFill>
        <p:spPr>
          <a:xfrm>
            <a:off x="467234" y="4075151"/>
            <a:ext cx="1531447" cy="1131602"/>
          </a:xfrm>
          <a:prstGeom prst="rect">
            <a:avLst/>
          </a:prstGeom>
          <a:ln>
            <a:solidFill>
              <a:srgbClr val="7F7F7F"/>
            </a:solidFill>
          </a:ln>
        </p:spPr>
      </p:pic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6"/>
          <a:srcRect r="23012"/>
          <a:stretch/>
        </p:blipFill>
        <p:spPr>
          <a:xfrm>
            <a:off x="2239084" y="4075152"/>
            <a:ext cx="1531447" cy="1131851"/>
          </a:xfrm>
          <a:prstGeom prst="rect">
            <a:avLst/>
          </a:prstGeom>
          <a:ln>
            <a:solidFill>
              <a:srgbClr val="7F7F7F"/>
            </a:solidFill>
          </a:ln>
        </p:spPr>
      </p:pic>
      <p:sp>
        <p:nvSpPr>
          <p:cNvPr id="21" name="TextBox 20"/>
          <p:cNvSpPr txBox="1"/>
          <p:nvPr/>
        </p:nvSpPr>
        <p:spPr>
          <a:xfrm>
            <a:off x="11934" y="3756880"/>
            <a:ext cx="4552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Arial"/>
                <a:cs typeface="Arial"/>
              </a:rPr>
              <a:t>C</a:t>
            </a:r>
            <a:r>
              <a:rPr lang="en-US" sz="2000" b="1" dirty="0" smtClean="0">
                <a:latin typeface="Arial"/>
                <a:cs typeface="Arial"/>
              </a:rPr>
              <a:t>)</a:t>
            </a:r>
            <a:endParaRPr lang="en-US" sz="2000" b="1" dirty="0">
              <a:latin typeface="Arial"/>
              <a:cs typeface="Arial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7"/>
          <a:srcRect l="1" r="27479"/>
          <a:stretch/>
        </p:blipFill>
        <p:spPr>
          <a:xfrm>
            <a:off x="3999127" y="4075400"/>
            <a:ext cx="1384168" cy="1131850"/>
          </a:xfrm>
          <a:prstGeom prst="rect">
            <a:avLst/>
          </a:prstGeom>
          <a:ln>
            <a:solidFill>
              <a:srgbClr val="7F7F7F"/>
            </a:solidFill>
          </a:ln>
        </p:spPr>
      </p:pic>
      <p:sp>
        <p:nvSpPr>
          <p:cNvPr id="23" name="TextBox 22"/>
          <p:cNvSpPr txBox="1"/>
          <p:nvPr/>
        </p:nvSpPr>
        <p:spPr>
          <a:xfrm>
            <a:off x="1204494" y="4223357"/>
            <a:ext cx="4385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rgbClr val="FF0000"/>
                </a:solidFill>
                <a:latin typeface="Arial"/>
                <a:cs typeface="Arial"/>
              </a:rPr>
              <a:t>583</a:t>
            </a:r>
            <a:endParaRPr lang="en-US" sz="1000" b="1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100668" y="4765634"/>
            <a:ext cx="4340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rgbClr val="FF0000"/>
                </a:solidFill>
                <a:latin typeface="Arial"/>
                <a:cs typeface="Arial"/>
              </a:rPr>
              <a:t>587</a:t>
            </a:r>
            <a:endParaRPr lang="en-US" sz="1000" b="1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591735" y="4257225"/>
            <a:ext cx="4069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rgbClr val="FF0000"/>
                </a:solidFill>
                <a:latin typeface="Arial"/>
                <a:cs typeface="Arial"/>
              </a:rPr>
              <a:t>582</a:t>
            </a:r>
            <a:endParaRPr lang="en-US" sz="1000" b="1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660011" y="4735660"/>
            <a:ext cx="4605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rgbClr val="D99449"/>
                </a:solidFill>
                <a:latin typeface="Arial"/>
                <a:cs typeface="Arial"/>
              </a:rPr>
              <a:t>588</a:t>
            </a:r>
            <a:endParaRPr lang="en-US" sz="1000" b="1" dirty="0">
              <a:solidFill>
                <a:srgbClr val="D99449"/>
              </a:solidFill>
              <a:latin typeface="Arial"/>
              <a:cs typeface="Arial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942476" y="4235712"/>
            <a:ext cx="4385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rgbClr val="FF0000"/>
                </a:solidFill>
                <a:latin typeface="Arial"/>
                <a:cs typeface="Arial"/>
              </a:rPr>
              <a:t>583</a:t>
            </a:r>
            <a:endParaRPr lang="en-US" sz="1000" b="1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864051" y="4794923"/>
            <a:ext cx="4340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rgbClr val="FF0000"/>
                </a:solidFill>
                <a:latin typeface="Arial"/>
                <a:cs typeface="Arial"/>
              </a:rPr>
              <a:t>587</a:t>
            </a:r>
            <a:endParaRPr lang="en-US" sz="1000" b="1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329717" y="4413519"/>
            <a:ext cx="4069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rgbClr val="FF0000"/>
                </a:solidFill>
                <a:latin typeface="Arial"/>
                <a:cs typeface="Arial"/>
              </a:rPr>
              <a:t>582</a:t>
            </a:r>
            <a:endParaRPr lang="en-US" sz="1000" b="1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106407" y="5010756"/>
            <a:ext cx="4605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rgbClr val="D99449"/>
                </a:solidFill>
                <a:latin typeface="Arial"/>
                <a:cs typeface="Arial"/>
              </a:rPr>
              <a:t>588</a:t>
            </a:r>
            <a:endParaRPr lang="en-US" sz="1000" b="1" dirty="0">
              <a:solidFill>
                <a:srgbClr val="D99449"/>
              </a:solidFill>
              <a:latin typeface="Arial"/>
              <a:cs typeface="Arial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329711" y="4151036"/>
            <a:ext cx="4069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rgbClr val="FF6600"/>
                </a:solidFill>
                <a:latin typeface="Arial"/>
                <a:cs typeface="Arial"/>
              </a:rPr>
              <a:t>520</a:t>
            </a:r>
            <a:endParaRPr lang="en-US" sz="1000" b="1" dirty="0">
              <a:solidFill>
                <a:srgbClr val="FF6600"/>
              </a:solidFill>
              <a:latin typeface="Arial"/>
              <a:cs typeface="Arial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747926" y="4196864"/>
            <a:ext cx="4385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rgbClr val="FF0000"/>
                </a:solidFill>
                <a:latin typeface="Arial"/>
                <a:cs typeface="Arial"/>
              </a:rPr>
              <a:t>583</a:t>
            </a:r>
            <a:endParaRPr lang="en-US" sz="1000" b="1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618699" y="4781476"/>
            <a:ext cx="4340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rgbClr val="FF0000"/>
                </a:solidFill>
                <a:latin typeface="Arial"/>
                <a:cs typeface="Arial"/>
              </a:rPr>
              <a:t>587</a:t>
            </a:r>
            <a:endParaRPr lang="en-US" sz="1000" b="1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042030" y="4213798"/>
            <a:ext cx="4069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rgbClr val="FF0000"/>
                </a:solidFill>
                <a:latin typeface="Arial"/>
                <a:cs typeface="Arial"/>
              </a:rPr>
              <a:t>582</a:t>
            </a:r>
            <a:endParaRPr lang="en-US" sz="1000" b="1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830923" y="4981881"/>
            <a:ext cx="4605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rgbClr val="D99449"/>
                </a:solidFill>
                <a:latin typeface="Arial"/>
                <a:cs typeface="Arial"/>
              </a:rPr>
              <a:t>588</a:t>
            </a:r>
            <a:endParaRPr lang="en-US" sz="1000" b="1" dirty="0">
              <a:solidFill>
                <a:srgbClr val="D99449"/>
              </a:solidFill>
              <a:latin typeface="Arial"/>
              <a:cs typeface="Arial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97548" y="311181"/>
            <a:ext cx="4069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rgbClr val="FF6600"/>
                </a:solidFill>
                <a:latin typeface="Arial"/>
                <a:cs typeface="Arial"/>
              </a:rPr>
              <a:t>165</a:t>
            </a:r>
            <a:endParaRPr lang="en-US" sz="1000" b="1" dirty="0">
              <a:solidFill>
                <a:srgbClr val="FF6600"/>
              </a:solidFill>
              <a:latin typeface="Arial"/>
              <a:cs typeface="Arial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931063" y="615274"/>
            <a:ext cx="4069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rgbClr val="FF6600"/>
                </a:solidFill>
                <a:latin typeface="Arial"/>
                <a:cs typeface="Arial"/>
              </a:rPr>
              <a:t>164</a:t>
            </a:r>
            <a:endParaRPr lang="en-US" sz="1000" b="1" dirty="0">
              <a:solidFill>
                <a:srgbClr val="FF6600"/>
              </a:solidFill>
              <a:latin typeface="Arial"/>
              <a:cs typeface="Arial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544538" y="907718"/>
            <a:ext cx="4069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rgbClr val="FF6600"/>
                </a:solidFill>
                <a:latin typeface="Arial"/>
                <a:cs typeface="Arial"/>
              </a:rPr>
              <a:t>307</a:t>
            </a:r>
            <a:endParaRPr lang="en-US" sz="1000" b="1" dirty="0">
              <a:solidFill>
                <a:srgbClr val="FF6600"/>
              </a:solidFill>
              <a:latin typeface="Arial"/>
              <a:cs typeface="Arial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97548" y="1142179"/>
            <a:ext cx="4605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rgbClr val="D99449"/>
                </a:solidFill>
                <a:latin typeface="Arial"/>
                <a:cs typeface="Arial"/>
              </a:rPr>
              <a:t>308</a:t>
            </a:r>
            <a:endParaRPr lang="en-US" sz="1000" b="1" dirty="0">
              <a:solidFill>
                <a:srgbClr val="D99449"/>
              </a:solidFill>
              <a:latin typeface="Arial"/>
              <a:cs typeface="Arial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179093" y="492163"/>
            <a:ext cx="4605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rgbClr val="D99449"/>
                </a:solidFill>
                <a:latin typeface="Arial"/>
                <a:cs typeface="Arial"/>
              </a:rPr>
              <a:t>161</a:t>
            </a:r>
            <a:endParaRPr lang="en-US" sz="1000" b="1" dirty="0">
              <a:solidFill>
                <a:srgbClr val="D99449"/>
              </a:solidFill>
              <a:latin typeface="Arial"/>
              <a:cs typeface="Arial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426207" y="3192250"/>
            <a:ext cx="4605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rgbClr val="660066"/>
                </a:solidFill>
                <a:latin typeface="Arial"/>
                <a:cs typeface="Arial"/>
              </a:rPr>
              <a:t>69</a:t>
            </a:r>
            <a:endParaRPr lang="en-US" sz="1000" b="1" dirty="0">
              <a:solidFill>
                <a:srgbClr val="660066"/>
              </a:solidFill>
              <a:latin typeface="Arial"/>
              <a:cs typeface="Arial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691906" y="2574184"/>
            <a:ext cx="4605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rgbClr val="660066"/>
                </a:solidFill>
                <a:latin typeface="Arial"/>
                <a:cs typeface="Arial"/>
              </a:rPr>
              <a:t>69</a:t>
            </a:r>
            <a:endParaRPr lang="en-US" sz="1000" b="1" dirty="0">
              <a:solidFill>
                <a:srgbClr val="660066"/>
              </a:solidFill>
              <a:latin typeface="Arial"/>
              <a:cs typeface="Arial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581514" y="2004759"/>
            <a:ext cx="4605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rgbClr val="FF0000"/>
                </a:solidFill>
                <a:latin typeface="Arial"/>
                <a:cs typeface="Arial"/>
              </a:rPr>
              <a:t>64</a:t>
            </a:r>
            <a:endParaRPr lang="en-US" sz="1000" b="1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382186" y="2169520"/>
            <a:ext cx="4605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rgbClr val="FF0000"/>
                </a:solidFill>
                <a:latin typeface="Arial"/>
                <a:cs typeface="Arial"/>
              </a:rPr>
              <a:t>64</a:t>
            </a:r>
            <a:endParaRPr lang="en-US" sz="1000" b="1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17247" y="1855561"/>
            <a:ext cx="4605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rgbClr val="0000FF"/>
                </a:solidFill>
                <a:latin typeface="Arial"/>
                <a:cs typeface="Arial"/>
              </a:rPr>
              <a:t>435</a:t>
            </a:r>
            <a:endParaRPr lang="en-US" sz="1000" b="1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577526" y="2165282"/>
            <a:ext cx="4605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rgbClr val="0000FF"/>
                </a:solidFill>
                <a:latin typeface="Arial"/>
                <a:cs typeface="Arial"/>
              </a:rPr>
              <a:t>435</a:t>
            </a:r>
            <a:endParaRPr lang="en-US" sz="1000" b="1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903943" y="2464114"/>
            <a:ext cx="4069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rgbClr val="FF6600"/>
                </a:solidFill>
                <a:latin typeface="Arial"/>
                <a:cs typeface="Arial"/>
              </a:rPr>
              <a:t>434</a:t>
            </a:r>
            <a:endParaRPr lang="en-US" sz="1000" b="1" dirty="0">
              <a:solidFill>
                <a:srgbClr val="FF6600"/>
              </a:solidFill>
              <a:latin typeface="Arial"/>
              <a:cs typeface="Arial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999239" y="2013910"/>
            <a:ext cx="4069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rgbClr val="FF6600"/>
                </a:solidFill>
                <a:latin typeface="Arial"/>
                <a:cs typeface="Arial"/>
              </a:rPr>
              <a:t>434</a:t>
            </a:r>
            <a:endParaRPr lang="en-US" sz="1000" b="1" dirty="0">
              <a:solidFill>
                <a:srgbClr val="FF6600"/>
              </a:solidFill>
              <a:latin typeface="Arial"/>
              <a:cs typeface="Arial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050607" y="2895111"/>
            <a:ext cx="4605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rgbClr val="0000FF"/>
                </a:solidFill>
                <a:latin typeface="Arial"/>
                <a:cs typeface="Arial"/>
              </a:rPr>
              <a:t>72</a:t>
            </a:r>
            <a:endParaRPr lang="en-US" sz="1000" b="1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153333" y="2615221"/>
            <a:ext cx="4605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rgbClr val="0000FF"/>
                </a:solidFill>
                <a:latin typeface="Arial"/>
                <a:cs typeface="Arial"/>
              </a:rPr>
              <a:t>72</a:t>
            </a:r>
            <a:endParaRPr lang="en-US" sz="1000" b="1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021465" y="2168362"/>
            <a:ext cx="4605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rgbClr val="FF0000"/>
                </a:solidFill>
                <a:latin typeface="Arial"/>
                <a:cs typeface="Arial"/>
              </a:rPr>
              <a:t>436</a:t>
            </a:r>
            <a:endParaRPr lang="en-US" sz="1000" b="1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310776" y="1951065"/>
            <a:ext cx="4605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rgbClr val="FF0000"/>
                </a:solidFill>
                <a:latin typeface="Arial"/>
                <a:cs typeface="Arial"/>
              </a:rPr>
              <a:t>436</a:t>
            </a:r>
            <a:endParaRPr lang="en-US" sz="1000" b="1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266217" y="1872404"/>
            <a:ext cx="4605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rgbClr val="FF0000"/>
                </a:solidFill>
                <a:latin typeface="Arial"/>
                <a:cs typeface="Arial"/>
              </a:rPr>
              <a:t>381</a:t>
            </a:r>
            <a:endParaRPr lang="en-US" sz="1000" b="1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902172" y="1789854"/>
            <a:ext cx="4605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rgbClr val="FF0000"/>
                </a:solidFill>
                <a:latin typeface="Arial"/>
                <a:cs typeface="Arial"/>
              </a:rPr>
              <a:t>381</a:t>
            </a:r>
            <a:endParaRPr lang="en-US" sz="1000" b="1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245767" y="1698493"/>
            <a:ext cx="4605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rgbClr val="FF0000"/>
                </a:solidFill>
                <a:latin typeface="Arial"/>
                <a:cs typeface="Arial"/>
              </a:rPr>
              <a:t>420</a:t>
            </a:r>
            <a:endParaRPr lang="en-US" sz="1000" b="1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57" name="TextBox 56"/>
          <p:cNvSpPr txBox="1"/>
          <p:nvPr/>
        </p:nvSpPr>
        <p:spPr>
          <a:xfrm rot="16200000">
            <a:off x="991499" y="1767243"/>
            <a:ext cx="4605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rgbClr val="FF0000"/>
                </a:solidFill>
                <a:latin typeface="Arial"/>
                <a:cs typeface="Arial"/>
              </a:rPr>
              <a:t>420</a:t>
            </a:r>
            <a:endParaRPr lang="en-US" sz="1000" b="1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023915" y="3062789"/>
            <a:ext cx="4605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rgbClr val="FF0000"/>
                </a:solidFill>
                <a:latin typeface="Arial"/>
                <a:cs typeface="Arial"/>
              </a:rPr>
              <a:t>113</a:t>
            </a:r>
            <a:endParaRPr lang="en-US" sz="1000" b="1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745911" y="3246939"/>
            <a:ext cx="4605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rgbClr val="FF0000"/>
                </a:solidFill>
                <a:latin typeface="Arial"/>
                <a:cs typeface="Arial"/>
              </a:rPr>
              <a:t>113</a:t>
            </a:r>
            <a:endParaRPr lang="en-US" sz="1000" b="1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931227" y="3353460"/>
            <a:ext cx="4605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rgbClr val="FF0000"/>
                </a:solidFill>
                <a:latin typeface="Arial"/>
                <a:cs typeface="Arial"/>
              </a:rPr>
              <a:t>75</a:t>
            </a:r>
            <a:endParaRPr lang="en-US" sz="1000" b="1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265618" y="3352691"/>
            <a:ext cx="4605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rgbClr val="FF0000"/>
                </a:solidFill>
                <a:latin typeface="Arial"/>
                <a:cs typeface="Arial"/>
              </a:rPr>
              <a:t>75</a:t>
            </a:r>
            <a:endParaRPr lang="en-US" sz="1000" b="1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496593" y="2289080"/>
            <a:ext cx="4605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rgbClr val="FF0000"/>
                </a:solidFill>
                <a:latin typeface="Arial"/>
                <a:cs typeface="Arial"/>
              </a:rPr>
              <a:t>118</a:t>
            </a:r>
            <a:endParaRPr lang="en-US" sz="1000" b="1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285261" y="2504491"/>
            <a:ext cx="4605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rgbClr val="FF0000"/>
                </a:solidFill>
                <a:latin typeface="Arial"/>
                <a:cs typeface="Arial"/>
              </a:rPr>
              <a:t>118</a:t>
            </a:r>
            <a:endParaRPr lang="en-US" sz="1000" b="1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207556" y="666839"/>
            <a:ext cx="4069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rgbClr val="FF6600"/>
                </a:solidFill>
                <a:latin typeface="Arial"/>
                <a:cs typeface="Arial"/>
              </a:rPr>
              <a:t>309</a:t>
            </a:r>
            <a:endParaRPr lang="en-US" sz="1000" b="1" dirty="0">
              <a:solidFill>
                <a:srgbClr val="FF66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767281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134</Words>
  <Application>Microsoft Macintosh PowerPoint</Application>
  <PresentationFormat>Custom</PresentationFormat>
  <Paragraphs>59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Univ of Washington - MCB Program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Hugh H</dc:creator>
  <cp:lastModifiedBy>Hugh H</cp:lastModifiedBy>
  <cp:revision>20</cp:revision>
  <dcterms:created xsi:type="dcterms:W3CDTF">2018-02-25T00:10:57Z</dcterms:created>
  <dcterms:modified xsi:type="dcterms:W3CDTF">2018-02-25T01:43:35Z</dcterms:modified>
</cp:coreProperties>
</file>