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218238" cy="4022725"/>
  <p:notesSz cx="6858000" cy="9144000"/>
  <p:defaultTextStyle>
    <a:defPPr>
      <a:defRPr lang="en-US"/>
    </a:defPPr>
    <a:lvl1pPr marL="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00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4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6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8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0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2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4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6003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95" autoAdjust="0"/>
    <p:restoredTop sz="99176" autoAdjust="0"/>
  </p:normalViewPr>
  <p:slideViewPr>
    <p:cSldViewPr snapToGrid="0" snapToObjects="1">
      <p:cViewPr>
        <p:scale>
          <a:sx n="150" d="100"/>
          <a:sy n="150" d="100"/>
        </p:scale>
        <p:origin x="-2720" y="-536"/>
      </p:cViewPr>
      <p:guideLst>
        <p:guide orient="horz" pos="1268"/>
        <p:guide pos="19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249653"/>
            <a:ext cx="5285502" cy="862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736" y="2279545"/>
            <a:ext cx="4352767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4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6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8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2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4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81167" y="188101"/>
            <a:ext cx="1049328" cy="400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185" y="188101"/>
            <a:ext cx="3044346" cy="400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98" y="2584973"/>
            <a:ext cx="5285502" cy="79895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98" y="1705004"/>
            <a:ext cx="5285502" cy="87997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20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4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6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8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0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2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24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60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187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3661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5" y="900458"/>
            <a:ext cx="2747469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915" y="1275726"/>
            <a:ext cx="2747469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782" y="900458"/>
            <a:ext cx="2748547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782" y="1275726"/>
            <a:ext cx="2748547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7" y="160163"/>
            <a:ext cx="2045757" cy="68162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159" y="160165"/>
            <a:ext cx="3476168" cy="3433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917" y="841795"/>
            <a:ext cx="2045757" cy="2751657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21" y="2815907"/>
            <a:ext cx="3730943" cy="3324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21" y="359439"/>
            <a:ext cx="3730943" cy="2413635"/>
          </a:xfrm>
        </p:spPr>
        <p:txBody>
          <a:bodyPr/>
          <a:lstStyle>
            <a:lvl1pPr marL="0" indent="0">
              <a:buNone/>
              <a:defRPr sz="2400"/>
            </a:lvl1pPr>
            <a:lvl2pPr marL="332000" indent="0">
              <a:buNone/>
              <a:defRPr sz="2000"/>
            </a:lvl2pPr>
            <a:lvl3pPr marL="664001" indent="0">
              <a:buNone/>
              <a:defRPr sz="1700"/>
            </a:lvl3pPr>
            <a:lvl4pPr marL="996001" indent="0">
              <a:buNone/>
              <a:defRPr sz="1500"/>
            </a:lvl4pPr>
            <a:lvl5pPr marL="1328001" indent="0">
              <a:buNone/>
              <a:defRPr sz="1500"/>
            </a:lvl5pPr>
            <a:lvl6pPr marL="1660002" indent="0">
              <a:buNone/>
              <a:defRPr sz="1500"/>
            </a:lvl6pPr>
            <a:lvl7pPr marL="1992002" indent="0">
              <a:buNone/>
              <a:defRPr sz="1500"/>
            </a:lvl7pPr>
            <a:lvl8pPr marL="2324002" indent="0">
              <a:buNone/>
              <a:defRPr sz="1500"/>
            </a:lvl8pPr>
            <a:lvl9pPr marL="26560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21" y="3148340"/>
            <a:ext cx="3730943" cy="472112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  <a:prstGeom prst="rect">
            <a:avLst/>
          </a:prstGeom>
        </p:spPr>
        <p:txBody>
          <a:bodyPr vert="horz" lIns="66400" tIns="33200" rIns="66400" bIns="332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2" y="938637"/>
            <a:ext cx="5596414" cy="2654811"/>
          </a:xfrm>
          <a:prstGeom prst="rect">
            <a:avLst/>
          </a:prstGeom>
        </p:spPr>
        <p:txBody>
          <a:bodyPr vert="horz" lIns="66400" tIns="33200" rIns="66400" bIns="33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0912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565" y="3728471"/>
            <a:ext cx="1969109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6404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0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000" indent="-249000" algn="l" defTabSz="3320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9501" indent="-207500" algn="l" defTabSz="3320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0001" indent="-166000" algn="l" defTabSz="33200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01" indent="-166000" algn="l" defTabSz="3320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4002" indent="-166000" algn="l" defTabSz="3320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26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58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0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00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0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2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4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6003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TextBox 2081"/>
          <p:cNvSpPr txBox="1"/>
          <p:nvPr/>
        </p:nvSpPr>
        <p:spPr>
          <a:xfrm>
            <a:off x="972463" y="157506"/>
            <a:ext cx="119181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transfection supernatant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083" name="TextBox 2082"/>
          <p:cNvSpPr txBox="1"/>
          <p:nvPr/>
        </p:nvSpPr>
        <p:spPr>
          <a:xfrm>
            <a:off x="158734" y="159440"/>
            <a:ext cx="85427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mutant plasmids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084" name="TextBox 2083"/>
          <p:cNvSpPr txBox="1"/>
          <p:nvPr/>
        </p:nvSpPr>
        <p:spPr>
          <a:xfrm>
            <a:off x="2181715" y="154660"/>
            <a:ext cx="105752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passaged virus</a:t>
            </a:r>
          </a:p>
        </p:txBody>
      </p:sp>
      <p:sp>
        <p:nvSpPr>
          <p:cNvPr id="2086" name="TextBox 2085"/>
          <p:cNvSpPr txBox="1"/>
          <p:nvPr/>
        </p:nvSpPr>
        <p:spPr>
          <a:xfrm>
            <a:off x="3172429" y="1293028"/>
            <a:ext cx="81765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short infection</a:t>
            </a:r>
            <a:endParaRPr lang="en-US" sz="1200" b="1" dirty="0" smtClean="0">
              <a:latin typeface="Arial"/>
              <a:cs typeface="Arial"/>
            </a:endParaRPr>
          </a:p>
        </p:txBody>
      </p:sp>
      <p:pic>
        <p:nvPicPr>
          <p:cNvPr id="2087" name="Picture 2086"/>
          <p:cNvPicPr>
            <a:picLocks noChangeAspect="1"/>
          </p:cNvPicPr>
          <p:nvPr/>
        </p:nvPicPr>
        <p:blipFill rotWithShape="1">
          <a:blip r:embed="rId2"/>
          <a:srcRect l="5215" t="9184" r="53516" b="24585"/>
          <a:stretch/>
        </p:blipFill>
        <p:spPr>
          <a:xfrm>
            <a:off x="1254784" y="2926541"/>
            <a:ext cx="1338852" cy="868821"/>
          </a:xfrm>
          <a:prstGeom prst="rect">
            <a:avLst/>
          </a:prstGeom>
        </p:spPr>
      </p:pic>
      <p:cxnSp>
        <p:nvCxnSpPr>
          <p:cNvPr id="2088" name="Straight Connector 2087"/>
          <p:cNvCxnSpPr/>
          <p:nvPr/>
        </p:nvCxnSpPr>
        <p:spPr>
          <a:xfrm>
            <a:off x="992492" y="636484"/>
            <a:ext cx="0" cy="873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9" name="Oval 2088"/>
          <p:cNvSpPr/>
          <p:nvPr/>
        </p:nvSpPr>
        <p:spPr>
          <a:xfrm>
            <a:off x="1207903" y="1185564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90" name="Freeform 2089"/>
          <p:cNvSpPr/>
          <p:nvPr/>
        </p:nvSpPr>
        <p:spPr>
          <a:xfrm>
            <a:off x="1257639" y="1263038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91" name="Freeform 2090"/>
          <p:cNvSpPr/>
          <p:nvPr/>
        </p:nvSpPr>
        <p:spPr>
          <a:xfrm>
            <a:off x="1300250" y="124234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092" name="Group 2091"/>
          <p:cNvGrpSpPr/>
          <p:nvPr/>
        </p:nvGrpSpPr>
        <p:grpSpPr>
          <a:xfrm>
            <a:off x="1293499" y="1105714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2437" name="Rectangle 2436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8" name="Oval 2437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9" name="Oval 2438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40" name="Oval 2439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93" name="Group 2092"/>
          <p:cNvGrpSpPr/>
          <p:nvPr/>
        </p:nvGrpSpPr>
        <p:grpSpPr>
          <a:xfrm rot="10800000">
            <a:off x="1296779" y="1417575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433" name="Rectangle 243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4" name="Oval 243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5" name="Oval 243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6" name="Oval 243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94" name="Group 2093"/>
          <p:cNvGrpSpPr/>
          <p:nvPr/>
        </p:nvGrpSpPr>
        <p:grpSpPr>
          <a:xfrm rot="7707985">
            <a:off x="1422452" y="1352704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429" name="Rectangle 242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0" name="Oval 242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1" name="Oval 243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2" name="Oval 243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95" name="Group 2094"/>
          <p:cNvGrpSpPr/>
          <p:nvPr/>
        </p:nvGrpSpPr>
        <p:grpSpPr>
          <a:xfrm rot="4021510">
            <a:off x="1428241" y="1184527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425" name="Rectangle 242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6" name="Oval 242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7" name="Oval 242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8" name="Oval 242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96" name="Group 2095"/>
          <p:cNvGrpSpPr/>
          <p:nvPr/>
        </p:nvGrpSpPr>
        <p:grpSpPr>
          <a:xfrm rot="18345778">
            <a:off x="1161627" y="1176798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421" name="Rectangle 242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2" name="Oval 242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3" name="Oval 242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4" name="Oval 242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97" name="Group 2096"/>
          <p:cNvGrpSpPr/>
          <p:nvPr/>
        </p:nvGrpSpPr>
        <p:grpSpPr>
          <a:xfrm rot="14433585">
            <a:off x="1159489" y="1341323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417" name="Rectangle 241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8" name="Oval 241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9" name="Oval 241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0" name="Oval 241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098" name="Oval 2097"/>
          <p:cNvSpPr/>
          <p:nvPr/>
        </p:nvSpPr>
        <p:spPr>
          <a:xfrm>
            <a:off x="1662218" y="1190321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99" name="Freeform 2098"/>
          <p:cNvSpPr/>
          <p:nvPr/>
        </p:nvSpPr>
        <p:spPr>
          <a:xfrm>
            <a:off x="1711956" y="126779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00" name="Freeform 2099"/>
          <p:cNvSpPr/>
          <p:nvPr/>
        </p:nvSpPr>
        <p:spPr>
          <a:xfrm>
            <a:off x="1754566" y="124710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01" name="Group 2100"/>
          <p:cNvGrpSpPr/>
          <p:nvPr/>
        </p:nvGrpSpPr>
        <p:grpSpPr>
          <a:xfrm>
            <a:off x="1747815" y="1110473"/>
            <a:ext cx="68478" cy="89586"/>
            <a:chOff x="2033930" y="2331608"/>
            <a:chExt cx="238122" cy="311519"/>
          </a:xfrm>
          <a:solidFill>
            <a:schemeClr val="accent1"/>
          </a:solidFill>
        </p:grpSpPr>
        <p:sp>
          <p:nvSpPr>
            <p:cNvPr id="2413" name="Rectangle 2412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4" name="Oval 2413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5" name="Oval 2414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6" name="Oval 2415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02" name="Group 2101"/>
          <p:cNvGrpSpPr/>
          <p:nvPr/>
        </p:nvGrpSpPr>
        <p:grpSpPr>
          <a:xfrm rot="10800000">
            <a:off x="1751096" y="1422333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409" name="Rectangle 240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0" name="Oval 240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1" name="Oval 241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2" name="Oval 241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03" name="Group 2102"/>
          <p:cNvGrpSpPr/>
          <p:nvPr/>
        </p:nvGrpSpPr>
        <p:grpSpPr>
          <a:xfrm rot="7707985">
            <a:off x="1876767" y="1357461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405" name="Rectangle 240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6" name="Oval 240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7" name="Oval 240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8" name="Oval 240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04" name="Group 2103"/>
          <p:cNvGrpSpPr/>
          <p:nvPr/>
        </p:nvGrpSpPr>
        <p:grpSpPr>
          <a:xfrm rot="4021510">
            <a:off x="1882558" y="1189285"/>
            <a:ext cx="68478" cy="89586"/>
            <a:chOff x="2054014" y="3681015"/>
            <a:chExt cx="238122" cy="311519"/>
          </a:xfrm>
          <a:solidFill>
            <a:schemeClr val="accent2"/>
          </a:solidFill>
        </p:grpSpPr>
        <p:sp>
          <p:nvSpPr>
            <p:cNvPr id="2401" name="Rectangle 240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2" name="Oval 240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3" name="Oval 240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4" name="Oval 240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05" name="Group 2104"/>
          <p:cNvGrpSpPr/>
          <p:nvPr/>
        </p:nvGrpSpPr>
        <p:grpSpPr>
          <a:xfrm rot="18345778">
            <a:off x="1615944" y="1181556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97" name="Rectangle 239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8" name="Oval 239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9" name="Oval 239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0" name="Oval 239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06" name="Group 2105"/>
          <p:cNvGrpSpPr/>
          <p:nvPr/>
        </p:nvGrpSpPr>
        <p:grpSpPr>
          <a:xfrm rot="14433585">
            <a:off x="1613804" y="1346082"/>
            <a:ext cx="68478" cy="89586"/>
            <a:chOff x="2054014" y="3681015"/>
            <a:chExt cx="238122" cy="311519"/>
          </a:xfrm>
          <a:solidFill>
            <a:schemeClr val="accent2"/>
          </a:solidFill>
        </p:grpSpPr>
        <p:sp>
          <p:nvSpPr>
            <p:cNvPr id="2393" name="Rectangle 239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4" name="Oval 239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5" name="Oval 239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6" name="Oval 239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07" name="Oval 2106"/>
          <p:cNvSpPr/>
          <p:nvPr/>
        </p:nvSpPr>
        <p:spPr>
          <a:xfrm>
            <a:off x="1211927" y="716332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08" name="Freeform 2107"/>
          <p:cNvSpPr/>
          <p:nvPr/>
        </p:nvSpPr>
        <p:spPr>
          <a:xfrm>
            <a:off x="1261664" y="793808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09" name="Freeform 2108"/>
          <p:cNvSpPr/>
          <p:nvPr/>
        </p:nvSpPr>
        <p:spPr>
          <a:xfrm>
            <a:off x="1304274" y="773116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10" name="Group 2109"/>
          <p:cNvGrpSpPr/>
          <p:nvPr/>
        </p:nvGrpSpPr>
        <p:grpSpPr>
          <a:xfrm>
            <a:off x="1297525" y="636484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2389" name="Rectangle 2388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0" name="Oval 2389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1" name="Oval 2390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2" name="Oval 2391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11" name="Group 2110"/>
          <p:cNvGrpSpPr/>
          <p:nvPr/>
        </p:nvGrpSpPr>
        <p:grpSpPr>
          <a:xfrm rot="10800000">
            <a:off x="1300804" y="948344"/>
            <a:ext cx="68478" cy="89586"/>
            <a:chOff x="2054014" y="3681015"/>
            <a:chExt cx="238122" cy="311519"/>
          </a:xfrm>
          <a:solidFill>
            <a:schemeClr val="accent1"/>
          </a:solidFill>
        </p:grpSpPr>
        <p:sp>
          <p:nvSpPr>
            <p:cNvPr id="2385" name="Rectangle 238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6" name="Oval 238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7" name="Oval 238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8" name="Oval 238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12" name="Group 2111"/>
          <p:cNvGrpSpPr/>
          <p:nvPr/>
        </p:nvGrpSpPr>
        <p:grpSpPr>
          <a:xfrm rot="7707985">
            <a:off x="1426476" y="883475"/>
            <a:ext cx="68478" cy="89586"/>
            <a:chOff x="2054014" y="3681015"/>
            <a:chExt cx="238122" cy="311519"/>
          </a:xfrm>
          <a:solidFill>
            <a:srgbClr val="C0504D"/>
          </a:solidFill>
        </p:grpSpPr>
        <p:sp>
          <p:nvSpPr>
            <p:cNvPr id="2381" name="Rectangle 238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2" name="Oval 238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3" name="Oval 238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4" name="Oval 238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13" name="Group 2112"/>
          <p:cNvGrpSpPr/>
          <p:nvPr/>
        </p:nvGrpSpPr>
        <p:grpSpPr>
          <a:xfrm rot="4021510">
            <a:off x="1432266" y="715300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377" name="Rectangle 237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8" name="Oval 237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9" name="Oval 237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0" name="Oval 237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14" name="Group 2113"/>
          <p:cNvGrpSpPr/>
          <p:nvPr/>
        </p:nvGrpSpPr>
        <p:grpSpPr>
          <a:xfrm rot="18345778">
            <a:off x="1165652" y="707570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73" name="Rectangle 237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4" name="Oval 237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5" name="Oval 237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6" name="Oval 237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15" name="Group 2114"/>
          <p:cNvGrpSpPr/>
          <p:nvPr/>
        </p:nvGrpSpPr>
        <p:grpSpPr>
          <a:xfrm rot="14433585">
            <a:off x="1163513" y="872093"/>
            <a:ext cx="68478" cy="89586"/>
            <a:chOff x="2054014" y="3681015"/>
            <a:chExt cx="238122" cy="311519"/>
          </a:xfrm>
          <a:solidFill>
            <a:srgbClr val="C0504D"/>
          </a:solidFill>
        </p:grpSpPr>
        <p:sp>
          <p:nvSpPr>
            <p:cNvPr id="2369" name="Rectangle 236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0" name="Oval 236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1" name="Oval 237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2" name="Oval 237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16" name="Oval 2115"/>
          <p:cNvSpPr/>
          <p:nvPr/>
        </p:nvSpPr>
        <p:spPr>
          <a:xfrm>
            <a:off x="1666243" y="721091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17" name="Freeform 2116"/>
          <p:cNvSpPr/>
          <p:nvPr/>
        </p:nvSpPr>
        <p:spPr>
          <a:xfrm>
            <a:off x="1715981" y="79856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18" name="Freeform 2117"/>
          <p:cNvSpPr/>
          <p:nvPr/>
        </p:nvSpPr>
        <p:spPr>
          <a:xfrm>
            <a:off x="1758589" y="777874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19" name="Group 2118"/>
          <p:cNvGrpSpPr/>
          <p:nvPr/>
        </p:nvGrpSpPr>
        <p:grpSpPr>
          <a:xfrm>
            <a:off x="1751841" y="641243"/>
            <a:ext cx="68478" cy="89586"/>
            <a:chOff x="2033930" y="2331608"/>
            <a:chExt cx="238122" cy="311519"/>
          </a:xfrm>
          <a:solidFill>
            <a:schemeClr val="accent1"/>
          </a:solidFill>
        </p:grpSpPr>
        <p:sp>
          <p:nvSpPr>
            <p:cNvPr id="2365" name="Rectangle 2364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6" name="Oval 2365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7" name="Oval 2366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8" name="Oval 2367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20" name="Group 2119"/>
          <p:cNvGrpSpPr/>
          <p:nvPr/>
        </p:nvGrpSpPr>
        <p:grpSpPr>
          <a:xfrm rot="10800000">
            <a:off x="1755122" y="953103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61" name="Rectangle 236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2" name="Oval 236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3" name="Oval 236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4" name="Oval 236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21" name="Group 2120"/>
          <p:cNvGrpSpPr/>
          <p:nvPr/>
        </p:nvGrpSpPr>
        <p:grpSpPr>
          <a:xfrm rot="7707985">
            <a:off x="1880793" y="88823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357" name="Rectangle 235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8" name="Oval 235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9" name="Oval 235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0" name="Oval 235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22" name="Group 2121"/>
          <p:cNvGrpSpPr/>
          <p:nvPr/>
        </p:nvGrpSpPr>
        <p:grpSpPr>
          <a:xfrm rot="4021510">
            <a:off x="1886582" y="720057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53" name="Rectangle 235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4" name="Oval 235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5" name="Oval 235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6" name="Oval 235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23" name="Group 2122"/>
          <p:cNvGrpSpPr/>
          <p:nvPr/>
        </p:nvGrpSpPr>
        <p:grpSpPr>
          <a:xfrm rot="18345778">
            <a:off x="1619967" y="712327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349" name="Rectangle 234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0" name="Oval 234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1" name="Oval 235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2" name="Oval 235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24" name="Group 2123"/>
          <p:cNvGrpSpPr/>
          <p:nvPr/>
        </p:nvGrpSpPr>
        <p:grpSpPr>
          <a:xfrm rot="14433585">
            <a:off x="1617829" y="87685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345" name="Rectangle 234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46" name="Oval 234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47" name="Oval 234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48" name="Oval 234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cxnSp>
        <p:nvCxnSpPr>
          <p:cNvPr id="2125" name="Straight Connector 2124"/>
          <p:cNvCxnSpPr/>
          <p:nvPr/>
        </p:nvCxnSpPr>
        <p:spPr>
          <a:xfrm>
            <a:off x="2137990" y="636484"/>
            <a:ext cx="0" cy="8785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6" name="Group 2125"/>
          <p:cNvGrpSpPr>
            <a:grpSpLocks noChangeAspect="1"/>
          </p:cNvGrpSpPr>
          <p:nvPr/>
        </p:nvGrpSpPr>
        <p:grpSpPr>
          <a:xfrm>
            <a:off x="310026" y="811484"/>
            <a:ext cx="537376" cy="539224"/>
            <a:chOff x="863387" y="4132670"/>
            <a:chExt cx="863029" cy="865997"/>
          </a:xfrm>
        </p:grpSpPr>
        <p:sp>
          <p:nvSpPr>
            <p:cNvPr id="2337" name="Oval 2336"/>
            <p:cNvSpPr/>
            <p:nvPr/>
          </p:nvSpPr>
          <p:spPr>
            <a:xfrm>
              <a:off x="875207" y="4164644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38" name="Block Arc 2337"/>
            <p:cNvSpPr/>
            <p:nvPr/>
          </p:nvSpPr>
          <p:spPr>
            <a:xfrm rot="20639163">
              <a:off x="863387" y="4132670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39" name="Oval 2338"/>
            <p:cNvSpPr/>
            <p:nvPr/>
          </p:nvSpPr>
          <p:spPr>
            <a:xfrm>
              <a:off x="1375079" y="4164644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40" name="Block Arc 2339"/>
            <p:cNvSpPr/>
            <p:nvPr/>
          </p:nvSpPr>
          <p:spPr>
            <a:xfrm rot="20639163">
              <a:off x="1363259" y="4132670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41" name="Oval 2340"/>
            <p:cNvSpPr/>
            <p:nvPr/>
          </p:nvSpPr>
          <p:spPr>
            <a:xfrm>
              <a:off x="1375079" y="4649003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42" name="Block Arc 2341"/>
            <p:cNvSpPr/>
            <p:nvPr/>
          </p:nvSpPr>
          <p:spPr>
            <a:xfrm rot="20639163">
              <a:off x="1363259" y="4617029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43" name="Oval 2342"/>
            <p:cNvSpPr/>
            <p:nvPr/>
          </p:nvSpPr>
          <p:spPr>
            <a:xfrm>
              <a:off x="875208" y="4637421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44" name="Block Arc 2343"/>
            <p:cNvSpPr/>
            <p:nvPr/>
          </p:nvSpPr>
          <p:spPr>
            <a:xfrm rot="20639163">
              <a:off x="863388" y="4605447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127" name="Oval 2126"/>
          <p:cNvSpPr/>
          <p:nvPr/>
        </p:nvSpPr>
        <p:spPr>
          <a:xfrm>
            <a:off x="2360752" y="1186804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28" name="Freeform 2127"/>
          <p:cNvSpPr/>
          <p:nvPr/>
        </p:nvSpPr>
        <p:spPr>
          <a:xfrm>
            <a:off x="2410491" y="126427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29" name="Freeform 2128"/>
          <p:cNvSpPr/>
          <p:nvPr/>
        </p:nvSpPr>
        <p:spPr>
          <a:xfrm>
            <a:off x="2453099" y="124358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30" name="Group 2129"/>
          <p:cNvGrpSpPr/>
          <p:nvPr/>
        </p:nvGrpSpPr>
        <p:grpSpPr>
          <a:xfrm>
            <a:off x="2446350" y="1106954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2333" name="Rectangle 2332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4" name="Oval 2333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5" name="Oval 2334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6" name="Oval 2335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31" name="Group 2130"/>
          <p:cNvGrpSpPr/>
          <p:nvPr/>
        </p:nvGrpSpPr>
        <p:grpSpPr>
          <a:xfrm rot="10800000">
            <a:off x="2449630" y="1418815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29" name="Rectangle 232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0" name="Oval 232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1" name="Oval 233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2" name="Oval 233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32" name="Group 2131"/>
          <p:cNvGrpSpPr/>
          <p:nvPr/>
        </p:nvGrpSpPr>
        <p:grpSpPr>
          <a:xfrm rot="7707985">
            <a:off x="2575301" y="1353945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25" name="Rectangle 232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6" name="Oval 232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7" name="Oval 232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8" name="Oval 232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33" name="Group 2132"/>
          <p:cNvGrpSpPr/>
          <p:nvPr/>
        </p:nvGrpSpPr>
        <p:grpSpPr>
          <a:xfrm rot="4021510">
            <a:off x="2581092" y="1185768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21" name="Rectangle 232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2" name="Oval 232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3" name="Oval 232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4" name="Oval 232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34" name="Group 2133"/>
          <p:cNvGrpSpPr/>
          <p:nvPr/>
        </p:nvGrpSpPr>
        <p:grpSpPr>
          <a:xfrm rot="18345778">
            <a:off x="2314479" y="1178039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17" name="Rectangle 231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8" name="Oval 231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9" name="Oval 231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0" name="Oval 231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35" name="Group 2134"/>
          <p:cNvGrpSpPr/>
          <p:nvPr/>
        </p:nvGrpSpPr>
        <p:grpSpPr>
          <a:xfrm rot="14433585">
            <a:off x="2312338" y="134256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13" name="Rectangle 231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4" name="Oval 231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5" name="Oval 231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6" name="Oval 231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36" name="Oval 2135"/>
          <p:cNvSpPr/>
          <p:nvPr/>
        </p:nvSpPr>
        <p:spPr>
          <a:xfrm>
            <a:off x="2817202" y="1191562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37" name="Freeform 2136"/>
          <p:cNvSpPr/>
          <p:nvPr/>
        </p:nvSpPr>
        <p:spPr>
          <a:xfrm>
            <a:off x="2866940" y="1269034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38" name="Freeform 2137"/>
          <p:cNvSpPr/>
          <p:nvPr/>
        </p:nvSpPr>
        <p:spPr>
          <a:xfrm>
            <a:off x="2909550" y="124834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39" name="Group 2138"/>
          <p:cNvGrpSpPr/>
          <p:nvPr/>
        </p:nvGrpSpPr>
        <p:grpSpPr>
          <a:xfrm>
            <a:off x="2902800" y="1111713"/>
            <a:ext cx="68478" cy="89586"/>
            <a:chOff x="2033930" y="2331608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09" name="Rectangle 2308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0" name="Oval 2309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1" name="Oval 2310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2" name="Oval 2311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0" name="Group 2139"/>
          <p:cNvGrpSpPr/>
          <p:nvPr/>
        </p:nvGrpSpPr>
        <p:grpSpPr>
          <a:xfrm rot="10800000">
            <a:off x="2897551" y="1423572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05" name="Rectangle 230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6" name="Oval 230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7" name="Oval 230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8" name="Oval 230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1" name="Group 2140"/>
          <p:cNvGrpSpPr/>
          <p:nvPr/>
        </p:nvGrpSpPr>
        <p:grpSpPr>
          <a:xfrm rot="7707985">
            <a:off x="3031751" y="1358702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01" name="Rectangle 230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2" name="Oval 230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3" name="Oval 230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4" name="Oval 230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2" name="Group 2141"/>
          <p:cNvGrpSpPr/>
          <p:nvPr/>
        </p:nvGrpSpPr>
        <p:grpSpPr>
          <a:xfrm rot="4021510">
            <a:off x="3037542" y="1190526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297" name="Rectangle 229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8" name="Oval 229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9" name="Oval 229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0" name="Oval 229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3" name="Group 2142"/>
          <p:cNvGrpSpPr/>
          <p:nvPr/>
        </p:nvGrpSpPr>
        <p:grpSpPr>
          <a:xfrm rot="18345778">
            <a:off x="2770928" y="1182797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293" name="Rectangle 229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4" name="Oval 229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5" name="Oval 229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6" name="Oval 229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4" name="Group 2143"/>
          <p:cNvGrpSpPr/>
          <p:nvPr/>
        </p:nvGrpSpPr>
        <p:grpSpPr>
          <a:xfrm rot="14433585">
            <a:off x="2768788" y="1347321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289" name="Rectangle 228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0" name="Oval 228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1" name="Oval 229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2" name="Oval 229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45" name="Oval 2144"/>
          <p:cNvSpPr/>
          <p:nvPr/>
        </p:nvSpPr>
        <p:spPr>
          <a:xfrm>
            <a:off x="2364779" y="717572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46" name="Freeform 2145"/>
          <p:cNvSpPr/>
          <p:nvPr/>
        </p:nvSpPr>
        <p:spPr>
          <a:xfrm>
            <a:off x="2414515" y="795048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47" name="Freeform 2146"/>
          <p:cNvSpPr/>
          <p:nvPr/>
        </p:nvSpPr>
        <p:spPr>
          <a:xfrm>
            <a:off x="2457123" y="77435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48" name="Group 2147"/>
          <p:cNvGrpSpPr/>
          <p:nvPr/>
        </p:nvGrpSpPr>
        <p:grpSpPr>
          <a:xfrm>
            <a:off x="2450375" y="637726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2285" name="Rectangle 2284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6" name="Oval 2285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7" name="Oval 2286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8" name="Oval 2287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9" name="Group 2148"/>
          <p:cNvGrpSpPr/>
          <p:nvPr/>
        </p:nvGrpSpPr>
        <p:grpSpPr>
          <a:xfrm rot="10800000">
            <a:off x="2453656" y="94958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281" name="Rectangle 228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2" name="Oval 228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3" name="Oval 228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4" name="Oval 228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0" name="Group 2149"/>
          <p:cNvGrpSpPr/>
          <p:nvPr/>
        </p:nvGrpSpPr>
        <p:grpSpPr>
          <a:xfrm rot="7707985">
            <a:off x="2579327" y="88471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277" name="Rectangle 227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8" name="Oval 227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9" name="Oval 227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0" name="Oval 227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1" name="Group 2150"/>
          <p:cNvGrpSpPr/>
          <p:nvPr/>
        </p:nvGrpSpPr>
        <p:grpSpPr>
          <a:xfrm rot="4021510">
            <a:off x="2585117" y="716540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273" name="Rectangle 227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4" name="Oval 227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5" name="Oval 227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6" name="Oval 227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2" name="Group 2151"/>
          <p:cNvGrpSpPr/>
          <p:nvPr/>
        </p:nvGrpSpPr>
        <p:grpSpPr>
          <a:xfrm rot="18345778">
            <a:off x="2318501" y="708809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269" name="Rectangle 226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0" name="Oval 226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1" name="Oval 227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2" name="Oval 227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3" name="Group 2152"/>
          <p:cNvGrpSpPr/>
          <p:nvPr/>
        </p:nvGrpSpPr>
        <p:grpSpPr>
          <a:xfrm rot="14433585">
            <a:off x="2316363" y="87333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265" name="Rectangle 226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6" name="Oval 226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7" name="Oval 226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8" name="Oval 226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54" name="Oval 2153"/>
          <p:cNvSpPr/>
          <p:nvPr/>
        </p:nvSpPr>
        <p:spPr>
          <a:xfrm>
            <a:off x="2821227" y="722331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55" name="Freeform 2154"/>
          <p:cNvSpPr/>
          <p:nvPr/>
        </p:nvSpPr>
        <p:spPr>
          <a:xfrm>
            <a:off x="2870964" y="799806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56" name="Freeform 2155"/>
          <p:cNvSpPr/>
          <p:nvPr/>
        </p:nvSpPr>
        <p:spPr>
          <a:xfrm>
            <a:off x="2913573" y="779114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57" name="Group 2156"/>
          <p:cNvGrpSpPr/>
          <p:nvPr/>
        </p:nvGrpSpPr>
        <p:grpSpPr>
          <a:xfrm>
            <a:off x="2906825" y="642484"/>
            <a:ext cx="68478" cy="89586"/>
            <a:chOff x="2033930" y="2331608"/>
            <a:chExt cx="238122" cy="311519"/>
          </a:xfrm>
          <a:solidFill>
            <a:srgbClr val="660066"/>
          </a:solidFill>
        </p:grpSpPr>
        <p:sp>
          <p:nvSpPr>
            <p:cNvPr id="2261" name="Rectangle 2260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2" name="Oval 2261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3" name="Oval 2262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4" name="Oval 2263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8" name="Group 2157"/>
          <p:cNvGrpSpPr/>
          <p:nvPr/>
        </p:nvGrpSpPr>
        <p:grpSpPr>
          <a:xfrm rot="10800000">
            <a:off x="2910105" y="95434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257" name="Rectangle 225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8" name="Oval 225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9" name="Oval 225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0" name="Oval 225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9" name="Group 2158"/>
          <p:cNvGrpSpPr/>
          <p:nvPr/>
        </p:nvGrpSpPr>
        <p:grpSpPr>
          <a:xfrm rot="7707985">
            <a:off x="3035776" y="88947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253" name="Rectangle 225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4" name="Oval 225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5" name="Oval 225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6" name="Oval 225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60" name="Group 2159"/>
          <p:cNvGrpSpPr/>
          <p:nvPr/>
        </p:nvGrpSpPr>
        <p:grpSpPr>
          <a:xfrm rot="4021510">
            <a:off x="3041568" y="721296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249" name="Rectangle 224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0" name="Oval 224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1" name="Oval 225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2" name="Oval 225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61" name="Group 2160"/>
          <p:cNvGrpSpPr/>
          <p:nvPr/>
        </p:nvGrpSpPr>
        <p:grpSpPr>
          <a:xfrm rot="18345778">
            <a:off x="2774951" y="713566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245" name="Rectangle 224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6" name="Oval 224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7" name="Oval 224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8" name="Oval 224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62" name="Group 2161"/>
          <p:cNvGrpSpPr/>
          <p:nvPr/>
        </p:nvGrpSpPr>
        <p:grpSpPr>
          <a:xfrm rot="14433585">
            <a:off x="2772813" y="87809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241" name="Rectangle 224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2" name="Oval 224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3" name="Oval 224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4" name="Oval 224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63" name="Down Arrow 2162"/>
          <p:cNvSpPr/>
          <p:nvPr/>
        </p:nvSpPr>
        <p:spPr>
          <a:xfrm rot="19694889">
            <a:off x="693520" y="1552529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64" name="Down Arrow 2163"/>
          <p:cNvSpPr/>
          <p:nvPr/>
        </p:nvSpPr>
        <p:spPr>
          <a:xfrm rot="13230903">
            <a:off x="1123911" y="1563060"/>
            <a:ext cx="240181" cy="23395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65" name="Down Arrow 2164"/>
          <p:cNvSpPr/>
          <p:nvPr/>
        </p:nvSpPr>
        <p:spPr>
          <a:xfrm rot="19694889">
            <a:off x="1802397" y="1554480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66" name="Down Arrow 2165"/>
          <p:cNvSpPr/>
          <p:nvPr/>
        </p:nvSpPr>
        <p:spPr>
          <a:xfrm rot="13230903">
            <a:off x="2237237" y="1559831"/>
            <a:ext cx="240181" cy="23395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67" name="Down Arrow 2166"/>
          <p:cNvSpPr/>
          <p:nvPr/>
        </p:nvSpPr>
        <p:spPr>
          <a:xfrm rot="19694889">
            <a:off x="2970044" y="1554479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68" name="Group 2167"/>
          <p:cNvGrpSpPr/>
          <p:nvPr/>
        </p:nvGrpSpPr>
        <p:grpSpPr>
          <a:xfrm>
            <a:off x="677731" y="1840271"/>
            <a:ext cx="633895" cy="188870"/>
            <a:chOff x="874138" y="2442837"/>
            <a:chExt cx="1044377" cy="311173"/>
          </a:xfrm>
        </p:grpSpPr>
        <p:sp>
          <p:nvSpPr>
            <p:cNvPr id="2221" name="Parallelogram 2220"/>
            <p:cNvSpPr/>
            <p:nvPr/>
          </p:nvSpPr>
          <p:spPr>
            <a:xfrm rot="21021815">
              <a:off x="1519158" y="2679093"/>
              <a:ext cx="283163" cy="45719"/>
            </a:xfrm>
            <a:prstGeom prst="parallelogram">
              <a:avLst>
                <a:gd name="adj" fmla="val 2037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22" name="Parallelogram 2221"/>
            <p:cNvSpPr/>
            <p:nvPr/>
          </p:nvSpPr>
          <p:spPr>
            <a:xfrm>
              <a:off x="1591726" y="2647344"/>
              <a:ext cx="315598" cy="45308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23" name="Straight Connector 2222"/>
            <p:cNvCxnSpPr/>
            <p:nvPr/>
          </p:nvCxnSpPr>
          <p:spPr>
            <a:xfrm>
              <a:off x="1780077" y="2443028"/>
              <a:ext cx="20780" cy="40068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4" name="Rectangle 2223"/>
            <p:cNvSpPr/>
            <p:nvPr/>
          </p:nvSpPr>
          <p:spPr>
            <a:xfrm>
              <a:off x="883543" y="2688965"/>
              <a:ext cx="633741" cy="611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25" name="Parallelogram 2224"/>
            <p:cNvSpPr/>
            <p:nvPr/>
          </p:nvSpPr>
          <p:spPr>
            <a:xfrm rot="20002289">
              <a:off x="1495137" y="2628763"/>
              <a:ext cx="314313" cy="54103"/>
            </a:xfrm>
            <a:prstGeom prst="parallelogram">
              <a:avLst>
                <a:gd name="adj" fmla="val 4988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26" name="Parallelogram 2225"/>
            <p:cNvSpPr/>
            <p:nvPr/>
          </p:nvSpPr>
          <p:spPr>
            <a:xfrm>
              <a:off x="874138" y="2562165"/>
              <a:ext cx="1027968" cy="129215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27" name="Parallelogram 2226"/>
            <p:cNvSpPr/>
            <p:nvPr/>
          </p:nvSpPr>
          <p:spPr>
            <a:xfrm rot="20002289">
              <a:off x="1466478" y="2518466"/>
              <a:ext cx="369045" cy="160986"/>
            </a:xfrm>
            <a:prstGeom prst="parallelogram">
              <a:avLst>
                <a:gd name="adj" fmla="val 49888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28" name="Straight Connector 2227"/>
            <p:cNvCxnSpPr/>
            <p:nvPr/>
          </p:nvCxnSpPr>
          <p:spPr>
            <a:xfrm flipH="1">
              <a:off x="1146117" y="2443028"/>
              <a:ext cx="1" cy="183380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9" name="Parallelogram 2228"/>
            <p:cNvSpPr/>
            <p:nvPr/>
          </p:nvSpPr>
          <p:spPr>
            <a:xfrm>
              <a:off x="884815" y="2626217"/>
              <a:ext cx="895891" cy="126376"/>
            </a:xfrm>
            <a:prstGeom prst="parallelogram">
              <a:avLst>
                <a:gd name="adj" fmla="val 208612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30" name="Parallelogram 2229"/>
            <p:cNvSpPr/>
            <p:nvPr/>
          </p:nvSpPr>
          <p:spPr>
            <a:xfrm>
              <a:off x="880997" y="2442837"/>
              <a:ext cx="903527" cy="129215"/>
            </a:xfrm>
            <a:prstGeom prst="parallelogram">
              <a:avLst>
                <a:gd name="adj" fmla="val 203688"/>
              </a:avLst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31" name="Rectangle 2230"/>
            <p:cNvSpPr/>
            <p:nvPr/>
          </p:nvSpPr>
          <p:spPr>
            <a:xfrm>
              <a:off x="880997" y="2573748"/>
              <a:ext cx="640106" cy="18011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32" name="Straight Connector 2231"/>
            <p:cNvCxnSpPr/>
            <p:nvPr/>
          </p:nvCxnSpPr>
          <p:spPr>
            <a:xfrm flipH="1">
              <a:off x="1517284" y="2539646"/>
              <a:ext cx="201176" cy="35627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3" name="Straight Connector 2232"/>
            <p:cNvCxnSpPr/>
            <p:nvPr/>
          </p:nvCxnSpPr>
          <p:spPr>
            <a:xfrm flipH="1">
              <a:off x="1522096" y="2690502"/>
              <a:ext cx="244766" cy="63508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34" name="Group 2233"/>
            <p:cNvGrpSpPr>
              <a:grpSpLocks noChangeAspect="1"/>
            </p:cNvGrpSpPr>
            <p:nvPr/>
          </p:nvGrpSpPr>
          <p:grpSpPr>
            <a:xfrm>
              <a:off x="1714012" y="2462548"/>
              <a:ext cx="204503" cy="239940"/>
              <a:chOff x="3232392" y="2389278"/>
              <a:chExt cx="1115440" cy="1308728"/>
            </a:xfrm>
          </p:grpSpPr>
          <p:sp>
            <p:nvSpPr>
              <p:cNvPr id="2235" name="Oval 2234"/>
              <p:cNvSpPr/>
              <p:nvPr/>
            </p:nvSpPr>
            <p:spPr>
              <a:xfrm rot="20729853">
                <a:off x="3232392" y="2596156"/>
                <a:ext cx="536865" cy="1101850"/>
              </a:xfrm>
              <a:prstGeom prst="ellipse">
                <a:avLst/>
              </a:prstGeom>
              <a:solidFill>
                <a:srgbClr val="C0504D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36" name="Parallelogram 2235"/>
              <p:cNvSpPr/>
              <p:nvPr/>
            </p:nvSpPr>
            <p:spPr>
              <a:xfrm rot="20451626">
                <a:off x="3509760" y="2688923"/>
                <a:ext cx="819330" cy="870456"/>
              </a:xfrm>
              <a:prstGeom prst="parallelogram">
                <a:avLst>
                  <a:gd name="adj" fmla="val 21305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37" name="Parallelogram 2236"/>
              <p:cNvSpPr/>
              <p:nvPr/>
            </p:nvSpPr>
            <p:spPr>
              <a:xfrm rot="20395211">
                <a:off x="3308646" y="2525352"/>
                <a:ext cx="772396" cy="660922"/>
              </a:xfrm>
              <a:prstGeom prst="parallelogram">
                <a:avLst>
                  <a:gd name="adj" fmla="val 25422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38" name="Oval 2237"/>
              <p:cNvSpPr/>
              <p:nvPr/>
            </p:nvSpPr>
            <p:spPr>
              <a:xfrm rot="20757837">
                <a:off x="3810967" y="2389278"/>
                <a:ext cx="536865" cy="1110522"/>
              </a:xfrm>
              <a:prstGeom prst="ellipse">
                <a:avLst/>
              </a:prstGeom>
              <a:solidFill>
                <a:srgbClr val="C0504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2239" name="Straight Connector 2238"/>
              <p:cNvCxnSpPr>
                <a:stCxn id="2238" idx="0"/>
              </p:cNvCxnSpPr>
              <p:nvPr/>
            </p:nvCxnSpPr>
            <p:spPr>
              <a:xfrm flipH="1">
                <a:off x="3362862" y="2405856"/>
                <a:ext cx="581869" cy="207854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0" name="Straight Connector 2239"/>
              <p:cNvCxnSpPr>
                <a:stCxn id="2238" idx="4"/>
              </p:cNvCxnSpPr>
              <p:nvPr/>
            </p:nvCxnSpPr>
            <p:spPr>
              <a:xfrm flipH="1">
                <a:off x="3638788" y="3483222"/>
                <a:ext cx="575281" cy="197230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9" name="Group 2168"/>
          <p:cNvGrpSpPr/>
          <p:nvPr/>
        </p:nvGrpSpPr>
        <p:grpSpPr>
          <a:xfrm>
            <a:off x="1825249" y="1837825"/>
            <a:ext cx="633895" cy="188870"/>
            <a:chOff x="874138" y="2442837"/>
            <a:chExt cx="1044377" cy="311173"/>
          </a:xfrm>
        </p:grpSpPr>
        <p:sp>
          <p:nvSpPr>
            <p:cNvPr id="2201" name="Parallelogram 2200"/>
            <p:cNvSpPr/>
            <p:nvPr/>
          </p:nvSpPr>
          <p:spPr>
            <a:xfrm rot="21021815">
              <a:off x="1519158" y="2679093"/>
              <a:ext cx="283163" cy="45719"/>
            </a:xfrm>
            <a:prstGeom prst="parallelogram">
              <a:avLst>
                <a:gd name="adj" fmla="val 2037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02" name="Parallelogram 2201"/>
            <p:cNvSpPr/>
            <p:nvPr/>
          </p:nvSpPr>
          <p:spPr>
            <a:xfrm>
              <a:off x="1591726" y="2647344"/>
              <a:ext cx="315598" cy="45308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03" name="Straight Connector 2202"/>
            <p:cNvCxnSpPr/>
            <p:nvPr/>
          </p:nvCxnSpPr>
          <p:spPr>
            <a:xfrm>
              <a:off x="1780077" y="2443028"/>
              <a:ext cx="20780" cy="40068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4" name="Rectangle 2203"/>
            <p:cNvSpPr/>
            <p:nvPr/>
          </p:nvSpPr>
          <p:spPr>
            <a:xfrm>
              <a:off x="883543" y="2688965"/>
              <a:ext cx="633741" cy="611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05" name="Parallelogram 2204"/>
            <p:cNvSpPr/>
            <p:nvPr/>
          </p:nvSpPr>
          <p:spPr>
            <a:xfrm rot="20002289">
              <a:off x="1495137" y="2628763"/>
              <a:ext cx="314313" cy="54103"/>
            </a:xfrm>
            <a:prstGeom prst="parallelogram">
              <a:avLst>
                <a:gd name="adj" fmla="val 4988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06" name="Parallelogram 2205"/>
            <p:cNvSpPr/>
            <p:nvPr/>
          </p:nvSpPr>
          <p:spPr>
            <a:xfrm>
              <a:off x="874138" y="2562165"/>
              <a:ext cx="1027968" cy="129215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07" name="Parallelogram 2206"/>
            <p:cNvSpPr/>
            <p:nvPr/>
          </p:nvSpPr>
          <p:spPr>
            <a:xfrm rot="20002289">
              <a:off x="1466478" y="2518466"/>
              <a:ext cx="369045" cy="160986"/>
            </a:xfrm>
            <a:prstGeom prst="parallelogram">
              <a:avLst>
                <a:gd name="adj" fmla="val 49888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08" name="Straight Connector 2207"/>
            <p:cNvCxnSpPr/>
            <p:nvPr/>
          </p:nvCxnSpPr>
          <p:spPr>
            <a:xfrm flipH="1">
              <a:off x="1146117" y="2443028"/>
              <a:ext cx="1" cy="183380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9" name="Parallelogram 2208"/>
            <p:cNvSpPr/>
            <p:nvPr/>
          </p:nvSpPr>
          <p:spPr>
            <a:xfrm>
              <a:off x="884815" y="2626217"/>
              <a:ext cx="895891" cy="126376"/>
            </a:xfrm>
            <a:prstGeom prst="parallelogram">
              <a:avLst>
                <a:gd name="adj" fmla="val 208612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10" name="Parallelogram 2209"/>
            <p:cNvSpPr/>
            <p:nvPr/>
          </p:nvSpPr>
          <p:spPr>
            <a:xfrm>
              <a:off x="880997" y="2442837"/>
              <a:ext cx="903527" cy="129215"/>
            </a:xfrm>
            <a:prstGeom prst="parallelogram">
              <a:avLst>
                <a:gd name="adj" fmla="val 203688"/>
              </a:avLst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11" name="Rectangle 2210"/>
            <p:cNvSpPr/>
            <p:nvPr/>
          </p:nvSpPr>
          <p:spPr>
            <a:xfrm>
              <a:off x="880997" y="2573748"/>
              <a:ext cx="640106" cy="18011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12" name="Straight Connector 2211"/>
            <p:cNvCxnSpPr/>
            <p:nvPr/>
          </p:nvCxnSpPr>
          <p:spPr>
            <a:xfrm flipH="1">
              <a:off x="1517284" y="2539646"/>
              <a:ext cx="201176" cy="35627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3" name="Straight Connector 2212"/>
            <p:cNvCxnSpPr/>
            <p:nvPr/>
          </p:nvCxnSpPr>
          <p:spPr>
            <a:xfrm flipH="1">
              <a:off x="1522096" y="2690502"/>
              <a:ext cx="244766" cy="63508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14" name="Group 2213"/>
            <p:cNvGrpSpPr>
              <a:grpSpLocks noChangeAspect="1"/>
            </p:cNvGrpSpPr>
            <p:nvPr/>
          </p:nvGrpSpPr>
          <p:grpSpPr>
            <a:xfrm>
              <a:off x="1714012" y="2462548"/>
              <a:ext cx="204503" cy="239940"/>
              <a:chOff x="3232392" y="2389278"/>
              <a:chExt cx="1115440" cy="1308728"/>
            </a:xfrm>
          </p:grpSpPr>
          <p:sp>
            <p:nvSpPr>
              <p:cNvPr id="2215" name="Oval 2214"/>
              <p:cNvSpPr/>
              <p:nvPr/>
            </p:nvSpPr>
            <p:spPr>
              <a:xfrm rot="20729853">
                <a:off x="3232392" y="2596156"/>
                <a:ext cx="536865" cy="1101850"/>
              </a:xfrm>
              <a:prstGeom prst="ellipse">
                <a:avLst/>
              </a:prstGeom>
              <a:solidFill>
                <a:srgbClr val="C0504D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16" name="Parallelogram 2215"/>
              <p:cNvSpPr/>
              <p:nvPr/>
            </p:nvSpPr>
            <p:spPr>
              <a:xfrm rot="20451626">
                <a:off x="3509760" y="2688923"/>
                <a:ext cx="819330" cy="870456"/>
              </a:xfrm>
              <a:prstGeom prst="parallelogram">
                <a:avLst>
                  <a:gd name="adj" fmla="val 21305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17" name="Parallelogram 2216"/>
              <p:cNvSpPr/>
              <p:nvPr/>
            </p:nvSpPr>
            <p:spPr>
              <a:xfrm rot="20395211">
                <a:off x="3308646" y="2525352"/>
                <a:ext cx="772396" cy="660922"/>
              </a:xfrm>
              <a:prstGeom prst="parallelogram">
                <a:avLst>
                  <a:gd name="adj" fmla="val 25422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18" name="Oval 2217"/>
              <p:cNvSpPr/>
              <p:nvPr/>
            </p:nvSpPr>
            <p:spPr>
              <a:xfrm rot="20757837">
                <a:off x="3810967" y="2389278"/>
                <a:ext cx="536865" cy="1110522"/>
              </a:xfrm>
              <a:prstGeom prst="ellipse">
                <a:avLst/>
              </a:prstGeom>
              <a:solidFill>
                <a:srgbClr val="C0504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2219" name="Straight Connector 2218"/>
              <p:cNvCxnSpPr>
                <a:stCxn id="2218" idx="0"/>
              </p:cNvCxnSpPr>
              <p:nvPr/>
            </p:nvCxnSpPr>
            <p:spPr>
              <a:xfrm flipH="1">
                <a:off x="3362862" y="2405856"/>
                <a:ext cx="581869" cy="207854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0" name="Straight Connector 2219"/>
              <p:cNvCxnSpPr>
                <a:stCxn id="2218" idx="4"/>
              </p:cNvCxnSpPr>
              <p:nvPr/>
            </p:nvCxnSpPr>
            <p:spPr>
              <a:xfrm flipH="1">
                <a:off x="3638788" y="3483222"/>
                <a:ext cx="575281" cy="197230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0" name="Group 2169"/>
          <p:cNvGrpSpPr/>
          <p:nvPr/>
        </p:nvGrpSpPr>
        <p:grpSpPr>
          <a:xfrm>
            <a:off x="2967035" y="1846982"/>
            <a:ext cx="633895" cy="188870"/>
            <a:chOff x="874138" y="2442837"/>
            <a:chExt cx="1044377" cy="311173"/>
          </a:xfrm>
        </p:grpSpPr>
        <p:sp>
          <p:nvSpPr>
            <p:cNvPr id="2181" name="Parallelogram 2180"/>
            <p:cNvSpPr/>
            <p:nvPr/>
          </p:nvSpPr>
          <p:spPr>
            <a:xfrm rot="21021815">
              <a:off x="1519158" y="2679093"/>
              <a:ext cx="283163" cy="45719"/>
            </a:xfrm>
            <a:prstGeom prst="parallelogram">
              <a:avLst>
                <a:gd name="adj" fmla="val 2037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82" name="Parallelogram 2181"/>
            <p:cNvSpPr/>
            <p:nvPr/>
          </p:nvSpPr>
          <p:spPr>
            <a:xfrm>
              <a:off x="1591726" y="2647344"/>
              <a:ext cx="315598" cy="45308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183" name="Straight Connector 2182"/>
            <p:cNvCxnSpPr/>
            <p:nvPr/>
          </p:nvCxnSpPr>
          <p:spPr>
            <a:xfrm>
              <a:off x="1780077" y="2443028"/>
              <a:ext cx="20780" cy="40068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4" name="Rectangle 2183"/>
            <p:cNvSpPr/>
            <p:nvPr/>
          </p:nvSpPr>
          <p:spPr>
            <a:xfrm>
              <a:off x="883543" y="2688965"/>
              <a:ext cx="633741" cy="611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85" name="Parallelogram 2184"/>
            <p:cNvSpPr/>
            <p:nvPr/>
          </p:nvSpPr>
          <p:spPr>
            <a:xfrm rot="20002289">
              <a:off x="1495137" y="2628763"/>
              <a:ext cx="314313" cy="54103"/>
            </a:xfrm>
            <a:prstGeom prst="parallelogram">
              <a:avLst>
                <a:gd name="adj" fmla="val 4988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86" name="Parallelogram 2185"/>
            <p:cNvSpPr/>
            <p:nvPr/>
          </p:nvSpPr>
          <p:spPr>
            <a:xfrm>
              <a:off x="874138" y="2562165"/>
              <a:ext cx="1027968" cy="129215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87" name="Parallelogram 2186"/>
            <p:cNvSpPr/>
            <p:nvPr/>
          </p:nvSpPr>
          <p:spPr>
            <a:xfrm rot="20002289">
              <a:off x="1466478" y="2518466"/>
              <a:ext cx="369045" cy="160986"/>
            </a:xfrm>
            <a:prstGeom prst="parallelogram">
              <a:avLst>
                <a:gd name="adj" fmla="val 49888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188" name="Straight Connector 2187"/>
            <p:cNvCxnSpPr/>
            <p:nvPr/>
          </p:nvCxnSpPr>
          <p:spPr>
            <a:xfrm flipH="1">
              <a:off x="1146117" y="2443028"/>
              <a:ext cx="1" cy="183380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9" name="Parallelogram 2188"/>
            <p:cNvSpPr/>
            <p:nvPr/>
          </p:nvSpPr>
          <p:spPr>
            <a:xfrm>
              <a:off x="884815" y="2626217"/>
              <a:ext cx="895891" cy="126376"/>
            </a:xfrm>
            <a:prstGeom prst="parallelogram">
              <a:avLst>
                <a:gd name="adj" fmla="val 208612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90" name="Parallelogram 2189"/>
            <p:cNvSpPr/>
            <p:nvPr/>
          </p:nvSpPr>
          <p:spPr>
            <a:xfrm>
              <a:off x="880997" y="2442837"/>
              <a:ext cx="903527" cy="129215"/>
            </a:xfrm>
            <a:prstGeom prst="parallelogram">
              <a:avLst>
                <a:gd name="adj" fmla="val 203688"/>
              </a:avLst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91" name="Rectangle 2190"/>
            <p:cNvSpPr/>
            <p:nvPr/>
          </p:nvSpPr>
          <p:spPr>
            <a:xfrm>
              <a:off x="880997" y="2573748"/>
              <a:ext cx="640106" cy="18011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192" name="Straight Connector 2191"/>
            <p:cNvCxnSpPr/>
            <p:nvPr/>
          </p:nvCxnSpPr>
          <p:spPr>
            <a:xfrm flipH="1">
              <a:off x="1517284" y="2539646"/>
              <a:ext cx="201176" cy="35627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3" name="Straight Connector 2192"/>
            <p:cNvCxnSpPr/>
            <p:nvPr/>
          </p:nvCxnSpPr>
          <p:spPr>
            <a:xfrm flipH="1">
              <a:off x="1522096" y="2690502"/>
              <a:ext cx="244766" cy="63508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94" name="Group 2193"/>
            <p:cNvGrpSpPr>
              <a:grpSpLocks noChangeAspect="1"/>
            </p:cNvGrpSpPr>
            <p:nvPr/>
          </p:nvGrpSpPr>
          <p:grpSpPr>
            <a:xfrm>
              <a:off x="1714012" y="2462548"/>
              <a:ext cx="204503" cy="239940"/>
              <a:chOff x="3232392" y="2389278"/>
              <a:chExt cx="1115440" cy="1308728"/>
            </a:xfrm>
          </p:grpSpPr>
          <p:sp>
            <p:nvSpPr>
              <p:cNvPr id="2195" name="Oval 2194"/>
              <p:cNvSpPr/>
              <p:nvPr/>
            </p:nvSpPr>
            <p:spPr>
              <a:xfrm rot="20729853">
                <a:off x="3232392" y="2596156"/>
                <a:ext cx="536865" cy="1101850"/>
              </a:xfrm>
              <a:prstGeom prst="ellipse">
                <a:avLst/>
              </a:prstGeom>
              <a:solidFill>
                <a:srgbClr val="C0504D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196" name="Parallelogram 2195"/>
              <p:cNvSpPr/>
              <p:nvPr/>
            </p:nvSpPr>
            <p:spPr>
              <a:xfrm rot="20451626">
                <a:off x="3509760" y="2688923"/>
                <a:ext cx="819330" cy="870456"/>
              </a:xfrm>
              <a:prstGeom prst="parallelogram">
                <a:avLst>
                  <a:gd name="adj" fmla="val 21305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197" name="Parallelogram 2196"/>
              <p:cNvSpPr/>
              <p:nvPr/>
            </p:nvSpPr>
            <p:spPr>
              <a:xfrm rot="20395211">
                <a:off x="3308646" y="2525352"/>
                <a:ext cx="772396" cy="660922"/>
              </a:xfrm>
              <a:prstGeom prst="parallelogram">
                <a:avLst>
                  <a:gd name="adj" fmla="val 25422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198" name="Oval 2197"/>
              <p:cNvSpPr/>
              <p:nvPr/>
            </p:nvSpPr>
            <p:spPr>
              <a:xfrm rot="20757837">
                <a:off x="3810967" y="2389278"/>
                <a:ext cx="536865" cy="1110522"/>
              </a:xfrm>
              <a:prstGeom prst="ellipse">
                <a:avLst/>
              </a:prstGeom>
              <a:solidFill>
                <a:srgbClr val="C0504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2199" name="Straight Connector 2198"/>
              <p:cNvCxnSpPr>
                <a:stCxn id="2198" idx="0"/>
              </p:cNvCxnSpPr>
              <p:nvPr/>
            </p:nvCxnSpPr>
            <p:spPr>
              <a:xfrm flipH="1">
                <a:off x="3362862" y="2405856"/>
                <a:ext cx="581869" cy="207854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0" name="Straight Connector 2199"/>
              <p:cNvCxnSpPr>
                <a:stCxn id="2198" idx="4"/>
              </p:cNvCxnSpPr>
              <p:nvPr/>
            </p:nvCxnSpPr>
            <p:spPr>
              <a:xfrm flipH="1">
                <a:off x="3638788" y="3483222"/>
                <a:ext cx="575281" cy="197230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71" name="TextBox 2170"/>
          <p:cNvSpPr txBox="1"/>
          <p:nvPr/>
        </p:nvSpPr>
        <p:spPr>
          <a:xfrm>
            <a:off x="1522668" y="2005341"/>
            <a:ext cx="1240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SupT1 cells</a:t>
            </a:r>
          </a:p>
        </p:txBody>
      </p:sp>
      <p:sp>
        <p:nvSpPr>
          <p:cNvPr id="2172" name="TextBox 2171"/>
          <p:cNvSpPr txBox="1"/>
          <p:nvPr/>
        </p:nvSpPr>
        <p:spPr>
          <a:xfrm>
            <a:off x="408039" y="2005341"/>
            <a:ext cx="115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293T cells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73" name="TextBox 2172"/>
          <p:cNvSpPr txBox="1"/>
          <p:nvPr/>
        </p:nvSpPr>
        <p:spPr>
          <a:xfrm>
            <a:off x="1084179" y="2370040"/>
            <a:ext cx="167893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deep sequencing</a:t>
            </a:r>
          </a:p>
        </p:txBody>
      </p:sp>
      <p:sp>
        <p:nvSpPr>
          <p:cNvPr id="2174" name="Down Arrow 2173"/>
          <p:cNvSpPr/>
          <p:nvPr/>
        </p:nvSpPr>
        <p:spPr>
          <a:xfrm>
            <a:off x="1787970" y="2647223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75" name="Rectangle 2174"/>
          <p:cNvSpPr/>
          <p:nvPr/>
        </p:nvSpPr>
        <p:spPr>
          <a:xfrm>
            <a:off x="3143934" y="2358938"/>
            <a:ext cx="115182" cy="1186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76" name="Down Arrow 2175"/>
          <p:cNvSpPr/>
          <p:nvPr/>
        </p:nvSpPr>
        <p:spPr>
          <a:xfrm rot="5400000">
            <a:off x="2833787" y="2221895"/>
            <a:ext cx="240179" cy="610478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77" name="Rectangle 2176"/>
          <p:cNvSpPr/>
          <p:nvPr/>
        </p:nvSpPr>
        <p:spPr>
          <a:xfrm>
            <a:off x="520240" y="2358938"/>
            <a:ext cx="115182" cy="1186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78" name="Down Arrow 2177"/>
          <p:cNvSpPr/>
          <p:nvPr/>
        </p:nvSpPr>
        <p:spPr>
          <a:xfrm rot="5400000" flipV="1">
            <a:off x="726673" y="2200613"/>
            <a:ext cx="239996" cy="652861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79" name="TextBox 2178"/>
          <p:cNvSpPr txBox="1"/>
          <p:nvPr/>
        </p:nvSpPr>
        <p:spPr>
          <a:xfrm rot="16200000">
            <a:off x="435191" y="3106352"/>
            <a:ext cx="11063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amino-acid preference</a:t>
            </a:r>
          </a:p>
        </p:txBody>
      </p:sp>
      <p:sp>
        <p:nvSpPr>
          <p:cNvPr id="2180" name="TextBox 2179"/>
          <p:cNvSpPr txBox="1"/>
          <p:nvPr/>
        </p:nvSpPr>
        <p:spPr>
          <a:xfrm>
            <a:off x="1225121" y="3775001"/>
            <a:ext cx="138305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site</a:t>
            </a:r>
          </a:p>
        </p:txBody>
      </p:sp>
      <p:sp>
        <p:nvSpPr>
          <p:cNvPr id="2054" name="TextBox 2053"/>
          <p:cNvSpPr txBox="1"/>
          <p:nvPr/>
        </p:nvSpPr>
        <p:spPr>
          <a:xfrm>
            <a:off x="2693327" y="2013094"/>
            <a:ext cx="124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SupT1 cells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-21442" y="-30006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A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2056" name="Group 2055"/>
          <p:cNvGrpSpPr/>
          <p:nvPr/>
        </p:nvGrpSpPr>
        <p:grpSpPr>
          <a:xfrm>
            <a:off x="3934959" y="-30006"/>
            <a:ext cx="2480002" cy="3898083"/>
            <a:chOff x="4274586" y="-53138"/>
            <a:chExt cx="2480002" cy="3898083"/>
          </a:xfrm>
        </p:grpSpPr>
        <p:grpSp>
          <p:nvGrpSpPr>
            <p:cNvPr id="2057" name="Group 2056"/>
            <p:cNvGrpSpPr/>
            <p:nvPr/>
          </p:nvGrpSpPr>
          <p:grpSpPr>
            <a:xfrm rot="16200000">
              <a:off x="3575783" y="1701738"/>
              <a:ext cx="3028904" cy="976836"/>
              <a:chOff x="464087" y="5082465"/>
              <a:chExt cx="3028904" cy="976836"/>
            </a:xfrm>
          </p:grpSpPr>
          <p:cxnSp>
            <p:nvCxnSpPr>
              <p:cNvPr id="2067" name="Straight Connector 2066"/>
              <p:cNvCxnSpPr>
                <a:stCxn id="2069" idx="2"/>
                <a:endCxn id="2071" idx="6"/>
              </p:cNvCxnSpPr>
              <p:nvPr/>
            </p:nvCxnSpPr>
            <p:spPr>
              <a:xfrm>
                <a:off x="469345" y="5158173"/>
                <a:ext cx="3023646" cy="0"/>
              </a:xfrm>
              <a:prstGeom prst="line">
                <a:avLst/>
              </a:prstGeom>
              <a:ln w="57150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8" name="Oval 2067"/>
              <p:cNvSpPr>
                <a:spLocks noChangeAspect="1"/>
              </p:cNvSpPr>
              <p:nvPr/>
            </p:nvSpPr>
            <p:spPr>
              <a:xfrm>
                <a:off x="1403347" y="5083687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69" name="Oval 2068"/>
              <p:cNvSpPr>
                <a:spLocks noChangeAspect="1"/>
              </p:cNvSpPr>
              <p:nvPr/>
            </p:nvSpPr>
            <p:spPr>
              <a:xfrm>
                <a:off x="469345" y="5082465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0" name="Oval 2069"/>
              <p:cNvSpPr>
                <a:spLocks noChangeAspect="1"/>
              </p:cNvSpPr>
              <p:nvPr/>
            </p:nvSpPr>
            <p:spPr>
              <a:xfrm>
                <a:off x="2397293" y="5087723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1" name="Oval 2070"/>
              <p:cNvSpPr>
                <a:spLocks noChangeAspect="1"/>
              </p:cNvSpPr>
              <p:nvPr/>
            </p:nvSpPr>
            <p:spPr>
              <a:xfrm>
                <a:off x="3341576" y="5082465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2072" name="Straight Connector 2071"/>
              <p:cNvCxnSpPr>
                <a:stCxn id="2074" idx="2"/>
                <a:endCxn id="2076" idx="6"/>
              </p:cNvCxnSpPr>
              <p:nvPr/>
            </p:nvCxnSpPr>
            <p:spPr>
              <a:xfrm>
                <a:off x="464087" y="5568255"/>
                <a:ext cx="3023647" cy="0"/>
              </a:xfrm>
              <a:prstGeom prst="line">
                <a:avLst/>
              </a:prstGeom>
              <a:ln w="57150" cmpd="sng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3" name="Oval 2072"/>
              <p:cNvSpPr>
                <a:spLocks noChangeAspect="1"/>
              </p:cNvSpPr>
              <p:nvPr/>
            </p:nvSpPr>
            <p:spPr>
              <a:xfrm>
                <a:off x="1398089" y="5493767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4" name="Oval 2073"/>
              <p:cNvSpPr>
                <a:spLocks noChangeAspect="1"/>
              </p:cNvSpPr>
              <p:nvPr/>
            </p:nvSpPr>
            <p:spPr>
              <a:xfrm>
                <a:off x="464087" y="5492547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5" name="Oval 2074"/>
              <p:cNvSpPr>
                <a:spLocks noChangeAspect="1"/>
              </p:cNvSpPr>
              <p:nvPr/>
            </p:nvSpPr>
            <p:spPr>
              <a:xfrm>
                <a:off x="2392035" y="5497805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6" name="Oval 2075"/>
              <p:cNvSpPr>
                <a:spLocks noChangeAspect="1"/>
              </p:cNvSpPr>
              <p:nvPr/>
            </p:nvSpPr>
            <p:spPr>
              <a:xfrm>
                <a:off x="3336319" y="5492547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2077" name="Straight Connector 2076"/>
              <p:cNvCxnSpPr>
                <a:stCxn id="2078" idx="2"/>
                <a:endCxn id="2080" idx="6"/>
              </p:cNvCxnSpPr>
              <p:nvPr/>
            </p:nvCxnSpPr>
            <p:spPr>
              <a:xfrm>
                <a:off x="469281" y="5978337"/>
                <a:ext cx="3023646" cy="0"/>
              </a:xfrm>
              <a:prstGeom prst="line">
                <a:avLst/>
              </a:prstGeom>
              <a:ln w="57150" cmpd="sng">
                <a:solidFill>
                  <a:srgbClr val="660066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8" name="Oval 2077"/>
              <p:cNvSpPr>
                <a:spLocks noChangeAspect="1"/>
              </p:cNvSpPr>
              <p:nvPr/>
            </p:nvSpPr>
            <p:spPr>
              <a:xfrm>
                <a:off x="469281" y="5902629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9" name="Oval 2078"/>
              <p:cNvSpPr>
                <a:spLocks noChangeAspect="1"/>
              </p:cNvSpPr>
              <p:nvPr/>
            </p:nvSpPr>
            <p:spPr>
              <a:xfrm>
                <a:off x="2397229" y="5907886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80" name="Oval 2079"/>
              <p:cNvSpPr>
                <a:spLocks noChangeAspect="1"/>
              </p:cNvSpPr>
              <p:nvPr/>
            </p:nvSpPr>
            <p:spPr>
              <a:xfrm>
                <a:off x="3341512" y="5902629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81" name="Oval 2080"/>
              <p:cNvSpPr>
                <a:spLocks noChangeAspect="1"/>
              </p:cNvSpPr>
              <p:nvPr/>
            </p:nvSpPr>
            <p:spPr>
              <a:xfrm>
                <a:off x="1403283" y="5903850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</p:grpSp>
        <p:sp>
          <p:nvSpPr>
            <p:cNvPr id="2058" name="TextBox 2057"/>
            <p:cNvSpPr txBox="1"/>
            <p:nvPr/>
          </p:nvSpPr>
          <p:spPr>
            <a:xfrm>
              <a:off x="5093208" y="384048"/>
              <a:ext cx="8058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660066"/>
                  </a:solidFill>
                  <a:latin typeface="Arial"/>
                  <a:cs typeface="Arial"/>
                </a:rPr>
                <a:t>3</a:t>
              </a:r>
              <a:endParaRPr lang="en-US" sz="1200" b="1" dirty="0">
                <a:solidFill>
                  <a:srgbClr val="660066"/>
                </a:solidFill>
                <a:latin typeface="Arial"/>
                <a:cs typeface="Arial"/>
              </a:endParaRPr>
            </a:p>
          </p:txBody>
        </p:sp>
        <p:sp>
          <p:nvSpPr>
            <p:cNvPr id="2059" name="TextBox 2058"/>
            <p:cNvSpPr txBox="1"/>
            <p:nvPr/>
          </p:nvSpPr>
          <p:spPr>
            <a:xfrm>
              <a:off x="4690872" y="381235"/>
              <a:ext cx="8058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2"/>
                  </a:solidFill>
                  <a:latin typeface="Arial"/>
                  <a:cs typeface="Arial"/>
                </a:rPr>
                <a:t>2</a:t>
              </a:r>
              <a:endParaRPr lang="en-US" sz="1200" b="1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2060" name="TextBox 2059"/>
            <p:cNvSpPr txBox="1"/>
            <p:nvPr/>
          </p:nvSpPr>
          <p:spPr>
            <a:xfrm>
              <a:off x="4274586" y="384048"/>
              <a:ext cx="8058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/>
                  </a:solidFill>
                  <a:latin typeface="Arial"/>
                  <a:cs typeface="Arial"/>
                </a:rPr>
                <a:t>1</a:t>
              </a:r>
              <a:endParaRPr lang="en-US" sz="1200" b="1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061" name="TextBox 2060"/>
            <p:cNvSpPr txBox="1"/>
            <p:nvPr/>
          </p:nvSpPr>
          <p:spPr>
            <a:xfrm>
              <a:off x="4276445" y="-53138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/>
                  <a:cs typeface="Arial"/>
                </a:rPr>
                <a:t>B</a:t>
              </a:r>
              <a:endParaRPr lang="en-US" sz="1600" b="1" dirty="0">
                <a:latin typeface="Arial"/>
                <a:cs typeface="Arial"/>
              </a:endParaRPr>
            </a:p>
          </p:txBody>
        </p:sp>
        <p:sp>
          <p:nvSpPr>
            <p:cNvPr id="2062" name="TextBox 2061"/>
            <p:cNvSpPr txBox="1"/>
            <p:nvPr/>
          </p:nvSpPr>
          <p:spPr>
            <a:xfrm>
              <a:off x="5573396" y="1479788"/>
              <a:ext cx="11811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Arial"/>
                  <a:cs typeface="Arial"/>
                </a:rPr>
                <a:t>transfection supernatant</a:t>
              </a:r>
              <a:endParaRPr lang="en-US" sz="1200" b="1" dirty="0">
                <a:latin typeface="Arial"/>
                <a:cs typeface="Arial"/>
              </a:endParaRPr>
            </a:p>
          </p:txBody>
        </p:sp>
        <p:sp>
          <p:nvSpPr>
            <p:cNvPr id="2063" name="TextBox 2062"/>
            <p:cNvSpPr txBox="1"/>
            <p:nvPr/>
          </p:nvSpPr>
          <p:spPr>
            <a:xfrm>
              <a:off x="5578653" y="524901"/>
              <a:ext cx="846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Arial"/>
                  <a:cs typeface="Arial"/>
                </a:rPr>
                <a:t>mutant plasmids</a:t>
              </a:r>
              <a:endParaRPr lang="en-US" sz="1200" b="1" dirty="0">
                <a:latin typeface="Arial"/>
                <a:cs typeface="Arial"/>
              </a:endParaRPr>
            </a:p>
          </p:txBody>
        </p:sp>
        <p:sp>
          <p:nvSpPr>
            <p:cNvPr id="2064" name="TextBox 2063"/>
            <p:cNvSpPr txBox="1"/>
            <p:nvPr/>
          </p:nvSpPr>
          <p:spPr>
            <a:xfrm>
              <a:off x="5573396" y="2433527"/>
              <a:ext cx="10480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Arial"/>
                  <a:cs typeface="Arial"/>
                </a:rPr>
                <a:t>passaged virus</a:t>
              </a:r>
            </a:p>
          </p:txBody>
        </p:sp>
        <p:sp>
          <p:nvSpPr>
            <p:cNvPr id="2065" name="TextBox 2064"/>
            <p:cNvSpPr txBox="1"/>
            <p:nvPr/>
          </p:nvSpPr>
          <p:spPr>
            <a:xfrm>
              <a:off x="5578653" y="3383280"/>
              <a:ext cx="10480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Arial"/>
                  <a:cs typeface="Arial"/>
                </a:rPr>
                <a:t>12-hour infection</a:t>
              </a:r>
            </a:p>
          </p:txBody>
        </p:sp>
        <p:sp>
          <p:nvSpPr>
            <p:cNvPr id="2066" name="TextBox 2065"/>
            <p:cNvSpPr txBox="1"/>
            <p:nvPr/>
          </p:nvSpPr>
          <p:spPr>
            <a:xfrm>
              <a:off x="4627811" y="131528"/>
              <a:ext cx="9508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latin typeface="Arial"/>
                  <a:cs typeface="Arial"/>
                </a:rPr>
                <a:t>r</a:t>
              </a:r>
              <a:r>
                <a:rPr lang="en-US" sz="1200" b="1" dirty="0" smtClean="0">
                  <a:latin typeface="Arial"/>
                  <a:cs typeface="Arial"/>
                </a:rPr>
                <a:t>eplicates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37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Jesse Bloom</cp:lastModifiedBy>
  <cp:revision>80</cp:revision>
  <dcterms:created xsi:type="dcterms:W3CDTF">2016-03-31T19:08:03Z</dcterms:created>
  <dcterms:modified xsi:type="dcterms:W3CDTF">2017-11-04T18:34:40Z</dcterms:modified>
</cp:coreProperties>
</file>