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5" r:id="rId3"/>
    <p:sldId id="287" r:id="rId4"/>
    <p:sldId id="286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82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3430C-EB15-44B9-A246-9DA80807B355}" type="datetimeFigureOut">
              <a:rPr lang="sk-SK" smtClean="0"/>
              <a:t>8.12.2016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83D21-046D-47A3-B0B9-622597AA6F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112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08.12.2016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293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ingboss.com/2016/02/quick-sort-algorithm-implementation-in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handa.in/blog/images/2012/07/19/normal-hash-table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ding4fun.files.wordpress.com/2010/05/kmpexampl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5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Quick</a:t>
            </a:r>
            <a:r>
              <a:rPr lang="sk-SK" dirty="0"/>
              <a:t>-sort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Nestabiln</a:t>
                </a:r>
                <a:r>
                  <a:rPr lang="sk-SK" dirty="0"/>
                  <a:t>ý, neprirodzený algoritmus radenia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Priemerná časová </a:t>
                </a:r>
              </a:p>
              <a:p>
                <a:pPr algn="l"/>
                <a:r>
                  <a:rPr lang="sk-SK" dirty="0"/>
                  <a:t>     zložitosť </a:t>
                </a:r>
                <a14:m>
                  <m:oMath xmlns:m="http://schemas.openxmlformats.org/officeDocument/2006/math">
                    <m:r>
                      <a:rPr lang="sk-SK" i="1"/>
                      <m:t>𝑂</m:t>
                    </m:r>
                    <m:r>
                      <a:rPr lang="sk-SK" i="1"/>
                      <m:t>(</m:t>
                    </m:r>
                    <m:r>
                      <a:rPr lang="sk-SK" i="1"/>
                      <m:t>𝑛</m:t>
                    </m:r>
                    <m:r>
                      <a:rPr lang="sk-SK" i="1"/>
                      <m:t>∗</m:t>
                    </m:r>
                    <m:func>
                      <m:funcPr>
                        <m:ctrlPr>
                          <a:rPr lang="sk-SK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/>
                          <m:t>log</m:t>
                        </m:r>
                      </m:fName>
                      <m:e>
                        <m:r>
                          <a:rPr lang="sk-SK" i="1"/>
                          <m:t>𝑛</m:t>
                        </m:r>
                      </m:e>
                    </m:func>
                    <m:r>
                      <a:rPr lang="sk-SK" i="1"/>
                      <m:t>)</m:t>
                    </m:r>
                  </m:oMath>
                </a14:m>
                <a:endParaRPr lang="sk-SK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Najhoršia časová </a:t>
                </a:r>
              </a:p>
              <a:p>
                <a:pPr algn="l"/>
                <a:r>
                  <a:rPr lang="sk-SK" dirty="0"/>
                  <a:t>     zložitosť </a:t>
                </a:r>
                <a14:m>
                  <m:oMath xmlns:m="http://schemas.openxmlformats.org/officeDocument/2006/math">
                    <m:r>
                      <a:rPr lang="sk-SK" i="1"/>
                      <m:t>𝑂</m:t>
                    </m:r>
                    <m:r>
                      <a:rPr lang="sk-SK" i="1"/>
                      <m:t>(</m:t>
                    </m:r>
                    <m:sSup>
                      <m:sSupPr>
                        <m:ctrlPr>
                          <a:rPr lang="sk-SK" i="1"/>
                        </m:ctrlPr>
                      </m:sSupPr>
                      <m:e>
                        <m:r>
                          <a:rPr lang="sk-SK" i="1"/>
                          <m:t>𝑛</m:t>
                        </m:r>
                      </m:e>
                      <m:sup>
                        <m:r>
                          <a:rPr lang="sk-SK" i="1"/>
                          <m:t>2</m:t>
                        </m:r>
                      </m:sup>
                    </m:sSup>
                    <m:r>
                      <a:rPr lang="sk-SK" i="1"/>
                      <m:t>)</m:t>
                    </m:r>
                  </m:oMath>
                </a14:m>
                <a:r>
                  <a:rPr lang="sk-SK" dirty="0"/>
                  <a:t>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/>
                  <a:t>Výber pivotu</a:t>
                </a:r>
                <a:endParaRPr lang="sk-SK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ĺžnik 4"/>
          <p:cNvSpPr/>
          <p:nvPr/>
        </p:nvSpPr>
        <p:spPr>
          <a:xfrm>
            <a:off x="1115616" y="6031983"/>
            <a:ext cx="9270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3"/>
              </a:rPr>
              <a:t>http://www.programmingboss.com/2016/02/quick-sort-algorithm-implementation-in.html</a:t>
            </a:r>
            <a:r>
              <a:rPr lang="sk-SK" sz="1400" dirty="0"/>
              <a:t> </a:t>
            </a:r>
            <a:r>
              <a:rPr lang="en-US" sz="1400" dirty="0"/>
              <a:t>[6.12.2016]</a:t>
            </a:r>
            <a:r>
              <a:rPr lang="sk-SK" sz="1400" dirty="0"/>
              <a:t> </a:t>
            </a:r>
            <a:endParaRPr lang="sk-SK" sz="140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37" y="2204863"/>
            <a:ext cx="4813464" cy="3718093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9</a:t>
            </a:r>
            <a:r>
              <a:rPr lang="en-US" dirty="0"/>
              <a:t>/1</a:t>
            </a:r>
            <a:r>
              <a:rPr lang="sk-SK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836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2960" y="381779"/>
            <a:ext cx="8229600" cy="1143000"/>
          </a:xfrm>
        </p:spPr>
        <p:txBody>
          <a:bodyPr/>
          <a:lstStyle/>
          <a:p>
            <a:r>
              <a:rPr lang="sk-SK" dirty="0"/>
              <a:t>Tabuľka s rozptýlenými položkami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582960" y="1707341"/>
                <a:ext cx="8229600" cy="4525963"/>
              </a:xfrm>
            </p:spPr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Pole </a:t>
                </a:r>
                <a:r>
                  <a:rPr lang="sk-SK" dirty="0" err="1"/>
                  <a:t>ukazateľov</a:t>
                </a:r>
                <a:r>
                  <a:rPr lang="sk-SK" dirty="0"/>
                  <a:t> na jednosmerne viazané zoznamy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Priemerná časová zložitosť</a:t>
                </a:r>
              </a:p>
              <a:p>
                <a:pPr algn="l"/>
                <a:r>
                  <a:rPr lang="sk-SK" dirty="0"/>
                  <a:t>     </a:t>
                </a:r>
                <a14:m>
                  <m:oMath xmlns:m="http://schemas.openxmlformats.org/officeDocument/2006/math">
                    <m:r>
                      <a:rPr lang="sk-SK" i="1"/>
                      <m:t>𝑂</m:t>
                    </m:r>
                    <m:r>
                      <a:rPr lang="sk-SK" i="1"/>
                      <m:t>(1)</m:t>
                    </m:r>
                  </m:oMath>
                </a14:m>
                <a:r>
                  <a:rPr lang="sk-SK" dirty="0"/>
                  <a:t>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Najhoršia časová</a:t>
                </a:r>
              </a:p>
              <a:p>
                <a:pPr algn="l"/>
                <a:r>
                  <a:rPr lang="sk-SK" dirty="0"/>
                  <a:t>     zložitosť </a:t>
                </a:r>
                <a14:m>
                  <m:oMath xmlns:m="http://schemas.openxmlformats.org/officeDocument/2006/math">
                    <m:r>
                      <a:rPr lang="sk-SK" i="1"/>
                      <m:t>𝑂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i="1"/>
                      <m:t>)</m:t>
                    </m:r>
                  </m:oMath>
                </a14:m>
                <a:endParaRPr lang="sk-SK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Jediná tabuľka symbolov </a:t>
                </a:r>
                <a:endParaRPr lang="sk-SK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60" y="1707341"/>
                <a:ext cx="8229600" cy="4525963"/>
              </a:xfrm>
              <a:blipFill>
                <a:blip r:embed="rId2"/>
                <a:stretch>
                  <a:fillRect l="-1333" t="-13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ĺžnik 4"/>
          <p:cNvSpPr/>
          <p:nvPr/>
        </p:nvSpPr>
        <p:spPr>
          <a:xfrm>
            <a:off x="3059832" y="6079415"/>
            <a:ext cx="7542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3"/>
              </a:rPr>
              <a:t>http://vhanda.in/blog/images/2012/07/19/normal-hash-table.png</a:t>
            </a:r>
            <a:r>
              <a:rPr lang="sk-SK" sz="1400" dirty="0"/>
              <a:t> </a:t>
            </a:r>
            <a:r>
              <a:rPr lang="en-US" sz="1400" dirty="0"/>
              <a:t>[6.12.2016]</a:t>
            </a:r>
            <a:endParaRPr lang="sk-SK" sz="140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94" y="2660502"/>
            <a:ext cx="4741906" cy="3236351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10</a:t>
            </a:r>
            <a:r>
              <a:rPr lang="en-US" dirty="0"/>
              <a:t>/1</a:t>
            </a:r>
            <a:r>
              <a:rPr lang="sk-SK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8490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052131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 err="1">
                <a:latin typeface="+mj-lt"/>
              </a:rPr>
              <a:t>Ďakujeme</a:t>
            </a:r>
            <a:r>
              <a:rPr lang="cs-CZ" sz="4000" b="1" dirty="0">
                <a:latin typeface="+mj-lt"/>
              </a:rPr>
              <a:t> Vám</a:t>
            </a:r>
          </a:p>
          <a:p>
            <a:pPr algn="ctr"/>
            <a:r>
              <a:rPr lang="cs-CZ" sz="4000" b="1" dirty="0">
                <a:latin typeface="+mj-lt"/>
              </a:rPr>
              <a:t>Za </a:t>
            </a:r>
            <a:r>
              <a:rPr lang="cs-CZ" sz="4000" b="1" dirty="0" err="1">
                <a:latin typeface="+mj-lt"/>
              </a:rPr>
              <a:t>pozornosť</a:t>
            </a:r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r>
              <a:rPr lang="cs-CZ" sz="4000" b="1" dirty="0">
                <a:solidFill>
                  <a:srgbClr val="E4002B"/>
                </a:solidFill>
                <a:latin typeface="+mj-lt"/>
              </a:rPr>
              <a:t>www.fit.vutbr.cz</a:t>
            </a: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1"/>
          </p:nvPr>
        </p:nvSpPr>
        <p:spPr>
          <a:xfrm>
            <a:off x="896938" y="3933056"/>
            <a:ext cx="7127875" cy="1223367"/>
          </a:xfrm>
        </p:spPr>
        <p:txBody>
          <a:bodyPr/>
          <a:lstStyle/>
          <a:p>
            <a:r>
              <a:rPr lang="cs-CZ" sz="2800" dirty="0" err="1"/>
              <a:t>Prekladač</a:t>
            </a:r>
            <a:r>
              <a:rPr lang="cs-CZ" sz="2800" dirty="0"/>
              <a:t> jazyka IFJ16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827584" y="5084539"/>
            <a:ext cx="5043487" cy="431800"/>
          </a:xfrm>
        </p:spPr>
        <p:txBody>
          <a:bodyPr/>
          <a:lstStyle/>
          <a:p>
            <a:r>
              <a:rPr lang="cs-CZ" dirty="0"/>
              <a:t>Autor: 	Jozef Urbanovský</a:t>
            </a:r>
          </a:p>
          <a:p>
            <a:r>
              <a:rPr lang="cs-CZ" dirty="0"/>
              <a:t>	Adrián </a:t>
            </a:r>
            <a:r>
              <a:rPr lang="cs-CZ" dirty="0" err="1"/>
              <a:t>Tomašov</a:t>
            </a:r>
            <a:endParaRPr lang="cs-CZ" dirty="0"/>
          </a:p>
          <a:p>
            <a:r>
              <a:rPr lang="cs-CZ" dirty="0"/>
              <a:t>	Roman Dobiáš</a:t>
            </a:r>
          </a:p>
          <a:p>
            <a:r>
              <a:rPr lang="cs-CZ" dirty="0"/>
              <a:t>	Adam Šulc</a:t>
            </a:r>
          </a:p>
          <a:p>
            <a:r>
              <a:rPr lang="cs-CZ" dirty="0"/>
              <a:t>	Kristián </a:t>
            </a:r>
            <a:r>
              <a:rPr lang="cs-CZ" dirty="0" err="1"/>
              <a:t>Barna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6. </a:t>
            </a:r>
            <a:r>
              <a:rPr lang="cs-CZ" dirty="0" err="1"/>
              <a:t>December</a:t>
            </a:r>
            <a:r>
              <a:rPr lang="cs-CZ" dirty="0"/>
              <a:t> 2016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OBHAJOBA PROJEKTU </a:t>
            </a:r>
            <a:br>
              <a:rPr lang="cs-CZ" dirty="0"/>
            </a:br>
            <a:r>
              <a:rPr lang="cs-CZ" dirty="0"/>
              <a:t>IFJ a IAL</a:t>
            </a: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Štruktúra prekladača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Lexikálna analýza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Syntaktická analýza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Sémantická analýza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Interpret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Použité algoritmy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 err="1"/>
              <a:t>Knuth</a:t>
            </a:r>
            <a:r>
              <a:rPr lang="sk-SK" dirty="0"/>
              <a:t>-Morris-</a:t>
            </a:r>
            <a:r>
              <a:rPr lang="sk-SK" dirty="0" err="1"/>
              <a:t>Pratt</a:t>
            </a:r>
            <a:endParaRPr lang="sk-SK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 err="1"/>
              <a:t>Quick</a:t>
            </a:r>
            <a:r>
              <a:rPr lang="sk-SK" dirty="0"/>
              <a:t>-sort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sk-SK" dirty="0"/>
              <a:t>Tabuľka s rozptýlenými položkami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2/1</a:t>
            </a:r>
            <a:r>
              <a:rPr lang="sk-SK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5019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prekladača</a:t>
            </a:r>
          </a:p>
        </p:txBody>
      </p:sp>
      <p:sp>
        <p:nvSpPr>
          <p:cNvPr id="4" name="Obdĺžnik 3"/>
          <p:cNvSpPr/>
          <p:nvPr/>
        </p:nvSpPr>
        <p:spPr>
          <a:xfrm>
            <a:off x="4572000" y="1294864"/>
            <a:ext cx="2592288" cy="7152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Skener</a:t>
            </a:r>
          </a:p>
        </p:txBody>
      </p:sp>
      <p:sp>
        <p:nvSpPr>
          <p:cNvPr id="5" name="Obdĺžnik 4"/>
          <p:cNvSpPr/>
          <p:nvPr/>
        </p:nvSpPr>
        <p:spPr>
          <a:xfrm>
            <a:off x="4572000" y="2873191"/>
            <a:ext cx="2592288" cy="715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 err="1"/>
              <a:t>Parser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4572000" y="4451518"/>
            <a:ext cx="2592288" cy="715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Interpret</a:t>
            </a:r>
          </a:p>
        </p:txBody>
      </p:sp>
      <p:sp>
        <p:nvSpPr>
          <p:cNvPr id="7" name="Obdĺžnik s jedným odstrihnutým rohom 8"/>
          <p:cNvSpPr/>
          <p:nvPr/>
        </p:nvSpPr>
        <p:spPr>
          <a:xfrm>
            <a:off x="1839907" y="1044546"/>
            <a:ext cx="1152128" cy="1224136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IFJ16 </a:t>
            </a:r>
            <a:r>
              <a:rPr lang="sk-SK" dirty="0" err="1"/>
              <a:t>src</a:t>
            </a:r>
            <a:endParaRPr lang="sk-SK" dirty="0"/>
          </a:p>
        </p:txBody>
      </p:sp>
      <p:cxnSp>
        <p:nvCxnSpPr>
          <p:cNvPr id="8" name="Rovná spojovacia šípka 7"/>
          <p:cNvCxnSpPr>
            <a:stCxn id="7" idx="0"/>
            <a:endCxn id="4" idx="1"/>
          </p:cNvCxnSpPr>
          <p:nvPr/>
        </p:nvCxnSpPr>
        <p:spPr>
          <a:xfrm flipV="1">
            <a:off x="2992035" y="1652473"/>
            <a:ext cx="1579965" cy="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>
            <a:stCxn id="4" idx="2"/>
            <a:endCxn id="5" idx="0"/>
          </p:cNvCxnSpPr>
          <p:nvPr/>
        </p:nvCxnSpPr>
        <p:spPr>
          <a:xfrm>
            <a:off x="5868144" y="2010082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5" idx="2"/>
            <a:endCxn id="6" idx="0"/>
          </p:cNvCxnSpPr>
          <p:nvPr/>
        </p:nvCxnSpPr>
        <p:spPr>
          <a:xfrm>
            <a:off x="5868144" y="3588409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BlokTextu 23"/>
          <p:cNvSpPr txBox="1"/>
          <p:nvPr/>
        </p:nvSpPr>
        <p:spPr>
          <a:xfrm>
            <a:off x="6133092" y="3835297"/>
            <a:ext cx="19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Trojadresný kód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6117850" y="2264541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Tokeny</a:t>
            </a:r>
          </a:p>
        </p:txBody>
      </p:sp>
      <p:pic>
        <p:nvPicPr>
          <p:cNvPr id="13" name="Picture 4" descr="http://www.computerandyou.net/wp-content/uploads/2012/01/Terminal-icon-shell-linux-un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08" y="4204629"/>
            <a:ext cx="1209327" cy="12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Rovná spojovacia šípka 13"/>
          <p:cNvCxnSpPr>
            <a:stCxn id="6" idx="1"/>
            <a:endCxn id="13" idx="3"/>
          </p:cNvCxnSpPr>
          <p:nvPr/>
        </p:nvCxnSpPr>
        <p:spPr>
          <a:xfrm flipH="1">
            <a:off x="2992035" y="4809127"/>
            <a:ext cx="1579965" cy="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BlokTextu 18"/>
          <p:cNvSpPr txBox="1"/>
          <p:nvPr/>
        </p:nvSpPr>
        <p:spPr>
          <a:xfrm>
            <a:off x="3313965" y="4439795"/>
            <a:ext cx="10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Výstup</a:t>
            </a:r>
          </a:p>
        </p:txBody>
      </p:sp>
      <p:cxnSp>
        <p:nvCxnSpPr>
          <p:cNvPr id="16" name="Rovná spojovacia šípka 15"/>
          <p:cNvCxnSpPr>
            <a:endCxn id="17" idx="0"/>
          </p:cNvCxnSpPr>
          <p:nvPr/>
        </p:nvCxnSpPr>
        <p:spPr>
          <a:xfrm flipH="1">
            <a:off x="3487925" y="5162595"/>
            <a:ext cx="1084076" cy="37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BlokTextu 17"/>
          <p:cNvSpPr txBox="1"/>
          <p:nvPr/>
        </p:nvSpPr>
        <p:spPr>
          <a:xfrm>
            <a:off x="3037875" y="5538599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2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BlokTextu 18"/>
          <p:cNvSpPr txBox="1"/>
          <p:nvPr/>
        </p:nvSpPr>
        <p:spPr>
          <a:xfrm>
            <a:off x="2415971" y="5523705"/>
            <a:ext cx="232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Návratová hodnota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3</a:t>
            </a:r>
            <a:r>
              <a:rPr lang="en-US" dirty="0"/>
              <a:t>/1</a:t>
            </a:r>
            <a:r>
              <a:rPr lang="sk-SK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36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Lexikálna analýza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7060" y="1129194"/>
            <a:ext cx="82296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Zostrojený ako konečný automat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Detekcia kľúčových slov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Enumerácia typu tokenov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Dvojsmerne viazaný zoznam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 err="1"/>
              <a:t>getToken</a:t>
            </a:r>
            <a:r>
              <a:rPr lang="sk-SK" dirty="0"/>
              <a:t>(), </a:t>
            </a:r>
            <a:r>
              <a:rPr lang="sk-SK" dirty="0" err="1"/>
              <a:t>ungetToken</a:t>
            </a:r>
            <a:r>
              <a:rPr lang="sk-SK" dirty="0"/>
              <a:t>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Modul </a:t>
            </a:r>
            <a:r>
              <a:rPr lang="sk-SK" dirty="0" err="1"/>
              <a:t>string</a:t>
            </a:r>
            <a:r>
              <a:rPr lang="sk-SK" dirty="0"/>
              <a:t> na rôznu dĺžku reťazcov 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860032" y="5157192"/>
            <a:ext cx="2592288" cy="7152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Skener</a:t>
            </a:r>
          </a:p>
        </p:txBody>
      </p:sp>
      <p:sp>
        <p:nvSpPr>
          <p:cNvPr id="12" name="Obdĺžnik s jedným odstrihnutým rohom 8"/>
          <p:cNvSpPr/>
          <p:nvPr/>
        </p:nvSpPr>
        <p:spPr>
          <a:xfrm>
            <a:off x="2127939" y="4906874"/>
            <a:ext cx="1152128" cy="1224136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IFJ16 </a:t>
            </a:r>
            <a:r>
              <a:rPr lang="sk-SK" dirty="0" err="1"/>
              <a:t>src</a:t>
            </a:r>
            <a:endParaRPr lang="sk-SK" dirty="0"/>
          </a:p>
        </p:txBody>
      </p:sp>
      <p:cxnSp>
        <p:nvCxnSpPr>
          <p:cNvPr id="13" name="Rovná spojovacia šípka 12"/>
          <p:cNvCxnSpPr>
            <a:stCxn id="12" idx="0"/>
            <a:endCxn id="11" idx="1"/>
          </p:cNvCxnSpPr>
          <p:nvPr/>
        </p:nvCxnSpPr>
        <p:spPr>
          <a:xfrm flipV="1">
            <a:off x="3280067" y="5514801"/>
            <a:ext cx="1579965" cy="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295961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Syntaktická analýza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Vstup : </a:t>
            </a:r>
            <a:r>
              <a:rPr lang="sk-SK" dirty="0" err="1"/>
              <a:t>getToken</a:t>
            </a:r>
            <a:r>
              <a:rPr lang="sk-SK" dirty="0"/>
              <a:t>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Rekurzívny zostup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Dvojprechodová analýza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Top-</a:t>
            </a:r>
            <a:r>
              <a:rPr lang="sk-SK" dirty="0" err="1"/>
              <a:t>down</a:t>
            </a:r>
            <a:r>
              <a:rPr lang="sk-SK" dirty="0"/>
              <a:t> </a:t>
            </a:r>
            <a:r>
              <a:rPr lang="sk-SK" dirty="0" err="1"/>
              <a:t>parser</a:t>
            </a: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 err="1"/>
              <a:t>Bottom-up</a:t>
            </a:r>
            <a:r>
              <a:rPr lang="sk-SK" dirty="0"/>
              <a:t> </a:t>
            </a:r>
            <a:r>
              <a:rPr lang="sk-SK" dirty="0" err="1"/>
              <a:t>precedenčný</a:t>
            </a:r>
            <a:r>
              <a:rPr lang="sk-SK" dirty="0"/>
              <a:t> </a:t>
            </a:r>
            <a:r>
              <a:rPr lang="sk-SK" dirty="0" err="1"/>
              <a:t>parser</a:t>
            </a: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Simulácia tvorby derivačného stromu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Generovanie inštrukcií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Výstup : trojadresný kód</a:t>
            </a:r>
          </a:p>
        </p:txBody>
      </p:sp>
      <p:sp>
        <p:nvSpPr>
          <p:cNvPr id="8" name="Obdĺžnik 7"/>
          <p:cNvSpPr/>
          <p:nvPr/>
        </p:nvSpPr>
        <p:spPr>
          <a:xfrm>
            <a:off x="5220072" y="2242634"/>
            <a:ext cx="2592288" cy="715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 err="1"/>
              <a:t>Parser</a:t>
            </a:r>
            <a:endParaRPr lang="sk-SK" dirty="0"/>
          </a:p>
        </p:txBody>
      </p:sp>
      <p:cxnSp>
        <p:nvCxnSpPr>
          <p:cNvPr id="9" name="Rovná spojovacia šípka 8"/>
          <p:cNvCxnSpPr>
            <a:endCxn id="8" idx="0"/>
          </p:cNvCxnSpPr>
          <p:nvPr/>
        </p:nvCxnSpPr>
        <p:spPr>
          <a:xfrm>
            <a:off x="6516216" y="1379525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8" idx="2"/>
          </p:cNvCxnSpPr>
          <p:nvPr/>
        </p:nvCxnSpPr>
        <p:spPr>
          <a:xfrm>
            <a:off x="6516216" y="2957852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BlokTextu 23"/>
          <p:cNvSpPr txBox="1"/>
          <p:nvPr/>
        </p:nvSpPr>
        <p:spPr>
          <a:xfrm>
            <a:off x="6781164" y="3204740"/>
            <a:ext cx="19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Trojadresný kód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6765922" y="1633984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Tokeny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5</a:t>
            </a:r>
            <a:r>
              <a:rPr lang="en-US" dirty="0"/>
              <a:t>/1</a:t>
            </a:r>
            <a:r>
              <a:rPr lang="sk-SK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4882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Sémantická analýza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179053"/>
            <a:ext cx="82296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Priama súčasť </a:t>
            </a:r>
            <a:r>
              <a:rPr lang="sk-SK" dirty="0" err="1"/>
              <a:t>parsera</a:t>
            </a: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Realizácia redukcie pomocou </a:t>
            </a:r>
            <a:r>
              <a:rPr lang="sk-SK" dirty="0" err="1"/>
              <a:t>precedenčnej</a:t>
            </a:r>
            <a:r>
              <a:rPr lang="sk-SK" dirty="0"/>
              <a:t> tabuľky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TS je </a:t>
            </a:r>
            <a:r>
              <a:rPr lang="sk-SK" dirty="0" err="1"/>
              <a:t>prevyplnená</a:t>
            </a:r>
            <a:r>
              <a:rPr lang="sk-SK" dirty="0"/>
              <a:t> signatúrami </a:t>
            </a:r>
            <a:r>
              <a:rPr lang="sk-SK" dirty="0" err="1"/>
              <a:t>vstavných</a:t>
            </a:r>
            <a:r>
              <a:rPr lang="sk-SK" dirty="0"/>
              <a:t> funkcií a triedy IFJ16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 err="1"/>
              <a:t>fixStaticVar</a:t>
            </a:r>
            <a:r>
              <a:rPr lang="sk-SK" dirty="0"/>
              <a:t>()</a:t>
            </a:r>
          </a:p>
        </p:txBody>
      </p:sp>
      <p:sp>
        <p:nvSpPr>
          <p:cNvPr id="4" name="Obdĺžnik 3"/>
          <p:cNvSpPr/>
          <p:nvPr/>
        </p:nvSpPr>
        <p:spPr>
          <a:xfrm>
            <a:off x="1506488" y="5228114"/>
            <a:ext cx="2592288" cy="715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 err="1"/>
              <a:t>Double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5652120" y="5228114"/>
            <a:ext cx="2592288" cy="715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 err="1"/>
              <a:t>Int</a:t>
            </a:r>
            <a:endParaRPr lang="sk-SK" dirty="0"/>
          </a:p>
        </p:txBody>
      </p:sp>
      <p:cxnSp>
        <p:nvCxnSpPr>
          <p:cNvPr id="6" name="Rovná spojovacia šípka 5"/>
          <p:cNvCxnSpPr>
            <a:cxnSpLocks/>
            <a:stCxn id="4" idx="3"/>
            <a:endCxn id="5" idx="1"/>
          </p:cNvCxnSpPr>
          <p:nvPr/>
        </p:nvCxnSpPr>
        <p:spPr>
          <a:xfrm>
            <a:off x="4098776" y="5585723"/>
            <a:ext cx="15533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nak násobenia 15"/>
          <p:cNvSpPr/>
          <p:nvPr/>
        </p:nvSpPr>
        <p:spPr>
          <a:xfrm>
            <a:off x="4422194" y="5153132"/>
            <a:ext cx="936104" cy="8651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6</a:t>
            </a:r>
            <a:r>
              <a:rPr lang="en-US" dirty="0"/>
              <a:t>/1</a:t>
            </a:r>
            <a:r>
              <a:rPr lang="sk-SK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8717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Interpret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474549"/>
            <a:ext cx="8229600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Prekladá trojadresný kód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Enumerácia vlastných inštrukcií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Dynamicky rozšíriteľný zásobník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Implicitné konverzie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Preventívne sémantické kontroly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/>
              <a:t>Priamy prístup do TS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5724128" y="4898036"/>
            <a:ext cx="2592288" cy="715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Interpret</a:t>
            </a:r>
          </a:p>
        </p:txBody>
      </p:sp>
      <p:cxnSp>
        <p:nvCxnSpPr>
          <p:cNvPr id="15" name="Rovná spojovacia šípka 14"/>
          <p:cNvCxnSpPr>
            <a:endCxn id="14" idx="0"/>
          </p:cNvCxnSpPr>
          <p:nvPr/>
        </p:nvCxnSpPr>
        <p:spPr>
          <a:xfrm>
            <a:off x="7020272" y="4034927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BlokTextu 23"/>
          <p:cNvSpPr txBox="1"/>
          <p:nvPr/>
        </p:nvSpPr>
        <p:spPr>
          <a:xfrm>
            <a:off x="7285220" y="4281815"/>
            <a:ext cx="19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Trojadresný kód</a:t>
            </a:r>
          </a:p>
        </p:txBody>
      </p:sp>
      <p:pic>
        <p:nvPicPr>
          <p:cNvPr id="17" name="Picture 4" descr="http://www.computerandyou.net/wp-content/uploads/2012/01/Terminal-icon-shell-linux-un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36" y="4651147"/>
            <a:ext cx="1209327" cy="12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Rovná spojovacia šípka 17"/>
          <p:cNvCxnSpPr>
            <a:stCxn id="14" idx="1"/>
            <a:endCxn id="17" idx="3"/>
          </p:cNvCxnSpPr>
          <p:nvPr/>
        </p:nvCxnSpPr>
        <p:spPr>
          <a:xfrm flipH="1">
            <a:off x="4144163" y="5255645"/>
            <a:ext cx="1579965" cy="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4466093" y="4886313"/>
            <a:ext cx="10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Výstup</a:t>
            </a:r>
          </a:p>
        </p:txBody>
      </p:sp>
      <p:cxnSp>
        <p:nvCxnSpPr>
          <p:cNvPr id="20" name="Rovná spojovacia šípka 19"/>
          <p:cNvCxnSpPr/>
          <p:nvPr/>
        </p:nvCxnSpPr>
        <p:spPr>
          <a:xfrm flipH="1">
            <a:off x="4640053" y="5609113"/>
            <a:ext cx="1084076" cy="37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BlokTextu 18"/>
          <p:cNvSpPr txBox="1"/>
          <p:nvPr/>
        </p:nvSpPr>
        <p:spPr>
          <a:xfrm>
            <a:off x="3568099" y="5970223"/>
            <a:ext cx="232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Návratová hodnota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7</a:t>
            </a:r>
            <a:r>
              <a:rPr lang="en-US" dirty="0"/>
              <a:t>/1</a:t>
            </a:r>
            <a:r>
              <a:rPr lang="sk-SK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1166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Knuth</a:t>
            </a:r>
            <a:r>
              <a:rPr lang="sk-SK" dirty="0"/>
              <a:t>-Morris-</a:t>
            </a:r>
            <a:r>
              <a:rPr lang="sk-SK" dirty="0" err="1"/>
              <a:t>Pratt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20787" y="1786871"/>
                <a:ext cx="8229600" cy="4525963"/>
              </a:xfrm>
            </p:spPr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Porovnávanie rovnakých znakov len raz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Pomocná tabuľka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Spracovanie reťazca</a:t>
                </a:r>
              </a:p>
              <a:p>
                <a:pPr algn="l"/>
                <a:r>
                  <a:rPr lang="sk-SK" dirty="0"/>
                  <a:t>     pred vyhľadávaním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Časová zložitosť </a:t>
                </a:r>
                <a14:m>
                  <m:oMath xmlns:m="http://schemas.openxmlformats.org/officeDocument/2006/math">
                    <m:r>
                      <a:rPr lang="sk-SK" i="1"/>
                      <m:t>𝑂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/>
                          <m:t>𝑛</m:t>
                        </m:r>
                      </m:e>
                    </m:d>
                  </m:oMath>
                </a14:m>
                <a:endParaRPr lang="sk-SK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sk-SK" dirty="0"/>
                  <a:t>Využíva zhodu prefixu</a:t>
                </a:r>
              </a:p>
              <a:p>
                <a:pPr algn="l"/>
                <a:r>
                  <a:rPr lang="sk-SK" dirty="0"/>
                  <a:t>     hľadaného reťazca</a:t>
                </a: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87" y="1786871"/>
                <a:ext cx="8229600" cy="4525963"/>
              </a:xfrm>
              <a:blipFill>
                <a:blip r:embed="rId2"/>
                <a:stretch>
                  <a:fillRect l="-1333" t="-13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492896"/>
            <a:ext cx="4907668" cy="3633267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2987824" y="6158946"/>
            <a:ext cx="72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4"/>
              </a:rPr>
              <a:t>https://koding4fun.files.wordpress.com/2010/05/kmpexample.jpg</a:t>
            </a:r>
            <a:r>
              <a:rPr lang="sk-SK" sz="1400" dirty="0"/>
              <a:t> </a:t>
            </a:r>
            <a:r>
              <a:rPr lang="en-US" sz="1400" dirty="0"/>
              <a:t>[6.12.2016]</a:t>
            </a:r>
            <a:endParaRPr lang="sk-SK" sz="1400" dirty="0"/>
          </a:p>
        </p:txBody>
      </p:sp>
      <p:sp>
        <p:nvSpPr>
          <p:cNvPr id="7" name="BlokTextu 6"/>
          <p:cNvSpPr txBox="1"/>
          <p:nvPr/>
        </p:nvSpPr>
        <p:spPr>
          <a:xfrm>
            <a:off x="8460432" y="33672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8</a:t>
            </a:r>
            <a:r>
              <a:rPr lang="en-US" dirty="0"/>
              <a:t>/1</a:t>
            </a:r>
            <a:r>
              <a:rPr lang="sk-SK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47453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6201</TotalTime>
  <Words>324</Words>
  <Application>Microsoft Office PowerPoint</Application>
  <PresentationFormat>Prezentácia na obrazovke (4:3)</PresentationFormat>
  <Paragraphs>110</Paragraphs>
  <Slides>12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Verdana</vt:lpstr>
      <vt:lpstr>Wingdings</vt:lpstr>
      <vt:lpstr>Motiv systému Office</vt:lpstr>
      <vt:lpstr>Prezentácia programu PowerPoint</vt:lpstr>
      <vt:lpstr>OBHAJOBA PROJEKTU  IFJ a IAL</vt:lpstr>
      <vt:lpstr>Obsah prezentácie</vt:lpstr>
      <vt:lpstr>Štruktúra prekladača</vt:lpstr>
      <vt:lpstr>Lexikálna analýza</vt:lpstr>
      <vt:lpstr>Syntaktická analýza</vt:lpstr>
      <vt:lpstr>Sémantická analýza</vt:lpstr>
      <vt:lpstr>Interpret</vt:lpstr>
      <vt:lpstr>Knuth-Morris-Pratt</vt:lpstr>
      <vt:lpstr>Quick-sort</vt:lpstr>
      <vt:lpstr>Tabuľka s rozptýlenými položkami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Urbanovský Jozef (187393)</cp:lastModifiedBy>
  <cp:revision>58</cp:revision>
  <dcterms:created xsi:type="dcterms:W3CDTF">2016-01-14T08:43:43Z</dcterms:created>
  <dcterms:modified xsi:type="dcterms:W3CDTF">2016-12-08T10:39:07Z</dcterms:modified>
</cp:coreProperties>
</file>