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91" r:id="rId4"/>
    <p:sldId id="258" r:id="rId5"/>
    <p:sldId id="259" r:id="rId6"/>
    <p:sldId id="279" r:id="rId7"/>
    <p:sldId id="280" r:id="rId8"/>
    <p:sldId id="281" r:id="rId9"/>
    <p:sldId id="262" r:id="rId10"/>
    <p:sldId id="263" r:id="rId11"/>
    <p:sldId id="264" r:id="rId12"/>
    <p:sldId id="283" r:id="rId13"/>
    <p:sldId id="265" r:id="rId14"/>
    <p:sldId id="284" r:id="rId15"/>
    <p:sldId id="266" r:id="rId16"/>
    <p:sldId id="285" r:id="rId17"/>
    <p:sldId id="286" r:id="rId18"/>
    <p:sldId id="292" r:id="rId19"/>
    <p:sldId id="268" r:id="rId20"/>
    <p:sldId id="288" r:id="rId21"/>
    <p:sldId id="289" r:id="rId22"/>
    <p:sldId id="290" r:id="rId23"/>
    <p:sldId id="273" r:id="rId24"/>
    <p:sldId id="274" r:id="rId25"/>
    <p:sldId id="275" r:id="rId26"/>
    <p:sldId id="276" r:id="rId27"/>
    <p:sldId id="277" r:id="rId28"/>
    <p:sldId id="278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SF Pro Display Regular"/>
        <a:ea typeface="SF Pro Display Regular"/>
        <a:cs typeface="SF Pro Display Regular"/>
        <a:sym typeface="SF Pro Display Regular"/>
      </a:defRPr>
    </a:lvl1pPr>
    <a:lvl2pPr indent="228600" defTabSz="457200" latinLnBrk="0">
      <a:lnSpc>
        <a:spcPct val="117999"/>
      </a:lnSpc>
      <a:defRPr sz="2200">
        <a:latin typeface="SF Pro Display Regular"/>
        <a:ea typeface="SF Pro Display Regular"/>
        <a:cs typeface="SF Pro Display Regular"/>
        <a:sym typeface="SF Pro Display Regular"/>
      </a:defRPr>
    </a:lvl2pPr>
    <a:lvl3pPr indent="457200" defTabSz="457200" latinLnBrk="0">
      <a:lnSpc>
        <a:spcPct val="117999"/>
      </a:lnSpc>
      <a:defRPr sz="2200">
        <a:latin typeface="SF Pro Display Regular"/>
        <a:ea typeface="SF Pro Display Regular"/>
        <a:cs typeface="SF Pro Display Regular"/>
        <a:sym typeface="SF Pro Display Regular"/>
      </a:defRPr>
    </a:lvl3pPr>
    <a:lvl4pPr indent="685800" defTabSz="457200" latinLnBrk="0">
      <a:lnSpc>
        <a:spcPct val="117999"/>
      </a:lnSpc>
      <a:defRPr sz="2200">
        <a:latin typeface="SF Pro Display Regular"/>
        <a:ea typeface="SF Pro Display Regular"/>
        <a:cs typeface="SF Pro Display Regular"/>
        <a:sym typeface="SF Pro Display Regular"/>
      </a:defRPr>
    </a:lvl4pPr>
    <a:lvl5pPr indent="914400" defTabSz="457200" latinLnBrk="0">
      <a:lnSpc>
        <a:spcPct val="117999"/>
      </a:lnSpc>
      <a:defRPr sz="2200">
        <a:latin typeface="SF Pro Display Regular"/>
        <a:ea typeface="SF Pro Display Regular"/>
        <a:cs typeface="SF Pro Display Regular"/>
        <a:sym typeface="SF Pro Display Regular"/>
      </a:defRPr>
    </a:lvl5pPr>
    <a:lvl6pPr indent="1143000" defTabSz="457200" latinLnBrk="0">
      <a:lnSpc>
        <a:spcPct val="117999"/>
      </a:lnSpc>
      <a:defRPr sz="2200">
        <a:latin typeface="SF Pro Display Regular"/>
        <a:ea typeface="SF Pro Display Regular"/>
        <a:cs typeface="SF Pro Display Regular"/>
        <a:sym typeface="SF Pro Display Regular"/>
      </a:defRPr>
    </a:lvl6pPr>
    <a:lvl7pPr indent="1371600" defTabSz="457200" latinLnBrk="0">
      <a:lnSpc>
        <a:spcPct val="117999"/>
      </a:lnSpc>
      <a:defRPr sz="2200">
        <a:latin typeface="SF Pro Display Regular"/>
        <a:ea typeface="SF Pro Display Regular"/>
        <a:cs typeface="SF Pro Display Regular"/>
        <a:sym typeface="SF Pro Display Regular"/>
      </a:defRPr>
    </a:lvl7pPr>
    <a:lvl8pPr indent="1600200" defTabSz="457200" latinLnBrk="0">
      <a:lnSpc>
        <a:spcPct val="117999"/>
      </a:lnSpc>
      <a:defRPr sz="2200">
        <a:latin typeface="SF Pro Display Regular"/>
        <a:ea typeface="SF Pro Display Regular"/>
        <a:cs typeface="SF Pro Display Regular"/>
        <a:sym typeface="SF Pro Display Regular"/>
      </a:defRPr>
    </a:lvl8pPr>
    <a:lvl9pPr indent="1828800" defTabSz="457200" latinLnBrk="0">
      <a:lnSpc>
        <a:spcPct val="117999"/>
      </a:lnSpc>
      <a:defRPr sz="2200">
        <a:latin typeface="SF Pro Display Regular"/>
        <a:ea typeface="SF Pro Display Regular"/>
        <a:cs typeface="SF Pro Display Regular"/>
        <a:sym typeface="SF Pro Display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1133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2487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5053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5" name="Shape 2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05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1901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2045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11200" spc="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5200"/>
            </a:lvl1pPr>
            <a:lvl2pPr defTabSz="821531">
              <a:defRPr sz="5200"/>
            </a:lvl2pPr>
            <a:lvl3pPr defTabSz="821531">
              <a:defRPr sz="5200"/>
            </a:lvl3pPr>
            <a:lvl4pPr defTabSz="821531">
              <a:defRPr sz="5200"/>
            </a:lvl4pPr>
            <a:lvl5pPr defTabSz="821531"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6049793"/>
            <a:ext cx="14716126" cy="875845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821531">
              <a:defRPr sz="4600"/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1740742" y="-17860"/>
            <a:ext cx="23275935" cy="155172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18" name="본문 첫 번째 줄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13"/>
          </p:nvPr>
        </p:nvSpPr>
        <p:spPr>
          <a:xfrm>
            <a:off x="2137171" y="714375"/>
            <a:ext cx="17395034" cy="863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ctr"/>
          <a:lstStyle>
            <a:lvl1pPr defTabSz="821531">
              <a:defRPr sz="11200" spc="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5200"/>
            </a:lvl1pPr>
            <a:lvl2pPr defTabSz="821531">
              <a:defRPr sz="5200"/>
            </a:lvl2pPr>
            <a:lvl3pPr defTabSz="821531">
              <a:defRPr sz="5200"/>
            </a:lvl3pPr>
            <a:lvl4pPr defTabSz="821531">
              <a:defRPr sz="5200"/>
            </a:lvl4pPr>
            <a:lvl5pPr defTabSz="821531"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 anchor="ctr"/>
          <a:lstStyle>
            <a:lvl1pPr defTabSz="821531">
              <a:defRPr sz="11200" spc="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13"/>
          </p:nvPr>
        </p:nvSpPr>
        <p:spPr>
          <a:xfrm>
            <a:off x="6494800" y="-194764"/>
            <a:ext cx="19020237" cy="126801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8400" spc="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5200"/>
            </a:lvl1pPr>
            <a:lvl2pPr defTabSz="821531">
              <a:defRPr sz="5200"/>
            </a:lvl2pPr>
            <a:lvl3pPr defTabSz="821531">
              <a:defRPr sz="5200"/>
            </a:lvl3pPr>
            <a:lvl4pPr defTabSz="821531">
              <a:defRPr sz="5200"/>
            </a:lvl4pPr>
            <a:lvl5pPr defTabSz="821531">
              <a:defRPr sz="5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defTabSz="821531">
              <a:defRPr sz="11200" spc="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defTabSz="821531">
              <a:defRPr sz="11200" spc="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1187" indent="-611187" algn="l" defTabSz="821531">
              <a:spcBef>
                <a:spcPts val="5900"/>
              </a:spcBef>
              <a:buSzPct val="145000"/>
              <a:buChar char="•"/>
              <a:defRPr sz="4400"/>
            </a:lvl1pPr>
            <a:lvl2pPr marL="1055687" indent="-611187" algn="l" defTabSz="821531">
              <a:spcBef>
                <a:spcPts val="5900"/>
              </a:spcBef>
              <a:buSzPct val="145000"/>
              <a:buChar char="•"/>
              <a:defRPr sz="4400"/>
            </a:lvl2pPr>
            <a:lvl3pPr marL="1500187" indent="-611187" algn="l" defTabSz="821531">
              <a:spcBef>
                <a:spcPts val="5900"/>
              </a:spcBef>
              <a:buSzPct val="145000"/>
              <a:buChar char="•"/>
              <a:defRPr sz="4400"/>
            </a:lvl3pPr>
            <a:lvl4pPr marL="1944687" indent="-611187" algn="l" defTabSz="821531">
              <a:spcBef>
                <a:spcPts val="5900"/>
              </a:spcBef>
              <a:buSzPct val="145000"/>
              <a:buChar char="•"/>
              <a:defRPr sz="4400"/>
            </a:lvl4pPr>
            <a:lvl5pPr marL="2389187" indent="-611187" algn="l" defTabSz="821531">
              <a:spcBef>
                <a:spcPts val="5900"/>
              </a:spcBef>
              <a:buSzPct val="145000"/>
              <a:buChar char="•"/>
              <a:defRPr sz="4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13"/>
          </p:nvPr>
        </p:nvSpPr>
        <p:spPr>
          <a:xfrm>
            <a:off x="9338964" y="2857500"/>
            <a:ext cx="14466095" cy="96440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defTabSz="821531">
              <a:defRPr sz="11200" spc="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465364" indent="-465364" algn="l" defTabSz="821531">
              <a:spcBef>
                <a:spcPts val="4500"/>
              </a:spcBef>
              <a:buSzPct val="145000"/>
              <a:buChar char="•"/>
              <a:defRPr sz="3800"/>
            </a:lvl1pPr>
            <a:lvl2pPr marL="808264" indent="-465364" algn="l" defTabSz="821531">
              <a:spcBef>
                <a:spcPts val="4500"/>
              </a:spcBef>
              <a:buSzPct val="145000"/>
              <a:buChar char="•"/>
              <a:defRPr sz="3800"/>
            </a:lvl2pPr>
            <a:lvl3pPr marL="1151164" indent="-465364" algn="l" defTabSz="821531">
              <a:spcBef>
                <a:spcPts val="4500"/>
              </a:spcBef>
              <a:buSzPct val="145000"/>
              <a:buChar char="•"/>
              <a:defRPr sz="3800"/>
            </a:lvl3pPr>
            <a:lvl4pPr marL="1494064" indent="-465364" algn="l" defTabSz="821531">
              <a:spcBef>
                <a:spcPts val="4500"/>
              </a:spcBef>
              <a:buSzPct val="145000"/>
              <a:buChar char="•"/>
              <a:defRPr sz="3800"/>
            </a:lvl4pPr>
            <a:lvl5pPr marL="1836964" indent="-465364" algn="l" defTabSz="821531">
              <a:spcBef>
                <a:spcPts val="4500"/>
              </a:spcBef>
              <a:buSzPct val="145000"/>
              <a:buChar char="•"/>
              <a:defRPr sz="3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1187" indent="-611187" algn="l" defTabSz="821531">
              <a:spcBef>
                <a:spcPts val="5900"/>
              </a:spcBef>
              <a:buSzPct val="145000"/>
              <a:buChar char="•"/>
              <a:defRPr sz="4400"/>
            </a:lvl1pPr>
            <a:lvl2pPr marL="1055687" indent="-611187" algn="l" defTabSz="821531">
              <a:spcBef>
                <a:spcPts val="5900"/>
              </a:spcBef>
              <a:buSzPct val="145000"/>
              <a:buChar char="•"/>
              <a:defRPr sz="4400"/>
            </a:lvl2pPr>
            <a:lvl3pPr marL="1500187" indent="-611187" algn="l" defTabSz="821531">
              <a:spcBef>
                <a:spcPts val="5900"/>
              </a:spcBef>
              <a:buSzPct val="145000"/>
              <a:buChar char="•"/>
              <a:defRPr sz="4400"/>
            </a:lvl3pPr>
            <a:lvl4pPr marL="1944687" indent="-611187" algn="l" defTabSz="821531">
              <a:spcBef>
                <a:spcPts val="5900"/>
              </a:spcBef>
              <a:buSzPct val="145000"/>
              <a:buChar char="•"/>
              <a:defRPr sz="4400"/>
            </a:lvl4pPr>
            <a:lvl5pPr marL="2389187" indent="-611187" algn="l" defTabSz="821531">
              <a:spcBef>
                <a:spcPts val="5900"/>
              </a:spcBef>
              <a:buSzPct val="145000"/>
              <a:buChar char="•"/>
              <a:defRPr sz="4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2084843" y="6983015"/>
            <a:ext cx="8277822" cy="55185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2522398" y="898922"/>
            <a:ext cx="8268892" cy="551259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15"/>
          </p:nvPr>
        </p:nvSpPr>
        <p:spPr>
          <a:xfrm>
            <a:off x="-1733848" y="-178594"/>
            <a:ext cx="19020235" cy="126801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400" b="0" i="0" u="none" strike="noStrike" cap="none" spc="-372" baseline="0">
          <a:solidFill>
            <a:srgbClr val="FFFFFF"/>
          </a:solidFill>
          <a:uFillTx/>
          <a:latin typeface="PAYW Pro Bold"/>
          <a:ea typeface="PAYW Pro Bold"/>
          <a:cs typeface="PAYW Pro Bold"/>
          <a:sym typeface="PAYW Pro Bold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400" b="0" i="0" u="none" strike="noStrike" cap="none" spc="-372" baseline="0">
          <a:solidFill>
            <a:srgbClr val="FFFFFF"/>
          </a:solidFill>
          <a:uFillTx/>
          <a:latin typeface="PAYW Pro Bold"/>
          <a:ea typeface="PAYW Pro Bold"/>
          <a:cs typeface="PAYW Pro Bold"/>
          <a:sym typeface="PAYW Pro Bold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400" b="0" i="0" u="none" strike="noStrike" cap="none" spc="-372" baseline="0">
          <a:solidFill>
            <a:srgbClr val="FFFFFF"/>
          </a:solidFill>
          <a:uFillTx/>
          <a:latin typeface="PAYW Pro Bold"/>
          <a:ea typeface="PAYW Pro Bold"/>
          <a:cs typeface="PAYW Pro Bold"/>
          <a:sym typeface="PAYW Pro Bold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400" b="0" i="0" u="none" strike="noStrike" cap="none" spc="-372" baseline="0">
          <a:solidFill>
            <a:srgbClr val="FFFFFF"/>
          </a:solidFill>
          <a:uFillTx/>
          <a:latin typeface="PAYW Pro Bold"/>
          <a:ea typeface="PAYW Pro Bold"/>
          <a:cs typeface="PAYW Pro Bold"/>
          <a:sym typeface="PAYW Pro Bold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400" b="0" i="0" u="none" strike="noStrike" cap="none" spc="-372" baseline="0">
          <a:solidFill>
            <a:srgbClr val="FFFFFF"/>
          </a:solidFill>
          <a:uFillTx/>
          <a:latin typeface="PAYW Pro Bold"/>
          <a:ea typeface="PAYW Pro Bold"/>
          <a:cs typeface="PAYW Pro Bold"/>
          <a:sym typeface="PAYW Pro Bold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400" b="0" i="0" u="none" strike="noStrike" cap="none" spc="-372" baseline="0">
          <a:solidFill>
            <a:srgbClr val="FFFFFF"/>
          </a:solidFill>
          <a:uFillTx/>
          <a:latin typeface="PAYW Pro Bold"/>
          <a:ea typeface="PAYW Pro Bold"/>
          <a:cs typeface="PAYW Pro Bold"/>
          <a:sym typeface="PAYW Pro Bold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400" b="0" i="0" u="none" strike="noStrike" cap="none" spc="-372" baseline="0">
          <a:solidFill>
            <a:srgbClr val="FFFFFF"/>
          </a:solidFill>
          <a:uFillTx/>
          <a:latin typeface="PAYW Pro Bold"/>
          <a:ea typeface="PAYW Pro Bold"/>
          <a:cs typeface="PAYW Pro Bold"/>
          <a:sym typeface="PAYW Pro Bold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400" b="0" i="0" u="none" strike="noStrike" cap="none" spc="-372" baseline="0">
          <a:solidFill>
            <a:srgbClr val="FFFFFF"/>
          </a:solidFill>
          <a:uFillTx/>
          <a:latin typeface="PAYW Pro Bold"/>
          <a:ea typeface="PAYW Pro Bold"/>
          <a:cs typeface="PAYW Pro Bold"/>
          <a:sym typeface="PAYW Pro Bold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400" b="0" i="0" u="none" strike="noStrike" cap="none" spc="-372" baseline="0">
          <a:solidFill>
            <a:srgbClr val="FFFFFF"/>
          </a:solidFill>
          <a:uFillTx/>
          <a:latin typeface="PAYW Pro Bold"/>
          <a:ea typeface="PAYW Pro Bold"/>
          <a:cs typeface="PAYW Pro Bold"/>
          <a:sym typeface="PAYW Pro Bold"/>
        </a:defRPr>
      </a:lvl9pPr>
    </p:titleStyle>
    <p:body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ti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adios-trans.png" descr="adios-tra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418" y="596118"/>
            <a:ext cx="8485164" cy="8485164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우승진"/>
          <p:cNvSpPr txBox="1"/>
          <p:nvPr/>
        </p:nvSpPr>
        <p:spPr>
          <a:xfrm>
            <a:off x="11087163" y="7791479"/>
            <a:ext cx="2209674" cy="989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7000" b="0">
                <a:solidFill>
                  <a:srgbClr val="000000"/>
                </a:solidFill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dirty="0" err="1"/>
              <a:t>우승진</a:t>
            </a:r>
            <a:endParaRPr dirty="0"/>
          </a:p>
        </p:txBody>
      </p:sp>
      <p:sp>
        <p:nvSpPr>
          <p:cNvPr id="147" name="안승재"/>
          <p:cNvSpPr txBox="1"/>
          <p:nvPr/>
        </p:nvSpPr>
        <p:spPr>
          <a:xfrm>
            <a:off x="11049825" y="6207488"/>
            <a:ext cx="279563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7000" b="0">
                <a:solidFill>
                  <a:srgbClr val="000000"/>
                </a:solidFill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rPr b="1" dirty="0"/>
              <a:t>안승재</a:t>
            </a:r>
          </a:p>
        </p:txBody>
      </p:sp>
      <p:sp>
        <p:nvSpPr>
          <p:cNvPr id="148" name="황치훈"/>
          <p:cNvSpPr txBox="1"/>
          <p:nvPr/>
        </p:nvSpPr>
        <p:spPr>
          <a:xfrm>
            <a:off x="11036934" y="9280231"/>
            <a:ext cx="2310131" cy="989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7000" b="0">
                <a:solidFill>
                  <a:srgbClr val="000000"/>
                </a:solidFill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r>
              <a:t>황치훈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xit" presetSubtype="32" fill="hold" grpId="2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3" presetClass="exit" presetSubtype="32" fill="hold" grpId="3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00"/>
                            </p:stCondLst>
                            <p:childTnLst>
                              <p:par>
                                <p:cTn id="20" presetID="23" presetClass="exit" presetSubtype="32" fill="hold" grpId="4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animBg="1" advAuto="0"/>
      <p:bldP spid="146" grpId="3" animBg="1" advAuto="0"/>
      <p:bldP spid="147" grpId="2" animBg="1" advAuto="0"/>
      <p:bldP spid="148" grpId="4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모서리가 둥근 직사각형"/>
          <p:cNvSpPr/>
          <p:nvPr/>
        </p:nvSpPr>
        <p:spPr>
          <a:xfrm>
            <a:off x="13614990" y="2460649"/>
            <a:ext cx="9215489" cy="6411862"/>
          </a:xfrm>
          <a:prstGeom prst="roundRect">
            <a:avLst>
              <a:gd name="adj" fmla="val 83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/>
            </a:pPr>
            <a:endParaRPr/>
          </a:p>
        </p:txBody>
      </p:sp>
      <p:sp>
        <p:nvSpPr>
          <p:cNvPr id="196" name="Securestore 이용…"/>
          <p:cNvSpPr txBox="1"/>
          <p:nvPr/>
        </p:nvSpPr>
        <p:spPr>
          <a:xfrm>
            <a:off x="14148344" y="3354719"/>
            <a:ext cx="7742503" cy="443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>
              <a:lnSpc>
                <a:spcPct val="150000"/>
              </a:lnSpc>
              <a:defRPr sz="6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err="1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rPr>
              <a:t>방장표시및</a:t>
            </a:r>
            <a:r>
              <a:rPr lang="en-US" altLang="ko-KR" dirty="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rPr>
              <a:t>준비</a:t>
            </a:r>
            <a:r>
              <a:rPr lang="en-US" altLang="ko-KR" dirty="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rPr>
              <a:t> </a:t>
            </a:r>
            <a:r>
              <a:rPr lang="ko-KR" altLang="en-US" dirty="0"/>
              <a:t>기능</a:t>
            </a:r>
          </a:p>
          <a:p>
            <a:pPr algn="l">
              <a:lnSpc>
                <a:spcPct val="150000"/>
              </a:lnSpc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/>
              <a:t>방장은 별표로 표시</a:t>
            </a:r>
            <a:r>
              <a:rPr lang="en-US" altLang="ko-KR" dirty="0"/>
              <a:t>.</a:t>
            </a:r>
          </a:p>
          <a:p>
            <a:pPr algn="l">
              <a:lnSpc>
                <a:spcPct val="150000"/>
              </a:lnSpc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/>
              <a:t>방장에게는 결제하기 버튼이 있고</a:t>
            </a:r>
            <a:r>
              <a:rPr lang="en-US" altLang="ko-KR" dirty="0"/>
              <a:t>,</a:t>
            </a:r>
          </a:p>
          <a:p>
            <a:pPr algn="l">
              <a:lnSpc>
                <a:spcPct val="150000"/>
              </a:lnSpc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/>
              <a:t>파티원에게는 준비버튼이 있음</a:t>
            </a:r>
            <a:r>
              <a:rPr lang="en-US" altLang="ko-KR" dirty="0"/>
              <a:t>.</a:t>
            </a:r>
          </a:p>
          <a:p>
            <a:pPr algn="l">
              <a:lnSpc>
                <a:spcPct val="150000"/>
              </a:lnSpc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 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46C607-BE22-4BDC-ADCB-580368F24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62" y="1458970"/>
            <a:ext cx="4207086" cy="91097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EA8F4F-9774-4F82-A030-BD027612B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164" y="1458970"/>
            <a:ext cx="4207086" cy="91209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2D81CE-923E-49B1-B678-2361B963C693}"/>
              </a:ext>
            </a:extLst>
          </p:cNvPr>
          <p:cNvSpPr/>
          <p:nvPr/>
        </p:nvSpPr>
        <p:spPr>
          <a:xfrm>
            <a:off x="4338292" y="6421650"/>
            <a:ext cx="1004048" cy="9444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5515A9-AE6A-4CDD-9648-EFC4FDA48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426" b="48212"/>
          <a:stretch/>
        </p:blipFill>
        <p:spPr>
          <a:xfrm>
            <a:off x="935626" y="5666580"/>
            <a:ext cx="4960353" cy="6833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B05D011-B4BB-4F63-9CE8-0F3D02C9C5D7}"/>
              </a:ext>
            </a:extLst>
          </p:cNvPr>
          <p:cNvSpPr/>
          <p:nvPr/>
        </p:nvSpPr>
        <p:spPr>
          <a:xfrm>
            <a:off x="792687" y="5590274"/>
            <a:ext cx="5103292" cy="75965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940F75-80D9-4551-9B17-269179EF6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63" b="47077"/>
          <a:stretch/>
        </p:blipFill>
        <p:spPr>
          <a:xfrm>
            <a:off x="6832823" y="5514149"/>
            <a:ext cx="4783248" cy="8357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5E261F-4842-4FB0-B57F-174F998D69D6}"/>
              </a:ext>
            </a:extLst>
          </p:cNvPr>
          <p:cNvSpPr/>
          <p:nvPr/>
        </p:nvSpPr>
        <p:spPr>
          <a:xfrm>
            <a:off x="6832823" y="5480455"/>
            <a:ext cx="4783248" cy="86947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매장 없이 공용 주방으로만 운영하는 업주분들은 POS기가 없습니다.…">
            <a:extLst>
              <a:ext uri="{FF2B5EF4-FFF2-40B4-BE49-F238E27FC236}">
                <a16:creationId xmlns:a16="http://schemas.microsoft.com/office/drawing/2014/main" id="{CC5C38F5-33CB-4C83-8B5B-1604906C3329}"/>
              </a:ext>
            </a:extLst>
          </p:cNvPr>
          <p:cNvSpPr txBox="1"/>
          <p:nvPr/>
        </p:nvSpPr>
        <p:spPr>
          <a:xfrm>
            <a:off x="2702466" y="10946094"/>
            <a:ext cx="1426672" cy="1154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/>
              <a:t>방장</a:t>
            </a:r>
            <a:endParaRPr dirty="0"/>
          </a:p>
        </p:txBody>
      </p:sp>
      <p:sp>
        <p:nvSpPr>
          <p:cNvPr id="13" name="매장 없이 공용 주방으로만 운영하는 업주분들은 POS기가 없습니다.…">
            <a:extLst>
              <a:ext uri="{FF2B5EF4-FFF2-40B4-BE49-F238E27FC236}">
                <a16:creationId xmlns:a16="http://schemas.microsoft.com/office/drawing/2014/main" id="{FF8433E4-5B3D-42B2-99DD-AB2806C44364}"/>
              </a:ext>
            </a:extLst>
          </p:cNvPr>
          <p:cNvSpPr txBox="1"/>
          <p:nvPr/>
        </p:nvSpPr>
        <p:spPr>
          <a:xfrm>
            <a:off x="8260099" y="10946094"/>
            <a:ext cx="2389971" cy="1154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err="1"/>
              <a:t>파티원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0C4E1B-E94C-441E-A646-265DE802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849" y="1828799"/>
            <a:ext cx="4396791" cy="9520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87791A4-82A6-4751-9217-B004B261C76F}"/>
              </a:ext>
            </a:extLst>
          </p:cNvPr>
          <p:cNvSpPr/>
          <p:nvPr/>
        </p:nvSpPr>
        <p:spPr>
          <a:xfrm>
            <a:off x="10076375" y="5756410"/>
            <a:ext cx="2510072" cy="8326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B952B0-DA10-463B-A839-32430DA49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3182" y="2028577"/>
            <a:ext cx="4207086" cy="91209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4" name="Object 26">
            <a:extLst>
              <a:ext uri="{FF2B5EF4-FFF2-40B4-BE49-F238E27FC236}">
                <a16:creationId xmlns:a16="http://schemas.microsoft.com/office/drawing/2014/main" id="{D2F94FC2-C11B-4837-B363-92903A47BDD6}"/>
              </a:ext>
            </a:extLst>
          </p:cNvPr>
          <p:cNvSpPr txBox="1"/>
          <p:nvPr/>
        </p:nvSpPr>
        <p:spPr>
          <a:xfrm>
            <a:off x="3584124" y="11887201"/>
            <a:ext cx="3194240" cy="83264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spc="100" dirty="0">
                <a:solidFill>
                  <a:schemeClr val="tx1"/>
                </a:solidFill>
                <a:latin typeface="Myriad Pro Light" pitchFamily="34" charset="0"/>
              </a:rPr>
              <a:t>장바구니 수정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5" name="Object 26">
            <a:extLst>
              <a:ext uri="{FF2B5EF4-FFF2-40B4-BE49-F238E27FC236}">
                <a16:creationId xmlns:a16="http://schemas.microsoft.com/office/drawing/2014/main" id="{41CE0159-935F-4A3C-975B-4F9A7C2FAB71}"/>
              </a:ext>
            </a:extLst>
          </p:cNvPr>
          <p:cNvSpPr txBox="1"/>
          <p:nvPr/>
        </p:nvSpPr>
        <p:spPr>
          <a:xfrm>
            <a:off x="16229054" y="11687423"/>
            <a:ext cx="2315341" cy="83264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spc="100" dirty="0">
                <a:solidFill>
                  <a:schemeClr val="tx1"/>
                </a:solidFill>
                <a:latin typeface="Myriad Pro Light" pitchFamily="34" charset="0"/>
              </a:rPr>
              <a:t>장바구니 수정 알림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32" name="Picture 8" descr="Bootstrap 4 | Badges - GeeksforGeeks">
            <a:extLst>
              <a:ext uri="{FF2B5EF4-FFF2-40B4-BE49-F238E27FC236}">
                <a16:creationId xmlns:a16="http://schemas.microsoft.com/office/drawing/2014/main" id="{18E569E9-64AB-4806-8B15-047791157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2" t="63028" r="74121" b="29361"/>
          <a:stretch/>
        </p:blipFill>
        <p:spPr bwMode="auto">
          <a:xfrm>
            <a:off x="16871577" y="4766670"/>
            <a:ext cx="268939" cy="26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DE9B28-58CB-43CF-AD00-108EFE0F4294}"/>
              </a:ext>
            </a:extLst>
          </p:cNvPr>
          <p:cNvSpPr/>
          <p:nvPr/>
        </p:nvSpPr>
        <p:spPr>
          <a:xfrm>
            <a:off x="15414489" y="4533587"/>
            <a:ext cx="1972235" cy="73510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매장 없이 공용 주방으로만 운영하는 업주분들은 POS기가 없습니다.…">
            <a:extLst>
              <a:ext uri="{FF2B5EF4-FFF2-40B4-BE49-F238E27FC236}">
                <a16:creationId xmlns:a16="http://schemas.microsoft.com/office/drawing/2014/main" id="{5A81FA00-42D3-4FAC-9504-A2DCE2FA9279}"/>
              </a:ext>
            </a:extLst>
          </p:cNvPr>
          <p:cNvSpPr txBox="1"/>
          <p:nvPr/>
        </p:nvSpPr>
        <p:spPr>
          <a:xfrm rot="10800000" flipV="1">
            <a:off x="8687395" y="6858000"/>
            <a:ext cx="5223637" cy="1356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2800" dirty="0" err="1"/>
              <a:t>웹소켓</a:t>
            </a:r>
            <a:r>
              <a:rPr lang="ko-KR" altLang="en-US" sz="2800" dirty="0"/>
              <a:t> 통신으로 즉시 모든     파티원에 전달</a:t>
            </a:r>
            <a:endParaRPr sz="2800" dirty="0"/>
          </a:p>
        </p:txBody>
      </p:sp>
      <p:pic>
        <p:nvPicPr>
          <p:cNvPr id="19" name="websocket_logo.png" descr="websocket_logo.png">
            <a:extLst>
              <a:ext uri="{FF2B5EF4-FFF2-40B4-BE49-F238E27FC236}">
                <a16:creationId xmlns:a16="http://schemas.microsoft.com/office/drawing/2014/main" id="{51E7EE13-7E15-4AA5-B9E7-A267C324D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5560" y="2733573"/>
            <a:ext cx="2171701" cy="2171702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5C91AD-50A0-4942-8003-8413738AFCE4}"/>
              </a:ext>
            </a:extLst>
          </p:cNvPr>
          <p:cNvSpPr/>
          <p:nvPr/>
        </p:nvSpPr>
        <p:spPr>
          <a:xfrm>
            <a:off x="10623524" y="517163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웹소켓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8F9A61-56F2-4465-AF1C-95EDFD2D7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43" y="3770848"/>
            <a:ext cx="3167180" cy="685800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2292478-7137-4F3A-A461-DA91A1544936}"/>
              </a:ext>
            </a:extLst>
          </p:cNvPr>
          <p:cNvSpPr/>
          <p:nvPr/>
        </p:nvSpPr>
        <p:spPr>
          <a:xfrm rot="19563861">
            <a:off x="9412452" y="4610533"/>
            <a:ext cx="3198029" cy="6221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64B8FAD-441A-466A-80B7-64E61E421162}"/>
              </a:ext>
            </a:extLst>
          </p:cNvPr>
          <p:cNvSpPr/>
          <p:nvPr/>
        </p:nvSpPr>
        <p:spPr>
          <a:xfrm rot="1564786">
            <a:off x="9485110" y="8169519"/>
            <a:ext cx="3198029" cy="6221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D12331-39EB-46B6-96E1-1CDBE6DC13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977"/>
          <a:stretch/>
        </p:blipFill>
        <p:spPr>
          <a:xfrm>
            <a:off x="14850936" y="410270"/>
            <a:ext cx="3000591" cy="48071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EC9A0D6-B402-4B42-9D79-73881D967A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455"/>
          <a:stretch/>
        </p:blipFill>
        <p:spPr>
          <a:xfrm>
            <a:off x="14767640" y="7250500"/>
            <a:ext cx="3167180" cy="4424832"/>
          </a:xfrm>
          <a:prstGeom prst="rect">
            <a:avLst/>
          </a:prstGeom>
        </p:spPr>
      </p:pic>
      <p:sp>
        <p:nvSpPr>
          <p:cNvPr id="10" name="매장 없이 공용 주방으로만 운영하는 업주분들은 POS기가 없습니다.…">
            <a:extLst>
              <a:ext uri="{FF2B5EF4-FFF2-40B4-BE49-F238E27FC236}">
                <a16:creationId xmlns:a16="http://schemas.microsoft.com/office/drawing/2014/main" id="{B411660F-A182-407A-91E8-9BD3655BED77}"/>
              </a:ext>
            </a:extLst>
          </p:cNvPr>
          <p:cNvSpPr txBox="1"/>
          <p:nvPr/>
        </p:nvSpPr>
        <p:spPr>
          <a:xfrm>
            <a:off x="3957643" y="10893892"/>
            <a:ext cx="3350275" cy="1154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/>
              <a:t>메뉴리스트</a:t>
            </a:r>
            <a:endParaRPr dirty="0"/>
          </a:p>
        </p:txBody>
      </p:sp>
      <p:sp>
        <p:nvSpPr>
          <p:cNvPr id="11" name="매장 없이 공용 주방으로만 운영하는 업주분들은 POS기가 없습니다.…">
            <a:extLst>
              <a:ext uri="{FF2B5EF4-FFF2-40B4-BE49-F238E27FC236}">
                <a16:creationId xmlns:a16="http://schemas.microsoft.com/office/drawing/2014/main" id="{615DEE61-CA65-4D16-8B3F-5136479C88E8}"/>
              </a:ext>
            </a:extLst>
          </p:cNvPr>
          <p:cNvSpPr txBox="1"/>
          <p:nvPr/>
        </p:nvSpPr>
        <p:spPr>
          <a:xfrm>
            <a:off x="9056878" y="6072324"/>
            <a:ext cx="2709074" cy="1154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/>
              <a:t>메뉴선택</a:t>
            </a:r>
            <a:endParaRPr dirty="0"/>
          </a:p>
        </p:txBody>
      </p:sp>
      <p:sp>
        <p:nvSpPr>
          <p:cNvPr id="12" name="매장 없이 공용 주방으로만 운영하는 업주분들은 POS기가 없습니다.…">
            <a:extLst>
              <a:ext uri="{FF2B5EF4-FFF2-40B4-BE49-F238E27FC236}">
                <a16:creationId xmlns:a16="http://schemas.microsoft.com/office/drawing/2014/main" id="{E675D68C-563D-4E55-B881-58FD7AC01D0C}"/>
              </a:ext>
            </a:extLst>
          </p:cNvPr>
          <p:cNvSpPr txBox="1"/>
          <p:nvPr/>
        </p:nvSpPr>
        <p:spPr>
          <a:xfrm>
            <a:off x="14534227" y="5441200"/>
            <a:ext cx="3634007" cy="1154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/>
              <a:t>방장</a:t>
            </a:r>
            <a:r>
              <a:rPr lang="en-US" altLang="ko-KR" dirty="0"/>
              <a:t>(</a:t>
            </a:r>
            <a:r>
              <a:rPr lang="ko-KR" altLang="en-US" dirty="0"/>
              <a:t>공유</a:t>
            </a:r>
            <a:r>
              <a:rPr lang="en-US" altLang="ko-KR" dirty="0"/>
              <a:t>O)</a:t>
            </a:r>
            <a:endParaRPr dirty="0"/>
          </a:p>
        </p:txBody>
      </p:sp>
      <p:sp>
        <p:nvSpPr>
          <p:cNvPr id="13" name="매장 없이 공용 주방으로만 운영하는 업주분들은 POS기가 없습니다.…">
            <a:extLst>
              <a:ext uri="{FF2B5EF4-FFF2-40B4-BE49-F238E27FC236}">
                <a16:creationId xmlns:a16="http://schemas.microsoft.com/office/drawing/2014/main" id="{50BC2B46-4D97-4BB7-8730-889090015642}"/>
              </a:ext>
            </a:extLst>
          </p:cNvPr>
          <p:cNvSpPr txBox="1"/>
          <p:nvPr/>
        </p:nvSpPr>
        <p:spPr>
          <a:xfrm>
            <a:off x="14248892" y="12048566"/>
            <a:ext cx="4204676" cy="1154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err="1"/>
              <a:t>파티원</a:t>
            </a:r>
            <a:r>
              <a:rPr lang="en-US" altLang="ko-KR" dirty="0"/>
              <a:t>(</a:t>
            </a:r>
            <a:r>
              <a:rPr lang="ko-KR" altLang="en-US" dirty="0"/>
              <a:t>공유</a:t>
            </a:r>
            <a:r>
              <a:rPr lang="en-US" altLang="ko-KR" dirty="0"/>
              <a:t>X)</a:t>
            </a:r>
            <a:endParaRPr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4A6791A-6568-4187-8827-9EFD984A7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76" b="65329"/>
          <a:stretch/>
        </p:blipFill>
        <p:spPr>
          <a:xfrm>
            <a:off x="14767640" y="2194900"/>
            <a:ext cx="3258755" cy="48680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5B271B-2E0A-470D-A779-E7FB5C01E017}"/>
              </a:ext>
            </a:extLst>
          </p:cNvPr>
          <p:cNvSpPr/>
          <p:nvPr/>
        </p:nvSpPr>
        <p:spPr>
          <a:xfrm>
            <a:off x="14767640" y="2194899"/>
            <a:ext cx="3258755" cy="4868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76427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 lifecycle method">
            <a:extLst>
              <a:ext uri="{FF2B5EF4-FFF2-40B4-BE49-F238E27FC236}">
                <a16:creationId xmlns:a16="http://schemas.microsoft.com/office/drawing/2014/main" id="{4FEED79A-D61B-4271-A129-0E44F9A87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414" y="3839120"/>
            <a:ext cx="14953550" cy="598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매장 없이 공용 주방으로만 운영하는 업주분들은 POS기가 없습니다.…">
            <a:extLst>
              <a:ext uri="{FF2B5EF4-FFF2-40B4-BE49-F238E27FC236}">
                <a16:creationId xmlns:a16="http://schemas.microsoft.com/office/drawing/2014/main" id="{DEE886C1-1A91-464F-B64F-4D8F6A85315E}"/>
              </a:ext>
            </a:extLst>
          </p:cNvPr>
          <p:cNvSpPr txBox="1"/>
          <p:nvPr/>
        </p:nvSpPr>
        <p:spPr>
          <a:xfrm>
            <a:off x="7453916" y="10481515"/>
            <a:ext cx="8832545" cy="1154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React Native</a:t>
            </a:r>
            <a:r>
              <a:rPr lang="ko-KR" altLang="en-US" dirty="0"/>
              <a:t>의 라이프 사이클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962" y="2281174"/>
            <a:ext cx="3165226" cy="316522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매장 없이 공용 주방으로만 운영하는 업주분들은 POS기가 없습니다.…">
            <a:extLst>
              <a:ext uri="{FF2B5EF4-FFF2-40B4-BE49-F238E27FC236}">
                <a16:creationId xmlns:a16="http://schemas.microsoft.com/office/drawing/2014/main" id="{DEE886C1-1A91-464F-B64F-4D8F6A85315E}"/>
              </a:ext>
            </a:extLst>
          </p:cNvPr>
          <p:cNvSpPr txBox="1"/>
          <p:nvPr/>
        </p:nvSpPr>
        <p:spPr>
          <a:xfrm>
            <a:off x="13804870" y="5299914"/>
            <a:ext cx="4169410" cy="1154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/>
              <a:t>현재 컴포넌트</a:t>
            </a:r>
            <a:endParaRPr dirty="0"/>
          </a:p>
        </p:txBody>
      </p:sp>
      <p:sp>
        <p:nvSpPr>
          <p:cNvPr id="7" name="매장 없이 공용 주방으로만 운영하는 업주분들은 POS기가 없습니다.…">
            <a:extLst>
              <a:ext uri="{FF2B5EF4-FFF2-40B4-BE49-F238E27FC236}">
                <a16:creationId xmlns:a16="http://schemas.microsoft.com/office/drawing/2014/main" id="{57D5D811-D45E-46C2-B105-DEFBFA64A6F7}"/>
              </a:ext>
            </a:extLst>
          </p:cNvPr>
          <p:cNvSpPr txBox="1"/>
          <p:nvPr/>
        </p:nvSpPr>
        <p:spPr>
          <a:xfrm>
            <a:off x="13804870" y="11155097"/>
            <a:ext cx="4169410" cy="1154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/>
              <a:t>이전 컴포넌트</a:t>
            </a:r>
            <a:endParaRPr dirty="0"/>
          </a:p>
        </p:txBody>
      </p:sp>
      <p:pic>
        <p:nvPicPr>
          <p:cNvPr id="8" name="이미지" descr="이미지">
            <a:extLst>
              <a:ext uri="{FF2B5EF4-FFF2-40B4-BE49-F238E27FC236}">
                <a16:creationId xmlns:a16="http://schemas.microsoft.com/office/drawing/2014/main" id="{37FAE53E-10B0-400B-863B-D4DF999C2D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4306962" y="7644109"/>
            <a:ext cx="3165226" cy="316522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D486AB2-FFC1-498A-AFF7-0B5145716A2D}"/>
              </a:ext>
            </a:extLst>
          </p:cNvPr>
          <p:cNvSpPr/>
          <p:nvPr/>
        </p:nvSpPr>
        <p:spPr>
          <a:xfrm rot="20500759">
            <a:off x="8877167" y="5324071"/>
            <a:ext cx="3403927" cy="6110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537E0FDB-475D-4F2F-91E9-324921A8C7EA}"/>
              </a:ext>
            </a:extLst>
          </p:cNvPr>
          <p:cNvSpPr/>
          <p:nvPr/>
        </p:nvSpPr>
        <p:spPr>
          <a:xfrm>
            <a:off x="17974280" y="7589919"/>
            <a:ext cx="3836894" cy="852058"/>
          </a:xfrm>
          <a:prstGeom prst="wedgeEllipseCallou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???</a:t>
            </a:r>
            <a:endParaRPr kumimoji="0" lang="ko-KR" altLang="en-US" sz="3000" b="0" i="0" u="none" strike="noStrike" cap="none" spc="0" normalizeH="0" baseline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매장 없이 공용 주방으로만 운영하는 업주분들은 POS기가 없습니다.…">
            <a:extLst>
              <a:ext uri="{FF2B5EF4-FFF2-40B4-BE49-F238E27FC236}">
                <a16:creationId xmlns:a16="http://schemas.microsoft.com/office/drawing/2014/main" id="{BC44D249-372C-4181-82E6-14A170781E76}"/>
              </a:ext>
            </a:extLst>
          </p:cNvPr>
          <p:cNvSpPr txBox="1"/>
          <p:nvPr/>
        </p:nvSpPr>
        <p:spPr>
          <a:xfrm rot="20509274">
            <a:off x="7501819" y="4449503"/>
            <a:ext cx="5150448" cy="710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sz="2800" dirty="0"/>
              <a:t>1. </a:t>
            </a:r>
            <a:r>
              <a:rPr lang="ko-KR" altLang="en-US" sz="2800" dirty="0"/>
              <a:t>현재 컴포넌트에 메시지 전송</a:t>
            </a:r>
            <a:endParaRPr sz="2800" dirty="0"/>
          </a:p>
        </p:txBody>
      </p:sp>
      <p:sp>
        <p:nvSpPr>
          <p:cNvPr id="12" name="매장 없이 공용 주방으로만 운영하는 업주분들은 POS기가 없습니다.…">
            <a:extLst>
              <a:ext uri="{FF2B5EF4-FFF2-40B4-BE49-F238E27FC236}">
                <a16:creationId xmlns:a16="http://schemas.microsoft.com/office/drawing/2014/main" id="{2E0E9592-671C-47F9-B347-7375FE97FD97}"/>
              </a:ext>
            </a:extLst>
          </p:cNvPr>
          <p:cNvSpPr txBox="1"/>
          <p:nvPr/>
        </p:nvSpPr>
        <p:spPr>
          <a:xfrm>
            <a:off x="17730548" y="9226722"/>
            <a:ext cx="5150448" cy="710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sz="2800" dirty="0"/>
              <a:t>2. </a:t>
            </a:r>
            <a:r>
              <a:rPr lang="ko-KR" altLang="en-US" sz="2800" dirty="0"/>
              <a:t>이전 컴포넌트가 메시지 받음</a:t>
            </a:r>
            <a:endParaRPr sz="2800" dirty="0"/>
          </a:p>
        </p:txBody>
      </p:sp>
      <p:pic>
        <p:nvPicPr>
          <p:cNvPr id="13" name="websocket_logo.png" descr="websocket_logo.png">
            <a:extLst>
              <a:ext uri="{FF2B5EF4-FFF2-40B4-BE49-F238E27FC236}">
                <a16:creationId xmlns:a16="http://schemas.microsoft.com/office/drawing/2014/main" id="{1F39C9FB-4736-4AA4-B980-F03A0118C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872" y="5945337"/>
            <a:ext cx="2171701" cy="2171702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EB6D6D-A047-47C9-9834-C5DDD442838F}"/>
              </a:ext>
            </a:extLst>
          </p:cNvPr>
          <p:cNvSpPr/>
          <p:nvPr/>
        </p:nvSpPr>
        <p:spPr>
          <a:xfrm>
            <a:off x="4968836" y="8383399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웹소켓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46332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1인식당"/>
          <p:cNvSpPr txBox="1"/>
          <p:nvPr/>
        </p:nvSpPr>
        <p:spPr>
          <a:xfrm>
            <a:off x="9816484" y="5200599"/>
            <a:ext cx="7873009" cy="3314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0" b="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lvl1pPr>
          </a:lstStyle>
          <a:p>
            <a:r>
              <a:t>1인식당</a:t>
            </a:r>
          </a:p>
        </p:txBody>
      </p:sp>
      <p:pic>
        <p:nvPicPr>
          <p:cNvPr id="207" name="KakaoTalk_Photo_2020-04-19-19-11-09.png" descr="KakaoTalk_Photo_2020-04-19-19-11-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771" y="5668737"/>
            <a:ext cx="2451551" cy="237852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1인식탁">
            <a:extLst>
              <a:ext uri="{FF2B5EF4-FFF2-40B4-BE49-F238E27FC236}">
                <a16:creationId xmlns:a16="http://schemas.microsoft.com/office/drawing/2014/main" id="{CE7D935D-1BCE-44DB-BFDE-5FF8B75B1734}"/>
              </a:ext>
            </a:extLst>
          </p:cNvPr>
          <p:cNvSpPr txBox="1"/>
          <p:nvPr/>
        </p:nvSpPr>
        <p:spPr>
          <a:xfrm>
            <a:off x="10791520" y="8515401"/>
            <a:ext cx="4584587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0" b="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lvl1pPr>
          </a:lstStyle>
          <a:p>
            <a:r>
              <a:rPr lang="en-US" altLang="ko-KR" sz="9600" dirty="0"/>
              <a:t>(</a:t>
            </a:r>
            <a:r>
              <a:rPr lang="ko-KR" altLang="en-US" sz="9600" dirty="0" err="1"/>
              <a:t>업주용</a:t>
            </a:r>
            <a:r>
              <a:rPr lang="en-US" altLang="ko-KR" sz="9600" dirty="0"/>
              <a:t>)</a:t>
            </a:r>
            <a:endParaRPr sz="9600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Websocket 이용…"/>
          <p:cNvSpPr txBox="1"/>
          <p:nvPr/>
        </p:nvSpPr>
        <p:spPr>
          <a:xfrm>
            <a:off x="9320878" y="11056539"/>
            <a:ext cx="6344685" cy="1437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>
              <a:lnSpc>
                <a:spcPct val="150000"/>
              </a:lnSpc>
              <a:defRPr sz="640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>
                <a:solidFill>
                  <a:schemeClr val="tx1"/>
                </a:solidFill>
              </a:rPr>
              <a:t>메뉴 이미지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추가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A1EC57-179E-4661-964A-5049ABC4F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165" y="1765487"/>
            <a:ext cx="14381670" cy="8965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2A342DE-7DDE-4C84-9B3B-630C0881C662}"/>
              </a:ext>
            </a:extLst>
          </p:cNvPr>
          <p:cNvSpPr/>
          <p:nvPr/>
        </p:nvSpPr>
        <p:spPr>
          <a:xfrm>
            <a:off x="5001165" y="6248400"/>
            <a:ext cx="3622882" cy="762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18DD03-B0BC-4A0D-9C2F-ED69D6FA391F}"/>
              </a:ext>
            </a:extLst>
          </p:cNvPr>
          <p:cNvSpPr/>
          <p:nvPr/>
        </p:nvSpPr>
        <p:spPr>
          <a:xfrm>
            <a:off x="11895024" y="2603686"/>
            <a:ext cx="3622882" cy="364471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20676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C652A9-10AC-43B2-A70D-125B2AB83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028"/>
          <a:stretch/>
        </p:blipFill>
        <p:spPr>
          <a:xfrm>
            <a:off x="2084035" y="2729652"/>
            <a:ext cx="4771130" cy="70674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BB9C0C-6258-498A-A282-D7850ACFD1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050"/>
          <a:stretch/>
        </p:blipFill>
        <p:spPr>
          <a:xfrm>
            <a:off x="10220681" y="2960137"/>
            <a:ext cx="4545077" cy="68370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7F9DDA-E873-41A5-9F8E-BB7FF2915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1274" y="2863915"/>
            <a:ext cx="4362450" cy="7029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BA6EA0-5CC3-4260-94B3-8D8330896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584" y="3209731"/>
            <a:ext cx="1913036" cy="5635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E0E9A87-B585-427B-BFF1-094750025F7B}"/>
              </a:ext>
            </a:extLst>
          </p:cNvPr>
          <p:cNvSpPr/>
          <p:nvPr/>
        </p:nvSpPr>
        <p:spPr>
          <a:xfrm>
            <a:off x="3181932" y="3209731"/>
            <a:ext cx="1913036" cy="5442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7FB931-7377-4787-BCBA-BF81FF3BF9F6}"/>
              </a:ext>
            </a:extLst>
          </p:cNvPr>
          <p:cNvSpPr/>
          <p:nvPr/>
        </p:nvSpPr>
        <p:spPr>
          <a:xfrm>
            <a:off x="12503021" y="6876661"/>
            <a:ext cx="391886" cy="47586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8CEA93-EE06-480B-AFA5-848C40DDB43B}"/>
              </a:ext>
            </a:extLst>
          </p:cNvPr>
          <p:cNvSpPr/>
          <p:nvPr/>
        </p:nvSpPr>
        <p:spPr>
          <a:xfrm>
            <a:off x="20004345" y="6297222"/>
            <a:ext cx="429696" cy="42081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0F5954A-7E20-479C-99FE-1E7BAE0CD7CD}"/>
              </a:ext>
            </a:extLst>
          </p:cNvPr>
          <p:cNvSpPr/>
          <p:nvPr/>
        </p:nvSpPr>
        <p:spPr>
          <a:xfrm>
            <a:off x="7767010" y="5991714"/>
            <a:ext cx="1517135" cy="6110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478B9B9-658C-42D6-B3BE-3987C67A7F72}"/>
              </a:ext>
            </a:extLst>
          </p:cNvPr>
          <p:cNvSpPr/>
          <p:nvPr/>
        </p:nvSpPr>
        <p:spPr>
          <a:xfrm>
            <a:off x="15677603" y="5991714"/>
            <a:ext cx="1517135" cy="6110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Websocket 이용…">
            <a:extLst>
              <a:ext uri="{FF2B5EF4-FFF2-40B4-BE49-F238E27FC236}">
                <a16:creationId xmlns:a16="http://schemas.microsoft.com/office/drawing/2014/main" id="{9A8FE67D-7A85-40CF-83B2-EA26A60756FC}"/>
              </a:ext>
            </a:extLst>
          </p:cNvPr>
          <p:cNvSpPr txBox="1"/>
          <p:nvPr/>
        </p:nvSpPr>
        <p:spPr>
          <a:xfrm>
            <a:off x="11404964" y="10279547"/>
            <a:ext cx="2196113" cy="952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>
              <a:lnSpc>
                <a:spcPct val="150000"/>
              </a:lnSpc>
              <a:defRPr sz="640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4000" dirty="0">
                <a:solidFill>
                  <a:schemeClr val="tx1"/>
                </a:solidFill>
              </a:rPr>
              <a:t>메뉴삭제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17" name="Websocket 이용…">
            <a:extLst>
              <a:ext uri="{FF2B5EF4-FFF2-40B4-BE49-F238E27FC236}">
                <a16:creationId xmlns:a16="http://schemas.microsoft.com/office/drawing/2014/main" id="{00A075DE-5CD3-444E-8F47-F6457EEDC492}"/>
              </a:ext>
            </a:extLst>
          </p:cNvPr>
          <p:cNvSpPr txBox="1"/>
          <p:nvPr/>
        </p:nvSpPr>
        <p:spPr>
          <a:xfrm>
            <a:off x="18536841" y="10279547"/>
            <a:ext cx="3364703" cy="952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/>
          <a:p>
            <a:pPr algn="l">
              <a:lnSpc>
                <a:spcPct val="150000"/>
              </a:lnSpc>
              <a:defRPr sz="640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4000">
                <a:solidFill>
                  <a:schemeClr val="tx1"/>
                </a:solidFill>
              </a:rPr>
              <a:t>카테고리 삭제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18" name="Websocket 이용…">
            <a:extLst>
              <a:ext uri="{FF2B5EF4-FFF2-40B4-BE49-F238E27FC236}">
                <a16:creationId xmlns:a16="http://schemas.microsoft.com/office/drawing/2014/main" id="{754A92AA-3795-4F8A-946F-B61B75244709}"/>
              </a:ext>
            </a:extLst>
          </p:cNvPr>
          <p:cNvSpPr txBox="1"/>
          <p:nvPr/>
        </p:nvSpPr>
        <p:spPr>
          <a:xfrm>
            <a:off x="3195584" y="10279547"/>
            <a:ext cx="2196113" cy="952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algn="l">
              <a:lnSpc>
                <a:spcPct val="150000"/>
              </a:lnSpc>
              <a:defRPr sz="640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4000" dirty="0">
                <a:solidFill>
                  <a:schemeClr val="tx1"/>
                </a:solidFill>
              </a:rPr>
              <a:t>상세편집</a:t>
            </a:r>
            <a:endParaRPr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0411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0F5954A-7E20-479C-99FE-1E7BAE0CD7CD}"/>
              </a:ext>
            </a:extLst>
          </p:cNvPr>
          <p:cNvSpPr/>
          <p:nvPr/>
        </p:nvSpPr>
        <p:spPr>
          <a:xfrm>
            <a:off x="8333468" y="5991714"/>
            <a:ext cx="1517135" cy="6110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Websocket 이용…">
            <a:extLst>
              <a:ext uri="{FF2B5EF4-FFF2-40B4-BE49-F238E27FC236}">
                <a16:creationId xmlns:a16="http://schemas.microsoft.com/office/drawing/2014/main" id="{754A92AA-3795-4F8A-946F-B61B75244709}"/>
              </a:ext>
            </a:extLst>
          </p:cNvPr>
          <p:cNvSpPr txBox="1"/>
          <p:nvPr/>
        </p:nvSpPr>
        <p:spPr>
          <a:xfrm>
            <a:off x="3948620" y="9970689"/>
            <a:ext cx="3151428" cy="952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algn="l">
              <a:lnSpc>
                <a:spcPct val="150000"/>
              </a:lnSpc>
              <a:defRPr sz="640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4000" dirty="0">
                <a:solidFill>
                  <a:schemeClr val="tx1"/>
                </a:solidFill>
              </a:rPr>
              <a:t>휴무일 설정</a:t>
            </a:r>
            <a:endParaRPr sz="40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A2DA11-E729-4949-83C2-AD85837A5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8809" y="3818357"/>
            <a:ext cx="9056106" cy="56305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E24756-342D-4FE1-9F59-478A75233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072" y="3909677"/>
            <a:ext cx="8708510" cy="538610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E0E9A87-B585-427B-BFF1-094750025F7B}"/>
              </a:ext>
            </a:extLst>
          </p:cNvPr>
          <p:cNvSpPr/>
          <p:nvPr/>
        </p:nvSpPr>
        <p:spPr>
          <a:xfrm>
            <a:off x="8805020" y="5582041"/>
            <a:ext cx="1153157" cy="5442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71EE5D-8D8A-44C5-BF66-EE3B59717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064" y="5537217"/>
            <a:ext cx="1370582" cy="589110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57E7984-65A8-41EF-9E09-CC67C9368F5D}"/>
              </a:ext>
            </a:extLst>
          </p:cNvPr>
          <p:cNvSpPr/>
          <p:nvPr/>
        </p:nvSpPr>
        <p:spPr>
          <a:xfrm>
            <a:off x="11231109" y="6246985"/>
            <a:ext cx="1517135" cy="6110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Websocket 이용…">
            <a:extLst>
              <a:ext uri="{FF2B5EF4-FFF2-40B4-BE49-F238E27FC236}">
                <a16:creationId xmlns:a16="http://schemas.microsoft.com/office/drawing/2014/main" id="{3D815BF8-B8FC-46D4-B88A-5752075C3392}"/>
              </a:ext>
            </a:extLst>
          </p:cNvPr>
          <p:cNvSpPr txBox="1"/>
          <p:nvPr/>
        </p:nvSpPr>
        <p:spPr>
          <a:xfrm>
            <a:off x="16243217" y="10149983"/>
            <a:ext cx="3640499" cy="952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algn="l">
              <a:lnSpc>
                <a:spcPct val="150000"/>
              </a:lnSpc>
              <a:defRPr sz="640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sz="4000" dirty="0">
                <a:solidFill>
                  <a:schemeClr val="tx1"/>
                </a:solidFill>
              </a:rPr>
              <a:t>달력에서 선택</a:t>
            </a:r>
            <a:endParaRPr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27141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API server"/>
          <p:cNvSpPr txBox="1"/>
          <p:nvPr/>
        </p:nvSpPr>
        <p:spPr>
          <a:xfrm>
            <a:off x="8820703" y="5275262"/>
            <a:ext cx="10855078" cy="316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0" b="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lvl1pPr>
          </a:lstStyle>
          <a:p>
            <a:r>
              <a:rPr dirty="0"/>
              <a:t>API server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3E5332-4285-45AE-AE48-29E2D6D5B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183" y="5559053"/>
            <a:ext cx="3352520" cy="259789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"/>
          <p:cNvGrpSpPr/>
          <p:nvPr/>
        </p:nvGrpSpPr>
        <p:grpSpPr>
          <a:xfrm>
            <a:off x="9602027" y="3424475"/>
            <a:ext cx="4764340" cy="7818280"/>
            <a:chOff x="0" y="0"/>
            <a:chExt cx="4764339" cy="7818278"/>
          </a:xfrm>
        </p:grpSpPr>
        <p:pic>
          <p:nvPicPr>
            <p:cNvPr id="152" name="gradient.png" descr="gradient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764340" cy="3882788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63500" dist="63500" dir="2947007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153" name="1인식탁"/>
            <p:cNvSpPr/>
            <p:nvPr/>
          </p:nvSpPr>
          <p:spPr>
            <a:xfrm>
              <a:off x="2589972" y="532013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20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1인식탁</a:t>
              </a:r>
            </a:p>
          </p:txBody>
        </p:sp>
        <p:sp>
          <p:nvSpPr>
            <p:cNvPr id="154" name="같이 주문하고 따로 먹자"/>
            <p:cNvSpPr/>
            <p:nvPr/>
          </p:nvSpPr>
          <p:spPr>
            <a:xfrm>
              <a:off x="2589972" y="654827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500">
                  <a:solidFill>
                    <a:srgbClr val="6C6C6C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같이 주문하고 따로 먹자</a:t>
              </a:r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0F44C0-3E14-45E8-830C-5E50DE5FC9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-1"/>
          <a:stretch/>
        </p:blipFill>
        <p:spPr>
          <a:xfrm>
            <a:off x="242888" y="136525"/>
            <a:ext cx="23898225" cy="13442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946369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7DFDA6F-FDC9-4EDC-8763-16412B6AF6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24383980" cy="13715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232917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24BEFE-BAD4-4120-AC54-7E0658FD8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3673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그룹"/>
          <p:cNvGrpSpPr/>
          <p:nvPr/>
        </p:nvGrpSpPr>
        <p:grpSpPr>
          <a:xfrm>
            <a:off x="8219281" y="6858000"/>
            <a:ext cx="3840163" cy="1270001"/>
            <a:chOff x="0" y="1595437"/>
            <a:chExt cx="3840162" cy="1270000"/>
          </a:xfrm>
        </p:grpSpPr>
        <p:sp>
          <p:nvSpPr>
            <p:cNvPr id="239" name="Plan"/>
            <p:cNvSpPr/>
            <p:nvPr/>
          </p:nvSpPr>
          <p:spPr>
            <a:xfrm>
              <a:off x="2570162" y="15954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>
                  <a:latin typeface="SF Pro Text Regular"/>
                  <a:ea typeface="SF Pro Text Regular"/>
                  <a:cs typeface="SF Pro Text Regular"/>
                  <a:sym typeface="SF Pro Text Regular"/>
                </a:defRPr>
              </a:pP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Plan</a:t>
              </a:r>
            </a:p>
          </p:txBody>
        </p:sp>
        <p:sp>
          <p:nvSpPr>
            <p:cNvPr id="240" name="🏃🏻♂️"/>
            <p:cNvSpPr/>
            <p:nvPr/>
          </p:nvSpPr>
          <p:spPr>
            <a:xfrm>
              <a:off x="0" y="15954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8000" b="0">
                  <a:latin typeface="SF Pro Text Regular"/>
                  <a:ea typeface="SF Pro Text Regular"/>
                  <a:cs typeface="SF Pro Text Regular"/>
                  <a:sym typeface="SF Pro Text Regular"/>
                </a:defRPr>
              </a:lvl1pPr>
            </a:lstStyle>
            <a:p>
              <a:r>
                <a:t>🏃🏻‍♂️</a:t>
              </a:r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E580339-0209-4C81-9B2E-04B521D2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E1E0114-CD2F-4181-B06C-94B1EFA5B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24222269" cy="136250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80766A7-66BF-47AF-8373-BECE846D5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08" y="311409"/>
            <a:ext cx="23830384" cy="134045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616E3C9-516D-485D-BBF0-D9CA1DF7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9" y="153955"/>
            <a:ext cx="24110302" cy="135620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adios-trans.png" descr="adios-tra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418" y="2615418"/>
            <a:ext cx="8485164" cy="8485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"/>
          <p:cNvGrpSpPr/>
          <p:nvPr/>
        </p:nvGrpSpPr>
        <p:grpSpPr>
          <a:xfrm>
            <a:off x="4245526" y="2465294"/>
            <a:ext cx="10622815" cy="1270000"/>
            <a:chOff x="0" y="1582737"/>
            <a:chExt cx="10622813" cy="1270000"/>
          </a:xfrm>
        </p:grpSpPr>
        <p:sp>
          <p:nvSpPr>
            <p:cNvPr id="159" name="􀌯"/>
            <p:cNvSpPr/>
            <p:nvPr/>
          </p:nvSpPr>
          <p:spPr>
            <a:xfrm>
              <a:off x="0" y="15827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8000" b="0">
                  <a:latin typeface="SF Pro Text Regular"/>
                  <a:ea typeface="SF Pro Text Regular"/>
                  <a:cs typeface="SF Pro Text Regular"/>
                  <a:sym typeface="SF Pro Text Regular"/>
                </a:defRPr>
              </a:lvl1pPr>
            </a:lstStyle>
            <a:p>
              <a:endParaRPr lang="ko-KR" altLang="en-US" dirty="0"/>
            </a:p>
          </p:txBody>
        </p:sp>
        <p:sp>
          <p:nvSpPr>
            <p:cNvPr id="160" name="Feedback"/>
            <p:cNvSpPr/>
            <p:nvPr/>
          </p:nvSpPr>
          <p:spPr>
            <a:xfrm>
              <a:off x="9352813" y="15827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0" b="0">
                  <a:latin typeface="SF Pro Display Regular"/>
                  <a:ea typeface="SF Pro Display Regular"/>
                  <a:cs typeface="SF Pro Display Regular"/>
                  <a:sym typeface="SF Pro Display Regular"/>
                </a:defRPr>
              </a:lvl1pPr>
            </a:lstStyle>
            <a:p>
              <a:r>
                <a:rPr sz="15000" dirty="0"/>
                <a:t>Feedback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FEC7992-CF2B-4E17-B9BC-61E432018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892" y="1569831"/>
            <a:ext cx="2240901" cy="2035314"/>
          </a:xfrm>
          <a:prstGeom prst="rect">
            <a:avLst/>
          </a:prstGeom>
        </p:spPr>
      </p:pic>
      <p:grpSp>
        <p:nvGrpSpPr>
          <p:cNvPr id="6" name="그룹">
            <a:extLst>
              <a:ext uri="{FF2B5EF4-FFF2-40B4-BE49-F238E27FC236}">
                <a16:creationId xmlns:a16="http://schemas.microsoft.com/office/drawing/2014/main" id="{8416647F-BAE1-45D3-BB92-42968839DD8C}"/>
              </a:ext>
            </a:extLst>
          </p:cNvPr>
          <p:cNvGrpSpPr/>
          <p:nvPr/>
        </p:nvGrpSpPr>
        <p:grpSpPr>
          <a:xfrm>
            <a:off x="8470293" y="11008659"/>
            <a:ext cx="4008577" cy="1352663"/>
            <a:chOff x="0" y="1595437"/>
            <a:chExt cx="3840162" cy="1270000"/>
          </a:xfrm>
        </p:grpSpPr>
        <p:sp>
          <p:nvSpPr>
            <p:cNvPr id="7" name="Plan">
              <a:extLst>
                <a:ext uri="{FF2B5EF4-FFF2-40B4-BE49-F238E27FC236}">
                  <a16:creationId xmlns:a16="http://schemas.microsoft.com/office/drawing/2014/main" id="{6A3D9B09-BA01-4FF4-9B6C-C6CD4B6F3463}"/>
                </a:ext>
              </a:extLst>
            </p:cNvPr>
            <p:cNvSpPr/>
            <p:nvPr/>
          </p:nvSpPr>
          <p:spPr>
            <a:xfrm>
              <a:off x="2570162" y="15954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0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>
                  <a:latin typeface="SF Pro Text Regular"/>
                  <a:ea typeface="SF Pro Text Regular"/>
                  <a:cs typeface="SF Pro Text Regular"/>
                  <a:sym typeface="SF Pro Text Regular"/>
                </a:defRPr>
              </a:pPr>
              <a:r>
                <a:rPr sz="15000" b="1" dirty="0">
                  <a:latin typeface="Helvetica"/>
                  <a:ea typeface="Helvetica"/>
                  <a:cs typeface="Helvetica"/>
                  <a:sym typeface="Helvetica"/>
                </a:rPr>
                <a:t>Plan</a:t>
              </a:r>
            </a:p>
          </p:txBody>
        </p:sp>
        <p:sp>
          <p:nvSpPr>
            <p:cNvPr id="8" name="🏃🏻♂️">
              <a:extLst>
                <a:ext uri="{FF2B5EF4-FFF2-40B4-BE49-F238E27FC236}">
                  <a16:creationId xmlns:a16="http://schemas.microsoft.com/office/drawing/2014/main" id="{887B8E8F-8394-4DBB-B2B7-DF1FAC731611}"/>
                </a:ext>
              </a:extLst>
            </p:cNvPr>
            <p:cNvSpPr/>
            <p:nvPr/>
          </p:nvSpPr>
          <p:spPr>
            <a:xfrm>
              <a:off x="0" y="15954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8000" b="0">
                  <a:latin typeface="SF Pro Text Regular"/>
                  <a:ea typeface="SF Pro Text Regular"/>
                  <a:cs typeface="SF Pro Text Regular"/>
                  <a:sym typeface="SF Pro Text Regular"/>
                </a:defRPr>
              </a:lvl1pPr>
            </a:lstStyle>
            <a:p>
              <a:r>
                <a:rPr dirty="0"/>
                <a:t>🏃🏻‍♂️</a:t>
              </a:r>
            </a:p>
          </p:txBody>
        </p:sp>
      </p:grpSp>
      <p:pic>
        <p:nvPicPr>
          <p:cNvPr id="9" name="KakaoTalk_Photo_2020-04-19-19-17-18.png" descr="KakaoTalk_Photo_2020-04-19-19-17-18.png">
            <a:extLst>
              <a:ext uri="{FF2B5EF4-FFF2-40B4-BE49-F238E27FC236}">
                <a16:creationId xmlns:a16="http://schemas.microsoft.com/office/drawing/2014/main" id="{78FD0619-8BE9-4212-A940-BEC3813DD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243" y="5644306"/>
            <a:ext cx="2553098" cy="20551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" name="그룹">
            <a:extLst>
              <a:ext uri="{FF2B5EF4-FFF2-40B4-BE49-F238E27FC236}">
                <a16:creationId xmlns:a16="http://schemas.microsoft.com/office/drawing/2014/main" id="{983B1126-BD96-4761-802F-D13BE66D7129}"/>
              </a:ext>
            </a:extLst>
          </p:cNvPr>
          <p:cNvGrpSpPr/>
          <p:nvPr/>
        </p:nvGrpSpPr>
        <p:grpSpPr>
          <a:xfrm>
            <a:off x="4977243" y="6671902"/>
            <a:ext cx="10622815" cy="1270000"/>
            <a:chOff x="0" y="1582737"/>
            <a:chExt cx="10622813" cy="1270000"/>
          </a:xfrm>
        </p:grpSpPr>
        <p:sp>
          <p:nvSpPr>
            <p:cNvPr id="11" name="􀌯">
              <a:extLst>
                <a:ext uri="{FF2B5EF4-FFF2-40B4-BE49-F238E27FC236}">
                  <a16:creationId xmlns:a16="http://schemas.microsoft.com/office/drawing/2014/main" id="{4480BE92-6540-4F13-AA36-18392E1B565D}"/>
                </a:ext>
              </a:extLst>
            </p:cNvPr>
            <p:cNvSpPr/>
            <p:nvPr/>
          </p:nvSpPr>
          <p:spPr>
            <a:xfrm>
              <a:off x="0" y="15827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8000" b="0">
                  <a:latin typeface="SF Pro Text Regular"/>
                  <a:ea typeface="SF Pro Text Regular"/>
                  <a:cs typeface="SF Pro Text Regular"/>
                  <a:sym typeface="SF Pro Text Regular"/>
                </a:defRPr>
              </a:lvl1pPr>
            </a:lstStyle>
            <a:p>
              <a:endParaRPr lang="ko-KR" altLang="en-US" dirty="0"/>
            </a:p>
          </p:txBody>
        </p:sp>
        <p:sp>
          <p:nvSpPr>
            <p:cNvPr id="12" name="Feedback">
              <a:extLst>
                <a:ext uri="{FF2B5EF4-FFF2-40B4-BE49-F238E27FC236}">
                  <a16:creationId xmlns:a16="http://schemas.microsoft.com/office/drawing/2014/main" id="{E347BFBC-4DFE-4FDC-9117-26669083035B}"/>
                </a:ext>
              </a:extLst>
            </p:cNvPr>
            <p:cNvSpPr/>
            <p:nvPr/>
          </p:nvSpPr>
          <p:spPr>
            <a:xfrm>
              <a:off x="9352813" y="15827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0" b="0">
                  <a:latin typeface="SF Pro Display Regular"/>
                  <a:ea typeface="SF Pro Display Regular"/>
                  <a:cs typeface="SF Pro Display Regular"/>
                  <a:sym typeface="SF Pro Display Regular"/>
                </a:defRPr>
              </a:lvl1pPr>
            </a:lstStyle>
            <a:p>
              <a:r>
                <a:rPr lang="en-US" sz="15000" dirty="0"/>
                <a:t>Development</a:t>
              </a:r>
              <a:endParaRPr sz="1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53330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"/>
          <p:cNvGrpSpPr/>
          <p:nvPr/>
        </p:nvGrpSpPr>
        <p:grpSpPr>
          <a:xfrm>
            <a:off x="4639973" y="6858000"/>
            <a:ext cx="10622815" cy="1270000"/>
            <a:chOff x="0" y="1582737"/>
            <a:chExt cx="10622813" cy="1270000"/>
          </a:xfrm>
        </p:grpSpPr>
        <p:sp>
          <p:nvSpPr>
            <p:cNvPr id="159" name="􀌯"/>
            <p:cNvSpPr/>
            <p:nvPr/>
          </p:nvSpPr>
          <p:spPr>
            <a:xfrm>
              <a:off x="0" y="15827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l"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8000" b="0">
                  <a:latin typeface="SF Pro Text Regular"/>
                  <a:ea typeface="SF Pro Text Regular"/>
                  <a:cs typeface="SF Pro Text Regular"/>
                  <a:sym typeface="SF Pro Text Regular"/>
                </a:defRPr>
              </a:lvl1pPr>
            </a:lstStyle>
            <a:p>
              <a:endParaRPr lang="ko-KR" altLang="en-US" dirty="0"/>
            </a:p>
          </p:txBody>
        </p:sp>
        <p:sp>
          <p:nvSpPr>
            <p:cNvPr id="160" name="Feedback"/>
            <p:cNvSpPr/>
            <p:nvPr/>
          </p:nvSpPr>
          <p:spPr>
            <a:xfrm>
              <a:off x="9352813" y="15827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20000" b="0">
                  <a:latin typeface="SF Pro Display Regular"/>
                  <a:ea typeface="SF Pro Display Regular"/>
                  <a:cs typeface="SF Pro Display Regular"/>
                  <a:sym typeface="SF Pro Display Regular"/>
                </a:defRPr>
              </a:lvl1pPr>
            </a:lstStyle>
            <a:p>
              <a:r>
                <a:t>Feedback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FEC7992-CF2B-4E17-B9BC-61E432018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794" y="5220122"/>
            <a:ext cx="3925419" cy="35652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􀁝"/>
          <p:cNvSpPr txBox="1"/>
          <p:nvPr/>
        </p:nvSpPr>
        <p:spPr>
          <a:xfrm>
            <a:off x="6909568" y="1399776"/>
            <a:ext cx="144334" cy="10916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70000" b="0">
                <a:latin typeface="SF Pro Text Regular"/>
                <a:ea typeface="SF Pro Text Regular"/>
                <a:cs typeface="SF Pro Text Regular"/>
                <a:sym typeface="SF Pro Text Regular"/>
              </a:defRPr>
            </a:lvl1pPr>
          </a:lstStyle>
          <a:p>
            <a:endParaRPr dirty="0"/>
          </a:p>
        </p:txBody>
      </p:sp>
      <p:sp>
        <p:nvSpPr>
          <p:cNvPr id="166" name="매장 없이 공용 주방으로만 운영하는 업주분들은 POS기가 없습니다.…"/>
          <p:cNvSpPr txBox="1"/>
          <p:nvPr/>
        </p:nvSpPr>
        <p:spPr>
          <a:xfrm>
            <a:off x="3347719" y="5703581"/>
            <a:ext cx="18274232" cy="2308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Q. </a:t>
            </a:r>
            <a:r>
              <a:rPr lang="ko-KR" altLang="en-US" dirty="0" err="1"/>
              <a:t>여러명이</a:t>
            </a:r>
            <a:r>
              <a:rPr lang="ko-KR" altLang="en-US" dirty="0"/>
              <a:t> 동시에 결제한다고 할 때 </a:t>
            </a:r>
            <a:r>
              <a:rPr lang="ko-KR" altLang="en-US" dirty="0" err="1"/>
              <a:t>나눠떨어지지</a:t>
            </a:r>
            <a:r>
              <a:rPr lang="ko-KR" altLang="en-US" dirty="0"/>
              <a:t> 않는 금액은</a:t>
            </a:r>
            <a:endParaRPr lang="en-US" altLang="ko-KR" dirty="0"/>
          </a:p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	</a:t>
            </a:r>
            <a:r>
              <a:rPr lang="ko-KR" altLang="en-US" dirty="0"/>
              <a:t>어떻게 되나요</a:t>
            </a:r>
            <a:r>
              <a:rPr lang="en-US" altLang="ko-KR" dirty="0"/>
              <a:t>? 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557B4DC-7AC3-47D1-B39B-9049B08E7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36" y="1192120"/>
            <a:ext cx="4481641" cy="946124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7A376DE-1322-4077-BFEC-94FB1A252A6F}"/>
              </a:ext>
            </a:extLst>
          </p:cNvPr>
          <p:cNvSpPr/>
          <p:nvPr/>
        </p:nvSpPr>
        <p:spPr>
          <a:xfrm>
            <a:off x="4148635" y="3152086"/>
            <a:ext cx="4481641" cy="6152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매장 없이 공용 주방으로만 운영하는 업주분들은 POS기가 없습니다.…">
            <a:extLst>
              <a:ext uri="{FF2B5EF4-FFF2-40B4-BE49-F238E27FC236}">
                <a16:creationId xmlns:a16="http://schemas.microsoft.com/office/drawing/2014/main" id="{BAF0B838-F23A-41AD-B1DA-E397C95B7FF9}"/>
              </a:ext>
            </a:extLst>
          </p:cNvPr>
          <p:cNvSpPr txBox="1"/>
          <p:nvPr/>
        </p:nvSpPr>
        <p:spPr>
          <a:xfrm>
            <a:off x="2056633" y="11055738"/>
            <a:ext cx="9369552" cy="1154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A1. </a:t>
            </a:r>
            <a:r>
              <a:rPr lang="ko-KR" altLang="en-US" dirty="0"/>
              <a:t>카카오 페이의 더치페이방식</a:t>
            </a:r>
            <a:endParaRPr dirty="0"/>
          </a:p>
        </p:txBody>
      </p:sp>
      <p:pic>
        <p:nvPicPr>
          <p:cNvPr id="4098" name="Picture 2" descr="QuQi 사용가이드">
            <a:extLst>
              <a:ext uri="{FF2B5EF4-FFF2-40B4-BE49-F238E27FC236}">
                <a16:creationId xmlns:a16="http://schemas.microsoft.com/office/drawing/2014/main" id="{1DE40648-7F0C-4CA0-A7DA-C038D4684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842" y="3907406"/>
            <a:ext cx="8597967" cy="590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FDBE57D-4481-41E2-9211-CA9125FF8538}"/>
              </a:ext>
            </a:extLst>
          </p:cNvPr>
          <p:cNvSpPr/>
          <p:nvPr/>
        </p:nvSpPr>
        <p:spPr>
          <a:xfrm>
            <a:off x="13993088" y="10620794"/>
            <a:ext cx="7486345" cy="2258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A2. </a:t>
            </a:r>
            <a:r>
              <a:rPr lang="ko-KR" altLang="en-US" dirty="0" err="1"/>
              <a:t>포스기</a:t>
            </a:r>
            <a:r>
              <a:rPr lang="ko-KR" altLang="en-US" dirty="0"/>
              <a:t> 분할결제 방식</a:t>
            </a:r>
            <a:endParaRPr lang="en-US" altLang="ko-KR" dirty="0"/>
          </a:p>
          <a:p>
            <a:pPr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(</a:t>
            </a:r>
            <a:r>
              <a:rPr lang="ko-KR" altLang="en-US" dirty="0" err="1"/>
              <a:t>소수점이하</a:t>
            </a:r>
            <a:r>
              <a:rPr lang="ko-KR" altLang="en-US" dirty="0"/>
              <a:t> 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13796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􀁝"/>
          <p:cNvSpPr txBox="1"/>
          <p:nvPr/>
        </p:nvSpPr>
        <p:spPr>
          <a:xfrm>
            <a:off x="6909568" y="1399776"/>
            <a:ext cx="144334" cy="10916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70000" b="0">
                <a:latin typeface="SF Pro Text Regular"/>
                <a:ea typeface="SF Pro Text Regular"/>
                <a:cs typeface="SF Pro Text Regular"/>
                <a:sym typeface="SF Pro Text Regular"/>
              </a:defRPr>
            </a:lvl1pPr>
          </a:lstStyle>
          <a:p>
            <a:endParaRPr dirty="0"/>
          </a:p>
        </p:txBody>
      </p:sp>
      <p:sp>
        <p:nvSpPr>
          <p:cNvPr id="166" name="매장 없이 공용 주방으로만 운영하는 업주분들은 POS기가 없습니다.…"/>
          <p:cNvSpPr txBox="1"/>
          <p:nvPr/>
        </p:nvSpPr>
        <p:spPr>
          <a:xfrm>
            <a:off x="4691328" y="5908599"/>
            <a:ext cx="15922628" cy="1154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Q. </a:t>
            </a:r>
            <a:r>
              <a:rPr lang="ko-KR" altLang="en-US" dirty="0"/>
              <a:t>방장이 나가도 방이 계속 유지되는 방식은 </a:t>
            </a:r>
            <a:r>
              <a:rPr lang="ko-KR" altLang="en-US" dirty="0" err="1"/>
              <a:t>어떤가요</a:t>
            </a:r>
            <a:r>
              <a:rPr lang="en-US" altLang="ko-KR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6805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􀁝"/>
          <p:cNvSpPr txBox="1"/>
          <p:nvPr/>
        </p:nvSpPr>
        <p:spPr>
          <a:xfrm>
            <a:off x="7106792" y="1112906"/>
            <a:ext cx="144334" cy="10916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70000" b="0">
                <a:latin typeface="SF Pro Text Regular"/>
                <a:ea typeface="SF Pro Text Regular"/>
                <a:cs typeface="SF Pro Text Regular"/>
                <a:sym typeface="SF Pro Text Regular"/>
              </a:defRPr>
            </a:lvl1pPr>
          </a:lstStyle>
          <a:p>
            <a:endParaRPr dirty="0"/>
          </a:p>
        </p:txBody>
      </p:sp>
      <p:pic>
        <p:nvPicPr>
          <p:cNvPr id="1028" name="Picture 4" descr="모든 급식이들이 게임에 미쳐있었던 시절 :: IT블로그">
            <a:extLst>
              <a:ext uri="{FF2B5EF4-FFF2-40B4-BE49-F238E27FC236}">
                <a16:creationId xmlns:a16="http://schemas.microsoft.com/office/drawing/2014/main" id="{9B6075AE-4FE4-4765-AF4C-C57F17B58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531" y="1112905"/>
            <a:ext cx="13644369" cy="1024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FFAEE30-9476-48FB-9E06-2D6991399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900" y="5343766"/>
            <a:ext cx="4838647" cy="12273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150FA65-7763-4AEC-A825-7C8202C791B5}"/>
              </a:ext>
            </a:extLst>
          </p:cNvPr>
          <p:cNvSpPr/>
          <p:nvPr/>
        </p:nvSpPr>
        <p:spPr>
          <a:xfrm>
            <a:off x="9898762" y="5324040"/>
            <a:ext cx="4909785" cy="122736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매장 없이 공용 주방으로만 운영하는 업주분들은 POS기가 없습니다.…">
            <a:extLst>
              <a:ext uri="{FF2B5EF4-FFF2-40B4-BE49-F238E27FC236}">
                <a16:creationId xmlns:a16="http://schemas.microsoft.com/office/drawing/2014/main" id="{E814D5EC-8EED-41EF-8915-7BB0E9AACCBA}"/>
              </a:ext>
            </a:extLst>
          </p:cNvPr>
          <p:cNvSpPr txBox="1"/>
          <p:nvPr/>
        </p:nvSpPr>
        <p:spPr>
          <a:xfrm>
            <a:off x="8685480" y="11683270"/>
            <a:ext cx="5166478" cy="1154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A. </a:t>
            </a:r>
            <a:r>
              <a:rPr lang="ko-KR" altLang="en-US" dirty="0"/>
              <a:t>자동 방장 위임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3032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1인식탁"/>
          <p:cNvSpPr txBox="1"/>
          <p:nvPr/>
        </p:nvSpPr>
        <p:spPr>
          <a:xfrm>
            <a:off x="9816484" y="5200599"/>
            <a:ext cx="7873009" cy="3314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0" b="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lvl1pPr>
          </a:lstStyle>
          <a:p>
            <a:r>
              <a:rPr dirty="0"/>
              <a:t>1인식탁</a:t>
            </a:r>
          </a:p>
        </p:txBody>
      </p:sp>
      <p:pic>
        <p:nvPicPr>
          <p:cNvPr id="190" name="KakaoTalk_Photo_2020-04-19-19-17-18.png" descr="KakaoTalk_Photo_2020-04-19-19-17-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998" y="5830404"/>
            <a:ext cx="2553098" cy="205519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1인식탁">
            <a:extLst>
              <a:ext uri="{FF2B5EF4-FFF2-40B4-BE49-F238E27FC236}">
                <a16:creationId xmlns:a16="http://schemas.microsoft.com/office/drawing/2014/main" id="{4D144191-093D-4C25-984B-14F5E1519F7F}"/>
              </a:ext>
            </a:extLst>
          </p:cNvPr>
          <p:cNvSpPr txBox="1"/>
          <p:nvPr/>
        </p:nvSpPr>
        <p:spPr>
          <a:xfrm>
            <a:off x="10175966" y="8515401"/>
            <a:ext cx="5815694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0" b="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lvl1pPr>
          </a:lstStyle>
          <a:p>
            <a:r>
              <a:rPr lang="en-US" altLang="ko-KR" sz="9600" dirty="0"/>
              <a:t>(</a:t>
            </a:r>
            <a:r>
              <a:rPr lang="ko-KR" altLang="en-US" sz="9600" dirty="0"/>
              <a:t>주문자용</a:t>
            </a:r>
            <a:r>
              <a:rPr lang="en-US" altLang="ko-KR" sz="9600" dirty="0"/>
              <a:t>)</a:t>
            </a:r>
            <a:endParaRPr sz="96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144</Words>
  <Application>Microsoft Office PowerPoint</Application>
  <PresentationFormat>사용자 지정</PresentationFormat>
  <Paragraphs>52</Paragraphs>
  <Slides>28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Helvetica Neue</vt:lpstr>
      <vt:lpstr>Myriad Pro Light</vt:lpstr>
      <vt:lpstr>PAYW Pro Bold</vt:lpstr>
      <vt:lpstr>SF Pro Display Regular</vt:lpstr>
      <vt:lpstr>SF Pro Text Regular</vt:lpstr>
      <vt:lpstr>배달의민족 주아 OTF</vt:lpstr>
      <vt:lpstr>Arial</vt:lpstr>
      <vt:lpstr>Helvetica</vt:lpstr>
      <vt:lpstr>Black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안승재</dc:creator>
  <cp:lastModifiedBy>안승재</cp:lastModifiedBy>
  <cp:revision>15</cp:revision>
  <dcterms:created xsi:type="dcterms:W3CDTF">2020-05-24T12:37:19Z</dcterms:created>
  <dcterms:modified xsi:type="dcterms:W3CDTF">2020-05-24T15:58:46Z</dcterms:modified>
</cp:coreProperties>
</file>