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7.jpg" ContentType="image/jpeg"/>
  <Override PartName="/ppt/media/image10.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08">
  <p:sldMasterIdLst>
    <p:sldMasterId id="2147483648" r:id="rId1"/>
  </p:sldMasterIdLst>
  <p:sldIdLst>
    <p:sldId id="256" r:id="rId2"/>
    <p:sldId id="257" r:id="rId3"/>
    <p:sldId id="258" r:id="rId4"/>
    <p:sldId id="259" r:id="rId5"/>
    <p:sldId id="265" r:id="rId6"/>
    <p:sldId id="260" r:id="rId7"/>
    <p:sldId id="262" r:id="rId8"/>
    <p:sldId id="263" r:id="rId9"/>
    <p:sldId id="264"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16E058-F3D0-4A71-808C-86621AD1DB9C}">
          <p14:sldIdLst>
            <p14:sldId id="256"/>
            <p14:sldId id="257"/>
            <p14:sldId id="258"/>
            <p14:sldId id="259"/>
            <p14:sldId id="265"/>
            <p14:sldId id="260"/>
          </p14:sldIdLst>
        </p14:section>
        <p14:section name="Untitled Section" id="{E4696075-9A2A-4DB8-BFDB-7637DB666285}">
          <p14:sldIdLst>
            <p14:sldId id="262"/>
            <p14:sldId id="263"/>
            <p14:sldId id="264"/>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24" autoAdjust="0"/>
    <p:restoredTop sz="94660"/>
  </p:normalViewPr>
  <p:slideViewPr>
    <p:cSldViewPr snapToGrid="0">
      <p:cViewPr varScale="1">
        <p:scale>
          <a:sx n="74" d="100"/>
          <a:sy n="74" d="100"/>
        </p:scale>
        <p:origin x="624" y="-6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AFC92-BEDC-4F82-9009-419E17C8DD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FBF3015-7075-484F-B057-205612D177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4A2C389C-355E-4789-A797-A4C4ACEFA221}"/>
              </a:ext>
            </a:extLst>
          </p:cNvPr>
          <p:cNvSpPr>
            <a:spLocks noGrp="1"/>
          </p:cNvSpPr>
          <p:nvPr>
            <p:ph type="dt" sz="half" idx="10"/>
          </p:nvPr>
        </p:nvSpPr>
        <p:spPr/>
        <p:txBody>
          <a:bodyPr/>
          <a:lstStyle/>
          <a:p>
            <a:fld id="{17C45B80-03B4-4B6A-9163-5B8367D8CF84}" type="datetimeFigureOut">
              <a:rPr lang="en-IN" smtClean="0"/>
              <a:t>07-04-2021</a:t>
            </a:fld>
            <a:endParaRPr lang="en-IN"/>
          </a:p>
        </p:txBody>
      </p:sp>
      <p:sp>
        <p:nvSpPr>
          <p:cNvPr id="5" name="Footer Placeholder 4">
            <a:extLst>
              <a:ext uri="{FF2B5EF4-FFF2-40B4-BE49-F238E27FC236}">
                <a16:creationId xmlns:a16="http://schemas.microsoft.com/office/drawing/2014/main" xmlns="" id="{962B0DBE-5C62-4BCB-A192-E2A8B5AF4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4BA1C01-F132-435B-9BD7-2A9FA0676191}"/>
              </a:ext>
            </a:extLst>
          </p:cNvPr>
          <p:cNvSpPr>
            <a:spLocks noGrp="1"/>
          </p:cNvSpPr>
          <p:nvPr>
            <p:ph type="sldNum" sz="quarter" idx="12"/>
          </p:nvPr>
        </p:nvSpPr>
        <p:spPr/>
        <p:txBody>
          <a:bodyPr/>
          <a:lstStyle/>
          <a:p>
            <a:fld id="{04BF0F62-C4C0-4FBB-89FE-7EF9A42981CC}" type="slidenum">
              <a:rPr lang="en-IN" smtClean="0"/>
              <a:t>‹#›</a:t>
            </a:fld>
            <a:endParaRPr lang="en-IN"/>
          </a:p>
        </p:txBody>
      </p:sp>
    </p:spTree>
    <p:extLst>
      <p:ext uri="{BB962C8B-B14F-4D97-AF65-F5344CB8AC3E}">
        <p14:creationId xmlns:p14="http://schemas.microsoft.com/office/powerpoint/2010/main" val="3015544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C7C5BD-A158-450A-8E49-EC3BD323F0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9508E1E-06AD-40AA-9988-7A802704582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CFFE42E-E6B9-4243-BC28-C5C8C041560D}"/>
              </a:ext>
            </a:extLst>
          </p:cNvPr>
          <p:cNvSpPr>
            <a:spLocks noGrp="1"/>
          </p:cNvSpPr>
          <p:nvPr>
            <p:ph type="dt" sz="half" idx="10"/>
          </p:nvPr>
        </p:nvSpPr>
        <p:spPr/>
        <p:txBody>
          <a:bodyPr/>
          <a:lstStyle/>
          <a:p>
            <a:fld id="{17C45B80-03B4-4B6A-9163-5B8367D8CF84}" type="datetimeFigureOut">
              <a:rPr lang="en-IN" smtClean="0"/>
              <a:t>07-04-2021</a:t>
            </a:fld>
            <a:endParaRPr lang="en-IN"/>
          </a:p>
        </p:txBody>
      </p:sp>
      <p:sp>
        <p:nvSpPr>
          <p:cNvPr id="5" name="Footer Placeholder 4">
            <a:extLst>
              <a:ext uri="{FF2B5EF4-FFF2-40B4-BE49-F238E27FC236}">
                <a16:creationId xmlns:a16="http://schemas.microsoft.com/office/drawing/2014/main" xmlns="" id="{6F4ABD8E-84BF-41C7-B844-14282D747B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9B61FD4-78F6-4750-BCB1-9F808E718EF4}"/>
              </a:ext>
            </a:extLst>
          </p:cNvPr>
          <p:cNvSpPr>
            <a:spLocks noGrp="1"/>
          </p:cNvSpPr>
          <p:nvPr>
            <p:ph type="sldNum" sz="quarter" idx="12"/>
          </p:nvPr>
        </p:nvSpPr>
        <p:spPr/>
        <p:txBody>
          <a:bodyPr/>
          <a:lstStyle/>
          <a:p>
            <a:fld id="{04BF0F62-C4C0-4FBB-89FE-7EF9A42981CC}" type="slidenum">
              <a:rPr lang="en-IN" smtClean="0"/>
              <a:t>‹#›</a:t>
            </a:fld>
            <a:endParaRPr lang="en-IN"/>
          </a:p>
        </p:txBody>
      </p:sp>
    </p:spTree>
    <p:extLst>
      <p:ext uri="{BB962C8B-B14F-4D97-AF65-F5344CB8AC3E}">
        <p14:creationId xmlns:p14="http://schemas.microsoft.com/office/powerpoint/2010/main" val="4187319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43B4FC0-FF55-415E-B7C6-D0DF7B3548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6FB3F9E-FDBB-49A3-B329-E0AB3AFC6F7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AEAA4AE-E463-4446-B529-7685117D1481}"/>
              </a:ext>
            </a:extLst>
          </p:cNvPr>
          <p:cNvSpPr>
            <a:spLocks noGrp="1"/>
          </p:cNvSpPr>
          <p:nvPr>
            <p:ph type="dt" sz="half" idx="10"/>
          </p:nvPr>
        </p:nvSpPr>
        <p:spPr/>
        <p:txBody>
          <a:bodyPr/>
          <a:lstStyle/>
          <a:p>
            <a:fld id="{17C45B80-03B4-4B6A-9163-5B8367D8CF84}" type="datetimeFigureOut">
              <a:rPr lang="en-IN" smtClean="0"/>
              <a:t>07-04-2021</a:t>
            </a:fld>
            <a:endParaRPr lang="en-IN"/>
          </a:p>
        </p:txBody>
      </p:sp>
      <p:sp>
        <p:nvSpPr>
          <p:cNvPr id="5" name="Footer Placeholder 4">
            <a:extLst>
              <a:ext uri="{FF2B5EF4-FFF2-40B4-BE49-F238E27FC236}">
                <a16:creationId xmlns:a16="http://schemas.microsoft.com/office/drawing/2014/main" xmlns="" id="{FDCB5D32-AA2E-48C8-B42D-248B994B74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99281D8-3A5D-46D2-B79A-73EF6538F500}"/>
              </a:ext>
            </a:extLst>
          </p:cNvPr>
          <p:cNvSpPr>
            <a:spLocks noGrp="1"/>
          </p:cNvSpPr>
          <p:nvPr>
            <p:ph type="sldNum" sz="quarter" idx="12"/>
          </p:nvPr>
        </p:nvSpPr>
        <p:spPr/>
        <p:txBody>
          <a:bodyPr/>
          <a:lstStyle/>
          <a:p>
            <a:fld id="{04BF0F62-C4C0-4FBB-89FE-7EF9A42981CC}" type="slidenum">
              <a:rPr lang="en-IN" smtClean="0"/>
              <a:t>‹#›</a:t>
            </a:fld>
            <a:endParaRPr lang="en-IN"/>
          </a:p>
        </p:txBody>
      </p:sp>
    </p:spTree>
    <p:extLst>
      <p:ext uri="{BB962C8B-B14F-4D97-AF65-F5344CB8AC3E}">
        <p14:creationId xmlns:p14="http://schemas.microsoft.com/office/powerpoint/2010/main" val="1263700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B6E388-4CE8-47E5-A621-D12564BBC7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5F14E05-BE98-4C55-9CD3-3B7BC94C057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1B72F6D-B584-442D-98EC-64FFDA62C5EE}"/>
              </a:ext>
            </a:extLst>
          </p:cNvPr>
          <p:cNvSpPr>
            <a:spLocks noGrp="1"/>
          </p:cNvSpPr>
          <p:nvPr>
            <p:ph type="dt" sz="half" idx="10"/>
          </p:nvPr>
        </p:nvSpPr>
        <p:spPr/>
        <p:txBody>
          <a:bodyPr/>
          <a:lstStyle/>
          <a:p>
            <a:fld id="{17C45B80-03B4-4B6A-9163-5B8367D8CF84}" type="datetimeFigureOut">
              <a:rPr lang="en-IN" smtClean="0"/>
              <a:t>07-04-2021</a:t>
            </a:fld>
            <a:endParaRPr lang="en-IN"/>
          </a:p>
        </p:txBody>
      </p:sp>
      <p:sp>
        <p:nvSpPr>
          <p:cNvPr id="5" name="Footer Placeholder 4">
            <a:extLst>
              <a:ext uri="{FF2B5EF4-FFF2-40B4-BE49-F238E27FC236}">
                <a16:creationId xmlns:a16="http://schemas.microsoft.com/office/drawing/2014/main" xmlns="" id="{062518C8-165D-47F3-BA60-0CDF36DA87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87E585C-640C-4289-929F-1B869ED8BC20}"/>
              </a:ext>
            </a:extLst>
          </p:cNvPr>
          <p:cNvSpPr>
            <a:spLocks noGrp="1"/>
          </p:cNvSpPr>
          <p:nvPr>
            <p:ph type="sldNum" sz="quarter" idx="12"/>
          </p:nvPr>
        </p:nvSpPr>
        <p:spPr/>
        <p:txBody>
          <a:bodyPr/>
          <a:lstStyle/>
          <a:p>
            <a:fld id="{04BF0F62-C4C0-4FBB-89FE-7EF9A42981CC}" type="slidenum">
              <a:rPr lang="en-IN" smtClean="0"/>
              <a:t>‹#›</a:t>
            </a:fld>
            <a:endParaRPr lang="en-IN"/>
          </a:p>
        </p:txBody>
      </p:sp>
    </p:spTree>
    <p:extLst>
      <p:ext uri="{BB962C8B-B14F-4D97-AF65-F5344CB8AC3E}">
        <p14:creationId xmlns:p14="http://schemas.microsoft.com/office/powerpoint/2010/main" val="3124570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692098-75B4-4F54-A854-22A3836BBB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882C027-2190-46CD-8B3B-73449BA4A0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A24FE5C6-0320-4792-AC21-C85DCBE3322C}"/>
              </a:ext>
            </a:extLst>
          </p:cNvPr>
          <p:cNvSpPr>
            <a:spLocks noGrp="1"/>
          </p:cNvSpPr>
          <p:nvPr>
            <p:ph type="dt" sz="half" idx="10"/>
          </p:nvPr>
        </p:nvSpPr>
        <p:spPr/>
        <p:txBody>
          <a:bodyPr/>
          <a:lstStyle/>
          <a:p>
            <a:fld id="{17C45B80-03B4-4B6A-9163-5B8367D8CF84}" type="datetimeFigureOut">
              <a:rPr lang="en-IN" smtClean="0"/>
              <a:t>07-04-2021</a:t>
            </a:fld>
            <a:endParaRPr lang="en-IN"/>
          </a:p>
        </p:txBody>
      </p:sp>
      <p:sp>
        <p:nvSpPr>
          <p:cNvPr id="5" name="Footer Placeholder 4">
            <a:extLst>
              <a:ext uri="{FF2B5EF4-FFF2-40B4-BE49-F238E27FC236}">
                <a16:creationId xmlns:a16="http://schemas.microsoft.com/office/drawing/2014/main" xmlns="" id="{411B9B78-D626-49D7-936A-43D2F1EB36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C88402C-FA22-462B-A5D0-3F2FC12F1244}"/>
              </a:ext>
            </a:extLst>
          </p:cNvPr>
          <p:cNvSpPr>
            <a:spLocks noGrp="1"/>
          </p:cNvSpPr>
          <p:nvPr>
            <p:ph type="sldNum" sz="quarter" idx="12"/>
          </p:nvPr>
        </p:nvSpPr>
        <p:spPr/>
        <p:txBody>
          <a:bodyPr/>
          <a:lstStyle/>
          <a:p>
            <a:fld id="{04BF0F62-C4C0-4FBB-89FE-7EF9A42981CC}" type="slidenum">
              <a:rPr lang="en-IN" smtClean="0"/>
              <a:t>‹#›</a:t>
            </a:fld>
            <a:endParaRPr lang="en-IN"/>
          </a:p>
        </p:txBody>
      </p:sp>
    </p:spTree>
    <p:extLst>
      <p:ext uri="{BB962C8B-B14F-4D97-AF65-F5344CB8AC3E}">
        <p14:creationId xmlns:p14="http://schemas.microsoft.com/office/powerpoint/2010/main" val="1939244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00CD3E-7B65-49B1-A6A4-B7A1E097F0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B79CFD6-AEF5-47C3-B56B-251CB92A6E3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D2021445-0F68-448A-B973-B926BA8FF3C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B524C023-6DE0-4BE7-AE6A-EFE36F66A45D}"/>
              </a:ext>
            </a:extLst>
          </p:cNvPr>
          <p:cNvSpPr>
            <a:spLocks noGrp="1"/>
          </p:cNvSpPr>
          <p:nvPr>
            <p:ph type="dt" sz="half" idx="10"/>
          </p:nvPr>
        </p:nvSpPr>
        <p:spPr/>
        <p:txBody>
          <a:bodyPr/>
          <a:lstStyle/>
          <a:p>
            <a:fld id="{17C45B80-03B4-4B6A-9163-5B8367D8CF84}" type="datetimeFigureOut">
              <a:rPr lang="en-IN" smtClean="0"/>
              <a:t>07-04-2021</a:t>
            </a:fld>
            <a:endParaRPr lang="en-IN"/>
          </a:p>
        </p:txBody>
      </p:sp>
      <p:sp>
        <p:nvSpPr>
          <p:cNvPr id="6" name="Footer Placeholder 5">
            <a:extLst>
              <a:ext uri="{FF2B5EF4-FFF2-40B4-BE49-F238E27FC236}">
                <a16:creationId xmlns:a16="http://schemas.microsoft.com/office/drawing/2014/main" xmlns="" id="{9DF1DD7A-B228-41C6-981F-83C6886FCD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5F356BF-A8A3-4340-92B7-ECAE0BE65E34}"/>
              </a:ext>
            </a:extLst>
          </p:cNvPr>
          <p:cNvSpPr>
            <a:spLocks noGrp="1"/>
          </p:cNvSpPr>
          <p:nvPr>
            <p:ph type="sldNum" sz="quarter" idx="12"/>
          </p:nvPr>
        </p:nvSpPr>
        <p:spPr/>
        <p:txBody>
          <a:bodyPr/>
          <a:lstStyle/>
          <a:p>
            <a:fld id="{04BF0F62-C4C0-4FBB-89FE-7EF9A42981CC}" type="slidenum">
              <a:rPr lang="en-IN" smtClean="0"/>
              <a:t>‹#›</a:t>
            </a:fld>
            <a:endParaRPr lang="en-IN"/>
          </a:p>
        </p:txBody>
      </p:sp>
    </p:spTree>
    <p:extLst>
      <p:ext uri="{BB962C8B-B14F-4D97-AF65-F5344CB8AC3E}">
        <p14:creationId xmlns:p14="http://schemas.microsoft.com/office/powerpoint/2010/main" val="54471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3BB2E7-628D-4088-913C-4000F5F74F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3646F88-9B2F-4BD3-B916-A6E314A73C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66209C6E-B28C-4E8B-BF79-A17DAEE277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F4884A20-635D-43EC-9991-820F370D67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26E90271-9D77-4310-B33E-FE8242EE79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CE74BC4B-518F-4E94-9373-307679077D13}"/>
              </a:ext>
            </a:extLst>
          </p:cNvPr>
          <p:cNvSpPr>
            <a:spLocks noGrp="1"/>
          </p:cNvSpPr>
          <p:nvPr>
            <p:ph type="dt" sz="half" idx="10"/>
          </p:nvPr>
        </p:nvSpPr>
        <p:spPr/>
        <p:txBody>
          <a:bodyPr/>
          <a:lstStyle/>
          <a:p>
            <a:fld id="{17C45B80-03B4-4B6A-9163-5B8367D8CF84}" type="datetimeFigureOut">
              <a:rPr lang="en-IN" smtClean="0"/>
              <a:t>07-04-2021</a:t>
            </a:fld>
            <a:endParaRPr lang="en-IN"/>
          </a:p>
        </p:txBody>
      </p:sp>
      <p:sp>
        <p:nvSpPr>
          <p:cNvPr id="8" name="Footer Placeholder 7">
            <a:extLst>
              <a:ext uri="{FF2B5EF4-FFF2-40B4-BE49-F238E27FC236}">
                <a16:creationId xmlns:a16="http://schemas.microsoft.com/office/drawing/2014/main" xmlns="" id="{627EB981-E9C3-413E-B968-22772883D5E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3DB5B26E-0BAB-4127-AA9C-C746B944CE38}"/>
              </a:ext>
            </a:extLst>
          </p:cNvPr>
          <p:cNvSpPr>
            <a:spLocks noGrp="1"/>
          </p:cNvSpPr>
          <p:nvPr>
            <p:ph type="sldNum" sz="quarter" idx="12"/>
          </p:nvPr>
        </p:nvSpPr>
        <p:spPr/>
        <p:txBody>
          <a:bodyPr/>
          <a:lstStyle/>
          <a:p>
            <a:fld id="{04BF0F62-C4C0-4FBB-89FE-7EF9A42981CC}" type="slidenum">
              <a:rPr lang="en-IN" smtClean="0"/>
              <a:t>‹#›</a:t>
            </a:fld>
            <a:endParaRPr lang="en-IN"/>
          </a:p>
        </p:txBody>
      </p:sp>
    </p:spTree>
    <p:extLst>
      <p:ext uri="{BB962C8B-B14F-4D97-AF65-F5344CB8AC3E}">
        <p14:creationId xmlns:p14="http://schemas.microsoft.com/office/powerpoint/2010/main" val="1928332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C81C5C-B4F2-4DB2-B91C-E3FBD5E49A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F5476E6-5BE1-4FE2-9764-DBCE89EFD5B2}"/>
              </a:ext>
            </a:extLst>
          </p:cNvPr>
          <p:cNvSpPr>
            <a:spLocks noGrp="1"/>
          </p:cNvSpPr>
          <p:nvPr>
            <p:ph type="dt" sz="half" idx="10"/>
          </p:nvPr>
        </p:nvSpPr>
        <p:spPr/>
        <p:txBody>
          <a:bodyPr/>
          <a:lstStyle/>
          <a:p>
            <a:fld id="{17C45B80-03B4-4B6A-9163-5B8367D8CF84}" type="datetimeFigureOut">
              <a:rPr lang="en-IN" smtClean="0"/>
              <a:t>07-04-2021</a:t>
            </a:fld>
            <a:endParaRPr lang="en-IN"/>
          </a:p>
        </p:txBody>
      </p:sp>
      <p:sp>
        <p:nvSpPr>
          <p:cNvPr id="4" name="Footer Placeholder 3">
            <a:extLst>
              <a:ext uri="{FF2B5EF4-FFF2-40B4-BE49-F238E27FC236}">
                <a16:creationId xmlns:a16="http://schemas.microsoft.com/office/drawing/2014/main" xmlns="" id="{612B4DFD-630C-4864-A1D5-D97A18F422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FC77E74-868F-4C2B-B578-4B227893E6AC}"/>
              </a:ext>
            </a:extLst>
          </p:cNvPr>
          <p:cNvSpPr>
            <a:spLocks noGrp="1"/>
          </p:cNvSpPr>
          <p:nvPr>
            <p:ph type="sldNum" sz="quarter" idx="12"/>
          </p:nvPr>
        </p:nvSpPr>
        <p:spPr/>
        <p:txBody>
          <a:bodyPr/>
          <a:lstStyle/>
          <a:p>
            <a:fld id="{04BF0F62-C4C0-4FBB-89FE-7EF9A42981CC}" type="slidenum">
              <a:rPr lang="en-IN" smtClean="0"/>
              <a:t>‹#›</a:t>
            </a:fld>
            <a:endParaRPr lang="en-IN"/>
          </a:p>
        </p:txBody>
      </p:sp>
    </p:spTree>
    <p:extLst>
      <p:ext uri="{BB962C8B-B14F-4D97-AF65-F5344CB8AC3E}">
        <p14:creationId xmlns:p14="http://schemas.microsoft.com/office/powerpoint/2010/main" val="3693421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DDCF1C9-DF8C-4EBF-9F42-E2CC2F959521}"/>
              </a:ext>
            </a:extLst>
          </p:cNvPr>
          <p:cNvSpPr>
            <a:spLocks noGrp="1"/>
          </p:cNvSpPr>
          <p:nvPr>
            <p:ph type="dt" sz="half" idx="10"/>
          </p:nvPr>
        </p:nvSpPr>
        <p:spPr/>
        <p:txBody>
          <a:bodyPr/>
          <a:lstStyle/>
          <a:p>
            <a:fld id="{17C45B80-03B4-4B6A-9163-5B8367D8CF84}" type="datetimeFigureOut">
              <a:rPr lang="en-IN" smtClean="0"/>
              <a:t>07-04-2021</a:t>
            </a:fld>
            <a:endParaRPr lang="en-IN"/>
          </a:p>
        </p:txBody>
      </p:sp>
      <p:sp>
        <p:nvSpPr>
          <p:cNvPr id="3" name="Footer Placeholder 2">
            <a:extLst>
              <a:ext uri="{FF2B5EF4-FFF2-40B4-BE49-F238E27FC236}">
                <a16:creationId xmlns:a16="http://schemas.microsoft.com/office/drawing/2014/main" xmlns="" id="{047B2C21-EA27-4150-B791-965F5306546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B285435C-AA3E-461D-8613-491B4DBF667A}"/>
              </a:ext>
            </a:extLst>
          </p:cNvPr>
          <p:cNvSpPr>
            <a:spLocks noGrp="1"/>
          </p:cNvSpPr>
          <p:nvPr>
            <p:ph type="sldNum" sz="quarter" idx="12"/>
          </p:nvPr>
        </p:nvSpPr>
        <p:spPr/>
        <p:txBody>
          <a:bodyPr/>
          <a:lstStyle/>
          <a:p>
            <a:fld id="{04BF0F62-C4C0-4FBB-89FE-7EF9A42981CC}" type="slidenum">
              <a:rPr lang="en-IN" smtClean="0"/>
              <a:t>‹#›</a:t>
            </a:fld>
            <a:endParaRPr lang="en-IN"/>
          </a:p>
        </p:txBody>
      </p:sp>
    </p:spTree>
    <p:extLst>
      <p:ext uri="{BB962C8B-B14F-4D97-AF65-F5344CB8AC3E}">
        <p14:creationId xmlns:p14="http://schemas.microsoft.com/office/powerpoint/2010/main" val="2957013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D2ED3C-BDA9-468A-82D1-52B9AB67AD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C06F5DE-8875-4A1A-8825-BDAD17F21D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0C1A3FAB-3D0D-4E7C-8177-0BFC459528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F5C70B63-64CA-4DAE-AAA1-2F1DEE75D370}"/>
              </a:ext>
            </a:extLst>
          </p:cNvPr>
          <p:cNvSpPr>
            <a:spLocks noGrp="1"/>
          </p:cNvSpPr>
          <p:nvPr>
            <p:ph type="dt" sz="half" idx="10"/>
          </p:nvPr>
        </p:nvSpPr>
        <p:spPr/>
        <p:txBody>
          <a:bodyPr/>
          <a:lstStyle/>
          <a:p>
            <a:fld id="{17C45B80-03B4-4B6A-9163-5B8367D8CF84}" type="datetimeFigureOut">
              <a:rPr lang="en-IN" smtClean="0"/>
              <a:t>07-04-2021</a:t>
            </a:fld>
            <a:endParaRPr lang="en-IN"/>
          </a:p>
        </p:txBody>
      </p:sp>
      <p:sp>
        <p:nvSpPr>
          <p:cNvPr id="6" name="Footer Placeholder 5">
            <a:extLst>
              <a:ext uri="{FF2B5EF4-FFF2-40B4-BE49-F238E27FC236}">
                <a16:creationId xmlns:a16="http://schemas.microsoft.com/office/drawing/2014/main" xmlns="" id="{9C15FE11-9AD4-4733-8FB7-33882CA383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195BF16-E910-4DE4-9A70-1BB125C40F9E}"/>
              </a:ext>
            </a:extLst>
          </p:cNvPr>
          <p:cNvSpPr>
            <a:spLocks noGrp="1"/>
          </p:cNvSpPr>
          <p:nvPr>
            <p:ph type="sldNum" sz="quarter" idx="12"/>
          </p:nvPr>
        </p:nvSpPr>
        <p:spPr/>
        <p:txBody>
          <a:bodyPr/>
          <a:lstStyle/>
          <a:p>
            <a:fld id="{04BF0F62-C4C0-4FBB-89FE-7EF9A42981CC}" type="slidenum">
              <a:rPr lang="en-IN" smtClean="0"/>
              <a:t>‹#›</a:t>
            </a:fld>
            <a:endParaRPr lang="en-IN"/>
          </a:p>
        </p:txBody>
      </p:sp>
    </p:spTree>
    <p:extLst>
      <p:ext uri="{BB962C8B-B14F-4D97-AF65-F5344CB8AC3E}">
        <p14:creationId xmlns:p14="http://schemas.microsoft.com/office/powerpoint/2010/main" val="363676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76CBC1-3D55-4333-93E6-1C296B799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1A42978C-9F5A-40F2-BBC4-75A3AD47F0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8214D18B-25F2-4EEC-9B1A-07F1D96D42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233EE67-020C-47C9-8ABA-BEFA1ECCDD68}"/>
              </a:ext>
            </a:extLst>
          </p:cNvPr>
          <p:cNvSpPr>
            <a:spLocks noGrp="1"/>
          </p:cNvSpPr>
          <p:nvPr>
            <p:ph type="dt" sz="half" idx="10"/>
          </p:nvPr>
        </p:nvSpPr>
        <p:spPr/>
        <p:txBody>
          <a:bodyPr/>
          <a:lstStyle/>
          <a:p>
            <a:fld id="{17C45B80-03B4-4B6A-9163-5B8367D8CF84}" type="datetimeFigureOut">
              <a:rPr lang="en-IN" smtClean="0"/>
              <a:t>07-04-2021</a:t>
            </a:fld>
            <a:endParaRPr lang="en-IN"/>
          </a:p>
        </p:txBody>
      </p:sp>
      <p:sp>
        <p:nvSpPr>
          <p:cNvPr id="6" name="Footer Placeholder 5">
            <a:extLst>
              <a:ext uri="{FF2B5EF4-FFF2-40B4-BE49-F238E27FC236}">
                <a16:creationId xmlns:a16="http://schemas.microsoft.com/office/drawing/2014/main" xmlns="" id="{E75479D3-0425-4F9E-9B3E-B6FD746173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4FA51B2-1192-4F6D-B0C7-3AADCB423C78}"/>
              </a:ext>
            </a:extLst>
          </p:cNvPr>
          <p:cNvSpPr>
            <a:spLocks noGrp="1"/>
          </p:cNvSpPr>
          <p:nvPr>
            <p:ph type="sldNum" sz="quarter" idx="12"/>
          </p:nvPr>
        </p:nvSpPr>
        <p:spPr/>
        <p:txBody>
          <a:bodyPr/>
          <a:lstStyle/>
          <a:p>
            <a:fld id="{04BF0F62-C4C0-4FBB-89FE-7EF9A42981CC}" type="slidenum">
              <a:rPr lang="en-IN" smtClean="0"/>
              <a:t>‹#›</a:t>
            </a:fld>
            <a:endParaRPr lang="en-IN"/>
          </a:p>
        </p:txBody>
      </p:sp>
    </p:spTree>
    <p:extLst>
      <p:ext uri="{BB962C8B-B14F-4D97-AF65-F5344CB8AC3E}">
        <p14:creationId xmlns:p14="http://schemas.microsoft.com/office/powerpoint/2010/main" val="2531341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ACEF781-33EF-4B5A-B1A8-55A09CBFBA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A575EBD-F44E-4EDD-9AFA-B49EBDF088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43D9A47-B568-4CA7-83F9-7F30BC7BB7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45B80-03B4-4B6A-9163-5B8367D8CF84}" type="datetimeFigureOut">
              <a:rPr lang="en-IN" smtClean="0"/>
              <a:t>07-04-2021</a:t>
            </a:fld>
            <a:endParaRPr lang="en-IN"/>
          </a:p>
        </p:txBody>
      </p:sp>
      <p:sp>
        <p:nvSpPr>
          <p:cNvPr id="5" name="Footer Placeholder 4">
            <a:extLst>
              <a:ext uri="{FF2B5EF4-FFF2-40B4-BE49-F238E27FC236}">
                <a16:creationId xmlns:a16="http://schemas.microsoft.com/office/drawing/2014/main" xmlns="" id="{2BC1E460-E6D9-42B9-B293-D70D80EFAE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EC68FD7F-1578-45B2-8A9D-8E38622DA2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BF0F62-C4C0-4FBB-89FE-7EF9A42981CC}" type="slidenum">
              <a:rPr lang="en-IN" smtClean="0"/>
              <a:t>‹#›</a:t>
            </a:fld>
            <a:endParaRPr lang="en-IN"/>
          </a:p>
        </p:txBody>
      </p:sp>
    </p:spTree>
    <p:extLst>
      <p:ext uri="{BB962C8B-B14F-4D97-AF65-F5344CB8AC3E}">
        <p14:creationId xmlns:p14="http://schemas.microsoft.com/office/powerpoint/2010/main" val="2104320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_Toc67911519"/><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_Toc67911600"/><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F74D88-44B6-4F27-8FC3-280894F6F5A4}"/>
              </a:ext>
            </a:extLst>
          </p:cNvPr>
          <p:cNvSpPr>
            <a:spLocks noGrp="1"/>
          </p:cNvSpPr>
          <p:nvPr>
            <p:ph type="ctrTitle"/>
          </p:nvPr>
        </p:nvSpPr>
        <p:spPr/>
        <p:txBody>
          <a:bodyPr/>
          <a:lstStyle/>
          <a:p>
            <a:r>
              <a:rPr lang="en-US" b="1" dirty="0">
                <a:latin typeface="Algerian" panose="04020705040A02060702" pitchFamily="82" charset="0"/>
              </a:rPr>
              <a:t>Heart Attack Prediction </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xmlns="" id="{D6764A63-23E4-4F47-BF55-C1F253E362FF}"/>
              </a:ext>
            </a:extLst>
          </p:cNvPr>
          <p:cNvSpPr>
            <a:spLocks noGrp="1"/>
          </p:cNvSpPr>
          <p:nvPr>
            <p:ph type="subTitle" idx="1"/>
          </p:nvPr>
        </p:nvSpPr>
        <p:spPr/>
        <p:txBody>
          <a:bodyPr/>
          <a:lstStyle/>
          <a:p>
            <a:r>
              <a:rPr lang="en-US" dirty="0"/>
              <a:t>By </a:t>
            </a:r>
            <a:r>
              <a:rPr lang="en-US" dirty="0" err="1"/>
              <a:t>Santanu</a:t>
            </a:r>
            <a:r>
              <a:rPr lang="en-US" dirty="0"/>
              <a:t> Ghosh, Jayanta Das &amp; Arijit Mukherjee</a:t>
            </a:r>
            <a:endParaRPr lang="en-IN" dirty="0"/>
          </a:p>
        </p:txBody>
      </p:sp>
    </p:spTree>
    <p:extLst>
      <p:ext uri="{BB962C8B-B14F-4D97-AF65-F5344CB8AC3E}">
        <p14:creationId xmlns:p14="http://schemas.microsoft.com/office/powerpoint/2010/main" val="2957874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Algerian" panose="04020705040A02060702" pitchFamily="82" charset="0"/>
              </a:rPr>
              <a:t>Old peak</a:t>
            </a:r>
          </a:p>
        </p:txBody>
      </p:sp>
      <p:sp>
        <p:nvSpPr>
          <p:cNvPr id="3" name="Content Placeholder 2"/>
          <p:cNvSpPr>
            <a:spLocks noGrp="1"/>
          </p:cNvSpPr>
          <p:nvPr>
            <p:ph idx="1"/>
          </p:nvPr>
        </p:nvSpPr>
        <p:spPr/>
        <p:txBody>
          <a:bodyPr/>
          <a:lstStyle/>
          <a:p>
            <a:pPr marL="0" indent="0">
              <a:buNone/>
            </a:pPr>
            <a:r>
              <a:rPr lang="en-US" dirty="0"/>
              <a:t>Exercise related to rest(</a:t>
            </a:r>
            <a:r>
              <a:rPr lang="en-US" dirty="0" err="1"/>
              <a:t>oldpeak</a:t>
            </a:r>
            <a:r>
              <a:rPr lang="en-US" dirty="0"/>
              <a:t>) the slope of the peak. Exercise ST segment(slope) no of major vessel colored by fluoroscopy  and Thalassemia</a:t>
            </a:r>
          </a:p>
          <a:p>
            <a:endParaRPr lang="en-US" dirty="0"/>
          </a:p>
        </p:txBody>
      </p:sp>
      <p:pic>
        <p:nvPicPr>
          <p:cNvPr id="4" name="Picture 3" descr="CLASSIFICATION OF OLD PEAK | Download Table"/>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730321"/>
            <a:ext cx="5629275" cy="3296992"/>
          </a:xfrm>
          <a:prstGeom prst="rect">
            <a:avLst/>
          </a:prstGeom>
          <a:noFill/>
          <a:ln>
            <a:noFill/>
          </a:ln>
        </p:spPr>
      </p:pic>
    </p:spTree>
    <p:extLst>
      <p:ext uri="{BB962C8B-B14F-4D97-AF65-F5344CB8AC3E}">
        <p14:creationId xmlns:p14="http://schemas.microsoft.com/office/powerpoint/2010/main" val="1369479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lgerian" panose="04020705040A02060702" pitchFamily="82" charset="0"/>
              </a:rPr>
              <a:t>Exang</a:t>
            </a:r>
            <a:endParaRPr lang="en-US" dirty="0">
              <a:latin typeface="Algerian" panose="04020705040A02060702" pitchFamily="82" charset="0"/>
            </a:endParaRPr>
          </a:p>
        </p:txBody>
      </p:sp>
      <p:sp>
        <p:nvSpPr>
          <p:cNvPr id="5" name="Text Placeholder 4"/>
          <p:cNvSpPr>
            <a:spLocks noGrp="1"/>
          </p:cNvSpPr>
          <p:nvPr>
            <p:ph type="body" idx="1"/>
          </p:nvPr>
        </p:nvSpPr>
        <p:spPr/>
        <p:txBody>
          <a:bodyPr/>
          <a:lstStyle/>
          <a:p>
            <a:r>
              <a:rPr lang="en-US" dirty="0"/>
              <a:t>What is </a:t>
            </a:r>
            <a:r>
              <a:rPr lang="en-US" dirty="0" err="1"/>
              <a:t>Exang</a:t>
            </a:r>
            <a:r>
              <a:rPr lang="en-US" dirty="0"/>
              <a:t> ?</a:t>
            </a:r>
          </a:p>
        </p:txBody>
      </p:sp>
      <p:sp>
        <p:nvSpPr>
          <p:cNvPr id="3" name="Content Placeholder 2"/>
          <p:cNvSpPr>
            <a:spLocks noGrp="1"/>
          </p:cNvSpPr>
          <p:nvPr>
            <p:ph sz="half" idx="2"/>
          </p:nvPr>
        </p:nvSpPr>
        <p:spPr/>
        <p:txBody>
          <a:bodyPr>
            <a:normAutofit lnSpcReduction="10000"/>
          </a:bodyPr>
          <a:lstStyle/>
          <a:p>
            <a:r>
              <a:rPr lang="en-US" dirty="0"/>
              <a:t>Exercise induced Angina</a:t>
            </a:r>
          </a:p>
          <a:p>
            <a:r>
              <a:rPr lang="en-US" dirty="0"/>
              <a:t>Stable angina is usually triggered by physical activity</a:t>
            </a:r>
          </a:p>
          <a:p>
            <a:pPr marL="0" indent="0">
              <a:buNone/>
            </a:pPr>
            <a:r>
              <a:rPr lang="en-US" dirty="0"/>
              <a:t>Example:</a:t>
            </a:r>
          </a:p>
          <a:p>
            <a:pPr marL="0" indent="0">
              <a:buNone/>
            </a:pPr>
            <a:r>
              <a:rPr lang="en-US" dirty="0"/>
              <a:t> when you climb stairs ,exercise or work your heart demands more but </a:t>
            </a:r>
          </a:p>
          <a:p>
            <a:pPr marL="0" indent="0">
              <a:buNone/>
            </a:pPr>
            <a:r>
              <a:rPr lang="en-US" dirty="0"/>
              <a:t>Narrow arteries slow down the blood flow</a:t>
            </a:r>
          </a:p>
        </p:txBody>
      </p:sp>
      <p:sp>
        <p:nvSpPr>
          <p:cNvPr id="6" name="Text Placeholder 5"/>
          <p:cNvSpPr>
            <a:spLocks noGrp="1"/>
          </p:cNvSpPr>
          <p:nvPr>
            <p:ph type="body" sz="quarter" idx="3"/>
          </p:nvPr>
        </p:nvSpPr>
        <p:spPr/>
        <p:txBody>
          <a:bodyPr/>
          <a:lstStyle/>
          <a:p>
            <a:r>
              <a:rPr lang="en-US" dirty="0"/>
              <a:t>Plot of </a:t>
            </a:r>
            <a:r>
              <a:rPr lang="en-US" dirty="0" err="1"/>
              <a:t>Exang</a:t>
            </a:r>
            <a:r>
              <a:rPr lang="en-US" dirty="0"/>
              <a:t> </a:t>
            </a:r>
          </a:p>
        </p:txBody>
      </p:sp>
      <p:sp>
        <p:nvSpPr>
          <p:cNvPr id="7" name="Content Placeholder 6"/>
          <p:cNvSpPr>
            <a:spLocks noGrp="1"/>
          </p:cNvSpPr>
          <p:nvPr>
            <p:ph sz="quarter" idx="4"/>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545" y="2509818"/>
            <a:ext cx="5376667" cy="3634930"/>
          </a:xfrm>
          <a:prstGeom prst="rect">
            <a:avLst/>
          </a:prstGeom>
        </p:spPr>
      </p:pic>
    </p:spTree>
    <p:extLst>
      <p:ext uri="{BB962C8B-B14F-4D97-AF65-F5344CB8AC3E}">
        <p14:creationId xmlns:p14="http://schemas.microsoft.com/office/powerpoint/2010/main" val="4199164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Algerian" panose="04020705040A02060702" pitchFamily="82" charset="0"/>
              </a:rPr>
              <a:t>Thalassemia</a:t>
            </a:r>
          </a:p>
        </p:txBody>
      </p:sp>
      <p:sp>
        <p:nvSpPr>
          <p:cNvPr id="10" name="Content Placeholder 9"/>
          <p:cNvSpPr>
            <a:spLocks noGrp="1"/>
          </p:cNvSpPr>
          <p:nvPr>
            <p:ph sz="half" idx="1"/>
          </p:nvPr>
        </p:nvSpPr>
        <p:spPr/>
        <p:txBody>
          <a:bodyPr/>
          <a:lstStyle/>
          <a:p>
            <a:pPr marL="0" indent="0">
              <a:buNone/>
            </a:pPr>
            <a:r>
              <a:rPr lang="en-US" dirty="0"/>
              <a:t> It is a blood disorder heart cannot pump enough blood</a:t>
            </a:r>
          </a:p>
        </p:txBody>
      </p:sp>
      <p:pic>
        <p:nvPicPr>
          <p:cNvPr id="12" name="Content Placeholder 11"/>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168980" y="1825625"/>
            <a:ext cx="5184820" cy="4523660"/>
          </a:xfrm>
          <a:prstGeom prst="rect">
            <a:avLst/>
          </a:prstGeom>
        </p:spPr>
      </p:pic>
    </p:spTree>
    <p:extLst>
      <p:ext uri="{BB962C8B-B14F-4D97-AF65-F5344CB8AC3E}">
        <p14:creationId xmlns:p14="http://schemas.microsoft.com/office/powerpoint/2010/main" val="1856739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Slope</a:t>
            </a:r>
          </a:p>
        </p:txBody>
      </p:sp>
      <p:sp>
        <p:nvSpPr>
          <p:cNvPr id="3" name="Content Placeholder 2"/>
          <p:cNvSpPr>
            <a:spLocks noGrp="1"/>
          </p:cNvSpPr>
          <p:nvPr>
            <p:ph sz="half" idx="1"/>
          </p:nvPr>
        </p:nvSpPr>
        <p:spPr/>
        <p:txBody>
          <a:bodyPr/>
          <a:lstStyle/>
          <a:p>
            <a:r>
              <a:rPr lang="en-US" dirty="0"/>
              <a:t>The ST segment merge due to excessive exercise.</a:t>
            </a:r>
          </a:p>
          <a:p>
            <a:r>
              <a:rPr lang="en-US" dirty="0"/>
              <a:t>The ST segment shift relative to Exercise induced increments in heart rate</a:t>
            </a:r>
          </a:p>
          <a:p>
            <a:r>
              <a:rPr lang="en-US" dirty="0"/>
              <a:t>The Heart Rate slope expressed as a more accurate E.C.G criterion for diagnosing significant of Arteries</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12924" y="386327"/>
            <a:ext cx="3850783" cy="2608721"/>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630" y="3016250"/>
            <a:ext cx="5486266" cy="3514512"/>
          </a:xfrm>
          <a:prstGeom prst="rect">
            <a:avLst/>
          </a:prstGeom>
        </p:spPr>
      </p:pic>
    </p:spTree>
    <p:extLst>
      <p:ext uri="{BB962C8B-B14F-4D97-AF65-F5344CB8AC3E}">
        <p14:creationId xmlns:p14="http://schemas.microsoft.com/office/powerpoint/2010/main" val="697054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Algerian" panose="04020705040A02060702" pitchFamily="82" charset="0"/>
              </a:rPr>
              <a:t>Coronary Artery</a:t>
            </a:r>
          </a:p>
        </p:txBody>
      </p:sp>
      <p:sp>
        <p:nvSpPr>
          <p:cNvPr id="4" name="Text Placeholder 3"/>
          <p:cNvSpPr>
            <a:spLocks noGrp="1"/>
          </p:cNvSpPr>
          <p:nvPr>
            <p:ph type="body" sz="half" idx="2"/>
          </p:nvPr>
        </p:nvSpPr>
        <p:spPr/>
        <p:txBody>
          <a:bodyPr/>
          <a:lstStyle/>
          <a:p>
            <a:pPr marL="342900" indent="-342900">
              <a:buFont typeface="+mj-lt"/>
              <a:buAutoNum type="arabicPeriod"/>
            </a:pPr>
            <a:r>
              <a:rPr lang="en-US" sz="2400" dirty="0"/>
              <a:t>Major Vessels of Heart aorta</a:t>
            </a:r>
          </a:p>
          <a:p>
            <a:pPr marL="342900" indent="-342900">
              <a:buFont typeface="+mj-lt"/>
              <a:buAutoNum type="arabicPeriod"/>
            </a:pPr>
            <a:r>
              <a:rPr lang="en-US" sz="2400" dirty="0"/>
              <a:t>There are four types of Coronary Arteries</a:t>
            </a:r>
          </a:p>
          <a:p>
            <a:pPr marL="342900" indent="-342900">
              <a:buFont typeface="Arial" panose="020B0604020202020204" pitchFamily="34" charset="0"/>
              <a:buChar char="•"/>
            </a:pPr>
            <a:r>
              <a:rPr lang="en-US" sz="2400" dirty="0"/>
              <a:t>Superior </a:t>
            </a:r>
            <a:r>
              <a:rPr lang="en-US" sz="2400" dirty="0" err="1"/>
              <a:t>Venacava</a:t>
            </a:r>
            <a:endParaRPr lang="en-US" sz="2400" dirty="0"/>
          </a:p>
          <a:p>
            <a:pPr marL="342900" indent="-342900">
              <a:buFont typeface="Arial" panose="020B0604020202020204" pitchFamily="34" charset="0"/>
              <a:buChar char="•"/>
            </a:pPr>
            <a:r>
              <a:rPr lang="en-US" sz="2400" dirty="0"/>
              <a:t>Inferior </a:t>
            </a:r>
            <a:r>
              <a:rPr lang="en-US" sz="2400" dirty="0" err="1"/>
              <a:t>venacava</a:t>
            </a:r>
            <a:endParaRPr lang="en-US" sz="2400" dirty="0"/>
          </a:p>
          <a:p>
            <a:pPr marL="342900" indent="-342900">
              <a:buFont typeface="Arial" panose="020B0604020202020204" pitchFamily="34" charset="0"/>
              <a:buChar char="•"/>
            </a:pPr>
            <a:r>
              <a:rPr lang="en-US" sz="2400" dirty="0"/>
              <a:t>Pulmonary </a:t>
            </a:r>
            <a:r>
              <a:rPr lang="en-US" sz="2400" dirty="0" err="1"/>
              <a:t>ven</a:t>
            </a:r>
            <a:r>
              <a:rPr lang="en-US" sz="2400" dirty="0"/>
              <a:t> and arteries</a:t>
            </a:r>
          </a:p>
          <a:p>
            <a:pPr marL="342900" indent="-342900">
              <a:buFont typeface="Arial" panose="020B0604020202020204" pitchFamily="34" charset="0"/>
              <a:buChar char="•"/>
            </a:pPr>
            <a:r>
              <a:rPr lang="en-US" sz="2400" dirty="0"/>
              <a:t>Coronary Arteries</a:t>
            </a:r>
          </a:p>
          <a:p>
            <a:pPr marL="342900" indent="-342900">
              <a:buFont typeface="+mj-lt"/>
              <a:buAutoNum type="arabicPeriod"/>
            </a:pPr>
            <a:endParaRPr lang="en-US" sz="2400" dirty="0"/>
          </a:p>
          <a:p>
            <a:endParaRPr lang="en-US" dirty="0"/>
          </a:p>
        </p:txBody>
      </p:sp>
      <p:pic>
        <p:nvPicPr>
          <p:cNvPr id="5" name="Picture Placeholder 4"/>
          <p:cNvPicPr>
            <a:picLocks noGrp="1"/>
          </p:cNvPicPr>
          <p:nvPr>
            <p:ph type="pic" idx="1"/>
          </p:nvPr>
        </p:nvPicPr>
        <p:blipFill>
          <a:blip r:embed="rId2">
            <a:extLst>
              <a:ext uri="{28A0092B-C50C-407E-A947-70E740481C1C}">
                <a14:useLocalDpi xmlns:a14="http://schemas.microsoft.com/office/drawing/2010/main" val="0"/>
              </a:ext>
            </a:extLst>
          </a:blip>
          <a:srcRect t="12271" b="12271"/>
          <a:stretch>
            <a:fillRect/>
          </a:stretch>
        </p:blipFill>
        <p:spPr>
          <a:prstGeom prst="rect">
            <a:avLst/>
          </a:prstGeom>
        </p:spPr>
      </p:pic>
    </p:spTree>
    <p:extLst>
      <p:ext uri="{BB962C8B-B14F-4D97-AF65-F5344CB8AC3E}">
        <p14:creationId xmlns:p14="http://schemas.microsoft.com/office/powerpoint/2010/main" val="203037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13ECA1-991C-4328-A8AE-E0EB3063ED04}"/>
              </a:ext>
            </a:extLst>
          </p:cNvPr>
          <p:cNvSpPr>
            <a:spLocks noGrp="1"/>
          </p:cNvSpPr>
          <p:nvPr>
            <p:ph type="title"/>
          </p:nvPr>
        </p:nvSpPr>
        <p:spPr/>
        <p:txBody>
          <a:bodyPr/>
          <a:lstStyle/>
          <a:p>
            <a:r>
              <a:rPr lang="en-US" b="1" dirty="0">
                <a:latin typeface="Algerian" panose="04020705040A02060702" pitchFamily="82" charset="0"/>
              </a:rPr>
              <a:t>Content</a:t>
            </a:r>
            <a:endParaRPr lang="en-IN" b="1" dirty="0">
              <a:latin typeface="Algerian" panose="04020705040A02060702" pitchFamily="82" charset="0"/>
            </a:endParaRPr>
          </a:p>
        </p:txBody>
      </p:sp>
      <p:sp>
        <p:nvSpPr>
          <p:cNvPr id="4" name="Rectangle 1">
            <a:extLst>
              <a:ext uri="{FF2B5EF4-FFF2-40B4-BE49-F238E27FC236}">
                <a16:creationId xmlns:a16="http://schemas.microsoft.com/office/drawing/2014/main" xmlns="" id="{35B92022-59CC-4CE1-A738-545DA8384C29}"/>
              </a:ext>
            </a:extLst>
          </p:cNvPr>
          <p:cNvSpPr>
            <a:spLocks noGrp="1" noChangeArrowheads="1"/>
          </p:cNvSpPr>
          <p:nvPr>
            <p:ph idx="1"/>
          </p:nvPr>
        </p:nvSpPr>
        <p:spPr bwMode="auto">
          <a:xfrm>
            <a:off x="838200" y="1339028"/>
            <a:ext cx="4961743"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strike="noStrike" cap="none" normalizeH="0" baseline="0" dirty="0">
                <a:ln>
                  <a:noFill/>
                </a:ln>
                <a:solidFill>
                  <a:schemeClr val="tx1"/>
                </a:solidFill>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Heart Attack Chances Prediction Model</a:t>
            </a:r>
            <a:endParaRPr kumimoji="0" lang="en-US" altLang="en-US" sz="2000" b="1" i="0" strike="noStrike" cap="none" normalizeH="0" baseline="0" dirty="0">
              <a:ln>
                <a:noFill/>
              </a:ln>
              <a:solidFill>
                <a:schemeClr val="tx1"/>
              </a:solidFill>
              <a:latin typeface="Arial" panose="020B0604020202020204" pitchFamily="34" charset="0"/>
              <a:ea typeface="Calibri" panose="020F050202020403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i="0" strike="noStrike" cap="none" normalizeH="0" baseline="0" dirty="0">
                <a:ln>
                  <a:noFill/>
                </a:ln>
                <a:solidFill>
                  <a:schemeClr val="tx1"/>
                </a:solidFill>
                <a:latin typeface="Arial" panose="020B0604020202020204" pitchFamily="34" charset="0"/>
                <a:cs typeface="Arial" panose="020B0604020202020204" pitchFamily="34" charset="0"/>
              </a:rPr>
              <a:t>Age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dirty="0">
                <a:latin typeface="Arial" panose="020B0604020202020204" pitchFamily="34" charset="0"/>
                <a:ea typeface="Calibri" panose="020F0502020204030204" pitchFamily="34" charset="0"/>
                <a:cs typeface="Arial" panose="020B0604020202020204" pitchFamily="34" charset="0"/>
              </a:rPr>
              <a:t>Types of Chest Pain</a:t>
            </a:r>
            <a:endParaRPr kumimoji="0" lang="en-US" altLang="en-US" sz="2000" i="0" strike="noStrike" cap="none" normalizeH="0" baseline="0" dirty="0">
              <a:ln>
                <a:noFill/>
              </a:ln>
              <a:solidFill>
                <a:schemeClr val="tx1"/>
              </a:solidFill>
              <a:latin typeface="Arial" panose="020B0604020202020204" pitchFamily="34" charset="0"/>
              <a:ea typeface="Calibri" panose="020F050202020403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i="0" strike="noStrike" cap="none" normalizeH="0" baseline="0" dirty="0">
                <a:ln>
                  <a:noFill/>
                </a:ln>
                <a:solidFill>
                  <a:schemeClr val="tx1"/>
                </a:solidFill>
                <a:latin typeface="Arial" panose="020B0604020202020204" pitchFamily="34" charset="0"/>
                <a:cs typeface="Arial" panose="020B0604020202020204" pitchFamily="34" charset="0"/>
              </a:rPr>
              <a:t>Gender</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dirty="0">
                <a:latin typeface="Arial" panose="020B0604020202020204" pitchFamily="34" charset="0"/>
                <a:cs typeface="Arial" panose="020B0604020202020204" pitchFamily="34" charset="0"/>
              </a:rPr>
              <a:t>Sex</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dirty="0" err="1">
                <a:latin typeface="Arial" panose="020B0604020202020204" pitchFamily="34" charset="0"/>
                <a:cs typeface="Arial" panose="020B0604020202020204" pitchFamily="34" charset="0"/>
              </a:rPr>
              <a:t>Tresbps</a:t>
            </a:r>
            <a:endParaRPr lang="en-US" altLang="en-US" sz="2000" dirty="0">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dirty="0">
                <a:latin typeface="Arial" panose="020B0604020202020204" pitchFamily="34" charset="0"/>
                <a:cs typeface="Arial" panose="020B0604020202020204" pitchFamily="34" charset="0"/>
              </a:rPr>
              <a:t>Cholesterol</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dirty="0">
                <a:latin typeface="Arial" panose="020B0604020202020204" pitchFamily="34" charset="0"/>
                <a:cs typeface="Arial" panose="020B0604020202020204" pitchFamily="34" charset="0"/>
              </a:rPr>
              <a:t>FBS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dirty="0" err="1">
                <a:latin typeface="Arial" panose="020B0604020202020204" pitchFamily="34" charset="0"/>
                <a:cs typeface="Arial" panose="020B0604020202020204" pitchFamily="34" charset="0"/>
              </a:rPr>
              <a:t>RestECG</a:t>
            </a:r>
            <a:endParaRPr lang="en-US" altLang="en-US" sz="2000" dirty="0">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dirty="0" err="1">
                <a:latin typeface="Arial" panose="020B0604020202020204" pitchFamily="34" charset="0"/>
                <a:cs typeface="Arial" panose="020B0604020202020204" pitchFamily="34" charset="0"/>
              </a:rPr>
              <a:t>Thalach</a:t>
            </a:r>
            <a:endParaRPr lang="en-US" altLang="en-US" sz="2000" dirty="0">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dirty="0" err="1">
                <a:latin typeface="Arial" panose="020B0604020202020204" pitchFamily="34" charset="0"/>
                <a:cs typeface="Arial" panose="020B0604020202020204" pitchFamily="34" charset="0"/>
              </a:rPr>
              <a:t>Exang</a:t>
            </a:r>
            <a:endParaRPr lang="en-US" altLang="en-US" sz="2000" dirty="0">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dirty="0" err="1">
                <a:latin typeface="Arial" panose="020B0604020202020204" pitchFamily="34" charset="0"/>
                <a:cs typeface="Arial" panose="020B0604020202020204" pitchFamily="34" charset="0"/>
              </a:rPr>
              <a:t>Oldpeak</a:t>
            </a:r>
            <a:endParaRPr lang="en-US" altLang="en-US" sz="2000" dirty="0">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dirty="0">
                <a:latin typeface="Arial" panose="020B0604020202020204" pitchFamily="34" charset="0"/>
                <a:cs typeface="Arial" panose="020B0604020202020204" pitchFamily="34" charset="0"/>
              </a:rPr>
              <a:t>Slope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dirty="0">
                <a:latin typeface="Arial" panose="020B0604020202020204" pitchFamily="34" charset="0"/>
                <a:cs typeface="Arial" panose="020B0604020202020204" pitchFamily="34" charset="0"/>
              </a:rPr>
              <a:t>Ca</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i="0" strike="noStrike" cap="none" normalizeH="0" baseline="0" dirty="0" err="1">
                <a:ln>
                  <a:noFill/>
                </a:ln>
                <a:solidFill>
                  <a:schemeClr val="tx1"/>
                </a:solidFill>
                <a:latin typeface="Arial" panose="020B0604020202020204" pitchFamily="34" charset="0"/>
                <a:cs typeface="Arial" panose="020B0604020202020204" pitchFamily="34" charset="0"/>
              </a:rPr>
              <a:t>Thal</a:t>
            </a:r>
            <a:endParaRPr kumimoji="0" lang="en-US" altLang="en-US" sz="2000" i="0" strike="noStrike" cap="none" normalizeH="0" baseline="0" dirty="0">
              <a:ln>
                <a:noFill/>
              </a:ln>
              <a:solidFill>
                <a:schemeClr val="tx1"/>
              </a:solidFill>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dirty="0">
                <a:latin typeface="Arial" panose="020B0604020202020204" pitchFamily="34" charset="0"/>
                <a:cs typeface="Arial" panose="020B0604020202020204" pitchFamily="34" charset="0"/>
              </a:rPr>
              <a:t>Target</a:t>
            </a:r>
            <a:endParaRPr kumimoji="0" lang="en-US" altLang="en-US" sz="2000" i="0" strike="noStrike" cap="none" normalizeH="0" baseline="0" dirty="0">
              <a:ln>
                <a:noFill/>
              </a:ln>
              <a:solidFill>
                <a:schemeClr val="tx1"/>
              </a:solidFill>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000" i="0" strike="noStrike" cap="none" normalizeH="0" baseline="0" dirty="0">
              <a:ln>
                <a:noFill/>
              </a:ln>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0119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33A01-193F-4425-B06B-371E7956DD6E}"/>
              </a:ext>
            </a:extLst>
          </p:cNvPr>
          <p:cNvSpPr>
            <a:spLocks noGrp="1"/>
          </p:cNvSpPr>
          <p:nvPr>
            <p:ph type="title"/>
          </p:nvPr>
        </p:nvSpPr>
        <p:spPr/>
        <p:txBody>
          <a:bodyPr>
            <a:normAutofit fontScale="90000"/>
          </a:bodyPr>
          <a:lstStyle/>
          <a:p>
            <a:pPr lvl="0" eaLnBrk="0" fontAlgn="base" hangingPunct="0">
              <a:lnSpc>
                <a:spcPct val="100000"/>
              </a:lnSpc>
              <a:spcAft>
                <a:spcPct val="0"/>
              </a:spcAft>
            </a:pPr>
            <a:r>
              <a:rPr lang="en-US" altLang="en-US" sz="4900" dirty="0">
                <a:latin typeface="Algerian" panose="04020705040A02060702" pitchFamily="82" charset="0"/>
                <a:ea typeface="Calibri" panose="020F0502020204030204" pitchFamily="34" charset="0"/>
                <a:cs typeface="Arial" panose="020B0604020202020204" pitchFamily="34" charset="0"/>
              </a:rPr>
              <a:t>Introduction:</a:t>
            </a:r>
            <a:r>
              <a:rPr lang="en-US" altLang="en-US" dirty="0">
                <a:latin typeface="Arial" panose="020B0604020202020204" pitchFamily="34" charset="0"/>
                <a:cs typeface="Arial" panose="020B0604020202020204" pitchFamily="34" charset="0"/>
              </a:rPr>
              <a:t/>
            </a:r>
            <a:br>
              <a:rPr lang="en-US" altLang="en-US" dirty="0">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xmlns="" id="{63A11ACC-226A-4AFE-B491-7E0E9EC2BE3F}"/>
              </a:ext>
            </a:extLst>
          </p:cNvPr>
          <p:cNvSpPr>
            <a:spLocks noGrp="1"/>
          </p:cNvSpPr>
          <p:nvPr>
            <p:ph idx="1"/>
          </p:nvPr>
        </p:nvSpPr>
        <p:spPr/>
        <p:txBody>
          <a:bodyPr/>
          <a:lstStyle/>
          <a:p>
            <a:pPr>
              <a:buFont typeface="Wingdings" panose="05000000000000000000" pitchFamily="2" charset="2"/>
              <a:buChar char="v"/>
            </a:pPr>
            <a:r>
              <a:rPr lang="en-US" dirty="0"/>
              <a:t>14 Medical Parameters have been used for the prediction. </a:t>
            </a:r>
          </a:p>
          <a:p>
            <a:pPr>
              <a:buFont typeface="Wingdings" panose="05000000000000000000" pitchFamily="2" charset="2"/>
              <a:buChar char="v"/>
            </a:pPr>
            <a:r>
              <a:rPr lang="en-US" dirty="0"/>
              <a:t>The Effective heart disease prediction system(EHDPS) predicts the likelihood of patients getting heart disease and enables significant knowledge, e.g., relationships between medical factors related to heart disease and patterns, to be established</a:t>
            </a:r>
            <a:endParaRPr lang="en-IN" dirty="0"/>
          </a:p>
        </p:txBody>
      </p:sp>
    </p:spTree>
    <p:extLst>
      <p:ext uri="{BB962C8B-B14F-4D97-AF65-F5344CB8AC3E}">
        <p14:creationId xmlns:p14="http://schemas.microsoft.com/office/powerpoint/2010/main" val="627757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BF965A-0177-4258-9BFB-0D0800977BF1}"/>
              </a:ext>
            </a:extLst>
          </p:cNvPr>
          <p:cNvSpPr>
            <a:spLocks noGrp="1"/>
          </p:cNvSpPr>
          <p:nvPr>
            <p:ph type="title"/>
          </p:nvPr>
        </p:nvSpPr>
        <p:spPr/>
        <p:txBody>
          <a:bodyPr/>
          <a:lstStyle/>
          <a:p>
            <a:r>
              <a:rPr lang="en-US" dirty="0">
                <a:latin typeface="Algerian" panose="04020705040A02060702" pitchFamily="82" charset="0"/>
              </a:rPr>
              <a:t>objective</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xmlns="" id="{ECB1E569-B0AB-40A3-8EDC-42F5170C5C3D}"/>
              </a:ext>
            </a:extLst>
          </p:cNvPr>
          <p:cNvSpPr>
            <a:spLocks noGrp="1"/>
          </p:cNvSpPr>
          <p:nvPr>
            <p:ph idx="1"/>
          </p:nvPr>
        </p:nvSpPr>
        <p:spPr/>
        <p:txBody>
          <a:bodyPr/>
          <a:lstStyle/>
          <a:p>
            <a:pPr marL="0" indent="0">
              <a:buNone/>
            </a:pPr>
            <a:r>
              <a:rPr lang="en-IN" dirty="0"/>
              <a:t>To build a model to predict the chances of having heart attack among people with Certain predictive features in a specific Dataset.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575" y="3100388"/>
            <a:ext cx="5991225" cy="3076575"/>
          </a:xfrm>
          <a:prstGeom prst="rect">
            <a:avLst/>
          </a:prstGeom>
        </p:spPr>
      </p:pic>
    </p:spTree>
    <p:extLst>
      <p:ext uri="{BB962C8B-B14F-4D97-AF65-F5344CB8AC3E}">
        <p14:creationId xmlns:p14="http://schemas.microsoft.com/office/powerpoint/2010/main" val="2785367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359C78-735D-43A8-B551-2243B6957D6C}"/>
              </a:ext>
            </a:extLst>
          </p:cNvPr>
          <p:cNvSpPr>
            <a:spLocks noGrp="1"/>
          </p:cNvSpPr>
          <p:nvPr>
            <p:ph type="title"/>
          </p:nvPr>
        </p:nvSpPr>
        <p:spPr/>
        <p:txBody>
          <a:bodyPr/>
          <a:lstStyle/>
          <a:p>
            <a:r>
              <a:rPr lang="en-US" dirty="0"/>
              <a:t>Factors related to heart attack</a:t>
            </a:r>
            <a:endParaRPr lang="en-IN" dirty="0"/>
          </a:p>
        </p:txBody>
      </p:sp>
      <p:sp>
        <p:nvSpPr>
          <p:cNvPr id="3" name="Content Placeholder 2">
            <a:extLst>
              <a:ext uri="{FF2B5EF4-FFF2-40B4-BE49-F238E27FC236}">
                <a16:creationId xmlns:a16="http://schemas.microsoft.com/office/drawing/2014/main" xmlns="" id="{055B8767-6299-433C-AD6C-785121D2995B}"/>
              </a:ext>
            </a:extLst>
          </p:cNvPr>
          <p:cNvSpPr>
            <a:spLocks noGrp="1"/>
          </p:cNvSpPr>
          <p:nvPr>
            <p:ph idx="1"/>
          </p:nvPr>
        </p:nvSpPr>
        <p:spPr/>
        <p:txBody>
          <a:bodyPr>
            <a:normAutofit fontScale="92500" lnSpcReduction="10000"/>
          </a:bodyPr>
          <a:lstStyle/>
          <a:p>
            <a:r>
              <a:rPr lang="en-US" sz="1800" dirty="0"/>
              <a:t>Age</a:t>
            </a:r>
          </a:p>
          <a:p>
            <a:r>
              <a:rPr lang="en-US" sz="1800" dirty="0"/>
              <a:t>Sex</a:t>
            </a:r>
          </a:p>
          <a:p>
            <a:r>
              <a:rPr lang="en-US" sz="1800" dirty="0"/>
              <a:t>Chest pain</a:t>
            </a:r>
          </a:p>
          <a:p>
            <a:r>
              <a:rPr lang="en-US" sz="1800" dirty="0" err="1"/>
              <a:t>Tresbps</a:t>
            </a:r>
            <a:endParaRPr lang="en-US" sz="1800" dirty="0"/>
          </a:p>
          <a:p>
            <a:r>
              <a:rPr lang="en-US" sz="1800" dirty="0"/>
              <a:t>Cholesterol</a:t>
            </a:r>
          </a:p>
          <a:p>
            <a:r>
              <a:rPr lang="en-US" sz="1800" dirty="0"/>
              <a:t>Fasting Blood Sugar</a:t>
            </a:r>
          </a:p>
          <a:p>
            <a:r>
              <a:rPr lang="en-US" sz="1800" dirty="0" err="1"/>
              <a:t>RestECG</a:t>
            </a:r>
            <a:endParaRPr lang="en-US" sz="1800" dirty="0"/>
          </a:p>
          <a:p>
            <a:r>
              <a:rPr lang="en-US" sz="1800" dirty="0" err="1"/>
              <a:t>Thalach</a:t>
            </a:r>
            <a:endParaRPr lang="en-US" sz="1800" dirty="0"/>
          </a:p>
          <a:p>
            <a:r>
              <a:rPr lang="en-US" sz="1800" dirty="0" err="1"/>
              <a:t>Exang</a:t>
            </a:r>
            <a:endParaRPr lang="en-US" sz="1800" dirty="0"/>
          </a:p>
          <a:p>
            <a:r>
              <a:rPr lang="en-US" sz="1800" dirty="0"/>
              <a:t>Old peak</a:t>
            </a:r>
          </a:p>
          <a:p>
            <a:r>
              <a:rPr lang="en-US" sz="1800" dirty="0"/>
              <a:t>Slope</a:t>
            </a:r>
          </a:p>
          <a:p>
            <a:r>
              <a:rPr lang="en-US" sz="1800" dirty="0" err="1"/>
              <a:t>Ca</a:t>
            </a:r>
            <a:endParaRPr lang="en-US" sz="1800" dirty="0"/>
          </a:p>
          <a:p>
            <a:r>
              <a:rPr lang="en-US" sz="1800" dirty="0"/>
              <a:t>Thalassemia</a:t>
            </a:r>
          </a:p>
          <a:p>
            <a:endParaRPr lang="en-US" dirty="0"/>
          </a:p>
          <a:p>
            <a:endParaRPr lang="en-US" dirty="0"/>
          </a:p>
          <a:p>
            <a:endParaRPr lang="en-IN" dirty="0"/>
          </a:p>
        </p:txBody>
      </p:sp>
    </p:spTree>
    <p:extLst>
      <p:ext uri="{BB962C8B-B14F-4D97-AF65-F5344CB8AC3E}">
        <p14:creationId xmlns:p14="http://schemas.microsoft.com/office/powerpoint/2010/main" val="3062688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B21E1C-5000-4F04-B37E-4F5359013D4B}"/>
              </a:ext>
            </a:extLst>
          </p:cNvPr>
          <p:cNvSpPr>
            <a:spLocks noGrp="1"/>
          </p:cNvSpPr>
          <p:nvPr>
            <p:ph type="title"/>
          </p:nvPr>
        </p:nvSpPr>
        <p:spPr/>
        <p:txBody>
          <a:bodyPr/>
          <a:lstStyle/>
          <a:p>
            <a:r>
              <a:rPr lang="en-US" dirty="0">
                <a:latin typeface="Algerian" panose="04020705040A02060702" pitchFamily="82" charset="0"/>
              </a:rPr>
              <a:t>Types of Chest Pain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xmlns="" id="{FA51A754-BD60-445B-8B76-1B9428EE3CDE}"/>
              </a:ext>
            </a:extLst>
          </p:cNvPr>
          <p:cNvSpPr>
            <a:spLocks noGrp="1"/>
          </p:cNvSpPr>
          <p:nvPr>
            <p:ph idx="1"/>
          </p:nvPr>
        </p:nvSpPr>
        <p:spPr/>
        <p:txBody>
          <a:bodyPr/>
          <a:lstStyle/>
          <a:p>
            <a:pPr>
              <a:buFont typeface="Wingdings" panose="05000000000000000000" pitchFamily="2" charset="2"/>
              <a:buChar char="v"/>
            </a:pPr>
            <a:r>
              <a:rPr lang="en-US" dirty="0"/>
              <a:t>Typical Angina</a:t>
            </a:r>
          </a:p>
          <a:p>
            <a:pPr>
              <a:buFont typeface="Wingdings" panose="05000000000000000000" pitchFamily="2" charset="2"/>
              <a:buChar char="v"/>
            </a:pPr>
            <a:r>
              <a:rPr lang="en-US" dirty="0"/>
              <a:t>Atypical angina</a:t>
            </a:r>
          </a:p>
          <a:p>
            <a:pPr>
              <a:buFont typeface="Wingdings" panose="05000000000000000000" pitchFamily="2" charset="2"/>
              <a:buChar char="v"/>
            </a:pPr>
            <a:r>
              <a:rPr lang="en-US" dirty="0"/>
              <a:t>Non-Anginal-Chest-pain</a:t>
            </a:r>
          </a:p>
          <a:p>
            <a:pPr>
              <a:buFont typeface="Wingdings" panose="05000000000000000000" pitchFamily="2" charset="2"/>
              <a:buChar char="v"/>
            </a:pPr>
            <a:r>
              <a:rPr lang="en-US" dirty="0"/>
              <a:t>Asymptomatic Chest pain</a:t>
            </a:r>
            <a:endParaRPr lang="en-IN" dirty="0"/>
          </a:p>
        </p:txBody>
      </p:sp>
      <p:pic>
        <p:nvPicPr>
          <p:cNvPr id="4" name="Picture 3" descr="Angina: Causes, Symptoms And Treatment | Netmeds">
            <a:extLst>
              <a:ext uri="{FF2B5EF4-FFF2-40B4-BE49-F238E27FC236}">
                <a16:creationId xmlns:a16="http://schemas.microsoft.com/office/drawing/2014/main" xmlns="" id="{4E502069-BE24-4AB5-AFCF-507D45808DD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419543"/>
            <a:ext cx="4465954" cy="4513580"/>
          </a:xfrm>
          <a:prstGeom prst="rect">
            <a:avLst/>
          </a:prstGeom>
          <a:noFill/>
          <a:ln>
            <a:noFill/>
          </a:ln>
        </p:spPr>
      </p:pic>
    </p:spTree>
    <p:extLst>
      <p:ext uri="{BB962C8B-B14F-4D97-AF65-F5344CB8AC3E}">
        <p14:creationId xmlns:p14="http://schemas.microsoft.com/office/powerpoint/2010/main" val="3240131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uses of High Cholesterol and Ways to Prevent it | Setu">
            <a:extLst>
              <a:ext uri="{FF2B5EF4-FFF2-40B4-BE49-F238E27FC236}">
                <a16:creationId xmlns:a16="http://schemas.microsoft.com/office/drawing/2014/main" xmlns="" id="{907D4318-894A-44C9-9614-986A63EA631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04991" y="0"/>
            <a:ext cx="5689600" cy="3352800"/>
          </a:xfrm>
          <a:prstGeom prst="rect">
            <a:avLst/>
          </a:prstGeom>
          <a:noFill/>
          <a:ln>
            <a:noFill/>
          </a:ln>
        </p:spPr>
      </p:pic>
      <p:sp>
        <p:nvSpPr>
          <p:cNvPr id="3" name="Rectangle 1"/>
          <p:cNvSpPr>
            <a:spLocks noChangeArrowheads="1"/>
          </p:cNvSpPr>
          <p:nvPr/>
        </p:nvSpPr>
        <p:spPr bwMode="auto">
          <a:xfrm>
            <a:off x="34296" y="201426"/>
            <a:ext cx="138238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haroni" charset="-79"/>
                <a:ea typeface="Calibri" panose="020F0502020204030204" pitchFamily="34" charset="0"/>
                <a:cs typeface="Mangal"/>
              </a:rPr>
              <a:t>:</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1543318" y="3763192"/>
            <a:ext cx="910536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lang="en-US" sz="2000" dirty="0">
              <a:solidFill>
                <a:srgbClr val="FF0000"/>
              </a:solidFill>
              <a:latin typeface="Arial" panose="020B0604020202020204" pitchFamily="34" charset="0"/>
              <a:ea typeface="Calibri" panose="020F0502020204030204" pitchFamily="34" charset="0"/>
              <a:cs typeface="Arial" panose="020B0604020202020204" pitchFamily="34" charset="0"/>
              <a:hlinkClick r:id="rId3"/>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sz="2000" i="0" strike="noStrike" cap="none" normalizeH="0" baseline="0" dirty="0">
              <a:ln>
                <a:noFill/>
              </a:ln>
              <a:solidFill>
                <a:srgbClr val="FF0000"/>
              </a:solidFill>
              <a:effectLst/>
              <a:latin typeface="Arial" panose="020B0604020202020204" pitchFamily="34" charset="0"/>
              <a:ea typeface="Calibri" panose="020F0502020204030204" pitchFamily="34" charset="0"/>
              <a:cs typeface="Arial" panose="020B0604020202020204" pitchFamily="34" charset="0"/>
              <a:hlinkClick r:id="rId3"/>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000" i="0"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Cholesterol</a:t>
            </a:r>
            <a:r>
              <a:rPr kumimoji="0" lang="en-US" sz="2000" i="0" strike="noStrike" cap="none" normalizeH="0" dirty="0">
                <a:ln>
                  <a:noFill/>
                </a:ln>
                <a:effectLst/>
                <a:latin typeface="Arial" panose="020B0604020202020204" pitchFamily="34" charset="0"/>
                <a:ea typeface="Calibri" panose="020F0502020204030204" pitchFamily="34" charset="0"/>
                <a:cs typeface="Arial" panose="020B0604020202020204" pitchFamily="34" charset="0"/>
              </a:rPr>
              <a:t> </a:t>
            </a:r>
            <a:r>
              <a:rPr kumimoji="0" lang="en-US" sz="2000" i="0"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 Is an important ingredient in our body which produces fatty cells in our body. </a:t>
            </a:r>
          </a:p>
          <a:p>
            <a:pPr marL="0" marR="0" lvl="0" indent="0" defTabSz="914400" rtl="0" eaLnBrk="0" fontAlgn="base" latinLnBrk="0" hangingPunct="0">
              <a:lnSpc>
                <a:spcPct val="100000"/>
              </a:lnSpc>
              <a:spcBef>
                <a:spcPct val="0"/>
              </a:spcBef>
              <a:spcAft>
                <a:spcPct val="0"/>
              </a:spcAft>
              <a:buClrTx/>
              <a:buSzTx/>
              <a:buFontTx/>
              <a:buNone/>
              <a:tabLst/>
            </a:pPr>
            <a:r>
              <a:rPr kumimoji="0" lang="en-US" sz="2000" i="0"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There are two types of cholesterol :</a:t>
            </a: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latin typeface="Aharoni" charset="-79"/>
                <a:ea typeface="Calibri" panose="020F0502020204030204" pitchFamily="34" charset="0"/>
                <a:cs typeface="Mangal"/>
              </a:rPr>
              <a:t>Good Cholesterol (H.D.L)</a:t>
            </a: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latin typeface="Aharoni" charset="-79"/>
                <a:ea typeface="Calibri" panose="020F0502020204030204" pitchFamily="34" charset="0"/>
                <a:cs typeface="Mangal"/>
              </a:rPr>
              <a:t>Bad Cholesterol(L.D.L)</a:t>
            </a:r>
          </a:p>
          <a:p>
            <a:pPr marL="0" marR="0" lvl="0" indent="0" defTabSz="914400" rtl="0" eaLnBrk="0" fontAlgn="base" latinLnBrk="0" hangingPunct="0">
              <a:lnSpc>
                <a:spcPct val="100000"/>
              </a:lnSpc>
              <a:spcBef>
                <a:spcPct val="0"/>
              </a:spcBef>
              <a:spcAft>
                <a:spcPct val="0"/>
              </a:spcAft>
              <a:buClrTx/>
              <a:buSzTx/>
              <a:buFontTx/>
              <a:buNone/>
              <a:tabLst/>
            </a:pPr>
            <a:endParaRPr kumimoji="0" lang="en-US" sz="2000" b="0" i="0" strike="noStrike" cap="none" normalizeH="0" baseline="0" dirty="0">
              <a:ln>
                <a:noFill/>
              </a:ln>
              <a:solidFill>
                <a:srgbClr val="FF0000"/>
              </a:solidFill>
              <a:effectLst/>
              <a:latin typeface="Aharoni" charset="-79"/>
              <a:ea typeface="Calibri" panose="020F0502020204030204" pitchFamily="34" charset="0"/>
              <a:cs typeface="Mangal"/>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sz="2000" b="0" i="0"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507339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910B60-DC20-47B4-9F7A-B3AF81383F22}"/>
              </a:ext>
            </a:extLst>
          </p:cNvPr>
          <p:cNvSpPr>
            <a:spLocks noGrp="1"/>
          </p:cNvSpPr>
          <p:nvPr>
            <p:ph type="title"/>
          </p:nvPr>
        </p:nvSpPr>
        <p:spPr>
          <a:xfrm>
            <a:off x="838200" y="868707"/>
            <a:ext cx="10515600" cy="1325563"/>
          </a:xfrm>
        </p:spPr>
        <p:txBody>
          <a:bodyPr>
            <a:normAutofit fontScale="90000"/>
          </a:bodyPr>
          <a:lstStyle/>
          <a:p>
            <a:r>
              <a:rPr lang="en-US" sz="4900" dirty="0">
                <a:latin typeface="Algerian" panose="04020705040A02060702" pitchFamily="82" charset="0"/>
              </a:rPr>
              <a:t>Fasting blood sugar</a:t>
            </a:r>
            <a:r>
              <a:rPr lang="en-US" sz="2400" dirty="0"/>
              <a:t/>
            </a:r>
            <a:br>
              <a:rPr lang="en-US" sz="2400" dirty="0"/>
            </a:br>
            <a:r>
              <a:rPr lang="en-US" sz="2400" dirty="0"/>
              <a:t/>
            </a:r>
            <a:br>
              <a:rPr lang="en-US" sz="2400" dirty="0"/>
            </a:br>
            <a:r>
              <a:rPr lang="en-US" sz="2400" dirty="0"/>
              <a:t>Normal Range:100-125 mg/dl</a:t>
            </a:r>
            <a:r>
              <a:rPr lang="en-US" dirty="0"/>
              <a:t/>
            </a:r>
            <a:br>
              <a:rPr lang="en-US" dirty="0"/>
            </a:b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4149526539"/>
              </p:ext>
            </p:extLst>
          </p:nvPr>
        </p:nvGraphicFramePr>
        <p:xfrm>
          <a:off x="4294746" y="1138202"/>
          <a:ext cx="7502302" cy="15087600"/>
        </p:xfrm>
        <a:graphic>
          <a:graphicData uri="http://schemas.openxmlformats.org/drawingml/2006/table">
            <a:tbl>
              <a:tblPr firstRow="1" bandRow="1">
                <a:tableStyleId>{5C22544A-7EE6-4342-B048-85BDC9FD1C3A}</a:tableStyleId>
              </a:tblPr>
              <a:tblGrid>
                <a:gridCol w="1625600"/>
                <a:gridCol w="1625600"/>
                <a:gridCol w="1625600"/>
                <a:gridCol w="1625600"/>
                <a:gridCol w="999902"/>
              </a:tblGrid>
              <a:tr h="835860">
                <a:tc>
                  <a:txBody>
                    <a:bodyPr/>
                    <a:lstStyle/>
                    <a:p>
                      <a:r>
                        <a:rPr lang="en-US" dirty="0" smtClean="0"/>
                        <a:t>Level</a:t>
                      </a:r>
                      <a:endParaRPr lang="en-US" dirty="0"/>
                    </a:p>
                  </a:txBody>
                  <a:tcPr/>
                </a:tc>
                <a:tc>
                  <a:txBody>
                    <a:bodyPr/>
                    <a:lstStyle/>
                    <a:p>
                      <a:r>
                        <a:rPr lang="en-US" dirty="0" smtClean="0"/>
                        <a:t>mg/dl</a:t>
                      </a:r>
                      <a:endParaRPr lang="en-US" dirty="0"/>
                    </a:p>
                  </a:txBody>
                  <a:tcPr/>
                </a:tc>
                <a:tc>
                  <a:txBody>
                    <a:bodyPr/>
                    <a:lstStyle/>
                    <a:p>
                      <a:r>
                        <a:rPr lang="en-US" dirty="0" err="1" smtClean="0"/>
                        <a:t>mmol</a:t>
                      </a:r>
                      <a:r>
                        <a:rPr lang="en-US" dirty="0" smtClean="0"/>
                        <a:t>/dl</a:t>
                      </a:r>
                      <a:endParaRPr lang="en-US" dirty="0"/>
                    </a:p>
                  </a:txBody>
                  <a:tcPr/>
                </a:tc>
                <a:tc>
                  <a:txBody>
                    <a:bodyPr/>
                    <a:lstStyle/>
                    <a:p>
                      <a:r>
                        <a:rPr lang="en-US" dirty="0" smtClean="0"/>
                        <a:t>Risk</a:t>
                      </a:r>
                      <a:endParaRPr lang="en-US" dirty="0"/>
                    </a:p>
                  </a:txBody>
                  <a:tcPr/>
                </a:tc>
                <a:tc>
                  <a:txBody>
                    <a:bodyPr/>
                    <a:lstStyle/>
                    <a:p>
                      <a:r>
                        <a:rPr lang="en-US" dirty="0" smtClean="0"/>
                        <a:t>Suggested action</a:t>
                      </a:r>
                      <a:endParaRPr lang="en-US" dirty="0"/>
                    </a:p>
                  </a:txBody>
                  <a:tcPr/>
                </a:tc>
              </a:tr>
              <a:tr h="1588135">
                <a:tc>
                  <a:txBody>
                    <a:bodyPr/>
                    <a:lstStyle/>
                    <a:p>
                      <a:r>
                        <a:rPr lang="en-US" dirty="0" smtClean="0"/>
                        <a:t>Dangerous high</a:t>
                      </a:r>
                      <a:endParaRPr lang="en-US" dirty="0"/>
                    </a:p>
                  </a:txBody>
                  <a:tcPr/>
                </a:tc>
                <a:tc>
                  <a:txBody>
                    <a:bodyPr/>
                    <a:lstStyle/>
                    <a:p>
                      <a:r>
                        <a:rPr lang="en-US" dirty="0" smtClean="0"/>
                        <a:t>315</a:t>
                      </a:r>
                      <a:endParaRPr lang="en-US" dirty="0"/>
                    </a:p>
                  </a:txBody>
                  <a:tcPr/>
                </a:tc>
                <a:tc>
                  <a:txBody>
                    <a:bodyPr/>
                    <a:lstStyle/>
                    <a:p>
                      <a:r>
                        <a:rPr lang="en-US" dirty="0" smtClean="0"/>
                        <a:t>11</a:t>
                      </a:r>
                      <a:endParaRPr lang="en-US" dirty="0"/>
                    </a:p>
                  </a:txBody>
                  <a:tcPr/>
                </a:tc>
                <a:tc>
                  <a:txBody>
                    <a:bodyPr/>
                    <a:lstStyle/>
                    <a:p>
                      <a:r>
                        <a:rPr lang="en-US" dirty="0" smtClean="0"/>
                        <a:t>Very</a:t>
                      </a:r>
                      <a:r>
                        <a:rPr lang="en-US" baseline="0" dirty="0" smtClean="0"/>
                        <a:t> High</a:t>
                      </a:r>
                      <a:endParaRPr lang="en-US" dirty="0"/>
                    </a:p>
                  </a:txBody>
                  <a:tcPr/>
                </a:tc>
                <a:tc>
                  <a:txBody>
                    <a:bodyPr/>
                    <a:lstStyle/>
                    <a:p>
                      <a:r>
                        <a:rPr lang="en-US" dirty="0" smtClean="0"/>
                        <a:t>Seek immediate medical attention</a:t>
                      </a:r>
                      <a:endParaRPr lang="en-US" dirty="0"/>
                    </a:p>
                  </a:txBody>
                  <a:tcPr/>
                </a:tc>
              </a:tr>
              <a:tr h="1337376">
                <a:tc>
                  <a:txBody>
                    <a:bodyPr/>
                    <a:lstStyle/>
                    <a:p>
                      <a:r>
                        <a:rPr lang="en-US" dirty="0" smtClean="0"/>
                        <a:t>High</a:t>
                      </a:r>
                      <a:endParaRPr lang="en-US" dirty="0"/>
                    </a:p>
                  </a:txBody>
                  <a:tcPr/>
                </a:tc>
                <a:tc>
                  <a:txBody>
                    <a:bodyPr/>
                    <a:lstStyle/>
                    <a:p>
                      <a:r>
                        <a:rPr lang="en-US" dirty="0" smtClean="0"/>
                        <a:t>280</a:t>
                      </a:r>
                      <a:endParaRPr lang="en-US" dirty="0"/>
                    </a:p>
                  </a:txBody>
                  <a:tcPr/>
                </a:tc>
                <a:tc>
                  <a:txBody>
                    <a:bodyPr/>
                    <a:lstStyle/>
                    <a:p>
                      <a:r>
                        <a:rPr lang="en-US" dirty="0" smtClean="0"/>
                        <a:t>15.6</a:t>
                      </a:r>
                      <a:endParaRPr lang="en-US" dirty="0"/>
                    </a:p>
                  </a:txBody>
                  <a:tcPr/>
                </a:tc>
                <a:tc>
                  <a:txBody>
                    <a:bodyPr/>
                    <a:lstStyle/>
                    <a:p>
                      <a:r>
                        <a:rPr lang="en-US" dirty="0" smtClean="0"/>
                        <a:t>High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Seek medical attention</a:t>
                      </a:r>
                    </a:p>
                    <a:p>
                      <a:endParaRPr lang="en-US" dirty="0"/>
                    </a:p>
                  </a:txBody>
                  <a:tcPr/>
                </a:tc>
              </a:tr>
              <a:tr h="1337376">
                <a:tc>
                  <a:txBody>
                    <a:bodyPr/>
                    <a:lstStyle/>
                    <a:p>
                      <a:r>
                        <a:rPr lang="en-US" dirty="0" smtClean="0"/>
                        <a:t>High</a:t>
                      </a:r>
                      <a:endParaRPr lang="en-US" dirty="0"/>
                    </a:p>
                  </a:txBody>
                  <a:tcPr/>
                </a:tc>
                <a:tc>
                  <a:txBody>
                    <a:bodyPr/>
                    <a:lstStyle/>
                    <a:p>
                      <a:r>
                        <a:rPr lang="en-US" dirty="0" smtClean="0"/>
                        <a:t>250</a:t>
                      </a:r>
                      <a:endParaRPr lang="en-US" dirty="0"/>
                    </a:p>
                  </a:txBody>
                  <a:tcPr/>
                </a:tc>
                <a:tc>
                  <a:txBody>
                    <a:bodyPr/>
                    <a:lstStyle/>
                    <a:p>
                      <a:r>
                        <a:rPr lang="en-US" dirty="0" smtClean="0"/>
                        <a:t>13.7</a:t>
                      </a:r>
                      <a:endParaRPr lang="en-US" dirty="0"/>
                    </a:p>
                  </a:txBody>
                  <a:tcPr/>
                </a:tc>
                <a:tc>
                  <a:txBody>
                    <a:bodyPr/>
                    <a:lstStyle/>
                    <a:p>
                      <a:r>
                        <a:rPr lang="en-US" dirty="0" smtClean="0"/>
                        <a:t>High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Seek medical attention</a:t>
                      </a:r>
                    </a:p>
                    <a:p>
                      <a:endParaRPr lang="en-US" dirty="0"/>
                    </a:p>
                  </a:txBody>
                  <a:tcPr/>
                </a:tc>
              </a:tr>
              <a:tr h="1337376">
                <a:tc>
                  <a:txBody>
                    <a:bodyPr/>
                    <a:lstStyle/>
                    <a:p>
                      <a:r>
                        <a:rPr lang="en-US" dirty="0" smtClean="0"/>
                        <a:t>High</a:t>
                      </a:r>
                      <a:endParaRPr lang="en-US" dirty="0"/>
                    </a:p>
                  </a:txBody>
                  <a:tcPr/>
                </a:tc>
                <a:tc>
                  <a:txBody>
                    <a:bodyPr/>
                    <a:lstStyle/>
                    <a:p>
                      <a:r>
                        <a:rPr lang="en-US" dirty="0" smtClean="0"/>
                        <a:t>198</a:t>
                      </a:r>
                      <a:endParaRPr lang="en-US" dirty="0"/>
                    </a:p>
                  </a:txBody>
                  <a:tcPr/>
                </a:tc>
                <a:tc>
                  <a:txBody>
                    <a:bodyPr/>
                    <a:lstStyle/>
                    <a:p>
                      <a:r>
                        <a:rPr lang="en-US" dirty="0" smtClean="0"/>
                        <a:t>11</a:t>
                      </a:r>
                      <a:endParaRPr lang="en-US" dirty="0"/>
                    </a:p>
                  </a:txBody>
                  <a:tcPr/>
                </a:tc>
                <a:tc>
                  <a:txBody>
                    <a:bodyPr/>
                    <a:lstStyle/>
                    <a:p>
                      <a:r>
                        <a:rPr lang="en-US" dirty="0" smtClean="0"/>
                        <a:t>High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Seek medical attention</a:t>
                      </a:r>
                    </a:p>
                    <a:p>
                      <a:endParaRPr lang="en-US" dirty="0"/>
                    </a:p>
                  </a:txBody>
                  <a:tcPr/>
                </a:tc>
              </a:tr>
              <a:tr h="835860">
                <a:tc>
                  <a:txBody>
                    <a:bodyPr/>
                    <a:lstStyle/>
                    <a:p>
                      <a:r>
                        <a:rPr lang="en-US" dirty="0" smtClean="0"/>
                        <a:t>Borderline</a:t>
                      </a:r>
                      <a:endParaRPr lang="en-US" dirty="0"/>
                    </a:p>
                  </a:txBody>
                  <a:tcPr/>
                </a:tc>
                <a:tc>
                  <a:txBody>
                    <a:bodyPr/>
                    <a:lstStyle/>
                    <a:p>
                      <a:r>
                        <a:rPr lang="en-US" dirty="0" smtClean="0"/>
                        <a:t>180</a:t>
                      </a:r>
                      <a:endParaRPr lang="en-US" dirty="0"/>
                    </a:p>
                  </a:txBody>
                  <a:tcPr/>
                </a:tc>
                <a:tc>
                  <a:txBody>
                    <a:bodyPr/>
                    <a:lstStyle/>
                    <a:p>
                      <a:r>
                        <a:rPr lang="en-US" dirty="0" smtClean="0"/>
                        <a:t>10</a:t>
                      </a:r>
                      <a:endParaRPr lang="en-US" dirty="0"/>
                    </a:p>
                  </a:txBody>
                  <a:tcPr/>
                </a:tc>
                <a:tc>
                  <a:txBody>
                    <a:bodyPr/>
                    <a:lstStyle/>
                    <a:p>
                      <a:r>
                        <a:rPr lang="en-US" dirty="0" smtClean="0"/>
                        <a:t>Medium</a:t>
                      </a:r>
                      <a:endParaRPr lang="en-US" dirty="0"/>
                    </a:p>
                  </a:txBody>
                  <a:tcPr/>
                </a:tc>
                <a:tc>
                  <a:txBody>
                    <a:bodyPr/>
                    <a:lstStyle/>
                    <a:p>
                      <a:r>
                        <a:rPr lang="en-US" dirty="0" smtClean="0"/>
                        <a:t>Consult your doctor</a:t>
                      </a:r>
                      <a:endParaRPr lang="en-US" dirty="0"/>
                    </a:p>
                  </a:txBody>
                  <a:tcPr/>
                </a:tc>
              </a:tr>
              <a:tr h="1086618">
                <a:tc>
                  <a:txBody>
                    <a:bodyPr/>
                    <a:lstStyle/>
                    <a:p>
                      <a:r>
                        <a:rPr lang="en-US" dirty="0" smtClean="0"/>
                        <a:t>Borderline</a:t>
                      </a:r>
                      <a:endParaRPr lang="en-US" dirty="0"/>
                    </a:p>
                  </a:txBody>
                  <a:tcPr/>
                </a:tc>
                <a:tc>
                  <a:txBody>
                    <a:bodyPr/>
                    <a:lstStyle/>
                    <a:p>
                      <a:r>
                        <a:rPr lang="en-US" dirty="0" smtClean="0"/>
                        <a:t>150</a:t>
                      </a:r>
                      <a:endParaRPr lang="en-US" dirty="0"/>
                    </a:p>
                  </a:txBody>
                  <a:tcPr/>
                </a:tc>
                <a:tc>
                  <a:txBody>
                    <a:bodyPr/>
                    <a:lstStyle/>
                    <a:p>
                      <a:r>
                        <a:rPr lang="en-US" dirty="0" smtClean="0"/>
                        <a:t>8.2</a:t>
                      </a:r>
                      <a:endParaRPr lang="en-US" dirty="0"/>
                    </a:p>
                  </a:txBody>
                  <a:tcPr/>
                </a:tc>
                <a:tc>
                  <a:txBody>
                    <a:bodyPr/>
                    <a:lstStyle/>
                    <a:p>
                      <a:r>
                        <a:rPr lang="en-US" dirty="0" smtClean="0"/>
                        <a:t>Medium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Consult your doctor</a:t>
                      </a:r>
                    </a:p>
                    <a:p>
                      <a:endParaRPr lang="en-US" dirty="0"/>
                    </a:p>
                  </a:txBody>
                  <a:tcPr/>
                </a:tc>
              </a:tr>
              <a:tr h="1086618">
                <a:tc>
                  <a:txBody>
                    <a:bodyPr/>
                    <a:lstStyle/>
                    <a:p>
                      <a:r>
                        <a:rPr lang="en-US" dirty="0" smtClean="0"/>
                        <a:t>Borderline</a:t>
                      </a:r>
                      <a:endParaRPr lang="en-US" dirty="0"/>
                    </a:p>
                  </a:txBody>
                  <a:tcPr/>
                </a:tc>
                <a:tc>
                  <a:txBody>
                    <a:bodyPr/>
                    <a:lstStyle/>
                    <a:p>
                      <a:r>
                        <a:rPr lang="en-US" dirty="0" smtClean="0"/>
                        <a:t>120</a:t>
                      </a:r>
                      <a:endParaRPr lang="en-US" dirty="0"/>
                    </a:p>
                  </a:txBody>
                  <a:tcPr/>
                </a:tc>
                <a:tc>
                  <a:txBody>
                    <a:bodyPr/>
                    <a:lstStyle/>
                    <a:p>
                      <a:r>
                        <a:rPr lang="en-US" dirty="0" smtClean="0"/>
                        <a:t>7</a:t>
                      </a:r>
                      <a:endParaRPr lang="en-US" dirty="0"/>
                    </a:p>
                  </a:txBody>
                  <a:tcPr/>
                </a:tc>
                <a:tc>
                  <a:txBody>
                    <a:bodyPr/>
                    <a:lstStyle/>
                    <a:p>
                      <a:r>
                        <a:rPr lang="en-US" dirty="0" smtClean="0"/>
                        <a:t>Medium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Consult your doctor</a:t>
                      </a:r>
                    </a:p>
                    <a:p>
                      <a:endParaRPr lang="en-US" dirty="0"/>
                    </a:p>
                  </a:txBody>
                  <a:tcPr/>
                </a:tc>
              </a:tr>
              <a:tr h="835860">
                <a:tc>
                  <a:txBody>
                    <a:bodyPr/>
                    <a:lstStyle/>
                    <a:p>
                      <a:r>
                        <a:rPr lang="en-US" dirty="0" smtClean="0"/>
                        <a:t>Normal</a:t>
                      </a:r>
                      <a:endParaRPr lang="en-US" dirty="0"/>
                    </a:p>
                  </a:txBody>
                  <a:tcPr/>
                </a:tc>
                <a:tc>
                  <a:txBody>
                    <a:bodyPr/>
                    <a:lstStyle/>
                    <a:p>
                      <a:r>
                        <a:rPr lang="en-US" dirty="0" smtClean="0"/>
                        <a:t>108</a:t>
                      </a:r>
                      <a:endParaRPr lang="en-US" dirty="0"/>
                    </a:p>
                  </a:txBody>
                  <a:tcPr/>
                </a:tc>
                <a:tc>
                  <a:txBody>
                    <a:bodyPr/>
                    <a:lstStyle/>
                    <a:p>
                      <a:r>
                        <a:rPr lang="en-US" dirty="0" smtClean="0"/>
                        <a:t>6</a:t>
                      </a:r>
                      <a:endParaRPr lang="en-US" dirty="0"/>
                    </a:p>
                  </a:txBody>
                  <a:tcPr/>
                </a:tc>
                <a:tc>
                  <a:txBody>
                    <a:bodyPr/>
                    <a:lstStyle/>
                    <a:p>
                      <a:r>
                        <a:rPr lang="en-US" dirty="0" smtClean="0"/>
                        <a:t>No Risk</a:t>
                      </a:r>
                      <a:endParaRPr lang="en-US" dirty="0"/>
                    </a:p>
                  </a:txBody>
                  <a:tcPr/>
                </a:tc>
                <a:tc>
                  <a:txBody>
                    <a:bodyPr/>
                    <a:lstStyle/>
                    <a:p>
                      <a:r>
                        <a:rPr lang="en-US" dirty="0" smtClean="0"/>
                        <a:t>No</a:t>
                      </a:r>
                      <a:r>
                        <a:rPr lang="en-US" baseline="0" dirty="0" smtClean="0"/>
                        <a:t> action Needed</a:t>
                      </a:r>
                      <a:endParaRPr lang="en-US" dirty="0"/>
                    </a:p>
                  </a:txBody>
                  <a:tcPr/>
                </a:tc>
              </a:tr>
              <a:tr h="1086618">
                <a:tc>
                  <a:txBody>
                    <a:bodyPr/>
                    <a:lstStyle/>
                    <a:p>
                      <a:r>
                        <a:rPr lang="en-US" dirty="0" smtClean="0"/>
                        <a:t>Normal</a:t>
                      </a:r>
                      <a:endParaRPr lang="en-US" dirty="0"/>
                    </a:p>
                  </a:txBody>
                  <a:tcPr/>
                </a:tc>
                <a:tc>
                  <a:txBody>
                    <a:bodyPr/>
                    <a:lstStyle/>
                    <a:p>
                      <a:r>
                        <a:rPr lang="en-US" dirty="0" smtClean="0"/>
                        <a:t>72</a:t>
                      </a:r>
                      <a:endParaRPr lang="en-US" dirty="0"/>
                    </a:p>
                  </a:txBody>
                  <a:tcPr/>
                </a:tc>
                <a:tc>
                  <a:txBody>
                    <a:bodyPr/>
                    <a:lstStyle/>
                    <a:p>
                      <a:r>
                        <a:rPr lang="en-US" dirty="0" smtClean="0"/>
                        <a:t>4</a:t>
                      </a:r>
                      <a:endParaRPr lang="en-US" dirty="0"/>
                    </a:p>
                  </a:txBody>
                  <a:tcPr/>
                </a:tc>
                <a:tc>
                  <a:txBody>
                    <a:bodyPr/>
                    <a:lstStyle/>
                    <a:p>
                      <a:r>
                        <a:rPr lang="en-US" dirty="0" smtClean="0"/>
                        <a:t>No Risk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a:t>
                      </a:r>
                      <a:r>
                        <a:rPr lang="en-US" baseline="0" dirty="0" smtClean="0"/>
                        <a:t> action Needed</a:t>
                      </a:r>
                      <a:endParaRPr lang="en-US" dirty="0" smtClean="0"/>
                    </a:p>
                    <a:p>
                      <a:endParaRPr lang="en-US" dirty="0"/>
                    </a:p>
                  </a:txBody>
                  <a:tcPr/>
                </a:tc>
              </a:tr>
              <a:tr h="1337376">
                <a:tc>
                  <a:txBody>
                    <a:bodyPr/>
                    <a:lstStyle/>
                    <a:p>
                      <a:r>
                        <a:rPr lang="en-US" dirty="0" smtClean="0"/>
                        <a:t>Low</a:t>
                      </a:r>
                      <a:endParaRPr lang="en-US" dirty="0"/>
                    </a:p>
                  </a:txBody>
                  <a:tcPr/>
                </a:tc>
                <a:tc>
                  <a:txBody>
                    <a:bodyPr/>
                    <a:lstStyle/>
                    <a:p>
                      <a:r>
                        <a:rPr lang="en-US" dirty="0" smtClean="0"/>
                        <a:t>70</a:t>
                      </a:r>
                      <a:endParaRPr lang="en-US" dirty="0"/>
                    </a:p>
                  </a:txBody>
                  <a:tcPr/>
                </a:tc>
                <a:tc>
                  <a:txBody>
                    <a:bodyPr/>
                    <a:lstStyle/>
                    <a:p>
                      <a:r>
                        <a:rPr lang="en-US" dirty="0" smtClean="0"/>
                        <a:t>3.9</a:t>
                      </a:r>
                      <a:endParaRPr lang="en-US" dirty="0"/>
                    </a:p>
                  </a:txBody>
                  <a:tcPr/>
                </a:tc>
                <a:tc>
                  <a:txBody>
                    <a:bodyPr/>
                    <a:lstStyle/>
                    <a:p>
                      <a:r>
                        <a:rPr lang="en-US" dirty="0" smtClean="0"/>
                        <a:t>Medium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Consult your doctor</a:t>
                      </a:r>
                    </a:p>
                    <a:p>
                      <a:endParaRPr lang="en-US" dirty="0" smtClean="0"/>
                    </a:p>
                    <a:p>
                      <a:endParaRPr lang="en-US" dirty="0"/>
                    </a:p>
                  </a:txBody>
                  <a:tcPr/>
                </a:tc>
              </a:tr>
              <a:tr h="1086618">
                <a:tc>
                  <a:txBody>
                    <a:bodyPr/>
                    <a:lstStyle/>
                    <a:p>
                      <a:r>
                        <a:rPr lang="en-US" dirty="0" smtClean="0"/>
                        <a:t>Dangerous Low</a:t>
                      </a:r>
                      <a:endParaRPr lang="en-US" dirty="0"/>
                    </a:p>
                  </a:txBody>
                  <a:tcPr/>
                </a:tc>
                <a:tc>
                  <a:txBody>
                    <a:bodyPr/>
                    <a:lstStyle/>
                    <a:p>
                      <a:r>
                        <a:rPr lang="en-US" dirty="0" smtClean="0"/>
                        <a:t>50</a:t>
                      </a:r>
                      <a:endParaRPr lang="en-US" dirty="0"/>
                    </a:p>
                  </a:txBody>
                  <a:tcPr/>
                </a:tc>
                <a:tc>
                  <a:txBody>
                    <a:bodyPr/>
                    <a:lstStyle/>
                    <a:p>
                      <a:r>
                        <a:rPr lang="en-US" dirty="0" smtClean="0"/>
                        <a:t>2.8</a:t>
                      </a:r>
                      <a:endParaRPr lang="en-US" dirty="0"/>
                    </a:p>
                  </a:txBody>
                  <a:tcPr/>
                </a:tc>
                <a:tc>
                  <a:txBody>
                    <a:bodyPr/>
                    <a:lstStyle/>
                    <a:p>
                      <a:r>
                        <a:rPr lang="en-US" dirty="0" smtClean="0"/>
                        <a:t>High</a:t>
                      </a:r>
                      <a:endParaRPr lang="en-US" dirty="0"/>
                    </a:p>
                  </a:txBody>
                  <a:tcPr/>
                </a:tc>
                <a:tc>
                  <a:txBody>
                    <a:bodyPr/>
                    <a:lstStyle/>
                    <a:p>
                      <a:r>
                        <a:rPr lang="en-US" dirty="0" smtClean="0"/>
                        <a:t>Seek medical attention</a:t>
                      </a:r>
                      <a:endParaRPr lang="en-US" dirty="0"/>
                    </a:p>
                  </a:txBody>
                  <a:tcPr/>
                </a:tc>
              </a:tr>
            </a:tbl>
          </a:graphicData>
        </a:graphic>
      </p:graphicFrame>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4223689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76AF61-BC89-4FA2-B373-F4E67B9EBA3E}"/>
              </a:ext>
            </a:extLst>
          </p:cNvPr>
          <p:cNvSpPr>
            <a:spLocks noGrp="1"/>
          </p:cNvSpPr>
          <p:nvPr>
            <p:ph type="title"/>
          </p:nvPr>
        </p:nvSpPr>
        <p:spPr/>
        <p:txBody>
          <a:bodyPr>
            <a:normAutofit/>
          </a:bodyPr>
          <a:lstStyle/>
          <a:p>
            <a:r>
              <a:rPr lang="en-US" dirty="0">
                <a:latin typeface="Algerian" panose="04020705040A02060702" pitchFamily="82" charset="0"/>
              </a:rPr>
              <a:t>Rest ECG</a:t>
            </a:r>
            <a:r>
              <a:rPr lang="en-US" sz="4000" dirty="0"/>
              <a:t/>
            </a:r>
            <a:br>
              <a:rPr lang="en-US" sz="4000" dirty="0"/>
            </a:br>
            <a:r>
              <a:rPr lang="en-US" sz="2400" dirty="0"/>
              <a:t>Maximum heart rate archived by exercise</a:t>
            </a:r>
            <a:endParaRPr lang="en-IN" sz="4000" dirty="0"/>
          </a:p>
        </p:txBody>
      </p:sp>
      <p:pic>
        <p:nvPicPr>
          <p:cNvPr id="7" name="Content Placeholder 6" descr="Rest ECG showing normal sinus rhythm with a heart rate of 60... | Download  Scientific Diagram">
            <a:extLst>
              <a:ext uri="{FF2B5EF4-FFF2-40B4-BE49-F238E27FC236}">
                <a16:creationId xmlns:a16="http://schemas.microsoft.com/office/drawing/2014/main" xmlns="" id="{EF8C5C2E-7AE9-4B4C-9CDD-85100D5FCE2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4900" y="2108200"/>
            <a:ext cx="9753600" cy="3682999"/>
          </a:xfrm>
          <a:prstGeom prst="rect">
            <a:avLst/>
          </a:prstGeom>
          <a:noFill/>
          <a:ln>
            <a:noFill/>
          </a:ln>
        </p:spPr>
      </p:pic>
    </p:spTree>
    <p:extLst>
      <p:ext uri="{BB962C8B-B14F-4D97-AF65-F5344CB8AC3E}">
        <p14:creationId xmlns:p14="http://schemas.microsoft.com/office/powerpoint/2010/main" val="2882688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410</Words>
  <Application>Microsoft Office PowerPoint</Application>
  <PresentationFormat>Widescreen</PresentationFormat>
  <Paragraphs>136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Aharoni</vt:lpstr>
      <vt:lpstr>Algerian</vt:lpstr>
      <vt:lpstr>Arial</vt:lpstr>
      <vt:lpstr>Calibri</vt:lpstr>
      <vt:lpstr>Calibri Light</vt:lpstr>
      <vt:lpstr>Mangal</vt:lpstr>
      <vt:lpstr>Wingdings</vt:lpstr>
      <vt:lpstr>Office Theme</vt:lpstr>
      <vt:lpstr>Heart Attack Prediction </vt:lpstr>
      <vt:lpstr>Content</vt:lpstr>
      <vt:lpstr>Introduction: </vt:lpstr>
      <vt:lpstr>objective</vt:lpstr>
      <vt:lpstr>Factors related to heart attack</vt:lpstr>
      <vt:lpstr>Types of Chest Pain</vt:lpstr>
      <vt:lpstr>PowerPoint Presentation</vt:lpstr>
      <vt:lpstr>Fasting blood sugar  Normal Range:100-125 mg/dl </vt:lpstr>
      <vt:lpstr>Rest ECG Maximum heart rate archived by exercise</vt:lpstr>
      <vt:lpstr>Old peak</vt:lpstr>
      <vt:lpstr>Exang</vt:lpstr>
      <vt:lpstr>Thalassemia</vt:lpstr>
      <vt:lpstr>Slope</vt:lpstr>
      <vt:lpstr>Coronary Artery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Santanu.Ghosh</dc:creator>
  <cp:lastModifiedBy>Welcome</cp:lastModifiedBy>
  <cp:revision>23</cp:revision>
  <dcterms:created xsi:type="dcterms:W3CDTF">2021-04-06T07:59:33Z</dcterms:created>
  <dcterms:modified xsi:type="dcterms:W3CDTF">2021-04-07T20:15:29Z</dcterms:modified>
</cp:coreProperties>
</file>