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1" r:id="rId6"/>
    <p:sldId id="285" r:id="rId7"/>
    <p:sldId id="309" r:id="rId8"/>
    <p:sldId id="265" r:id="rId9"/>
    <p:sldId id="262" r:id="rId10"/>
    <p:sldId id="264" r:id="rId11"/>
    <p:sldId id="286" r:id="rId12"/>
    <p:sldId id="287" r:id="rId13"/>
    <p:sldId id="292" r:id="rId14"/>
    <p:sldId id="296" r:id="rId15"/>
    <p:sldId id="288" r:id="rId16"/>
    <p:sldId id="293" r:id="rId17"/>
    <p:sldId id="289" r:id="rId18"/>
    <p:sldId id="291" r:id="rId19"/>
    <p:sldId id="294" r:id="rId20"/>
    <p:sldId id="295" r:id="rId21"/>
    <p:sldId id="297" r:id="rId22"/>
    <p:sldId id="304" r:id="rId23"/>
    <p:sldId id="299" r:id="rId24"/>
    <p:sldId id="290" r:id="rId25"/>
    <p:sldId id="266" r:id="rId26"/>
    <p:sldId id="301" r:id="rId27"/>
    <p:sldId id="302" r:id="rId28"/>
    <p:sldId id="303" r:id="rId29"/>
    <p:sldId id="308" r:id="rId30"/>
    <p:sldId id="306" r:id="rId31"/>
    <p:sldId id="307" r:id="rId32"/>
    <p:sldId id="278" r:id="rId33"/>
    <p:sldId id="279" r:id="rId34"/>
  </p:sldIdLst>
  <p:sldSz cx="9144000" cy="5143500" type="screen16x9"/>
  <p:notesSz cx="6858000" cy="9144000"/>
  <p:embeddedFontLst>
    <p:embeddedFont>
      <p:font typeface="Bebas Neue" panose="020B0604020202020204" charset="0"/>
      <p:regular r:id="rId36"/>
    </p:embeddedFont>
    <p:embeddedFont>
      <p:font typeface="Saira Semi Condensed" panose="020B0604020202020204" charset="0"/>
      <p:regular r:id="rId37"/>
      <p:bold r:id="rId38"/>
    </p:embeddedFont>
    <p:embeddedFont>
      <p:font typeface="Saira SemiCondensed Light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4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D7DD3B-C56A-421B-A8FA-6B5DD9D1363E}">
  <a:tblStyle styleId="{6DD7DD3B-C56A-421B-A8FA-6B5DD9D136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7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771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501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345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839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623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176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881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158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17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196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158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344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656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932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944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639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895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3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5865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153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22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24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6103565" y="-253925"/>
            <a:ext cx="4240900" cy="3176500"/>
            <a:chOff x="4085850" y="470300"/>
            <a:chExt cx="4240900" cy="3176500"/>
          </a:xfrm>
        </p:grpSpPr>
        <p:sp>
          <p:nvSpPr>
            <p:cNvPr id="74" name="Google Shape;7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77" name="Google Shape;77;p4"/>
          <p:cNvGrpSpPr/>
          <p:nvPr/>
        </p:nvGrpSpPr>
        <p:grpSpPr>
          <a:xfrm rot="6700680">
            <a:off x="6137132" y="2639942"/>
            <a:ext cx="4241016" cy="3176587"/>
            <a:chOff x="4085850" y="470300"/>
            <a:chExt cx="4240900" cy="3176500"/>
          </a:xfrm>
        </p:grpSpPr>
        <p:sp>
          <p:nvSpPr>
            <p:cNvPr id="78" name="Google Shape;78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9" name="Google Shape;79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1" name="Google Shape;81;p4"/>
          <p:cNvGrpSpPr/>
          <p:nvPr/>
        </p:nvGrpSpPr>
        <p:grpSpPr>
          <a:xfrm rot="-528350">
            <a:off x="-227074" y="4231556"/>
            <a:ext cx="4241274" cy="3176780"/>
            <a:chOff x="4085850" y="470300"/>
            <a:chExt cx="4240900" cy="3176500"/>
          </a:xfrm>
        </p:grpSpPr>
        <p:sp>
          <p:nvSpPr>
            <p:cNvPr id="82" name="Google Shape;82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3" name="Google Shape;83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4" name="Google Shape;84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5" name="Google Shape;85;p4"/>
          <p:cNvGrpSpPr/>
          <p:nvPr/>
        </p:nvGrpSpPr>
        <p:grpSpPr>
          <a:xfrm rot="-6463698">
            <a:off x="-1378837" y="804943"/>
            <a:ext cx="4240850" cy="3176463"/>
            <a:chOff x="4085850" y="470300"/>
            <a:chExt cx="4240900" cy="3176500"/>
          </a:xfrm>
        </p:grpSpPr>
        <p:sp>
          <p:nvSpPr>
            <p:cNvPr id="86" name="Google Shape;86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8" name="Google Shape;88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9" name="Google Shape;89;p4"/>
          <p:cNvGrpSpPr/>
          <p:nvPr/>
        </p:nvGrpSpPr>
        <p:grpSpPr>
          <a:xfrm rot="3661699">
            <a:off x="-1305447" y="-1507046"/>
            <a:ext cx="4241098" cy="3176648"/>
            <a:chOff x="4085850" y="470300"/>
            <a:chExt cx="4240900" cy="3176500"/>
          </a:xfrm>
        </p:grpSpPr>
        <p:sp>
          <p:nvSpPr>
            <p:cNvPr id="90" name="Google Shape;90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1" name="Google Shape;91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93" name="Google Shape;93;p4"/>
          <p:cNvGrpSpPr/>
          <p:nvPr/>
        </p:nvGrpSpPr>
        <p:grpSpPr>
          <a:xfrm rot="2064881">
            <a:off x="3697718" y="4395234"/>
            <a:ext cx="4241061" cy="3176621"/>
            <a:chOff x="4085850" y="470300"/>
            <a:chExt cx="4240900" cy="3176500"/>
          </a:xfrm>
        </p:grpSpPr>
        <p:sp>
          <p:nvSpPr>
            <p:cNvPr id="94" name="Google Shape;9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5" name="Google Shape;9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6" name="Google Shape;9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97" name="Google Shape;97;p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4"/>
          <p:cNvSpPr/>
          <p:nvPr/>
        </p:nvSpPr>
        <p:spPr>
          <a:xfrm rot="10800000">
            <a:off x="3890825" y="0"/>
            <a:ext cx="1362300" cy="14475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3593400" y="10816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“</a:t>
            </a:r>
            <a:endParaRPr sz="96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1991825" y="2161800"/>
            <a:ext cx="5160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⩥"/>
              <a:defRPr sz="3000"/>
            </a:lvl1pPr>
            <a:lvl2pPr marL="914400" lvl="1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2pPr>
            <a:lvl3pPr marL="1371600" lvl="2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600"/>
              </a:spcBef>
              <a:spcAft>
                <a:spcPts val="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rot="4099279" flipH="1">
            <a:off x="7303640" y="-97022"/>
            <a:ext cx="3088249" cy="2313146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rot="-6331410" flipH="1">
            <a:off x="169580" y="3839610"/>
            <a:ext cx="2104339" cy="1576183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rot="10800000" flipH="1">
            <a:off x="5722503" y="1635512"/>
            <a:ext cx="3088223" cy="2313127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rot="-406948" flipH="1">
            <a:off x="6322227" y="4305780"/>
            <a:ext cx="3088207" cy="2313115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rot="-7096248" flipH="1">
            <a:off x="8586740" y="2353136"/>
            <a:ext cx="1592892" cy="11931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rot="7359859" flipH="1">
            <a:off x="5102524" y="-1347618"/>
            <a:ext cx="3088057" cy="2313002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rot="-7945286" flipH="1">
            <a:off x="62935" y="-408743"/>
            <a:ext cx="1593060" cy="1193227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9" name="Google Shape;199;p7"/>
          <p:cNvSpPr txBox="1">
            <a:spLocks noGrp="1"/>
          </p:cNvSpPr>
          <p:nvPr>
            <p:ph type="body" idx="2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3"/>
          </p:nvPr>
        </p:nvSpPr>
        <p:spPr>
          <a:xfrm>
            <a:off x="5770377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ransparent">
  <p:cSld name="BLANK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 rot="-4661460">
            <a:off x="7816508" y="4287714"/>
            <a:ext cx="2637833" cy="1975778"/>
            <a:chOff x="4085850" y="470300"/>
            <a:chExt cx="4240900" cy="3176500"/>
          </a:xfrm>
        </p:grpSpPr>
        <p:sp>
          <p:nvSpPr>
            <p:cNvPr id="337" name="Google Shape;337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38" name="Google Shape;338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39" name="Google Shape;339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340" name="Google Shape;340;p1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1978517" y="-209551"/>
            <a:ext cx="2637416" cy="1975465"/>
            <a:chOff x="4085850" y="470300"/>
            <a:chExt cx="4240900" cy="3176500"/>
          </a:xfrm>
        </p:grpSpPr>
        <p:sp>
          <p:nvSpPr>
            <p:cNvPr id="342" name="Google Shape;34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3" name="Google Shape;34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5" name="Google Shape;345;p12"/>
          <p:cNvGrpSpPr/>
          <p:nvPr/>
        </p:nvGrpSpPr>
        <p:grpSpPr>
          <a:xfrm rot="3530893">
            <a:off x="-867553" y="-567950"/>
            <a:ext cx="2637307" cy="1975384"/>
            <a:chOff x="4085850" y="470300"/>
            <a:chExt cx="4240900" cy="3176500"/>
          </a:xfrm>
        </p:grpSpPr>
        <p:sp>
          <p:nvSpPr>
            <p:cNvPr id="346" name="Google Shape;34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9" name="Google Shape;349;p12"/>
          <p:cNvGrpSpPr/>
          <p:nvPr/>
        </p:nvGrpSpPr>
        <p:grpSpPr>
          <a:xfrm rot="-10493339">
            <a:off x="7284096" y="-834521"/>
            <a:ext cx="2637299" cy="1975378"/>
            <a:chOff x="4085850" y="470300"/>
            <a:chExt cx="4240900" cy="3176500"/>
          </a:xfrm>
        </p:grpSpPr>
        <p:sp>
          <p:nvSpPr>
            <p:cNvPr id="350" name="Google Shape;350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1" name="Google Shape;351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2" name="Google Shape;352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3" name="Google Shape;353;p12"/>
          <p:cNvGrpSpPr/>
          <p:nvPr/>
        </p:nvGrpSpPr>
        <p:grpSpPr>
          <a:xfrm rot="6702336">
            <a:off x="8065116" y="1066816"/>
            <a:ext cx="2637393" cy="1975448"/>
            <a:chOff x="4085850" y="470300"/>
            <a:chExt cx="4240900" cy="3176500"/>
          </a:xfrm>
        </p:grpSpPr>
        <p:sp>
          <p:nvSpPr>
            <p:cNvPr id="354" name="Google Shape;354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5" name="Google Shape;355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7" name="Google Shape;357;p12"/>
          <p:cNvGrpSpPr/>
          <p:nvPr/>
        </p:nvGrpSpPr>
        <p:grpSpPr>
          <a:xfrm rot="-6941989">
            <a:off x="-410654" y="2069230"/>
            <a:ext cx="2637507" cy="1975533"/>
            <a:chOff x="4085850" y="470300"/>
            <a:chExt cx="4240900" cy="3176500"/>
          </a:xfrm>
        </p:grpSpPr>
        <p:sp>
          <p:nvSpPr>
            <p:cNvPr id="358" name="Google Shape;358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1" name="Google Shape;361;p12"/>
          <p:cNvGrpSpPr/>
          <p:nvPr/>
        </p:nvGrpSpPr>
        <p:grpSpPr>
          <a:xfrm rot="-701362">
            <a:off x="2697828" y="3642187"/>
            <a:ext cx="2637407" cy="1975459"/>
            <a:chOff x="4085850" y="470300"/>
            <a:chExt cx="4240900" cy="3176500"/>
          </a:xfrm>
        </p:grpSpPr>
        <p:sp>
          <p:nvSpPr>
            <p:cNvPr id="362" name="Google Shape;36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3" name="Google Shape;36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4" name="Google Shape;36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5" name="Google Shape;365;p12"/>
          <p:cNvGrpSpPr/>
          <p:nvPr/>
        </p:nvGrpSpPr>
        <p:grpSpPr>
          <a:xfrm rot="2409637">
            <a:off x="4795059" y="4013143"/>
            <a:ext cx="2637524" cy="1975546"/>
            <a:chOff x="4085850" y="470300"/>
            <a:chExt cx="4240900" cy="3176500"/>
          </a:xfrm>
        </p:grpSpPr>
        <p:sp>
          <p:nvSpPr>
            <p:cNvPr id="366" name="Google Shape;36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7" name="Google Shape;36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8" name="Google Shape;36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ynkkk/blynk-library/releas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1334400" y="2132502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control your </a:t>
            </a:r>
            <a:r>
              <a:rPr lang="en-US" sz="7000">
                <a:solidFill>
                  <a:schemeClr val="accent1"/>
                </a:solidFill>
              </a:rPr>
              <a:t>IoT</a:t>
            </a:r>
            <a:r>
              <a:rPr lang="en" sz="7000"/>
              <a:t> </a:t>
            </a:r>
            <a:r>
              <a:rPr lang="en-US" sz="7000"/>
              <a:t>device through phone</a:t>
            </a:r>
            <a:endParaRPr sz="7000"/>
          </a:p>
        </p:txBody>
      </p:sp>
      <p:sp>
        <p:nvSpPr>
          <p:cNvPr id="3" name="Google Shape;381;p14">
            <a:extLst>
              <a:ext uri="{FF2B5EF4-FFF2-40B4-BE49-F238E27FC236}">
                <a16:creationId xmlns:a16="http://schemas.microsoft.com/office/drawing/2014/main" id="{F669D002-562C-4B2C-949E-3E260E513DA9}"/>
              </a:ext>
            </a:extLst>
          </p:cNvPr>
          <p:cNvSpPr txBox="1">
            <a:spLocks/>
          </p:cNvSpPr>
          <p:nvPr/>
        </p:nvSpPr>
        <p:spPr>
          <a:xfrm>
            <a:off x="1242935" y="3789866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200" b="1">
                <a:solidFill>
                  <a:schemeClr val="accent4"/>
                </a:solidFill>
              </a:rPr>
              <a:t>Made Adi Paramartha Putra</a:t>
            </a:r>
          </a:p>
          <a:p>
            <a:pPr algn="r"/>
            <a:r>
              <a:rPr lang="en-US" sz="1200" b="1">
                <a:solidFill>
                  <a:schemeClr val="accent4"/>
                </a:solidFill>
              </a:rPr>
              <a:t>STMIK Primakara - 2020</a:t>
            </a:r>
            <a:endParaRPr lang="en-US"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64B7F"/>
                </a:solidFill>
              </a:rPr>
              <a:t>Few</a:t>
            </a:r>
            <a:r>
              <a:rPr lang="en">
                <a:solidFill>
                  <a:srgbClr val="B64B7F"/>
                </a:solidFill>
              </a:rPr>
              <a:t> </a:t>
            </a:r>
            <a:r>
              <a:rPr lang="en-US">
                <a:solidFill>
                  <a:srgbClr val="B64B7F"/>
                </a:solidFill>
              </a:rPr>
              <a:t>THINGS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that you need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44" name="Google Shape;444;p21"/>
          <p:cNvSpPr txBox="1">
            <a:spLocks noGrp="1"/>
          </p:cNvSpPr>
          <p:nvPr>
            <p:ph type="body" idx="1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Smartphone</a:t>
            </a:r>
            <a:endParaRPr b="1" u="sng"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/>
              <a:t>• Android OS version 4.2+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/>
              <a:t>• iOS version 9+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/>
              <a:t>Blynk doesn't run on Windows Phones, Blackberries and other dead platforms. Sorry.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/>
              <a:t>You can also run Blynk on emulators</a:t>
            </a:r>
            <a:endParaRPr sz="1400"/>
          </a:p>
        </p:txBody>
      </p:sp>
      <p:sp>
        <p:nvSpPr>
          <p:cNvPr id="445" name="Google Shape;445;p21"/>
          <p:cNvSpPr txBox="1">
            <a:spLocks noGrp="1"/>
          </p:cNvSpPr>
          <p:nvPr>
            <p:ph type="body" idx="2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rgbClr val="B64B7F"/>
                </a:solidFill>
              </a:rPr>
              <a:t>IoT Device</a:t>
            </a:r>
            <a:endParaRPr b="1" u="sng">
              <a:solidFill>
                <a:srgbClr val="B64B7F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>
                <a:solidFill>
                  <a:srgbClr val="B64B7F"/>
                </a:solidFill>
              </a:rPr>
              <a:t>Blynk can run on over 400 hardware modules. The most popular are: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>
                <a:solidFill>
                  <a:srgbClr val="B64B7F"/>
                </a:solidFill>
              </a:rPr>
              <a:t>• ESP8266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>
                <a:solidFill>
                  <a:srgbClr val="B64B7F"/>
                </a:solidFill>
              </a:rPr>
              <a:t>• ESP32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>
                <a:solidFill>
                  <a:srgbClr val="B64B7F"/>
                </a:solidFill>
              </a:rPr>
              <a:t>• NodeMCU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>
                <a:solidFill>
                  <a:srgbClr val="B64B7F"/>
                </a:solidFill>
              </a:rPr>
              <a:t>• Arduino (any model)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>
                <a:solidFill>
                  <a:srgbClr val="B64B7F"/>
                </a:solidFill>
              </a:rPr>
              <a:t>• Raspberry Pi (any model)</a:t>
            </a:r>
            <a:r>
              <a:rPr lang="en" sz="1400">
                <a:solidFill>
                  <a:srgbClr val="B64B7F"/>
                </a:solidFill>
              </a:rPr>
              <a:t>.</a:t>
            </a:r>
            <a:endParaRPr sz="1400">
              <a:solidFill>
                <a:srgbClr val="B64B7F"/>
              </a:solidFill>
            </a:endParaRPr>
          </a:p>
        </p:txBody>
      </p:sp>
      <p:sp>
        <p:nvSpPr>
          <p:cNvPr id="446" name="Google Shape;446;p21"/>
          <p:cNvSpPr txBox="1">
            <a:spLocks noGrp="1"/>
          </p:cNvSpPr>
          <p:nvPr>
            <p:ph type="body" idx="3"/>
          </p:nvPr>
        </p:nvSpPr>
        <p:spPr>
          <a:xfrm>
            <a:off x="5770377" y="1513150"/>
            <a:ext cx="2220072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Internet Connection</a:t>
            </a:r>
            <a:endParaRPr b="1" u="sng"/>
          </a:p>
          <a:p>
            <a:pPr marL="0" lvl="0" indent="0">
              <a:spcBef>
                <a:spcPts val="600"/>
              </a:spcBef>
              <a:buNone/>
            </a:pPr>
            <a:r>
              <a:rPr lang="en-US" sz="1400"/>
              <a:t>To connect your hardware to the Internet, you can choose almost any module either built-in, or external shields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400"/>
          </a:p>
          <a:p>
            <a:pPr marL="0" lvl="0" indent="0">
              <a:spcBef>
                <a:spcPts val="600"/>
              </a:spcBef>
              <a:buNone/>
            </a:pPr>
            <a:r>
              <a:rPr lang="en-US" sz="1400"/>
              <a:t>Supported connectivity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400"/>
              <a:t>• WiFi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400"/>
              <a:t>• Ethernet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400"/>
              <a:t>• Cellular (GSM, 2g, 3g, 4g, LTE)</a:t>
            </a:r>
            <a:endParaRPr sz="1200"/>
          </a:p>
        </p:txBody>
      </p:sp>
      <p:sp>
        <p:nvSpPr>
          <p:cNvPr id="447" name="Google Shape;447;p2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</a:t>
            </a:r>
            <a:r>
              <a:rPr lang="en-US">
                <a:solidFill>
                  <a:schemeClr val="accent1"/>
                </a:solidFill>
              </a:rPr>
              <a:t>start</a:t>
            </a:r>
            <a:r>
              <a:rPr lang="en"/>
              <a:t> </a:t>
            </a:r>
            <a:r>
              <a:rPr lang="en-US"/>
              <a:t>using blynk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Download Blynk in your Phone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Installing Blynk Library in Arduino IDE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Connect IoT device with auth token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Enjoy Blynking!</a:t>
            </a:r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01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</a:t>
            </a:r>
            <a:r>
              <a:rPr lang="en-US">
                <a:solidFill>
                  <a:schemeClr val="accent1"/>
                </a:solidFill>
              </a:rPr>
              <a:t>blynk app @mobile phone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Download Blynk in your Phone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53E57F-E7E4-4905-96FA-3313EB16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5" y="2333269"/>
            <a:ext cx="4019024" cy="2518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05426B-AF27-4F14-9651-622C9E97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473" y="2118138"/>
            <a:ext cx="3417540" cy="294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7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</a:t>
            </a:r>
            <a:r>
              <a:rPr lang="en-US">
                <a:solidFill>
                  <a:schemeClr val="accent1"/>
                </a:solidFill>
              </a:rPr>
              <a:t>an account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Create an account and sign in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EA6CD-52DA-4A6B-A882-5D03507D5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99" y="2018711"/>
            <a:ext cx="1430327" cy="2937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E0D02-1F66-4646-A148-D9D57AB2D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743" y="2018710"/>
            <a:ext cx="1441901" cy="2937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DE41F-4B06-4CDB-85BA-1617CBDFC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861" y="2018709"/>
            <a:ext cx="1430327" cy="2937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295AD-CF9C-4B5E-8520-52398C8E97F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478405" y="2019367"/>
            <a:ext cx="1441185" cy="2936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45FA49-7366-4647-AB01-070096F89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2808" y="2018709"/>
            <a:ext cx="1457170" cy="293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0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</a:t>
            </a:r>
            <a:r>
              <a:rPr lang="en-US">
                <a:solidFill>
                  <a:schemeClr val="accent1"/>
                </a:solidFill>
              </a:rPr>
              <a:t>an project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sz="2000"/>
              <a:t>Create an project with gp1 as selected Pinout (ESP8266)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EA6CD-52DA-4A6B-A882-5D03507D5E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68438" y="2039812"/>
            <a:ext cx="1428462" cy="2937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E0D02-1F66-4646-A148-D9D57AB2D4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62654" y="2039811"/>
            <a:ext cx="1418692" cy="2937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DE41F-4B06-4CDB-85BA-1617CBDFC5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546269" y="2039810"/>
            <a:ext cx="1430125" cy="293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8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 </a:t>
            </a:r>
            <a:r>
              <a:rPr lang="en-US">
                <a:solidFill>
                  <a:schemeClr val="accent1"/>
                </a:solidFill>
              </a:rPr>
              <a:t>blynk app @Arduino ide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49" y="1513149"/>
            <a:ext cx="7282013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Downloading Blynk Library from Website</a:t>
            </a: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hlinkClick r:id="rId3"/>
              </a:rPr>
              <a:t>Download Link:</a:t>
            </a:r>
            <a:endParaRPr lang="en-US"/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After downloading, include the library (.zip) in Arduino IDE</a:t>
            </a:r>
          </a:p>
          <a:p>
            <a:pPr marL="76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61E10F-D648-43DE-82DA-37890CA9D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689" y="3304418"/>
            <a:ext cx="5441120" cy="12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3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 </a:t>
            </a:r>
            <a:r>
              <a:rPr lang="en-US">
                <a:solidFill>
                  <a:schemeClr val="accent1"/>
                </a:solidFill>
              </a:rPr>
              <a:t>blynk app @Arduino ide - 2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49" y="1513149"/>
            <a:ext cx="7282013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Installing Blynk Library in Arduino IDE</a:t>
            </a:r>
          </a:p>
          <a:p>
            <a:pPr marL="76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91807-FAB6-410F-A5D9-4E75DEF6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00" y="2328202"/>
            <a:ext cx="2562302" cy="2596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D72CE7-6B15-48F5-8673-6C02A4B7B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28202"/>
            <a:ext cx="3741397" cy="25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63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</a:t>
            </a:r>
            <a:r>
              <a:rPr lang="en-US">
                <a:solidFill>
                  <a:schemeClr val="accent1"/>
                </a:solidFill>
              </a:rPr>
              <a:t>iot device w/ auth token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Connect IoT device with auth token</a:t>
            </a:r>
          </a:p>
          <a:p>
            <a:pPr marL="76200" lv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b="1"/>
              <a:t>Token: ytK0zgzLGnmFHAjB4qq3mONctSlpTFvd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33AF6-6B2B-4963-AFE2-0FA574BCB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59" y="2881532"/>
            <a:ext cx="3624512" cy="19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</a:t>
            </a:r>
            <a:r>
              <a:rPr lang="en-US">
                <a:solidFill>
                  <a:schemeClr val="accent1"/>
                </a:solidFill>
              </a:rPr>
              <a:t>iot device w/ auth token - 2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Choose the correct code for your board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050" name="Picture 2" descr="Uploading the Code">
            <a:extLst>
              <a:ext uri="{FF2B5EF4-FFF2-40B4-BE49-F238E27FC236}">
                <a16:creationId xmlns:a16="http://schemas.microsoft.com/office/drawing/2014/main" id="{D446E5D6-8935-491B-A196-892AB9413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69" y="2140358"/>
            <a:ext cx="6668819" cy="273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</a:t>
            </a:r>
            <a:r>
              <a:rPr lang="en-US">
                <a:solidFill>
                  <a:schemeClr val="accent1"/>
                </a:solidFill>
              </a:rPr>
              <a:t>iot device w/ auth token - 3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2259845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Input the auth token into the code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Remember to input ssid information for internet connection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39C02F-9923-4FA9-AE51-CFFF9462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052" y="1593019"/>
            <a:ext cx="3202064" cy="33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4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 </a:t>
            </a:r>
            <a:r>
              <a:rPr lang="en-US">
                <a:solidFill>
                  <a:schemeClr val="accent1"/>
                </a:solidFill>
              </a:rPr>
              <a:t>outline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9" name="Google Shape;379;p14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Blynk as IoT Development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0" name="Google Shape;380;p14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/>
              <a:t>Introduction of Mobile Apps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82" name="Google Shape;382;p1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53C633-213B-4539-91C4-563CF63EB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04" y="1925052"/>
            <a:ext cx="2041654" cy="1967055"/>
          </a:xfrm>
          <a:prstGeom prst="rect">
            <a:avLst/>
          </a:prstGeom>
        </p:spPr>
      </p:pic>
      <p:pic>
        <p:nvPicPr>
          <p:cNvPr id="2050" name="Picture 2" descr="Internet of Things for Non-Programmers with Arduino, Blynk and ...">
            <a:extLst>
              <a:ext uri="{FF2B5EF4-FFF2-40B4-BE49-F238E27FC236}">
                <a16:creationId xmlns:a16="http://schemas.microsoft.com/office/drawing/2014/main" id="{2503BDDA-F020-4073-93E6-730E4033D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27" y="1925051"/>
            <a:ext cx="2923262" cy="19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</a:t>
            </a:r>
            <a:r>
              <a:rPr lang="en-US">
                <a:solidFill>
                  <a:schemeClr val="accent1"/>
                </a:solidFill>
              </a:rPr>
              <a:t>iot device w/ auth token - 4</a:t>
            </a:r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39C02F-9923-4FA9-AE51-CFFF9462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61187" y="1530903"/>
            <a:ext cx="3221626" cy="33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0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</a:t>
            </a:r>
            <a:r>
              <a:rPr lang="en-US">
                <a:solidFill>
                  <a:schemeClr val="accent1"/>
                </a:solidFill>
              </a:rPr>
              <a:t>iot device w/ auth token - 5</a:t>
            </a:r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39C02F-9923-4FA9-AE51-CFFF9462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98386" y="1530903"/>
            <a:ext cx="2747228" cy="33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03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solidFill>
                  <a:schemeClr val="accent1"/>
                </a:solidFill>
              </a:rPr>
              <a:t>results (connection)</a:t>
            </a:r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37100-F951-4602-84EF-902D079CF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450" y="1719629"/>
            <a:ext cx="5017113" cy="27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15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solidFill>
                  <a:schemeClr val="accent1"/>
                </a:solidFill>
              </a:rPr>
              <a:t>results - 2</a:t>
            </a:r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39C02F-9923-4FA9-AE51-CFFF9462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231" y="1629376"/>
            <a:ext cx="1626062" cy="3339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6A5C5B-6FFF-46E0-9FF2-126A21FDD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401" y="1629375"/>
            <a:ext cx="2522144" cy="3339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A369EB-829E-4B84-809F-C16813411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170" y="1625858"/>
            <a:ext cx="1634804" cy="3339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CB91A-7B7B-4862-AF49-D6CB95739D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439775" y="1625858"/>
            <a:ext cx="2513402" cy="333954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CB278C9-1E56-47F3-8938-A66729648375}"/>
              </a:ext>
            </a:extLst>
          </p:cNvPr>
          <p:cNvSpPr/>
          <p:nvPr/>
        </p:nvSpPr>
        <p:spPr>
          <a:xfrm>
            <a:off x="2046851" y="1969477"/>
            <a:ext cx="984739" cy="808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D51E5D-FACE-4515-8DCA-60C3CBBE8192}"/>
              </a:ext>
            </a:extLst>
          </p:cNvPr>
          <p:cNvSpPr/>
          <p:nvPr/>
        </p:nvSpPr>
        <p:spPr>
          <a:xfrm>
            <a:off x="6697463" y="1808871"/>
            <a:ext cx="984739" cy="808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52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Enjoy the </a:t>
            </a:r>
            <a:r>
              <a:rPr lang="en-US">
                <a:solidFill>
                  <a:schemeClr val="accent1"/>
                </a:solidFill>
              </a:rPr>
              <a:t>blynk app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Enjoy Blynking!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6271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"/>
          <p:cNvSpPr txBox="1">
            <a:spLocks noGrp="1"/>
          </p:cNvSpPr>
          <p:nvPr>
            <p:ph type="title" idx="4294967295"/>
          </p:nvPr>
        </p:nvSpPr>
        <p:spPr>
          <a:xfrm>
            <a:off x="657225" y="693500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/>
              <a:t>How to show sensor value</a:t>
            </a:r>
            <a:r>
              <a:rPr lang="en" sz="3600" b="0"/>
              <a:t>?</a:t>
            </a:r>
            <a:endParaRPr sz="36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For example dht22 sensor</a:t>
            </a:r>
            <a:r>
              <a:rPr lang="en" sz="3600"/>
              <a:t>.</a:t>
            </a:r>
            <a:endParaRPr sz="3600"/>
          </a:p>
        </p:txBody>
      </p:sp>
      <p:sp>
        <p:nvSpPr>
          <p:cNvPr id="461" name="Google Shape;461;p23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F4CA4-3C52-4DA2-980D-7C1FE083D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704" y="325020"/>
            <a:ext cx="2187449" cy="449345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9"/>
          <p:cNvGrpSpPr/>
          <p:nvPr/>
        </p:nvGrpSpPr>
        <p:grpSpPr>
          <a:xfrm>
            <a:off x="2349926" y="213543"/>
            <a:ext cx="5259934" cy="2754851"/>
            <a:chOff x="2349926" y="213543"/>
            <a:chExt cx="5259934" cy="2754851"/>
          </a:xfrm>
        </p:grpSpPr>
        <p:sp>
          <p:nvSpPr>
            <p:cNvPr id="415" name="Google Shape;415;p19"/>
            <p:cNvSpPr/>
            <p:nvPr/>
          </p:nvSpPr>
          <p:spPr>
            <a:xfrm>
              <a:off x="4239293" y="1522783"/>
              <a:ext cx="351417" cy="33554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9"/>
            <p:cNvGrpSpPr/>
            <p:nvPr/>
          </p:nvGrpSpPr>
          <p:grpSpPr>
            <a:xfrm>
              <a:off x="5021725" y="1462446"/>
              <a:ext cx="1505529" cy="1505948"/>
              <a:chOff x="6654650" y="3665275"/>
              <a:chExt cx="409100" cy="409125"/>
            </a:xfrm>
          </p:grpSpPr>
          <p:sp>
            <p:nvSpPr>
              <p:cNvPr id="417" name="Google Shape;417;p19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avLst/>
                <a:gdLst/>
                <a:ahLst/>
                <a:cxnLst/>
                <a:rect l="l" t="t" r="r" b="b"/>
                <a:pathLst>
                  <a:path w="8475" h="8476" extrusionOk="0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avLst/>
                <a:gdLst/>
                <a:ahLst/>
                <a:cxnLst/>
                <a:rect l="l" t="t" r="r" b="b"/>
                <a:pathLst>
                  <a:path w="16364" h="16365" extrusionOk="0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19"/>
            <p:cNvGrpSpPr/>
            <p:nvPr/>
          </p:nvGrpSpPr>
          <p:grpSpPr>
            <a:xfrm rot="5273114">
              <a:off x="2372312" y="236070"/>
              <a:ext cx="1237807" cy="1237751"/>
              <a:chOff x="450088" y="4231642"/>
              <a:chExt cx="551650" cy="551622"/>
            </a:xfrm>
          </p:grpSpPr>
          <p:sp>
            <p:nvSpPr>
              <p:cNvPr id="420" name="Google Shape;420;p19"/>
              <p:cNvSpPr/>
              <p:nvPr/>
            </p:nvSpPr>
            <p:spPr>
              <a:xfrm rot="-997806">
                <a:off x="504256" y="4285805"/>
                <a:ext cx="443313" cy="443295"/>
              </a:xfrm>
              <a:custGeom>
                <a:avLst/>
                <a:gdLst/>
                <a:ahLst/>
                <a:cxnLst/>
                <a:rect l="l" t="t" r="r" b="b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 rot="-997806">
                <a:off x="582972" y="4667594"/>
                <a:ext cx="73302" cy="73295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 rot="-997806">
                <a:off x="646422" y="4696610"/>
                <a:ext cx="47026" cy="47022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-997806">
                <a:off x="555242" y="4647367"/>
                <a:ext cx="4705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19"/>
            <p:cNvSpPr/>
            <p:nvPr/>
          </p:nvSpPr>
          <p:spPr>
            <a:xfrm rot="2466667">
              <a:off x="4777941" y="569718"/>
              <a:ext cx="488277" cy="46622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 rot="-1609475">
              <a:off x="5598827" y="839314"/>
              <a:ext cx="351366" cy="33549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 rot="2926099">
              <a:off x="3747690" y="1763756"/>
              <a:ext cx="263140" cy="25125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 rot="-1609616">
              <a:off x="7334461" y="1803434"/>
              <a:ext cx="237077" cy="226369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9"/>
          <p:cNvSpPr txBox="1">
            <a:spLocks noGrp="1"/>
          </p:cNvSpPr>
          <p:nvPr>
            <p:ph type="ctrTitle" idx="4294967295"/>
          </p:nvPr>
        </p:nvSpPr>
        <p:spPr>
          <a:xfrm>
            <a:off x="1334450" y="839138"/>
            <a:ext cx="4676400" cy="2811900"/>
          </a:xfrm>
          <a:prstGeom prst="rect">
            <a:avLst/>
          </a:prstGeom>
          <a:effectLst>
            <a:outerShdw blurRad="242888" algn="bl" rotWithShape="0">
              <a:schemeClr val="lt1">
                <a:alpha val="73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Labeled value</a:t>
            </a:r>
            <a:endParaRPr sz="12000"/>
          </a:p>
        </p:txBody>
      </p:sp>
      <p:sp>
        <p:nvSpPr>
          <p:cNvPr id="429" name="Google Shape;429;p1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30" name="Google Shape;430;p19"/>
          <p:cNvSpPr txBox="1">
            <a:spLocks noGrp="1"/>
          </p:cNvSpPr>
          <p:nvPr>
            <p:ph type="subTitle" idx="4294967295"/>
          </p:nvPr>
        </p:nvSpPr>
        <p:spPr>
          <a:xfrm>
            <a:off x="1334450" y="3633563"/>
            <a:ext cx="4676400" cy="67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/>
              <a:t>Widget that used to shows sensor value</a:t>
            </a:r>
            <a:endParaRPr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024C95-B577-4CCC-939A-CAC28DEB6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50" y="490092"/>
            <a:ext cx="1972088" cy="39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07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B9ED47-4595-443D-9FF3-816F087A7381}"/>
              </a:ext>
            </a:extLst>
          </p:cNvPr>
          <p:cNvSpPr/>
          <p:nvPr/>
        </p:nvSpPr>
        <p:spPr>
          <a:xfrm>
            <a:off x="5966940" y="1478165"/>
            <a:ext cx="3177060" cy="3499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820815-BA7A-4E97-B6FE-9E27F78EF429}"/>
              </a:ext>
            </a:extLst>
          </p:cNvPr>
          <p:cNvSpPr/>
          <p:nvPr/>
        </p:nvSpPr>
        <p:spPr>
          <a:xfrm>
            <a:off x="393801" y="1478165"/>
            <a:ext cx="5491360" cy="349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Google Shape;435;p20"/>
          <p:cNvSpPr txBox="1">
            <a:spLocks noGrp="1"/>
          </p:cNvSpPr>
          <p:nvPr>
            <p:ph type="body" idx="1"/>
          </p:nvPr>
        </p:nvSpPr>
        <p:spPr>
          <a:xfrm>
            <a:off x="475580" y="1679950"/>
            <a:ext cx="254992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Add New Widget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Create two (2) widget to show current sensor value. 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1 widget for temperature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1 widget for humidity</a:t>
            </a:r>
            <a:endParaRPr/>
          </a:p>
        </p:txBody>
      </p:sp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</a:t>
            </a:r>
            <a:r>
              <a:rPr lang="en"/>
              <a:t> </a:t>
            </a:r>
            <a:r>
              <a:rPr lang="en-US">
                <a:solidFill>
                  <a:schemeClr val="accent1"/>
                </a:solidFill>
              </a:rPr>
              <a:t>do</a:t>
            </a:r>
            <a:r>
              <a:rPr lang="en"/>
              <a:t> </a:t>
            </a:r>
            <a:r>
              <a:rPr lang="en-US"/>
              <a:t>that ?</a:t>
            </a:r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body" idx="2"/>
          </p:nvPr>
        </p:nvSpPr>
        <p:spPr>
          <a:xfrm>
            <a:off x="3263289" y="1679950"/>
            <a:ext cx="2549921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tx1"/>
                </a:solidFill>
              </a:rPr>
              <a:t>Settings up Widget</a:t>
            </a:r>
            <a:endParaRPr b="1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tx1"/>
                </a:solidFill>
              </a:rPr>
              <a:t>Modify the widget setting and make it able to receive the sensor value through Virtual Pin (Blynk)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" name="Google Shape;435;p20">
            <a:extLst>
              <a:ext uri="{FF2B5EF4-FFF2-40B4-BE49-F238E27FC236}">
                <a16:creationId xmlns:a16="http://schemas.microsoft.com/office/drawing/2014/main" id="{C1BBE288-59B0-46D1-80D4-EC1C4B48D1A2}"/>
              </a:ext>
            </a:extLst>
          </p:cNvPr>
          <p:cNvSpPr txBox="1">
            <a:spLocks/>
          </p:cNvSpPr>
          <p:nvPr/>
        </p:nvSpPr>
        <p:spPr>
          <a:xfrm>
            <a:off x="6051000" y="1679950"/>
            <a:ext cx="3093000" cy="29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ira SemiCondensed Light"/>
              <a:buChar char="⩥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Condensed Light"/>
              <a:buChar char="⊳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Condensed Light"/>
              <a:buChar char="■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Condensed Light"/>
              <a:buChar char="●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Condensed Light"/>
              <a:buChar char="○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Condensed Light"/>
              <a:buChar char="■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Condensed Light"/>
              <a:buChar char="●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Condensed Light"/>
              <a:buChar char="○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Saira SemiCondensed Light"/>
              <a:buChar char="■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buFont typeface="Saira SemiCondensed Light"/>
              <a:buNone/>
            </a:pPr>
            <a:r>
              <a:rPr lang="en-US" b="1" u="sng">
                <a:solidFill>
                  <a:srgbClr val="B64B7F"/>
                </a:solidFill>
              </a:rPr>
              <a:t>Modify the Code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Saira SemiCondensed Light"/>
              <a:buNone/>
            </a:pPr>
            <a:r>
              <a:rPr lang="en-US">
                <a:solidFill>
                  <a:srgbClr val="B64B7F"/>
                </a:solidFill>
              </a:rPr>
              <a:t>Add DHT22 Sensor Code into Arduino IDE to read the current sensor value, and send it with </a:t>
            </a:r>
            <a:r>
              <a:rPr lang="en-US" b="1" i="1">
                <a:solidFill>
                  <a:srgbClr val="B64B7F"/>
                </a:solidFill>
              </a:rPr>
              <a:t>virtualWrite(virtualPin, value).</a:t>
            </a:r>
          </a:p>
        </p:txBody>
      </p:sp>
      <p:sp>
        <p:nvSpPr>
          <p:cNvPr id="7" name="Google Shape;436;p20">
            <a:extLst>
              <a:ext uri="{FF2B5EF4-FFF2-40B4-BE49-F238E27FC236}">
                <a16:creationId xmlns:a16="http://schemas.microsoft.com/office/drawing/2014/main" id="{0145A154-AE91-4E63-A2A5-6492C50E79DD}"/>
              </a:ext>
            </a:extLst>
          </p:cNvPr>
          <p:cNvSpPr txBox="1">
            <a:spLocks/>
          </p:cNvSpPr>
          <p:nvPr/>
        </p:nvSpPr>
        <p:spPr>
          <a:xfrm>
            <a:off x="1406699" y="4253112"/>
            <a:ext cx="3237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Mobile settings</a:t>
            </a:r>
          </a:p>
        </p:txBody>
      </p:sp>
      <p:sp>
        <p:nvSpPr>
          <p:cNvPr id="10" name="Google Shape;436;p20">
            <a:extLst>
              <a:ext uri="{FF2B5EF4-FFF2-40B4-BE49-F238E27FC236}">
                <a16:creationId xmlns:a16="http://schemas.microsoft.com/office/drawing/2014/main" id="{5400D025-C7B7-4636-B0DE-09503ECF3D90}"/>
              </a:ext>
            </a:extLst>
          </p:cNvPr>
          <p:cNvSpPr txBox="1">
            <a:spLocks/>
          </p:cNvSpPr>
          <p:nvPr/>
        </p:nvSpPr>
        <p:spPr>
          <a:xfrm>
            <a:off x="5936670" y="4253112"/>
            <a:ext cx="3237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Arduino settings</a:t>
            </a:r>
          </a:p>
        </p:txBody>
      </p:sp>
    </p:spTree>
    <p:extLst>
      <p:ext uri="{BB962C8B-B14F-4D97-AF65-F5344CB8AC3E}">
        <p14:creationId xmlns:p14="http://schemas.microsoft.com/office/powerpoint/2010/main" val="2837674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B9ED47-4595-443D-9FF3-816F087A7381}"/>
              </a:ext>
            </a:extLst>
          </p:cNvPr>
          <p:cNvSpPr/>
          <p:nvPr/>
        </p:nvSpPr>
        <p:spPr>
          <a:xfrm>
            <a:off x="5966940" y="1478165"/>
            <a:ext cx="3177060" cy="3499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820815-BA7A-4E97-B6FE-9E27F78EF429}"/>
              </a:ext>
            </a:extLst>
          </p:cNvPr>
          <p:cNvSpPr/>
          <p:nvPr/>
        </p:nvSpPr>
        <p:spPr>
          <a:xfrm>
            <a:off x="393801" y="1478165"/>
            <a:ext cx="5491360" cy="349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Google Shape;435;p20"/>
          <p:cNvSpPr txBox="1">
            <a:spLocks noGrp="1"/>
          </p:cNvSpPr>
          <p:nvPr>
            <p:ph type="body" idx="1"/>
          </p:nvPr>
        </p:nvSpPr>
        <p:spPr>
          <a:xfrm>
            <a:off x="475580" y="1679950"/>
            <a:ext cx="254992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Add New Widget</a:t>
            </a:r>
            <a:endParaRPr b="1"/>
          </a:p>
        </p:txBody>
      </p:sp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</a:t>
            </a:r>
            <a:r>
              <a:rPr lang="en"/>
              <a:t> </a:t>
            </a:r>
            <a:r>
              <a:rPr lang="en-US">
                <a:solidFill>
                  <a:schemeClr val="accent1"/>
                </a:solidFill>
              </a:rPr>
              <a:t>do</a:t>
            </a:r>
            <a:r>
              <a:rPr lang="en"/>
              <a:t> </a:t>
            </a:r>
            <a:r>
              <a:rPr lang="en-US"/>
              <a:t>that ? - 2</a:t>
            </a:r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body" idx="2"/>
          </p:nvPr>
        </p:nvSpPr>
        <p:spPr>
          <a:xfrm>
            <a:off x="3263289" y="1679950"/>
            <a:ext cx="2549921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tx1"/>
                </a:solidFill>
              </a:rPr>
              <a:t>Settings up Widget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" name="Google Shape;435;p20">
            <a:extLst>
              <a:ext uri="{FF2B5EF4-FFF2-40B4-BE49-F238E27FC236}">
                <a16:creationId xmlns:a16="http://schemas.microsoft.com/office/drawing/2014/main" id="{C1BBE288-59B0-46D1-80D4-EC1C4B48D1A2}"/>
              </a:ext>
            </a:extLst>
          </p:cNvPr>
          <p:cNvSpPr txBox="1">
            <a:spLocks/>
          </p:cNvSpPr>
          <p:nvPr/>
        </p:nvSpPr>
        <p:spPr>
          <a:xfrm>
            <a:off x="6051000" y="1679950"/>
            <a:ext cx="3093000" cy="29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ira SemiCondensed Light"/>
              <a:buChar char="⩥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Condensed Light"/>
              <a:buChar char="⊳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Condensed Light"/>
              <a:buChar char="■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Condensed Light"/>
              <a:buChar char="●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Condensed Light"/>
              <a:buChar char="○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Condensed Light"/>
              <a:buChar char="■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Condensed Light"/>
              <a:buChar char="●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Condensed Light"/>
              <a:buChar char="○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Saira SemiCondensed Light"/>
              <a:buChar char="■"/>
              <a:defRPr sz="20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buFont typeface="Saira SemiCondensed Light"/>
              <a:buNone/>
            </a:pPr>
            <a:r>
              <a:rPr lang="en-US" b="1" u="sng">
                <a:solidFill>
                  <a:srgbClr val="B64B7F"/>
                </a:solidFill>
              </a:rPr>
              <a:t>Modify the Code</a:t>
            </a:r>
          </a:p>
        </p:txBody>
      </p:sp>
      <p:sp>
        <p:nvSpPr>
          <p:cNvPr id="7" name="Google Shape;436;p20">
            <a:extLst>
              <a:ext uri="{FF2B5EF4-FFF2-40B4-BE49-F238E27FC236}">
                <a16:creationId xmlns:a16="http://schemas.microsoft.com/office/drawing/2014/main" id="{0145A154-AE91-4E63-A2A5-6492C50E79DD}"/>
              </a:ext>
            </a:extLst>
          </p:cNvPr>
          <p:cNvSpPr txBox="1">
            <a:spLocks/>
          </p:cNvSpPr>
          <p:nvPr/>
        </p:nvSpPr>
        <p:spPr>
          <a:xfrm>
            <a:off x="310881" y="4274121"/>
            <a:ext cx="3237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Mobile settings</a:t>
            </a:r>
          </a:p>
        </p:txBody>
      </p:sp>
      <p:sp>
        <p:nvSpPr>
          <p:cNvPr id="10" name="Google Shape;436;p20">
            <a:extLst>
              <a:ext uri="{FF2B5EF4-FFF2-40B4-BE49-F238E27FC236}">
                <a16:creationId xmlns:a16="http://schemas.microsoft.com/office/drawing/2014/main" id="{5400D025-C7B7-4636-B0DE-09503ECF3D90}"/>
              </a:ext>
            </a:extLst>
          </p:cNvPr>
          <p:cNvSpPr txBox="1">
            <a:spLocks/>
          </p:cNvSpPr>
          <p:nvPr/>
        </p:nvSpPr>
        <p:spPr>
          <a:xfrm>
            <a:off x="6721880" y="3743805"/>
            <a:ext cx="3237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Arduino </a:t>
            </a:r>
          </a:p>
          <a:p>
            <a:pPr algn="ctr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settings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0DFD97-300C-4645-B2E4-C4BE98AE6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10" y="2237330"/>
            <a:ext cx="1918748" cy="93947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B273AE0-3906-48A1-90A7-2E0F35243701}"/>
              </a:ext>
            </a:extLst>
          </p:cNvPr>
          <p:cNvSpPr/>
          <p:nvPr/>
        </p:nvSpPr>
        <p:spPr>
          <a:xfrm>
            <a:off x="474113" y="2735241"/>
            <a:ext cx="1094677" cy="441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09AC2-F787-40D3-B7EC-9AD213D42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481" y="2149521"/>
            <a:ext cx="1316954" cy="2697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737628-FF83-4B0E-88D1-8DD8668E3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635" y="1988988"/>
            <a:ext cx="1513156" cy="285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28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solidFill>
                  <a:schemeClr val="accent1"/>
                </a:solidFill>
              </a:rPr>
              <a:t>results - 3</a:t>
            </a:r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39C02F-9923-4FA9-AE51-CFFF9462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0915" y="1643443"/>
            <a:ext cx="1623001" cy="3339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6A5C5B-6FFF-46E0-9FF2-126A21FDD1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587681" y="1643443"/>
            <a:ext cx="2503492" cy="33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2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>
            <a:spLocks noGrp="1"/>
          </p:cNvSpPr>
          <p:nvPr>
            <p:ph type="ctrTitle"/>
          </p:nvPr>
        </p:nvSpPr>
        <p:spPr>
          <a:xfrm>
            <a:off x="1334449" y="1974788"/>
            <a:ext cx="6754473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-US"/>
              <a:t>Iot through mobile apps</a:t>
            </a:r>
            <a:endParaRPr/>
          </a:p>
        </p:txBody>
      </p:sp>
      <p:sp>
        <p:nvSpPr>
          <p:cNvPr id="396" name="Google Shape;396;p16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Control your IoT device easily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90596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FOR </a:t>
            </a:r>
            <a:br>
              <a:rPr lang="en-US" sz="8000"/>
            </a:br>
            <a:r>
              <a:rPr lang="en-US" sz="8000"/>
              <a:t>THE PROJECT code</a:t>
            </a:r>
            <a:endParaRPr sz="8000"/>
          </a:p>
        </p:txBody>
      </p:sp>
      <p:sp>
        <p:nvSpPr>
          <p:cNvPr id="242" name="Google Shape;242;p2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F081A8-18FF-43FA-AEB6-B9E6445C76F9}"/>
              </a:ext>
            </a:extLst>
          </p:cNvPr>
          <p:cNvSpPr/>
          <p:nvPr/>
        </p:nvSpPr>
        <p:spPr>
          <a:xfrm>
            <a:off x="3936249" y="2110084"/>
            <a:ext cx="12715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-apple-system"/>
              </a:rPr>
              <a:t>adiparamartha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A10AE89-7CD4-4235-95DA-F2C90BD7B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745" y="441351"/>
            <a:ext cx="1976510" cy="197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17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ctrTitle" idx="4294967295"/>
          </p:nvPr>
        </p:nvSpPr>
        <p:spPr>
          <a:xfrm>
            <a:off x="685799" y="1189991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u="sng"/>
              <a:t>Task for you</a:t>
            </a:r>
            <a:endParaRPr sz="8000" u="sng"/>
          </a:p>
        </p:txBody>
      </p:sp>
      <p:sp>
        <p:nvSpPr>
          <p:cNvPr id="242" name="Google Shape;242;p2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" name="Google Shape;642;p35">
            <a:extLst>
              <a:ext uri="{FF2B5EF4-FFF2-40B4-BE49-F238E27FC236}">
                <a16:creationId xmlns:a16="http://schemas.microsoft.com/office/drawing/2014/main" id="{F4C27458-1319-42A9-B653-1FB426FC6A75}"/>
              </a:ext>
            </a:extLst>
          </p:cNvPr>
          <p:cNvSpPr txBox="1">
            <a:spLocks/>
          </p:cNvSpPr>
          <p:nvPr/>
        </p:nvSpPr>
        <p:spPr>
          <a:xfrm>
            <a:off x="1557738" y="2715551"/>
            <a:ext cx="6028523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 algn="ctr">
              <a:spcAft>
                <a:spcPts val="600"/>
              </a:spcAft>
              <a:buFont typeface="Saira SemiCondensed Light"/>
              <a:buNone/>
            </a:pPr>
            <a:r>
              <a:rPr lang="en-US" sz="3600" b="1"/>
              <a:t>Install Blynk app in your phone and Blynk Library in your Arduino IDE</a:t>
            </a:r>
          </a:p>
        </p:txBody>
      </p:sp>
    </p:spTree>
    <p:extLst>
      <p:ext uri="{BB962C8B-B14F-4D97-AF65-F5344CB8AC3E}">
        <p14:creationId xmlns:p14="http://schemas.microsoft.com/office/powerpoint/2010/main" val="3057575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641" name="Google Shape;64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473663"/>
            <a:ext cx="4108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thanks!</a:t>
            </a:r>
            <a:endParaRPr sz="12000"/>
          </a:p>
        </p:txBody>
      </p:sp>
      <p:sp>
        <p:nvSpPr>
          <p:cNvPr id="642" name="Google Shape;64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3113631"/>
            <a:ext cx="4108800" cy="55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643" name="Google Shape;643;p35"/>
          <p:cNvSpPr/>
          <p:nvPr/>
        </p:nvSpPr>
        <p:spPr>
          <a:xfrm>
            <a:off x="5481876" y="1103550"/>
            <a:ext cx="2569661" cy="233738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@</a:t>
            </a:r>
            <a:r>
              <a:rPr lang="en-US" sz="20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adiparamartha</a:t>
            </a:r>
            <a:br>
              <a:rPr lang="en" sz="20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</a:br>
            <a:r>
              <a:rPr lang="en-US" sz="20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adi</a:t>
            </a:r>
            <a:r>
              <a:rPr lang="en" sz="20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@</a:t>
            </a:r>
            <a:r>
              <a:rPr lang="en-US" sz="20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primakara.ac.id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6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49" name="Google Shape;649;p36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650" name="Google Shape;650;p3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"/>
          <p:cNvSpPr txBox="1">
            <a:spLocks noGrp="1"/>
          </p:cNvSpPr>
          <p:nvPr>
            <p:ph type="body" idx="1"/>
          </p:nvPr>
        </p:nvSpPr>
        <p:spPr>
          <a:xfrm>
            <a:off x="1991850" y="2253240"/>
            <a:ext cx="5160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Internet of Things device able to controlled from anywhere and anytime even from a mobile phone application</a:t>
            </a:r>
            <a:r>
              <a:rPr lang="en"/>
              <a:t>.</a:t>
            </a:r>
            <a:endParaRPr/>
          </a:p>
        </p:txBody>
      </p:sp>
      <p:sp>
        <p:nvSpPr>
          <p:cNvPr id="402" name="Google Shape;402;p1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</a:t>
            </a:r>
            <a:r>
              <a:rPr lang="en-US">
                <a:solidFill>
                  <a:schemeClr val="accent1"/>
                </a:solidFill>
              </a:rPr>
              <a:t>control</a:t>
            </a:r>
            <a:r>
              <a:rPr lang="en"/>
              <a:t> </a:t>
            </a:r>
            <a:r>
              <a:rPr lang="en-US"/>
              <a:t>the device</a:t>
            </a:r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End to end connection with device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Platform that used to control the device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US"/>
              <a:t>Able to do something without worrying abotut the distance</a:t>
            </a:r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/>
              <a:t>Monitoring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Is a method to simultaneously read the current condition of anything.</a:t>
            </a:r>
            <a:endParaRPr/>
          </a:p>
        </p:txBody>
      </p:sp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</a:t>
            </a:r>
            <a:r>
              <a:rPr lang="en"/>
              <a:t> </a:t>
            </a:r>
            <a:r>
              <a:rPr lang="en-US">
                <a:solidFill>
                  <a:schemeClr val="accent1"/>
                </a:solidFill>
              </a:rPr>
              <a:t>actual</a:t>
            </a:r>
            <a:r>
              <a:rPr lang="en"/>
              <a:t> </a:t>
            </a:r>
            <a:r>
              <a:rPr lang="en-US"/>
              <a:t>control</a:t>
            </a:r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/>
              <a:t>Operation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Is a method that able to simultaneously read the current condition as well as controling the device</a:t>
            </a:r>
            <a:r>
              <a:rPr lang="en"/>
              <a:t> to do something new.</a:t>
            </a:r>
            <a:endParaRPr/>
          </a:p>
        </p:txBody>
      </p:sp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48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>
            <a:spLocks noGrp="1"/>
          </p:cNvSpPr>
          <p:nvPr>
            <p:ph type="ctrTitle"/>
          </p:nvPr>
        </p:nvSpPr>
        <p:spPr>
          <a:xfrm>
            <a:off x="1334449" y="1974788"/>
            <a:ext cx="6754473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2. </a:t>
            </a:r>
            <a:r>
              <a:rPr lang="en-US" sz="5400"/>
              <a:t>Blynk for iot development</a:t>
            </a:r>
            <a:endParaRPr sz="5400"/>
          </a:p>
        </p:txBody>
      </p:sp>
      <p:sp>
        <p:nvSpPr>
          <p:cNvPr id="396" name="Google Shape;396;p16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Develop your first IoT mobile apps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357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 txBox="1">
            <a:spLocks noGrp="1"/>
          </p:cNvSpPr>
          <p:nvPr>
            <p:ph type="title"/>
          </p:nvPr>
        </p:nvSpPr>
        <p:spPr>
          <a:xfrm>
            <a:off x="1334450" y="1022925"/>
            <a:ext cx="3804300" cy="113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An iot </a:t>
            </a:r>
            <a:r>
              <a:rPr lang="en-US" sz="4000">
                <a:solidFill>
                  <a:schemeClr val="accent1"/>
                </a:solidFill>
              </a:rPr>
              <a:t>platform </a:t>
            </a:r>
            <a:r>
              <a:rPr lang="en" sz="4000"/>
              <a:t> </a:t>
            </a:r>
            <a:r>
              <a:rPr lang="en-US" sz="4000"/>
              <a:t>for business development</a:t>
            </a:r>
            <a:endParaRPr sz="4000"/>
          </a:p>
        </p:txBody>
      </p:sp>
      <p:sp>
        <p:nvSpPr>
          <p:cNvPr id="453" name="Google Shape;453;p22"/>
          <p:cNvSpPr txBox="1">
            <a:spLocks noGrp="1"/>
          </p:cNvSpPr>
          <p:nvPr>
            <p:ph type="body" idx="1"/>
          </p:nvPr>
        </p:nvSpPr>
        <p:spPr>
          <a:xfrm>
            <a:off x="1334450" y="2274975"/>
            <a:ext cx="3804300" cy="18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/>
              <a:t>Blynk providing easy and fast access to controlling your IoT devices through your phone with many customizable control mode</a:t>
            </a:r>
            <a:r>
              <a:rPr lang="en"/>
              <a:t>.</a:t>
            </a:r>
            <a:endParaRPr/>
          </a:p>
        </p:txBody>
      </p:sp>
      <p:pic>
        <p:nvPicPr>
          <p:cNvPr id="454" name="Google Shape;454;p22"/>
          <p:cNvPicPr preferRelativeResize="0"/>
          <p:nvPr/>
        </p:nvPicPr>
        <p:blipFill rotWithShape="1">
          <a:blip r:embed="rId3"/>
          <a:srcRect/>
          <a:stretch/>
        </p:blipFill>
        <p:spPr>
          <a:xfrm rot="805688">
            <a:off x="5108417" y="501394"/>
            <a:ext cx="3887168" cy="3887168"/>
          </a:xfrm>
          <a:prstGeom prst="triangle">
            <a:avLst>
              <a:gd name="adj" fmla="val 36600"/>
            </a:avLst>
          </a:prstGeom>
          <a:noFill/>
          <a:ln>
            <a:noFill/>
          </a:ln>
        </p:spPr>
      </p:pic>
      <p:sp>
        <p:nvSpPr>
          <p:cNvPr id="455" name="Google Shape;455;p2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9"/>
          <p:cNvGrpSpPr/>
          <p:nvPr/>
        </p:nvGrpSpPr>
        <p:grpSpPr>
          <a:xfrm>
            <a:off x="2349926" y="213543"/>
            <a:ext cx="5259934" cy="2754851"/>
            <a:chOff x="2349926" y="213543"/>
            <a:chExt cx="5259934" cy="2754851"/>
          </a:xfrm>
        </p:grpSpPr>
        <p:sp>
          <p:nvSpPr>
            <p:cNvPr id="415" name="Google Shape;415;p19"/>
            <p:cNvSpPr/>
            <p:nvPr/>
          </p:nvSpPr>
          <p:spPr>
            <a:xfrm>
              <a:off x="4239293" y="1522783"/>
              <a:ext cx="351417" cy="33554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9"/>
            <p:cNvGrpSpPr/>
            <p:nvPr/>
          </p:nvGrpSpPr>
          <p:grpSpPr>
            <a:xfrm>
              <a:off x="5021725" y="1462446"/>
              <a:ext cx="1505529" cy="1505948"/>
              <a:chOff x="6654650" y="3665275"/>
              <a:chExt cx="409100" cy="409125"/>
            </a:xfrm>
          </p:grpSpPr>
          <p:sp>
            <p:nvSpPr>
              <p:cNvPr id="417" name="Google Shape;417;p19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avLst/>
                <a:gdLst/>
                <a:ahLst/>
                <a:cxnLst/>
                <a:rect l="l" t="t" r="r" b="b"/>
                <a:pathLst>
                  <a:path w="8475" h="8476" extrusionOk="0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avLst/>
                <a:gdLst/>
                <a:ahLst/>
                <a:cxnLst/>
                <a:rect l="l" t="t" r="r" b="b"/>
                <a:pathLst>
                  <a:path w="16364" h="16365" extrusionOk="0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19"/>
            <p:cNvGrpSpPr/>
            <p:nvPr/>
          </p:nvGrpSpPr>
          <p:grpSpPr>
            <a:xfrm rot="5273114">
              <a:off x="2372312" y="236070"/>
              <a:ext cx="1237807" cy="1237751"/>
              <a:chOff x="450088" y="4231642"/>
              <a:chExt cx="551650" cy="551622"/>
            </a:xfrm>
          </p:grpSpPr>
          <p:sp>
            <p:nvSpPr>
              <p:cNvPr id="420" name="Google Shape;420;p19"/>
              <p:cNvSpPr/>
              <p:nvPr/>
            </p:nvSpPr>
            <p:spPr>
              <a:xfrm rot="-997806">
                <a:off x="504256" y="4285805"/>
                <a:ext cx="443313" cy="443295"/>
              </a:xfrm>
              <a:custGeom>
                <a:avLst/>
                <a:gdLst/>
                <a:ahLst/>
                <a:cxnLst/>
                <a:rect l="l" t="t" r="r" b="b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 rot="-997806">
                <a:off x="582972" y="4667594"/>
                <a:ext cx="73302" cy="73295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 rot="-997806">
                <a:off x="646422" y="4696610"/>
                <a:ext cx="47026" cy="47022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-997806">
                <a:off x="555242" y="4647367"/>
                <a:ext cx="4705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19"/>
            <p:cNvSpPr/>
            <p:nvPr/>
          </p:nvSpPr>
          <p:spPr>
            <a:xfrm rot="2466667">
              <a:off x="4777941" y="569718"/>
              <a:ext cx="488277" cy="46622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 rot="-1609475">
              <a:off x="5598827" y="839314"/>
              <a:ext cx="351366" cy="33549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 rot="2926099">
              <a:off x="3747690" y="1763756"/>
              <a:ext cx="263140" cy="25125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 rot="-1609616">
              <a:off x="7334461" y="1803434"/>
              <a:ext cx="237077" cy="226369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9"/>
          <p:cNvSpPr txBox="1">
            <a:spLocks noGrp="1"/>
          </p:cNvSpPr>
          <p:nvPr>
            <p:ph type="ctrTitle" idx="4294967295"/>
          </p:nvPr>
        </p:nvSpPr>
        <p:spPr>
          <a:xfrm>
            <a:off x="1334450" y="839138"/>
            <a:ext cx="4676400" cy="2811900"/>
          </a:xfrm>
          <a:prstGeom prst="rect">
            <a:avLst/>
          </a:prstGeom>
          <a:effectLst>
            <a:outerShdw blurRad="242888" algn="bl" rotWithShape="0">
              <a:schemeClr val="lt1">
                <a:alpha val="73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BLYNK.Io</a:t>
            </a:r>
            <a:endParaRPr sz="12000"/>
          </a:p>
        </p:txBody>
      </p:sp>
      <p:sp>
        <p:nvSpPr>
          <p:cNvPr id="429" name="Google Shape;429;p1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30" name="Google Shape;430;p19"/>
          <p:cNvSpPr txBox="1">
            <a:spLocks noGrp="1"/>
          </p:cNvSpPr>
          <p:nvPr>
            <p:ph type="subTitle" idx="4294967295"/>
          </p:nvPr>
        </p:nvSpPr>
        <p:spPr>
          <a:xfrm>
            <a:off x="1334450" y="3633563"/>
            <a:ext cx="4676400" cy="67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/>
              <a:t>Providing free access to develop and control your first IoT Project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126</TotalTime>
  <Words>693</Words>
  <Application>Microsoft Office PowerPoint</Application>
  <PresentationFormat>On-screen Show (16:9)</PresentationFormat>
  <Paragraphs>139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Bebas Neue</vt:lpstr>
      <vt:lpstr>Saira Semi Condensed</vt:lpstr>
      <vt:lpstr>Arial</vt:lpstr>
      <vt:lpstr>Saira SemiCondensed Light</vt:lpstr>
      <vt:lpstr>-apple-system</vt:lpstr>
      <vt:lpstr>Dardanius template</vt:lpstr>
      <vt:lpstr>control your IoT device through phone</vt:lpstr>
      <vt:lpstr>Today outline</vt:lpstr>
      <vt:lpstr>1. Iot through mobile apps</vt:lpstr>
      <vt:lpstr>PowerPoint Presentation</vt:lpstr>
      <vt:lpstr>how to control the device</vt:lpstr>
      <vt:lpstr>What is actual control</vt:lpstr>
      <vt:lpstr>2. Blynk for iot development</vt:lpstr>
      <vt:lpstr>An iot platform  for business development</vt:lpstr>
      <vt:lpstr>BLYNK.Io</vt:lpstr>
      <vt:lpstr>Few THINGS that you need</vt:lpstr>
      <vt:lpstr>how to start using blynk</vt:lpstr>
      <vt:lpstr>download blynk app @mobile phone</vt:lpstr>
      <vt:lpstr>create an account</vt:lpstr>
      <vt:lpstr>create an project</vt:lpstr>
      <vt:lpstr>Install blynk app @Arduino ide</vt:lpstr>
      <vt:lpstr>Install blynk app @Arduino ide - 2</vt:lpstr>
      <vt:lpstr>connect iot device w/ auth token</vt:lpstr>
      <vt:lpstr>connect iot device w/ auth token - 2</vt:lpstr>
      <vt:lpstr>connect iot device w/ auth token - 3</vt:lpstr>
      <vt:lpstr>connect iot device w/ auth token - 4</vt:lpstr>
      <vt:lpstr>connect iot device w/ auth token - 5</vt:lpstr>
      <vt:lpstr>the results (connection)</vt:lpstr>
      <vt:lpstr>the results - 2</vt:lpstr>
      <vt:lpstr>Enjoy the blynk app</vt:lpstr>
      <vt:lpstr>How to show sensor value? For example dht22 sensor.</vt:lpstr>
      <vt:lpstr>Labeled value</vt:lpstr>
      <vt:lpstr>How to do that ?</vt:lpstr>
      <vt:lpstr>How to do that ? - 2</vt:lpstr>
      <vt:lpstr>the results - 3</vt:lpstr>
      <vt:lpstr>FOR  THE PROJECT code</vt:lpstr>
      <vt:lpstr>Task for you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your IoT device through phone</dc:title>
  <cp:lastModifiedBy>23217064 Made Adi Paramartha Putra</cp:lastModifiedBy>
  <cp:revision>17</cp:revision>
  <dcterms:modified xsi:type="dcterms:W3CDTF">2020-05-17T12:08:46Z</dcterms:modified>
</cp:coreProperties>
</file>